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regular.fntdata"/><Relationship Id="rId16" Type="http://schemas.openxmlformats.org/officeDocument/2006/relationships/slide" Target="slides/slide12.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grpSp>
        <p:nvGrpSpPr>
          <p:cNvPr id="11" name="Shape 11"/>
          <p:cNvGrpSpPr/>
          <p:nvPr/>
        </p:nvGrpSpPr>
        <p:grpSpPr>
          <a:xfrm>
            <a:off x="0" y="654"/>
            <a:ext cx="6871435" cy="6845694"/>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grpSp>
      <p:sp>
        <p:nvSpPr>
          <p:cNvPr id="16" name="Shape 16"/>
          <p:cNvSpPr txBox="1"/>
          <p:nvPr>
            <p:ph type="ctrTitle"/>
          </p:nvPr>
        </p:nvSpPr>
        <p:spPr>
          <a:xfrm>
            <a:off x="4716200" y="2104533"/>
            <a:ext cx="6690000" cy="2105100"/>
          </a:xfrm>
          <a:prstGeom prst="rect">
            <a:avLst/>
          </a:prstGeom>
        </p:spPr>
        <p:txBody>
          <a:bodyPr anchorCtr="0" anchor="t" bIns="121900" lIns="121900" spcFirstLastPara="1" rIns="121900" wrap="square" tIns="12190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Shape 17"/>
          <p:cNvSpPr txBox="1"/>
          <p:nvPr>
            <p:ph idx="1" type="subTitle"/>
          </p:nvPr>
        </p:nvSpPr>
        <p:spPr>
          <a:xfrm>
            <a:off x="6778600" y="5233233"/>
            <a:ext cx="4627500" cy="674700"/>
          </a:xfrm>
          <a:prstGeom prst="rect">
            <a:avLst/>
          </a:prstGeom>
        </p:spPr>
        <p:txBody>
          <a:bodyPr anchorCtr="0" anchor="t" bIns="121900" lIns="121900" spcFirstLastPara="1" rIns="121900" wrap="square" tIns="12190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Shape 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5875053" y="0"/>
            <a:ext cx="6316642" cy="6857248"/>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grpSp>
      <p:sp>
        <p:nvSpPr>
          <p:cNvPr id="125" name="Shape 125"/>
          <p:cNvSpPr txBox="1"/>
          <p:nvPr>
            <p:ph type="title"/>
          </p:nvPr>
        </p:nvSpPr>
        <p:spPr>
          <a:xfrm>
            <a:off x="1098467" y="1712900"/>
            <a:ext cx="6368100" cy="1734300"/>
          </a:xfrm>
          <a:prstGeom prst="rect">
            <a:avLst/>
          </a:prstGeom>
        </p:spPr>
        <p:txBody>
          <a:bodyPr anchorCtr="0" anchor="t" bIns="121900" lIns="121900" spcFirstLastPara="1" rIns="121900" wrap="square" tIns="12190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p:txBody>
      </p:sp>
      <p:sp>
        <p:nvSpPr>
          <p:cNvPr id="126" name="Shape 126"/>
          <p:cNvSpPr txBox="1"/>
          <p:nvPr>
            <p:ph idx="1" type="body"/>
          </p:nvPr>
        </p:nvSpPr>
        <p:spPr>
          <a:xfrm>
            <a:off x="1098467" y="3524166"/>
            <a:ext cx="6368100" cy="16251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27" name="Shape 1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0" name="Shape 130"/>
        <p:cNvGrpSpPr/>
        <p:nvPr/>
      </p:nvGrpSpPr>
      <p:grpSpPr>
        <a:xfrm>
          <a:off x="0" y="0"/>
          <a:ext cx="0" cy="0"/>
          <a:chOff x="0" y="0"/>
          <a:chExt cx="0" cy="0"/>
        </a:xfrm>
      </p:grpSpPr>
      <p:sp>
        <p:nvSpPr>
          <p:cNvPr id="131" name="Shape 131"/>
          <p:cNvSpPr txBox="1"/>
          <p:nvPr>
            <p:ph type="title"/>
          </p:nvPr>
        </p:nvSpPr>
        <p:spPr>
          <a:xfrm>
            <a:off x="646111" y="452718"/>
            <a:ext cx="9404700" cy="1400400"/>
          </a:xfrm>
          <a:prstGeom prst="rect">
            <a:avLst/>
          </a:prstGeom>
          <a:noFill/>
          <a:ln>
            <a:noFill/>
          </a:ln>
        </p:spPr>
        <p:txBody>
          <a:bodyPr anchorCtr="0" anchor="t" bIns="121900" lIns="121900" spcFirstLastPara="1" rIns="121900" wrap="square" tIns="121900"/>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3700"/>
              <a:buNone/>
              <a:defRPr b="0" i="0" sz="1800" u="none" cap="none" strike="noStrike">
                <a:solidFill>
                  <a:schemeClr val="lt2"/>
                </a:solidFill>
              </a:defRPr>
            </a:lvl2pPr>
            <a:lvl3pPr lvl="2" marR="0" rtl="0" algn="l">
              <a:spcBef>
                <a:spcPts val="0"/>
              </a:spcBef>
              <a:spcAft>
                <a:spcPts val="0"/>
              </a:spcAft>
              <a:buSzPts val="3700"/>
              <a:buNone/>
              <a:defRPr b="0" i="0" sz="1800" u="none" cap="none" strike="noStrike">
                <a:solidFill>
                  <a:schemeClr val="lt2"/>
                </a:solidFill>
              </a:defRPr>
            </a:lvl3pPr>
            <a:lvl4pPr lvl="3" marR="0" rtl="0" algn="l">
              <a:spcBef>
                <a:spcPts val="0"/>
              </a:spcBef>
              <a:spcAft>
                <a:spcPts val="0"/>
              </a:spcAft>
              <a:buSzPts val="3700"/>
              <a:buNone/>
              <a:defRPr b="0" i="0" sz="1800" u="none" cap="none" strike="noStrike">
                <a:solidFill>
                  <a:schemeClr val="lt2"/>
                </a:solidFill>
              </a:defRPr>
            </a:lvl4pPr>
            <a:lvl5pPr lvl="4" marR="0" rtl="0" algn="l">
              <a:spcBef>
                <a:spcPts val="0"/>
              </a:spcBef>
              <a:spcAft>
                <a:spcPts val="0"/>
              </a:spcAft>
              <a:buSzPts val="3700"/>
              <a:buNone/>
              <a:defRPr b="0" i="0" sz="1800" u="none" cap="none" strike="noStrike">
                <a:solidFill>
                  <a:schemeClr val="lt2"/>
                </a:solidFill>
              </a:defRPr>
            </a:lvl5pPr>
            <a:lvl6pPr lvl="5" marR="0" rtl="0" algn="l">
              <a:spcBef>
                <a:spcPts val="0"/>
              </a:spcBef>
              <a:spcAft>
                <a:spcPts val="0"/>
              </a:spcAft>
              <a:buSzPts val="3700"/>
              <a:buNone/>
              <a:defRPr b="0" i="0" sz="1800" u="none" cap="none" strike="noStrike">
                <a:solidFill>
                  <a:schemeClr val="lt2"/>
                </a:solidFill>
              </a:defRPr>
            </a:lvl6pPr>
            <a:lvl7pPr lvl="6" marR="0" rtl="0" algn="l">
              <a:spcBef>
                <a:spcPts val="0"/>
              </a:spcBef>
              <a:spcAft>
                <a:spcPts val="0"/>
              </a:spcAft>
              <a:buSzPts val="3700"/>
              <a:buNone/>
              <a:defRPr b="0" i="0" sz="1800" u="none" cap="none" strike="noStrike">
                <a:solidFill>
                  <a:schemeClr val="lt2"/>
                </a:solidFill>
              </a:defRPr>
            </a:lvl7pPr>
            <a:lvl8pPr lvl="7" marR="0" rtl="0" algn="l">
              <a:spcBef>
                <a:spcPts val="0"/>
              </a:spcBef>
              <a:spcAft>
                <a:spcPts val="0"/>
              </a:spcAft>
              <a:buSzPts val="3700"/>
              <a:buNone/>
              <a:defRPr b="0" i="0" sz="1800" u="none" cap="none" strike="noStrike">
                <a:solidFill>
                  <a:schemeClr val="lt2"/>
                </a:solidFill>
              </a:defRPr>
            </a:lvl8pPr>
            <a:lvl9pPr lvl="8" marR="0" rtl="0" algn="l">
              <a:spcBef>
                <a:spcPts val="0"/>
              </a:spcBef>
              <a:spcAft>
                <a:spcPts val="0"/>
              </a:spcAft>
              <a:buSzPts val="3700"/>
              <a:buNone/>
              <a:defRPr b="0" i="0" sz="1800" u="none" cap="none" strike="noStrike">
                <a:solidFill>
                  <a:schemeClr val="lt2"/>
                </a:solidFill>
              </a:defRPr>
            </a:lvl9pPr>
          </a:lstStyle>
          <a:p/>
        </p:txBody>
      </p:sp>
      <p:sp>
        <p:nvSpPr>
          <p:cNvPr id="132" name="Shape 132"/>
          <p:cNvSpPr txBox="1"/>
          <p:nvPr>
            <p:ph idx="1" type="body"/>
          </p:nvPr>
        </p:nvSpPr>
        <p:spPr>
          <a:xfrm>
            <a:off x="1103312" y="2052918"/>
            <a:ext cx="8946600" cy="4195500"/>
          </a:xfrm>
          <a:prstGeom prst="rect">
            <a:avLst/>
          </a:prstGeom>
          <a:noFill/>
          <a:ln>
            <a:noFill/>
          </a:ln>
        </p:spPr>
        <p:txBody>
          <a:bodyPr anchorCtr="0" anchor="t" bIns="121900" lIns="121900" spcFirstLastPara="1" rIns="121900" wrap="square" tIns="121900"/>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33" name="Shape 133"/>
          <p:cNvSpPr txBox="1"/>
          <p:nvPr>
            <p:ph idx="10" type="dt"/>
          </p:nvPr>
        </p:nvSpPr>
        <p:spPr>
          <a:xfrm rot="5400000">
            <a:off x="10155638" y="1790701"/>
            <a:ext cx="990600" cy="3048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4" name="Shape 134"/>
          <p:cNvSpPr txBox="1"/>
          <p:nvPr>
            <p:ph idx="11" type="ftr"/>
          </p:nvPr>
        </p:nvSpPr>
        <p:spPr>
          <a:xfrm rot="5400000">
            <a:off x="8951571" y="3225300"/>
            <a:ext cx="3859800" cy="304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5" name="Shape 13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5875053" y="0"/>
            <a:ext cx="6316642" cy="6857248"/>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grpSp>
      <p:sp>
        <p:nvSpPr>
          <p:cNvPr id="39" name="Shape 39"/>
          <p:cNvSpPr txBox="1"/>
          <p:nvPr>
            <p:ph type="title"/>
          </p:nvPr>
        </p:nvSpPr>
        <p:spPr>
          <a:xfrm>
            <a:off x="1098467" y="2737333"/>
            <a:ext cx="6116100" cy="1531500"/>
          </a:xfrm>
          <a:prstGeom prst="rect">
            <a:avLst/>
          </a:prstGeom>
        </p:spPr>
        <p:txBody>
          <a:bodyPr anchorCtr="0" anchor="ctr"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Shape 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507989"/>
            <a:ext cx="1383765" cy="1355016"/>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grpSp>
      <p:sp>
        <p:nvSpPr>
          <p:cNvPr id="45" name="Shape 45"/>
          <p:cNvSpPr txBox="1"/>
          <p:nvPr>
            <p:ph type="title"/>
          </p:nvPr>
        </p:nvSpPr>
        <p:spPr>
          <a:xfrm>
            <a:off x="1730000" y="525000"/>
            <a:ext cx="9385200" cy="1218900"/>
          </a:xfrm>
          <a:prstGeom prst="rect">
            <a:avLst/>
          </a:prstGeom>
        </p:spPr>
        <p:txBody>
          <a:bodyPr anchorCtr="0" anchor="t"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Shape 46"/>
          <p:cNvSpPr txBox="1"/>
          <p:nvPr>
            <p:ph idx="1" type="body"/>
          </p:nvPr>
        </p:nvSpPr>
        <p:spPr>
          <a:xfrm>
            <a:off x="1730000" y="2090067"/>
            <a:ext cx="9385200" cy="38817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7" name="Shape 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507989"/>
            <a:ext cx="1383765" cy="1355016"/>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grpSp>
      <p:sp>
        <p:nvSpPr>
          <p:cNvPr id="52" name="Shape 52"/>
          <p:cNvSpPr txBox="1"/>
          <p:nvPr>
            <p:ph type="title"/>
          </p:nvPr>
        </p:nvSpPr>
        <p:spPr>
          <a:xfrm>
            <a:off x="1730000" y="525000"/>
            <a:ext cx="9385200" cy="1218900"/>
          </a:xfrm>
          <a:prstGeom prst="rect">
            <a:avLst/>
          </a:prstGeom>
        </p:spPr>
        <p:txBody>
          <a:bodyPr anchorCtr="0" anchor="t"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Shape 53"/>
          <p:cNvSpPr txBox="1"/>
          <p:nvPr>
            <p:ph idx="1" type="body"/>
          </p:nvPr>
        </p:nvSpPr>
        <p:spPr>
          <a:xfrm>
            <a:off x="1730000" y="2090067"/>
            <a:ext cx="4537500" cy="38817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Shape 54"/>
          <p:cNvSpPr txBox="1"/>
          <p:nvPr>
            <p:ph idx="2" type="body"/>
          </p:nvPr>
        </p:nvSpPr>
        <p:spPr>
          <a:xfrm>
            <a:off x="6577628" y="2090067"/>
            <a:ext cx="4537500" cy="38817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5" name="Shape 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507989"/>
            <a:ext cx="1383765" cy="1355016"/>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grpSp>
      <p:sp>
        <p:nvSpPr>
          <p:cNvPr id="60" name="Shape 60"/>
          <p:cNvSpPr txBox="1"/>
          <p:nvPr>
            <p:ph type="title"/>
          </p:nvPr>
        </p:nvSpPr>
        <p:spPr>
          <a:xfrm>
            <a:off x="1730000" y="525000"/>
            <a:ext cx="9385200" cy="1218900"/>
          </a:xfrm>
          <a:prstGeom prst="rect">
            <a:avLst/>
          </a:prstGeom>
        </p:spPr>
        <p:txBody>
          <a:bodyPr anchorCtr="0" anchor="t"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Shape 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507989"/>
            <a:ext cx="1383765" cy="1355016"/>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grpSp>
      <p:sp>
        <p:nvSpPr>
          <p:cNvPr id="66" name="Shape 66"/>
          <p:cNvSpPr txBox="1"/>
          <p:nvPr>
            <p:ph type="title"/>
          </p:nvPr>
        </p:nvSpPr>
        <p:spPr>
          <a:xfrm>
            <a:off x="1730000" y="525000"/>
            <a:ext cx="5065200" cy="1990800"/>
          </a:xfrm>
          <a:prstGeom prst="rect">
            <a:avLst/>
          </a:prstGeom>
        </p:spPr>
        <p:txBody>
          <a:bodyPr anchorCtr="0" anchor="t"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Shape 67"/>
          <p:cNvSpPr txBox="1"/>
          <p:nvPr>
            <p:ph idx="1" type="body"/>
          </p:nvPr>
        </p:nvSpPr>
        <p:spPr>
          <a:xfrm>
            <a:off x="1730000" y="2630067"/>
            <a:ext cx="5065200" cy="32211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8" name="Shape 6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5875053" y="0"/>
            <a:ext cx="6316642" cy="6857829"/>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grpSp>
      <p:sp>
        <p:nvSpPr>
          <p:cNvPr id="89" name="Shape 89"/>
          <p:cNvSpPr txBox="1"/>
          <p:nvPr>
            <p:ph type="title"/>
          </p:nvPr>
        </p:nvSpPr>
        <p:spPr>
          <a:xfrm>
            <a:off x="1098467" y="1155700"/>
            <a:ext cx="6116100" cy="4694700"/>
          </a:xfrm>
          <a:prstGeom prst="rect">
            <a:avLst/>
          </a:prstGeom>
        </p:spPr>
        <p:txBody>
          <a:bodyPr anchorCtr="0" anchor="ctr"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Shape 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507989"/>
            <a:ext cx="1383765" cy="1355016"/>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grpSp>
      <p:sp>
        <p:nvSpPr>
          <p:cNvPr id="95" name="Shape 95"/>
          <p:cNvSpPr txBox="1"/>
          <p:nvPr>
            <p:ph type="title"/>
          </p:nvPr>
        </p:nvSpPr>
        <p:spPr>
          <a:xfrm>
            <a:off x="1730000" y="2211100"/>
            <a:ext cx="4048500" cy="2335500"/>
          </a:xfrm>
          <a:prstGeom prst="rect">
            <a:avLst/>
          </a:prstGeom>
        </p:spPr>
        <p:txBody>
          <a:bodyPr anchorCtr="0" anchor="t"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Shape 96"/>
          <p:cNvSpPr txBox="1"/>
          <p:nvPr>
            <p:ph idx="1" type="subTitle"/>
          </p:nvPr>
        </p:nvSpPr>
        <p:spPr>
          <a:xfrm>
            <a:off x="1730000" y="4717333"/>
            <a:ext cx="4048500" cy="674700"/>
          </a:xfrm>
          <a:prstGeom prst="rect">
            <a:avLst/>
          </a:prstGeom>
        </p:spPr>
        <p:txBody>
          <a:bodyPr anchorCtr="0" anchor="t" bIns="121900" lIns="121900" spcFirstLastPara="1" rIns="121900" wrap="square" tIns="12190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Shape 97"/>
          <p:cNvSpPr txBox="1"/>
          <p:nvPr>
            <p:ph idx="2" type="body"/>
          </p:nvPr>
        </p:nvSpPr>
        <p:spPr>
          <a:xfrm>
            <a:off x="6197600" y="2262133"/>
            <a:ext cx="4902300" cy="31299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8" name="Shape 9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5504636"/>
            <a:ext cx="931877" cy="912853"/>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1083633" y="5740500"/>
            <a:ext cx="9248100" cy="6984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1700"/>
              <a:buNone/>
              <a:defRPr/>
            </a:lvl1pPr>
          </a:lstStyle>
          <a:p/>
        </p:txBody>
      </p:sp>
      <p:sp>
        <p:nvSpPr>
          <p:cNvPr id="104" name="Shape 1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Shape 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ctrTitle"/>
          </p:nvPr>
        </p:nvSpPr>
        <p:spPr>
          <a:xfrm>
            <a:off x="3219005" y="2018201"/>
            <a:ext cx="8825700" cy="30099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B9E3F9"/>
              </a:buClr>
              <a:buSzPts val="8800"/>
              <a:buFont typeface="Arial"/>
              <a:buNone/>
            </a:pPr>
            <a:r>
              <a:rPr b="0" i="0" lang="en-IN" sz="8800" u="none" cap="none" strike="noStrike">
                <a:solidFill>
                  <a:schemeClr val="lt2"/>
                </a:solidFill>
                <a:latin typeface="Arial"/>
                <a:ea typeface="Arial"/>
                <a:cs typeface="Arial"/>
                <a:sym typeface="Arial"/>
              </a:rPr>
              <a:t>Track Bus</a:t>
            </a:r>
            <a:endParaRPr b="0" i="0" sz="8800" u="none" cap="none" strike="noStrike">
              <a:solidFill>
                <a:schemeClr val="lt2"/>
              </a:solidFill>
              <a:latin typeface="Arial"/>
              <a:ea typeface="Arial"/>
              <a:cs typeface="Arial"/>
              <a:sym typeface="Arial"/>
            </a:endParaRPr>
          </a:p>
          <a:p>
            <a:pPr indent="0" lvl="0" marL="0" marR="0" rtl="0" algn="ctr">
              <a:spcBef>
                <a:spcPts val="0"/>
              </a:spcBef>
              <a:spcAft>
                <a:spcPts val="0"/>
              </a:spcAft>
              <a:buClr>
                <a:srgbClr val="B9E3F9"/>
              </a:buClr>
              <a:buSzPts val="8800"/>
              <a:buFont typeface="Arial"/>
              <a:buNone/>
            </a:pPr>
            <a:r>
              <a:rPr lang="en-IN" sz="2400">
                <a:solidFill>
                  <a:schemeClr val="lt2"/>
                </a:solidFill>
                <a:latin typeface="Arial"/>
                <a:ea typeface="Arial"/>
                <a:cs typeface="Arial"/>
                <a:sym typeface="Arial"/>
              </a:rPr>
              <a:t>(Rajasthan Hackathon 4.0)</a:t>
            </a:r>
            <a:endParaRPr sz="2400">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730000" y="525000"/>
            <a:ext cx="9385200" cy="1218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Advantage</a:t>
            </a:r>
            <a:br>
              <a:rPr b="0" i="0" lang="en-IN" sz="4200" u="none" cap="none" strike="noStrike">
                <a:solidFill>
                  <a:schemeClr val="lt2"/>
                </a:solidFill>
                <a:latin typeface="Century Gothic"/>
                <a:ea typeface="Century Gothic"/>
                <a:cs typeface="Century Gothic"/>
                <a:sym typeface="Century Gothic"/>
              </a:rPr>
            </a:br>
            <a:r>
              <a:rPr b="0" i="0" lang="en-IN" sz="4200" u="none" cap="none" strike="noStrike">
                <a:solidFill>
                  <a:schemeClr val="lt2"/>
                </a:solidFill>
                <a:latin typeface="Century Gothic"/>
                <a:ea typeface="Century Gothic"/>
                <a:cs typeface="Century Gothic"/>
                <a:sym typeface="Century Gothic"/>
              </a:rPr>
              <a:t>		</a:t>
            </a:r>
            <a:br>
              <a:rPr b="0" i="0" lang="en-IN" sz="4200" u="none" cap="none" strike="noStrike">
                <a:solidFill>
                  <a:schemeClr val="lt2"/>
                </a:solidFill>
                <a:latin typeface="Century Gothic"/>
                <a:ea typeface="Century Gothic"/>
                <a:cs typeface="Century Gothic"/>
                <a:sym typeface="Century Gothic"/>
              </a:rPr>
            </a:br>
            <a:endParaRPr b="0" i="0" sz="4200" u="none" cap="none" strike="noStrike">
              <a:solidFill>
                <a:schemeClr val="lt2"/>
              </a:solidFill>
              <a:latin typeface="Century Gothic"/>
              <a:ea typeface="Century Gothic"/>
              <a:cs typeface="Century Gothic"/>
              <a:sym typeface="Century Gothic"/>
            </a:endParaRPr>
          </a:p>
        </p:txBody>
      </p:sp>
      <p:sp>
        <p:nvSpPr>
          <p:cNvPr id="194" name="Shape 194"/>
          <p:cNvSpPr txBox="1"/>
          <p:nvPr>
            <p:ph idx="1" type="body"/>
          </p:nvPr>
        </p:nvSpPr>
        <p:spPr>
          <a:xfrm>
            <a:off x="1730000" y="1743892"/>
            <a:ext cx="9385200" cy="38817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The passenger can easily select bus and their stop from the list of buses and know where the bus is and how long it will take to reach their stop.</a:t>
            </a:r>
            <a:endParaRPr/>
          </a:p>
          <a:p>
            <a:pPr indent="0" lvl="0" marL="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They will also know the exact location of the us on Google Map which gives them a better idea on the whereabouts of the bus .</a:t>
            </a:r>
            <a:endParaRPr/>
          </a:p>
          <a:p>
            <a:pPr indent="0" lvl="0" marL="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This will also help in boosting up the use of public transport and contribute in reducing the traffic by not using private vehicles and using bus.</a:t>
            </a:r>
            <a:endParaRPr/>
          </a:p>
          <a:p>
            <a:pPr indent="0" lvl="0" marL="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The government will be benefited too as it will generate more revenue by boosting up the use of public transport.</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Autofit/>
          </a:bodyPr>
          <a:lstStyle/>
          <a:p>
            <a:pPr indent="0" lvl="0" marL="0">
              <a:spcBef>
                <a:spcPts val="0"/>
              </a:spcBef>
              <a:spcAft>
                <a:spcPts val="0"/>
              </a:spcAft>
              <a:buNone/>
            </a:pPr>
            <a:r>
              <a:rPr lang="en-IN" sz="4200">
                <a:solidFill>
                  <a:schemeClr val="lt2"/>
                </a:solidFill>
                <a:latin typeface="Century Gothic"/>
                <a:ea typeface="Century Gothic"/>
                <a:cs typeface="Century Gothic"/>
                <a:sym typeface="Century Gothic"/>
              </a:rPr>
              <a:t>What We Have Made?</a:t>
            </a:r>
            <a:endParaRPr sz="4200">
              <a:solidFill>
                <a:schemeClr val="lt2"/>
              </a:solidFill>
              <a:latin typeface="Century Gothic"/>
              <a:ea typeface="Century Gothic"/>
              <a:cs typeface="Century Gothic"/>
              <a:sym typeface="Century Gothic"/>
            </a:endParaRPr>
          </a:p>
        </p:txBody>
      </p:sp>
      <p:sp>
        <p:nvSpPr>
          <p:cNvPr id="200" name="Shape 200"/>
          <p:cNvSpPr txBox="1"/>
          <p:nvPr>
            <p:ph idx="1" type="body"/>
          </p:nvPr>
        </p:nvSpPr>
        <p:spPr>
          <a:xfrm>
            <a:off x="1730000" y="2156675"/>
            <a:ext cx="9456000" cy="4385100"/>
          </a:xfrm>
          <a:prstGeom prst="rect">
            <a:avLst/>
          </a:prstGeom>
        </p:spPr>
        <p:txBody>
          <a:bodyPr anchorCtr="0" anchor="t" bIns="121900" lIns="121900" spcFirstLastPara="1" rIns="121900" wrap="square" tIns="121900">
            <a:noAutofit/>
          </a:bodyPr>
          <a:lstStyle/>
          <a:p>
            <a:pPr indent="-336550" lvl="0" marL="457200" rtl="0" algn="just">
              <a:spcBef>
                <a:spcPts val="0"/>
              </a:spcBef>
              <a:spcAft>
                <a:spcPts val="0"/>
              </a:spcAft>
              <a:buSzPts val="1700"/>
              <a:buFont typeface="Century Gothic"/>
              <a:buChar char="➢"/>
            </a:pPr>
            <a:r>
              <a:rPr lang="en-IN">
                <a:latin typeface="Century Gothic"/>
                <a:ea typeface="Century Gothic"/>
                <a:cs typeface="Century Gothic"/>
                <a:sym typeface="Century Gothic"/>
              </a:rPr>
              <a:t>We have build  two android applications one for the  driver (Which is  in the driver folder of demo in github) ,what it will do is that it will track and update the drivers location to the firebase database constantly (In Real Time).</a:t>
            </a:r>
            <a:endParaRPr>
              <a:latin typeface="Century Gothic"/>
              <a:ea typeface="Century Gothic"/>
              <a:cs typeface="Century Gothic"/>
              <a:sym typeface="Century Gothic"/>
            </a:endParaRPr>
          </a:p>
          <a:p>
            <a:pPr indent="0" lvl="0" marL="0" algn="just">
              <a:spcBef>
                <a:spcPts val="2100"/>
              </a:spcBef>
              <a:spcAft>
                <a:spcPts val="0"/>
              </a:spcAft>
              <a:buNone/>
            </a:pPr>
            <a:r>
              <a:t/>
            </a:r>
            <a:endParaRPr>
              <a:latin typeface="Century Gothic"/>
              <a:ea typeface="Century Gothic"/>
              <a:cs typeface="Century Gothic"/>
              <a:sym typeface="Century Gothic"/>
            </a:endParaRPr>
          </a:p>
          <a:p>
            <a:pPr indent="-336550" lvl="0" marL="457200" rtl="0" algn="just">
              <a:spcBef>
                <a:spcPts val="2100"/>
              </a:spcBef>
              <a:spcAft>
                <a:spcPts val="0"/>
              </a:spcAft>
              <a:buSzPts val="1700"/>
              <a:buFont typeface="Century Gothic"/>
              <a:buChar char="➢"/>
            </a:pPr>
            <a:r>
              <a:rPr lang="en-IN">
                <a:latin typeface="Century Gothic"/>
                <a:ea typeface="Century Gothic"/>
                <a:cs typeface="Century Gothic"/>
                <a:sym typeface="Century Gothic"/>
              </a:rPr>
              <a:t>Secondly we have build the client side application which we have kept simple and we have added only one bus for now ,we can add data of multiple buses .</a:t>
            </a:r>
            <a:endParaRPr>
              <a:latin typeface="Century Gothic"/>
              <a:ea typeface="Century Gothic"/>
              <a:cs typeface="Century Gothic"/>
              <a:sym typeface="Century Gothic"/>
            </a:endParaRPr>
          </a:p>
          <a:p>
            <a:pPr indent="0" lvl="0" marL="0" algn="just">
              <a:spcBef>
                <a:spcPts val="2100"/>
              </a:spcBef>
              <a:spcAft>
                <a:spcPts val="0"/>
              </a:spcAft>
              <a:buNone/>
            </a:pPr>
            <a:r>
              <a:t/>
            </a:r>
            <a:endParaRPr>
              <a:latin typeface="Century Gothic"/>
              <a:ea typeface="Century Gothic"/>
              <a:cs typeface="Century Gothic"/>
              <a:sym typeface="Century Gothic"/>
            </a:endParaRPr>
          </a:p>
          <a:p>
            <a:pPr indent="-336550" lvl="0" marL="457200" algn="just">
              <a:spcBef>
                <a:spcPts val="2100"/>
              </a:spcBef>
              <a:spcAft>
                <a:spcPts val="0"/>
              </a:spcAft>
              <a:buSzPts val="1700"/>
              <a:buFont typeface="Century Gothic"/>
              <a:buChar char="➢"/>
            </a:pPr>
            <a:r>
              <a:rPr lang="en-IN">
                <a:latin typeface="Century Gothic"/>
                <a:ea typeface="Century Gothic"/>
                <a:cs typeface="Century Gothic"/>
                <a:sym typeface="Century Gothic"/>
              </a:rPr>
              <a:t>we can even edit the details on the client side. For just the prototype and verifying that everything works fine we have created this two applications,hope that this will be beneficial to the citizens of country.</a:t>
            </a:r>
            <a:endParaRPr>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idx="1" type="body"/>
          </p:nvPr>
        </p:nvSpPr>
        <p:spPr>
          <a:xfrm>
            <a:off x="1270000" y="2641600"/>
            <a:ext cx="8779853" cy="3606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5280"/>
              <a:buFont typeface="Noto Sans Symbols"/>
              <a:buNone/>
            </a:pPr>
            <a:r>
              <a:rPr b="0" i="0" lang="en-IN" sz="6600" u="none" cap="none" strike="noStrike">
                <a:solidFill>
                  <a:schemeClr val="lt1"/>
                </a:solidFill>
                <a:latin typeface="Century Gothic"/>
                <a:ea typeface="Century Gothic"/>
                <a:cs typeface="Century Gothic"/>
                <a:sym typeface="Century Gothic"/>
              </a:rPr>
              <a:t>       THANK YOU </a:t>
            </a:r>
            <a:endParaRPr b="0" i="0" sz="66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1" type="body"/>
          </p:nvPr>
        </p:nvSpPr>
        <p:spPr>
          <a:xfrm>
            <a:off x="1103312" y="431800"/>
            <a:ext cx="10618788" cy="58165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4320"/>
              <a:buFont typeface="Noto Sans Symbols"/>
              <a:buNone/>
            </a:pPr>
            <a:r>
              <a:rPr b="0" i="0" lang="en-IN" sz="5400" u="none" cap="none" strike="noStrike">
                <a:solidFill>
                  <a:schemeClr val="lt1"/>
                </a:solidFill>
                <a:latin typeface="Arial"/>
                <a:ea typeface="Arial"/>
                <a:cs typeface="Arial"/>
                <a:sym typeface="Arial"/>
              </a:rPr>
              <a:t>Bus Tracking System </a:t>
            </a:r>
            <a:endParaRPr/>
          </a:p>
          <a:p>
            <a:pPr indent="0" lvl="0" marL="0" marR="0" rtl="0" algn="ctr">
              <a:spcBef>
                <a:spcPts val="1000"/>
              </a:spcBef>
              <a:spcAft>
                <a:spcPts val="0"/>
              </a:spcAft>
              <a:buClr>
                <a:schemeClr val="accent1"/>
              </a:buClr>
              <a:buSzPts val="4320"/>
              <a:buFont typeface="Noto Sans Symbols"/>
              <a:buNone/>
            </a:pPr>
            <a:r>
              <a:rPr b="0" i="0" lang="en-IN" sz="5400" u="none" cap="none" strike="noStrike">
                <a:solidFill>
                  <a:schemeClr val="lt1"/>
                </a:solidFill>
                <a:latin typeface="Arial"/>
                <a:ea typeface="Arial"/>
                <a:cs typeface="Arial"/>
                <a:sym typeface="Arial"/>
              </a:rPr>
              <a:t>                                   - </a:t>
            </a:r>
            <a:r>
              <a:rPr b="0" i="0" lang="en-IN" sz="2400" u="none" cap="none" strike="noStrike">
                <a:solidFill>
                  <a:schemeClr val="lt1"/>
                </a:solidFill>
                <a:latin typeface="Century Gothic"/>
                <a:ea typeface="Century Gothic"/>
                <a:cs typeface="Century Gothic"/>
                <a:sym typeface="Century Gothic"/>
              </a:rPr>
              <a:t>Vishva patel</a:t>
            </a:r>
            <a:endParaRPr b="0" i="0" sz="2400" u="none" cap="none" strike="noStrike">
              <a:solidFill>
                <a:schemeClr val="lt1"/>
              </a:solidFill>
              <a:latin typeface="Century Gothic"/>
              <a:ea typeface="Century Gothic"/>
              <a:cs typeface="Century Gothic"/>
              <a:sym typeface="Century Gothic"/>
            </a:endParaRPr>
          </a:p>
          <a:p>
            <a:pPr indent="0" lvl="0" marL="0" marR="0" rtl="0" algn="ctr">
              <a:spcBef>
                <a:spcPts val="1000"/>
              </a:spcBef>
              <a:spcAft>
                <a:spcPts val="0"/>
              </a:spcAft>
              <a:buClr>
                <a:schemeClr val="accent1"/>
              </a:buClr>
              <a:buSzPts val="2560"/>
              <a:buFont typeface="Noto Sans Symbols"/>
              <a:buNone/>
            </a:pPr>
            <a:r>
              <a:rPr b="0" i="0" lang="en-IN" sz="3200" u="none" cap="none" strike="noStrike">
                <a:solidFill>
                  <a:schemeClr val="lt1"/>
                </a:solidFill>
                <a:latin typeface="Arial"/>
                <a:ea typeface="Arial"/>
                <a:cs typeface="Arial"/>
                <a:sym typeface="Arial"/>
              </a:rPr>
              <a:t>                                                                </a:t>
            </a:r>
            <a:r>
              <a:rPr b="0" i="0" lang="en-IN" sz="5400" u="none" cap="none" strike="noStrike">
                <a:solidFill>
                  <a:schemeClr val="lt1"/>
                </a:solidFill>
                <a:latin typeface="Arial"/>
                <a:ea typeface="Arial"/>
                <a:cs typeface="Arial"/>
                <a:sym typeface="Arial"/>
              </a:rPr>
              <a:t>- </a:t>
            </a:r>
            <a:r>
              <a:rPr b="0" i="0" lang="en-IN" sz="2400" u="none" cap="none" strike="noStrike">
                <a:solidFill>
                  <a:schemeClr val="lt1"/>
                </a:solidFill>
                <a:latin typeface="Century Gothic"/>
                <a:ea typeface="Century Gothic"/>
                <a:cs typeface="Century Gothic"/>
                <a:sym typeface="Century Gothic"/>
              </a:rPr>
              <a:t>Saurav Agrawal</a:t>
            </a:r>
            <a:endParaRPr/>
          </a:p>
          <a:p>
            <a:pPr indent="0" lvl="0" marL="0" marR="0" rtl="0" algn="ctr">
              <a:spcBef>
                <a:spcPts val="1000"/>
              </a:spcBef>
              <a:spcAft>
                <a:spcPts val="0"/>
              </a:spcAft>
              <a:buClr>
                <a:schemeClr val="accent1"/>
              </a:buClr>
              <a:buSzPts val="2560"/>
              <a:buFont typeface="Noto Sans Symbols"/>
              <a:buNone/>
            </a:pPr>
            <a:r>
              <a:rPr b="0" i="0" lang="en-IN" sz="3200" u="none" cap="none" strike="noStrike">
                <a:solidFill>
                  <a:schemeClr val="lt1"/>
                </a:solidFill>
                <a:latin typeface="Arial"/>
                <a:ea typeface="Arial"/>
                <a:cs typeface="Arial"/>
                <a:sym typeface="Arial"/>
              </a:rPr>
              <a:t>                                                               </a:t>
            </a:r>
            <a:r>
              <a:rPr b="0" i="0" lang="en-IN" sz="5400" u="none" cap="none" strike="noStrike">
                <a:solidFill>
                  <a:schemeClr val="lt1"/>
                </a:solidFill>
                <a:latin typeface="Arial"/>
                <a:ea typeface="Arial"/>
                <a:cs typeface="Arial"/>
                <a:sym typeface="Arial"/>
              </a:rPr>
              <a:t>- </a:t>
            </a:r>
            <a:r>
              <a:rPr b="0" i="0" lang="en-IN" sz="2400" u="none" cap="none" strike="noStrike">
                <a:solidFill>
                  <a:schemeClr val="lt1"/>
                </a:solidFill>
                <a:latin typeface="Century Gothic"/>
                <a:ea typeface="Century Gothic"/>
                <a:cs typeface="Century Gothic"/>
                <a:sym typeface="Century Gothic"/>
              </a:rPr>
              <a:t>Kush Goswami</a:t>
            </a:r>
            <a:endParaRPr b="0" i="0" sz="2400" u="none" cap="none" strike="noStrike">
              <a:solidFill>
                <a:schemeClr val="lt1"/>
              </a:solidFill>
              <a:latin typeface="Century Gothic"/>
              <a:ea typeface="Century Gothic"/>
              <a:cs typeface="Century Gothic"/>
              <a:sym typeface="Century Gothic"/>
            </a:endParaRPr>
          </a:p>
          <a:p>
            <a:pPr indent="0" lvl="0" marL="0" marR="0" rtl="0" algn="ctr">
              <a:spcBef>
                <a:spcPts val="1000"/>
              </a:spcBef>
              <a:spcAft>
                <a:spcPts val="0"/>
              </a:spcAft>
              <a:buClr>
                <a:schemeClr val="accent1"/>
              </a:buClr>
              <a:buSzPts val="2560"/>
              <a:buFont typeface="Noto Sans Symbols"/>
              <a:buNone/>
            </a:pPr>
            <a:r>
              <a:rPr b="0" i="0" lang="en-IN" sz="3200" u="none" cap="none" strike="noStrike">
                <a:solidFill>
                  <a:schemeClr val="lt1"/>
                </a:solidFill>
                <a:latin typeface="Arial"/>
                <a:ea typeface="Arial"/>
                <a:cs typeface="Arial"/>
                <a:sym typeface="Arial"/>
              </a:rPr>
              <a:t>                                                               </a:t>
            </a:r>
            <a:r>
              <a:rPr b="0" i="0" lang="en-IN" sz="5400" u="none" cap="none" strike="noStrike">
                <a:solidFill>
                  <a:schemeClr val="lt1"/>
                </a:solidFill>
                <a:latin typeface="Arial"/>
                <a:ea typeface="Arial"/>
                <a:cs typeface="Arial"/>
                <a:sym typeface="Arial"/>
              </a:rPr>
              <a:t>-</a:t>
            </a:r>
            <a:r>
              <a:rPr b="0" i="0" lang="en-IN" sz="3200" u="none" cap="none" strike="noStrike">
                <a:solidFill>
                  <a:schemeClr val="lt1"/>
                </a:solidFill>
                <a:latin typeface="Arial"/>
                <a:ea typeface="Arial"/>
                <a:cs typeface="Arial"/>
                <a:sym typeface="Arial"/>
              </a:rPr>
              <a:t> </a:t>
            </a:r>
            <a:r>
              <a:rPr b="0" i="0" lang="en-IN" sz="2400" u="none" cap="none" strike="noStrike">
                <a:solidFill>
                  <a:schemeClr val="lt1"/>
                </a:solidFill>
                <a:latin typeface="Century Gothic"/>
                <a:ea typeface="Century Gothic"/>
                <a:cs typeface="Century Gothic"/>
                <a:sym typeface="Century Gothic"/>
              </a:rPr>
              <a:t>Krunal Bhimani</a:t>
            </a:r>
            <a:endParaRPr b="0" i="0" sz="2400" u="none" cap="none" strike="noStrike">
              <a:solidFill>
                <a:schemeClr val="lt1"/>
              </a:solidFill>
              <a:latin typeface="Century Gothic"/>
              <a:ea typeface="Century Gothic"/>
              <a:cs typeface="Century Gothic"/>
              <a:sym typeface="Century Gothic"/>
            </a:endParaRPr>
          </a:p>
        </p:txBody>
      </p:sp>
      <p:pic>
        <p:nvPicPr>
          <p:cNvPr id="146" name="Shape 146"/>
          <p:cNvPicPr preferRelativeResize="0"/>
          <p:nvPr/>
        </p:nvPicPr>
        <p:blipFill rotWithShape="1">
          <a:blip r:embed="rId3">
            <a:alphaModFix/>
          </a:blip>
          <a:srcRect b="0" l="0" r="0" t="0"/>
          <a:stretch/>
        </p:blipFill>
        <p:spPr>
          <a:xfrm>
            <a:off x="1460500" y="1828800"/>
            <a:ext cx="5714999" cy="384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Contents</a:t>
            </a:r>
            <a:endParaRPr b="0" i="0" sz="4200" u="none" cap="none" strike="noStrike">
              <a:solidFill>
                <a:schemeClr val="lt2"/>
              </a:solidFill>
              <a:latin typeface="Century Gothic"/>
              <a:ea typeface="Century Gothic"/>
              <a:cs typeface="Century Gothic"/>
              <a:sym typeface="Century Gothic"/>
            </a:endParaRPr>
          </a:p>
        </p:txBody>
      </p:sp>
      <p:sp>
        <p:nvSpPr>
          <p:cNvPr id="152" name="Shape 152"/>
          <p:cNvSpPr txBox="1"/>
          <p:nvPr>
            <p:ph idx="1" type="body"/>
          </p:nvPr>
        </p:nvSpPr>
        <p:spPr>
          <a:xfrm>
            <a:off x="646112" y="1460500"/>
            <a:ext cx="9403742" cy="478789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Problem Statement</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Introduction</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Aims and Objective</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System Analysis </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Methodology</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Advantage</a:t>
            </a:r>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Problem Statement</a:t>
            </a:r>
            <a:br>
              <a:rPr b="0" i="0" lang="en-IN" sz="4200" u="none" cap="none" strike="noStrike">
                <a:solidFill>
                  <a:schemeClr val="lt2"/>
                </a:solidFill>
                <a:latin typeface="Century Gothic"/>
                <a:ea typeface="Century Gothic"/>
                <a:cs typeface="Century Gothic"/>
                <a:sym typeface="Century Gothic"/>
              </a:rPr>
            </a:br>
            <a:br>
              <a:rPr b="0" i="0" lang="en-IN" sz="4200" u="none" cap="none" strike="noStrike">
                <a:solidFill>
                  <a:schemeClr val="lt2"/>
                </a:solidFill>
                <a:latin typeface="Century Gothic"/>
                <a:ea typeface="Century Gothic"/>
                <a:cs typeface="Century Gothic"/>
                <a:sym typeface="Century Gothic"/>
              </a:rPr>
            </a:br>
            <a:endParaRPr b="0" i="0" sz="4200" u="none" cap="none" strike="noStrike">
              <a:solidFill>
                <a:schemeClr val="lt2"/>
              </a:solidFill>
              <a:latin typeface="Century Gothic"/>
              <a:ea typeface="Century Gothic"/>
              <a:cs typeface="Century Gothic"/>
              <a:sym typeface="Century Gothic"/>
            </a:endParaRPr>
          </a:p>
        </p:txBody>
      </p:sp>
      <p:sp>
        <p:nvSpPr>
          <p:cNvPr id="158" name="Shape 158"/>
          <p:cNvSpPr txBox="1"/>
          <p:nvPr>
            <p:ph idx="1" type="body"/>
          </p:nvPr>
        </p:nvSpPr>
        <p:spPr>
          <a:xfrm>
            <a:off x="646110" y="1231900"/>
            <a:ext cx="10148889" cy="538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600"/>
              <a:buFont typeface="Arial"/>
              <a:buChar char="•"/>
            </a:pPr>
            <a:r>
              <a:rPr b="0" i="0" lang="en-IN" sz="2000" u="none" cap="none" strike="noStrike">
                <a:solidFill>
                  <a:schemeClr val="lt1"/>
                </a:solidFill>
                <a:latin typeface="Century Gothic"/>
                <a:ea typeface="Century Gothic"/>
                <a:cs typeface="Century Gothic"/>
                <a:sym typeface="Century Gothic"/>
              </a:rPr>
              <a:t>In our Country having the facility of public transport like Bus, people are not using public transport instead they prefer to use their personal vehicles to travel from one place to another which uses much more fuel and contribute in increasing pollution and traffic.</a:t>
            </a:r>
            <a:endParaRPr/>
          </a:p>
          <a:p>
            <a:pPr indent="-241300" lvl="0" marL="342900" marR="0" rtl="0" algn="l">
              <a:spcBef>
                <a:spcPts val="1000"/>
              </a:spcBef>
              <a:spcAft>
                <a:spcPts val="0"/>
              </a:spcAft>
              <a:buClr>
                <a:schemeClr val="accent1"/>
              </a:buClr>
              <a:buSzPts val="1600"/>
              <a:buFont typeface="Arial"/>
              <a:buNone/>
            </a:pPr>
            <a:r>
              <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chemeClr val="accent1"/>
              </a:buClr>
              <a:buSzPts val="1600"/>
              <a:buFont typeface="Arial"/>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2560"/>
              <a:buFont typeface="Arial"/>
              <a:buChar char="•"/>
            </a:pPr>
            <a:r>
              <a:rPr b="0" i="0" lang="en-IN" sz="3200" u="none" cap="none" strike="noStrike">
                <a:solidFill>
                  <a:schemeClr val="lt1"/>
                </a:solidFill>
                <a:latin typeface="Century Gothic"/>
                <a:ea typeface="Century Gothic"/>
                <a:cs typeface="Century Gothic"/>
                <a:sym typeface="Century Gothic"/>
              </a:rPr>
              <a:t>So the Question Arises  :</a:t>
            </a:r>
            <a:endParaRPr/>
          </a:p>
          <a:p>
            <a:pPr indent="-514350" lvl="0" marL="514350" marR="0" rtl="0" algn="l">
              <a:spcBef>
                <a:spcPts val="1000"/>
              </a:spcBef>
              <a:spcAft>
                <a:spcPts val="0"/>
              </a:spcAft>
              <a:buClr>
                <a:schemeClr val="accent1"/>
              </a:buClr>
              <a:buSzPts val="2560"/>
              <a:buFont typeface="Century Gothic"/>
              <a:buAutoNum type="arabicPeriod"/>
            </a:pPr>
            <a:r>
              <a:rPr b="0" i="0" lang="en-IN" sz="3200" u="none" cap="none" strike="noStrike">
                <a:solidFill>
                  <a:schemeClr val="lt1"/>
                </a:solidFill>
                <a:latin typeface="Century Gothic"/>
                <a:ea typeface="Century Gothic"/>
                <a:cs typeface="Century Gothic"/>
                <a:sym typeface="Century Gothic"/>
              </a:rPr>
              <a:t> How can we increase use of public Transport ?</a:t>
            </a:r>
            <a:endParaRPr/>
          </a:p>
          <a:p>
            <a:pPr indent="-514350" lvl="0" marL="514350" marR="0" rtl="0" algn="l">
              <a:spcBef>
                <a:spcPts val="1000"/>
              </a:spcBef>
              <a:spcAft>
                <a:spcPts val="0"/>
              </a:spcAft>
              <a:buClr>
                <a:schemeClr val="accent1"/>
              </a:buClr>
              <a:buSzPts val="2560"/>
              <a:buFont typeface="Century Gothic"/>
              <a:buAutoNum type="arabicPeriod"/>
            </a:pPr>
            <a:r>
              <a:rPr b="0" i="0" lang="en-IN" sz="3200" u="none" cap="none" strike="noStrike">
                <a:solidFill>
                  <a:schemeClr val="lt1"/>
                </a:solidFill>
                <a:latin typeface="Century Gothic"/>
                <a:ea typeface="Century Gothic"/>
                <a:cs typeface="Century Gothic"/>
                <a:sym typeface="Century Gothic"/>
              </a:rPr>
              <a:t> How public transport can help in reducing traffic and pollution ?</a:t>
            </a:r>
            <a:endParaRPr b="0" i="0" sz="32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chemeClr val="accent1"/>
              </a:buClr>
              <a:buSzPts val="1600"/>
              <a:buFont typeface="Arial"/>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Introduction</a:t>
            </a:r>
            <a:endParaRPr b="0" i="0" sz="4200" u="none" cap="none" strike="noStrike">
              <a:solidFill>
                <a:schemeClr val="lt2"/>
              </a:solidFill>
              <a:latin typeface="Century Gothic"/>
              <a:ea typeface="Century Gothic"/>
              <a:cs typeface="Century Gothic"/>
              <a:sym typeface="Century Gothic"/>
            </a:endParaRPr>
          </a:p>
        </p:txBody>
      </p:sp>
      <p:sp>
        <p:nvSpPr>
          <p:cNvPr id="164" name="Shape 164"/>
          <p:cNvSpPr txBox="1"/>
          <p:nvPr>
            <p:ph idx="1" type="body"/>
          </p:nvPr>
        </p:nvSpPr>
        <p:spPr>
          <a:xfrm>
            <a:off x="646112" y="1320800"/>
            <a:ext cx="9932988" cy="53975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There are Buses made available for passengers travelling distance ,but not many passengers have complete information about the buses.</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Complete information about number of buses that go to the required destination, bus number, bus timings, the routes through which the bus will pass, time taken for the journey, maps that would guide the passenger with his/her route and the most importantly , track the current location of the bus and give the correct time for the bus to reach its bus stop.</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The problem statement deals with the problem stated above.</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The system is Android Application which give necessary information about all the buses running in the city.</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The platform chosen for this kind of system is android, reason being Android operating system has come up on a very large scale and is owned by almost every second person.</a:t>
            </a:r>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Aims and Objectives</a:t>
            </a:r>
            <a:endParaRPr b="0" i="0" sz="4200" u="none" cap="none" strike="noStrike">
              <a:solidFill>
                <a:schemeClr val="lt2"/>
              </a:solidFill>
              <a:latin typeface="Century Gothic"/>
              <a:ea typeface="Century Gothic"/>
              <a:cs typeface="Century Gothic"/>
              <a:sym typeface="Century Gothic"/>
            </a:endParaRPr>
          </a:p>
        </p:txBody>
      </p:sp>
      <p:sp>
        <p:nvSpPr>
          <p:cNvPr id="170" name="Shape 170"/>
          <p:cNvSpPr txBox="1"/>
          <p:nvPr>
            <p:ph idx="1" type="body"/>
          </p:nvPr>
        </p:nvSpPr>
        <p:spPr>
          <a:xfrm>
            <a:off x="646110" y="1320800"/>
            <a:ext cx="10009189" cy="492759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The main aim of the proposed work is to improve the Bus system by adding the necessary additional features into the application, like accurate bus timings, correct bus numbers and moreover adding GPS tracker into it.</a:t>
            </a:r>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0" lvl="0" marL="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Another objective of this application will be that to make it a user friendly application so that people can easily find things which will boost public transport.</a:t>
            </a:r>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System Analysis</a:t>
            </a:r>
            <a:br>
              <a:rPr b="0" i="0" lang="en-IN" sz="4200" u="none" cap="none" strike="noStrike">
                <a:solidFill>
                  <a:schemeClr val="lt2"/>
                </a:solidFill>
                <a:latin typeface="Century Gothic"/>
                <a:ea typeface="Century Gothic"/>
                <a:cs typeface="Century Gothic"/>
                <a:sym typeface="Century Gothic"/>
              </a:rPr>
            </a:br>
            <a:r>
              <a:rPr b="0" i="0" lang="en-IN" sz="4200" u="none" cap="none" strike="noStrike">
                <a:solidFill>
                  <a:schemeClr val="lt2"/>
                </a:solidFill>
                <a:latin typeface="Century Gothic"/>
                <a:ea typeface="Century Gothic"/>
                <a:cs typeface="Century Gothic"/>
                <a:sym typeface="Century Gothic"/>
              </a:rPr>
              <a:t>				</a:t>
            </a:r>
            <a:endParaRPr b="0" i="0" sz="4200" u="none" cap="none" strike="noStrike">
              <a:solidFill>
                <a:schemeClr val="lt2"/>
              </a:solidFill>
              <a:latin typeface="Century Gothic"/>
              <a:ea typeface="Century Gothic"/>
              <a:cs typeface="Century Gothic"/>
              <a:sym typeface="Century Gothic"/>
            </a:endParaRPr>
          </a:p>
        </p:txBody>
      </p:sp>
      <p:sp>
        <p:nvSpPr>
          <p:cNvPr id="176" name="Shape 176"/>
          <p:cNvSpPr txBox="1"/>
          <p:nvPr>
            <p:ph idx="1" type="body"/>
          </p:nvPr>
        </p:nvSpPr>
        <p:spPr>
          <a:xfrm>
            <a:off x="508000" y="1308100"/>
            <a:ext cx="10261600" cy="501649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To design and build a GPS tracking system for fleet based vehicles that will provide two way communication with drivers . It uses following environment and tools for the development of the application.</a:t>
            </a:r>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Android</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Android Tools and Android SDK</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FireBase  Database </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GPS Tracking Unit</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GPS Tracking Unit Architecture</a:t>
            </a:r>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Methodology </a:t>
            </a:r>
            <a:br>
              <a:rPr b="0" i="0" lang="en-IN" sz="4200" u="none" cap="none" strike="noStrike">
                <a:solidFill>
                  <a:schemeClr val="lt2"/>
                </a:solidFill>
                <a:latin typeface="Century Gothic"/>
                <a:ea typeface="Century Gothic"/>
                <a:cs typeface="Century Gothic"/>
                <a:sym typeface="Century Gothic"/>
              </a:rPr>
            </a:br>
            <a:r>
              <a:rPr b="0" i="0" lang="en-IN" sz="4200" u="none" cap="none" strike="noStrike">
                <a:solidFill>
                  <a:schemeClr val="lt2"/>
                </a:solidFill>
                <a:latin typeface="Century Gothic"/>
                <a:ea typeface="Century Gothic"/>
                <a:cs typeface="Century Gothic"/>
                <a:sym typeface="Century Gothic"/>
              </a:rPr>
              <a:t> </a:t>
            </a:r>
            <a:endParaRPr b="0" i="0" sz="4200" u="none" cap="none" strike="noStrike">
              <a:solidFill>
                <a:schemeClr val="lt2"/>
              </a:solidFill>
              <a:latin typeface="Century Gothic"/>
              <a:ea typeface="Century Gothic"/>
              <a:cs typeface="Century Gothic"/>
              <a:sym typeface="Century Gothic"/>
            </a:endParaRPr>
          </a:p>
        </p:txBody>
      </p:sp>
      <p:sp>
        <p:nvSpPr>
          <p:cNvPr id="182" name="Shape 182"/>
          <p:cNvSpPr txBox="1"/>
          <p:nvPr>
            <p:ph idx="1" type="body"/>
          </p:nvPr>
        </p:nvSpPr>
        <p:spPr>
          <a:xfrm>
            <a:off x="646112" y="1371600"/>
            <a:ext cx="9996488" cy="487679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Project is designed in parts where each part is responsible for different aspects. </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Essentially, main activity handles instantiate methods and pre-configuration process for Location Manager class such as manage the previous location , current location distance between two location and status check wether GPS is on or off.</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Location based Bus tracking system will auto start on boot up or installation.</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Then it will find current latitude and longitude value with previous latitude and longitude value and stores it to the server Database.</a:t>
            </a:r>
            <a:endParaRPr/>
          </a:p>
          <a:p>
            <a:pPr indent="-342900" lvl="0" marL="342900" marR="0" rtl="0" algn="l">
              <a:spcBef>
                <a:spcPts val="1000"/>
              </a:spcBef>
              <a:spcAft>
                <a:spcPts val="0"/>
              </a:spcAft>
              <a:buClr>
                <a:schemeClr val="accent1"/>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The user will check for  the bus and get the information from the database for that particular location.</a:t>
            </a:r>
            <a:endParaRPr/>
          </a:p>
          <a:p>
            <a:pPr indent="-241300" lvl="0" marL="342900" marR="0" rtl="0" algn="l">
              <a:spcBef>
                <a:spcPts val="1000"/>
              </a:spcBef>
              <a:spcAft>
                <a:spcPts val="0"/>
              </a:spcAft>
              <a:buClr>
                <a:schemeClr val="accent1"/>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Use Case Diagram</a:t>
            </a:r>
            <a:endParaRPr b="0" i="0" sz="4200" u="none" cap="none" strike="noStrike">
              <a:solidFill>
                <a:schemeClr val="lt2"/>
              </a:solidFill>
              <a:latin typeface="Century Gothic"/>
              <a:ea typeface="Century Gothic"/>
              <a:cs typeface="Century Gothic"/>
              <a:sym typeface="Century Gothic"/>
            </a:endParaRPr>
          </a:p>
        </p:txBody>
      </p:sp>
      <p:pic>
        <p:nvPicPr>
          <p:cNvPr id="188" name="Shape 188"/>
          <p:cNvPicPr preferRelativeResize="0"/>
          <p:nvPr>
            <p:ph idx="1" type="body"/>
          </p:nvPr>
        </p:nvPicPr>
        <p:blipFill rotWithShape="1">
          <a:blip r:embed="rId3">
            <a:alphaModFix/>
          </a:blip>
          <a:srcRect b="0" l="0" r="0" t="0"/>
          <a:stretch/>
        </p:blipFill>
        <p:spPr>
          <a:xfrm>
            <a:off x="2710076" y="1447800"/>
            <a:ext cx="6230724" cy="51355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