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0" y="2057400"/>
            <a:ext cx="10591800" cy="1324722"/>
          </a:xfrm>
          <a:prstGeom prst="rect">
            <a:avLst/>
          </a:prstGeom>
        </p:spPr>
        <p:txBody>
          <a:bodyPr vert="horz" wrap="square" lIns="0" tIns="16510" rIns="0" bIns="0" rtlCol="0">
            <a:spAutoFit/>
          </a:bodyPr>
          <a:lstStyle/>
          <a:p>
            <a:pPr marL="12700">
              <a:lnSpc>
                <a:spcPct val="100000"/>
              </a:lnSpc>
              <a:spcBef>
                <a:spcPts val="130"/>
              </a:spcBef>
            </a:pPr>
            <a:r>
              <a:rPr lang="en-US" sz="4250" dirty="0" smtClean="0"/>
              <a:t>PREDICTING FIRST INNINGS SCORE IN </a:t>
            </a:r>
            <a:r>
              <a:rPr lang="en-US" sz="4250" smtClean="0"/>
              <a:t>IPL </a:t>
            </a:r>
            <a:r>
              <a:rPr lang="en-US" sz="4250" smtClean="0"/>
              <a:t>MATCH </a:t>
            </a:r>
            <a:r>
              <a:rPr lang="en-US" sz="4250" dirty="0" smtClean="0"/>
              <a:t>USING LINEAR REGRESSION</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23" name="object 7"/>
          <p:cNvSpPr txBox="1">
            <a:spLocks/>
          </p:cNvSpPr>
          <p:nvPr/>
        </p:nvSpPr>
        <p:spPr>
          <a:xfrm>
            <a:off x="2743200" y="4185759"/>
            <a:ext cx="8458200" cy="1001556"/>
          </a:xfrm>
          <a:prstGeom prst="rect">
            <a:avLst/>
          </a:prstGeom>
        </p:spPr>
        <p:txBody>
          <a:bodyPr vert="horz" wrap="square" lIns="0" tIns="16510" rIns="0" bIns="0" rtlCol="0">
            <a:spAutoFit/>
          </a:bodyPr>
          <a:lstStyle/>
          <a:p>
            <a:pPr marL="3213735" marR="0" lvl="0" indent="0" algn="r" defTabSz="914400" eaLnBrk="1" fontAlgn="auto" latinLnBrk="0" hangingPunct="1">
              <a:lnSpc>
                <a:spcPct val="100000"/>
              </a:lnSpc>
              <a:spcBef>
                <a:spcPts val="130"/>
              </a:spcBef>
              <a:spcAft>
                <a:spcPts val="0"/>
              </a:spcAft>
              <a:buClrTx/>
              <a:buSzTx/>
              <a:buFontTx/>
              <a:buNone/>
              <a:tabLst/>
              <a:defRPr/>
            </a:pPr>
            <a:r>
              <a:rPr lang="en-US" sz="3200" b="1" kern="0" spc="15" dirty="0" err="1" smtClean="0">
                <a:latin typeface="Trebuchet MS"/>
                <a:ea typeface="+mj-ea"/>
                <a:cs typeface="Trebuchet MS"/>
              </a:rPr>
              <a:t>Vishvapranav</a:t>
            </a:r>
            <a:r>
              <a:rPr lang="en-US" sz="3200" b="1" kern="0" spc="15" dirty="0" smtClean="0">
                <a:latin typeface="Trebuchet MS"/>
                <a:ea typeface="+mj-ea"/>
                <a:cs typeface="Trebuchet MS"/>
              </a:rPr>
              <a:t> M</a:t>
            </a:r>
            <a:r>
              <a:rPr kumimoji="0" lang="en-US" sz="4800" b="1" i="0" u="none" strike="noStrike" kern="0" cap="none" spc="15" normalizeH="0" baseline="0" noProof="0" dirty="0" smtClean="0">
                <a:ln>
                  <a:noFill/>
                </a:ln>
                <a:solidFill>
                  <a:schemeClr val="tx1"/>
                </a:solidFill>
                <a:effectLst/>
                <a:uLnTx/>
                <a:uFillTx/>
                <a:latin typeface="Trebuchet MS"/>
                <a:ea typeface="+mj-ea"/>
                <a:cs typeface="Trebuchet MS"/>
              </a:rPr>
              <a:t/>
            </a:r>
            <a:br>
              <a:rPr kumimoji="0" lang="en-US" sz="4800" b="1" i="0" u="none" strike="noStrike" kern="0" cap="none" spc="15" normalizeH="0" baseline="0" noProof="0" dirty="0" smtClean="0">
                <a:ln>
                  <a:noFill/>
                </a:ln>
                <a:solidFill>
                  <a:schemeClr val="tx1"/>
                </a:solidFill>
                <a:effectLst/>
                <a:uLnTx/>
                <a:uFillTx/>
                <a:latin typeface="Trebuchet MS"/>
                <a:ea typeface="+mj-ea"/>
                <a:cs typeface="Trebuchet MS"/>
              </a:rPr>
            </a:br>
            <a:r>
              <a:rPr kumimoji="0" lang="en-US" sz="3200" b="1" i="0" u="none" strike="noStrike" kern="0" cap="none" spc="15" normalizeH="0" baseline="0" noProof="0" dirty="0" smtClean="0">
                <a:ln>
                  <a:noFill/>
                </a:ln>
                <a:solidFill>
                  <a:schemeClr val="tx1"/>
                </a:solidFill>
                <a:effectLst/>
                <a:uLnTx/>
                <a:uFillTx/>
                <a:latin typeface="Trebuchet MS"/>
                <a:ea typeface="+mj-ea"/>
                <a:cs typeface="Trebuchet MS"/>
              </a:rPr>
              <a:t>(2021503311)</a:t>
            </a:r>
            <a:endParaRPr kumimoji="0" lang="en-US" sz="3200" b="1" i="0" u="none" strike="noStrike" kern="0" cap="none" spc="15"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600200" y="1676400"/>
            <a:ext cx="6629400" cy="3970318"/>
          </a:xfrm>
          <a:prstGeom prst="rect">
            <a:avLst/>
          </a:prstGeom>
          <a:noFill/>
        </p:spPr>
        <p:txBody>
          <a:bodyPr wrap="square" rtlCol="0">
            <a:spAutoFit/>
          </a:bodyPr>
          <a:lstStyle/>
          <a:p>
            <a:pPr lvl="1">
              <a:buFont typeface="Arial" pitchFamily="34" charset="0"/>
              <a:buChar char="•"/>
            </a:pPr>
            <a:r>
              <a:rPr lang="en-US" sz="2800" dirty="0" smtClean="0">
                <a:latin typeface="燪ï餻熵"/>
              </a:rPr>
              <a:t> Introduction</a:t>
            </a:r>
            <a:endParaRPr lang="en-US" sz="2800" dirty="0">
              <a:latin typeface="燪ï餻熵"/>
            </a:endParaRPr>
          </a:p>
          <a:p>
            <a:pPr lvl="1">
              <a:buFont typeface="Arial" pitchFamily="34" charset="0"/>
              <a:buChar char="•"/>
            </a:pPr>
            <a:r>
              <a:rPr lang="en-US" sz="2800" dirty="0" smtClean="0">
                <a:latin typeface="燪ï餻熵"/>
              </a:rPr>
              <a:t> Problem </a:t>
            </a:r>
            <a:r>
              <a:rPr lang="en-US" sz="2800" dirty="0">
                <a:latin typeface="燪ï餻熵"/>
              </a:rPr>
              <a:t>Statement</a:t>
            </a:r>
          </a:p>
          <a:p>
            <a:pPr lvl="1">
              <a:buFont typeface="Arial" pitchFamily="34" charset="0"/>
              <a:buChar char="•"/>
            </a:pPr>
            <a:r>
              <a:rPr lang="en-US" sz="2800" dirty="0" smtClean="0">
                <a:latin typeface="燪ï餻熵"/>
              </a:rPr>
              <a:t> Project </a:t>
            </a:r>
            <a:r>
              <a:rPr lang="en-US" sz="2800" dirty="0">
                <a:latin typeface="燪ï餻熵"/>
              </a:rPr>
              <a:t>Overview</a:t>
            </a:r>
          </a:p>
          <a:p>
            <a:pPr lvl="1">
              <a:buFont typeface="Arial" pitchFamily="34" charset="0"/>
              <a:buChar char="•"/>
            </a:pPr>
            <a:r>
              <a:rPr lang="en-US" sz="2800" dirty="0" smtClean="0">
                <a:latin typeface="燪ï餻熵"/>
              </a:rPr>
              <a:t> End </a:t>
            </a:r>
            <a:r>
              <a:rPr lang="en-US" sz="2800" dirty="0">
                <a:latin typeface="燪ï餻熵"/>
              </a:rPr>
              <a:t>Users</a:t>
            </a:r>
          </a:p>
          <a:p>
            <a:pPr lvl="1">
              <a:buFont typeface="Arial" pitchFamily="34" charset="0"/>
              <a:buChar char="•"/>
            </a:pPr>
            <a:r>
              <a:rPr lang="en-US" sz="2800" dirty="0" smtClean="0">
                <a:latin typeface="燪ï餻熵"/>
              </a:rPr>
              <a:t> Solution </a:t>
            </a:r>
            <a:r>
              <a:rPr lang="en-US" sz="2800" dirty="0">
                <a:latin typeface="燪ï餻熵"/>
              </a:rPr>
              <a:t>and </a:t>
            </a:r>
            <a:r>
              <a:rPr lang="en-US" sz="2800" dirty="0" smtClean="0">
                <a:latin typeface="燪ï餻熵"/>
              </a:rPr>
              <a:t>Value Proposition</a:t>
            </a:r>
            <a:endParaRPr lang="en-US" sz="2800" dirty="0">
              <a:latin typeface="燪ï餻熵"/>
            </a:endParaRPr>
          </a:p>
          <a:p>
            <a:pPr lvl="1">
              <a:buFont typeface="Arial" pitchFamily="34" charset="0"/>
              <a:buChar char="•"/>
            </a:pPr>
            <a:r>
              <a:rPr lang="en-US" sz="2800" dirty="0" smtClean="0">
                <a:latin typeface="燪ï餻熵"/>
              </a:rPr>
              <a:t> Modeling</a:t>
            </a:r>
            <a:endParaRPr lang="en-US" sz="2800" dirty="0">
              <a:latin typeface="燪ï餻熵"/>
            </a:endParaRPr>
          </a:p>
          <a:p>
            <a:pPr lvl="1">
              <a:buFont typeface="Arial" pitchFamily="34" charset="0"/>
              <a:buChar char="•"/>
            </a:pPr>
            <a:r>
              <a:rPr lang="en-US" sz="2800" dirty="0" smtClean="0">
                <a:latin typeface="燪ï餻熵"/>
              </a:rPr>
              <a:t> Results</a:t>
            </a:r>
            <a:endParaRPr lang="en-US" sz="2800" dirty="0">
              <a:latin typeface="燪ï餻熵"/>
            </a:endParaRPr>
          </a:p>
          <a:p>
            <a:pPr lvl="1">
              <a:buFont typeface="Arial" pitchFamily="34" charset="0"/>
              <a:buChar char="•"/>
            </a:pPr>
            <a:r>
              <a:rPr lang="en-US" sz="2800" dirty="0" smtClean="0">
                <a:latin typeface="燪ï餻熵"/>
              </a:rPr>
              <a:t> Conclusion</a:t>
            </a:r>
            <a:endParaRPr lang="en-US" sz="2800" dirty="0">
              <a:latin typeface="燪ï餻熵"/>
            </a:endParaRPr>
          </a:p>
          <a:p>
            <a:pPr lvl="1">
              <a:buFont typeface="Arial" pitchFamily="34" charset="0"/>
              <a:buChar char="•"/>
            </a:pPr>
            <a:endParaRPr lang="en-US" sz="2800" dirty="0">
              <a:latin typeface="燪ï餻熵"/>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524000"/>
            <a:ext cx="314325" cy="3429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p:cNvSpPr txBox="1"/>
          <p:nvPr/>
        </p:nvSpPr>
        <p:spPr>
          <a:xfrm>
            <a:off x="1219200" y="1905000"/>
            <a:ext cx="6477000" cy="3416320"/>
          </a:xfrm>
          <a:prstGeom prst="rect">
            <a:avLst/>
          </a:prstGeom>
          <a:noFill/>
        </p:spPr>
        <p:txBody>
          <a:bodyPr wrap="square" rtlCol="0">
            <a:spAutoFit/>
          </a:bodyPr>
          <a:lstStyle/>
          <a:p>
            <a:pPr>
              <a:buFont typeface="Arial" pitchFamily="34" charset="0"/>
              <a:buChar char="•"/>
            </a:pPr>
            <a:r>
              <a:rPr lang="en-US" sz="2400" dirty="0" smtClean="0"/>
              <a:t>  Predicting the first innings score in IPL matches accurately is crucial for teams to strategize their batting and bowling tactics effectively. However, it can be challenging due to various factors such as pitch conditions, team composition, and match dynamics. We aim to develop a model using linear regression to predict the first innings score based on historical match data and relevant match statistics.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62000" y="2286000"/>
            <a:ext cx="6248400" cy="3416320"/>
          </a:xfrm>
          <a:prstGeom prst="rect">
            <a:avLst/>
          </a:prstGeom>
          <a:noFill/>
        </p:spPr>
        <p:txBody>
          <a:bodyPr wrap="square" rtlCol="0">
            <a:spAutoFit/>
          </a:bodyPr>
          <a:lstStyle/>
          <a:p>
            <a:pPr>
              <a:buFont typeface="Arial" pitchFamily="34" charset="0"/>
              <a:buChar char="•"/>
            </a:pPr>
            <a:r>
              <a:rPr lang="en-US" sz="2400" dirty="0" smtClean="0"/>
              <a:t> Our project involves leveraging machine learning techniques, specifically linear regression, to analyze past IPL match data and predict the first innings score of future matches. By utilizing historical match statistics and pitch conditions, we aim to provide valuable insights into the expected score range for the first innings.</a:t>
            </a:r>
            <a:endParaRPr lang="en-US" sz="2400" dirty="0"/>
          </a:p>
          <a:p>
            <a:pPr>
              <a:buFont typeface="Arial" pitchFamily="34" charset="0"/>
              <a:buChar char="•"/>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p:cNvSpPr txBox="1"/>
          <p:nvPr/>
        </p:nvSpPr>
        <p:spPr>
          <a:xfrm>
            <a:off x="838200" y="1752600"/>
            <a:ext cx="5562600" cy="1938992"/>
          </a:xfrm>
          <a:prstGeom prst="rect">
            <a:avLst/>
          </a:prstGeom>
          <a:noFill/>
        </p:spPr>
        <p:txBody>
          <a:bodyPr wrap="square" rtlCol="0">
            <a:spAutoFit/>
          </a:bodyPr>
          <a:lstStyle/>
          <a:p>
            <a:pPr>
              <a:buFont typeface="Arial" pitchFamily="34" charset="0"/>
              <a:buChar char="•"/>
            </a:pPr>
            <a:r>
              <a:rPr lang="en-US" sz="2400" dirty="0" smtClean="0"/>
              <a:t>Cricket coaches </a:t>
            </a:r>
          </a:p>
          <a:p>
            <a:pPr>
              <a:buFont typeface="Arial" pitchFamily="34" charset="0"/>
              <a:buChar char="•"/>
            </a:pPr>
            <a:r>
              <a:rPr lang="en-US" sz="2400" dirty="0" smtClean="0"/>
              <a:t> team </a:t>
            </a:r>
            <a:r>
              <a:rPr lang="en-US" sz="2400" dirty="0" err="1" smtClean="0"/>
              <a:t>managementPlayers</a:t>
            </a:r>
            <a:r>
              <a:rPr lang="en-US" sz="2400" dirty="0" smtClean="0"/>
              <a:t> </a:t>
            </a:r>
          </a:p>
          <a:p>
            <a:pPr>
              <a:buFont typeface="Arial" pitchFamily="34" charset="0"/>
              <a:buChar char="•"/>
            </a:pPr>
            <a:r>
              <a:rPr lang="en-US" sz="2400" dirty="0" smtClean="0"/>
              <a:t> </a:t>
            </a:r>
            <a:r>
              <a:rPr lang="en-US" sz="2400" dirty="0" err="1" smtClean="0"/>
              <a:t>captainsSports</a:t>
            </a:r>
            <a:r>
              <a:rPr lang="en-US" sz="2400" dirty="0" smtClean="0"/>
              <a:t> analysts</a:t>
            </a:r>
          </a:p>
          <a:p>
            <a:pPr>
              <a:buFont typeface="Arial" pitchFamily="34" charset="0"/>
              <a:buChar char="•"/>
            </a:pPr>
            <a:r>
              <a:rPr lang="en-US" sz="2400" dirty="0" smtClean="0"/>
              <a:t> </a:t>
            </a:r>
            <a:r>
              <a:rPr lang="en-US" sz="2400" dirty="0" err="1" smtClean="0"/>
              <a:t>journalistsFantasy</a:t>
            </a:r>
            <a:r>
              <a:rPr lang="en-US" sz="2400" dirty="0" smtClean="0"/>
              <a:t> cricket players</a:t>
            </a:r>
          </a:p>
          <a:p>
            <a:pPr>
              <a:buFont typeface="Arial" pitchFamily="34" charset="0"/>
              <a:buChar char="•"/>
            </a:pPr>
            <a:r>
              <a:rPr lang="en-US" sz="2400" dirty="0" smtClean="0"/>
              <a:t> betting enthusiasts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2971800" y="2362200"/>
            <a:ext cx="6477000" cy="3477875"/>
          </a:xfrm>
          <a:prstGeom prst="rect">
            <a:avLst/>
          </a:prstGeom>
          <a:noFill/>
        </p:spPr>
        <p:txBody>
          <a:bodyPr wrap="square" rtlCol="0">
            <a:spAutoFit/>
          </a:bodyPr>
          <a:lstStyle/>
          <a:p>
            <a:pPr>
              <a:buFont typeface="Arial" pitchFamily="34" charset="0"/>
              <a:buChar char="•"/>
            </a:pPr>
            <a:r>
              <a:rPr lang="en-US" sz="2000" dirty="0" smtClean="0"/>
              <a:t>Our solution involves building a predictive model using linear regression that can forecast the first innings score in IPL matches with a high degree of accuracy. By analyzing historical data and relevant match statistics, our model offers the following value propositions:</a:t>
            </a:r>
          </a:p>
          <a:p>
            <a:pPr>
              <a:buFont typeface="Arial" pitchFamily="34" charset="0"/>
              <a:buChar char="•"/>
            </a:pPr>
            <a:r>
              <a:rPr lang="en-US" sz="2000" dirty="0" smtClean="0"/>
              <a:t>Enhanced decision-making for team management and captains in setting targets and bowling strategies.</a:t>
            </a:r>
          </a:p>
          <a:p>
            <a:pPr>
              <a:buFont typeface="Arial" pitchFamily="34" charset="0"/>
              <a:buChar char="•"/>
            </a:pPr>
            <a:r>
              <a:rPr lang="en-US" sz="2000" dirty="0" smtClean="0"/>
              <a:t>Insights for sports analysts and journalists to analyze match dynamics and trends.</a:t>
            </a:r>
          </a:p>
          <a:p>
            <a:pPr>
              <a:buFont typeface="Arial" pitchFamily="34" charset="0"/>
              <a:buChar char="•"/>
            </a:pPr>
            <a:r>
              <a:rPr lang="en-US" sz="2000" dirty="0" smtClean="0"/>
              <a:t>Assistance for fantasy cricket players and betting enthusiasts in making informed predictions and decisions.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TextBox 8"/>
          <p:cNvSpPr txBox="1"/>
          <p:nvPr/>
        </p:nvSpPr>
        <p:spPr>
          <a:xfrm>
            <a:off x="2895600" y="1905000"/>
            <a:ext cx="6019800" cy="4154984"/>
          </a:xfrm>
          <a:prstGeom prst="rect">
            <a:avLst/>
          </a:prstGeom>
          <a:noFill/>
        </p:spPr>
        <p:txBody>
          <a:bodyPr wrap="square" rtlCol="0">
            <a:spAutoFit/>
          </a:bodyPr>
          <a:lstStyle/>
          <a:p>
            <a:pPr>
              <a:buFont typeface="Arial" pitchFamily="34" charset="0"/>
              <a:buChar char="•"/>
            </a:pPr>
            <a:r>
              <a:rPr lang="en-US" sz="2400" dirty="0" smtClean="0"/>
              <a:t> Accurate predictions of first innings scores leveraging machine learning algorithms</a:t>
            </a:r>
          </a:p>
          <a:p>
            <a:pPr>
              <a:buFont typeface="Arial" pitchFamily="34" charset="0"/>
              <a:buChar char="•"/>
            </a:pPr>
            <a:r>
              <a:rPr lang="en-US" sz="2400" dirty="0" smtClean="0"/>
              <a:t>Real-time updates and analysis of match conditions and expected scores</a:t>
            </a:r>
          </a:p>
          <a:p>
            <a:pPr>
              <a:buFont typeface="Arial" pitchFamily="34" charset="0"/>
              <a:buChar char="•"/>
            </a:pPr>
            <a:r>
              <a:rPr lang="en-US" sz="2400" dirty="0" smtClean="0"/>
              <a:t>User-friendly interface for easy access to predictions and insights</a:t>
            </a:r>
          </a:p>
          <a:p>
            <a:pPr>
              <a:buFont typeface="Arial" pitchFamily="34" charset="0"/>
              <a:buChar char="•"/>
            </a:pPr>
            <a:r>
              <a:rPr lang="en-US" sz="2400" dirty="0" smtClean="0"/>
              <a:t>Scalability to accommodate a large volume of match data and users</a:t>
            </a:r>
          </a:p>
          <a:p>
            <a:pPr>
              <a:buFont typeface="Arial" pitchFamily="34" charset="0"/>
              <a:buChar char="•"/>
            </a:pPr>
            <a:r>
              <a:rPr lang="en-US" sz="2400" dirty="0" smtClean="0"/>
              <a:t>Continuous improvement through feedback and model refinement.</a:t>
            </a:r>
            <a:endParaRPr lang="en-US" sz="2400" dirty="0"/>
          </a:p>
          <a:p>
            <a:pPr>
              <a:buFont typeface="Arial"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8200" y="1447800"/>
            <a:ext cx="6858000" cy="4524315"/>
          </a:xfrm>
          <a:prstGeom prst="rect">
            <a:avLst/>
          </a:prstGeom>
          <a:noFill/>
        </p:spPr>
        <p:txBody>
          <a:bodyPr wrap="square" rtlCol="0">
            <a:spAutoFit/>
          </a:bodyPr>
          <a:lstStyle/>
          <a:p>
            <a:pPr>
              <a:buFont typeface="Arial" pitchFamily="34" charset="0"/>
              <a:buChar char="•"/>
            </a:pPr>
            <a:r>
              <a:rPr lang="en-US" sz="2400" b="1" dirty="0" smtClean="0"/>
              <a:t>Data collection: </a:t>
            </a:r>
            <a:r>
              <a:rPr lang="en-US" sz="2400" dirty="0" smtClean="0"/>
              <a:t>Gathering historical IPL match data including first innings scores and relevant match statistics</a:t>
            </a:r>
          </a:p>
          <a:p>
            <a:pPr>
              <a:buFont typeface="Arial" pitchFamily="34" charset="0"/>
              <a:buChar char="•"/>
            </a:pPr>
            <a:r>
              <a:rPr lang="en-US" sz="2400" b="1" dirty="0" smtClean="0"/>
              <a:t>Data preprocessing: </a:t>
            </a:r>
            <a:r>
              <a:rPr lang="en-US" sz="2400" dirty="0" smtClean="0"/>
              <a:t>Cleaning, encoding, and preparing the data for analysis</a:t>
            </a:r>
          </a:p>
          <a:p>
            <a:pPr>
              <a:buFont typeface="Arial" pitchFamily="34" charset="0"/>
              <a:buChar char="•"/>
            </a:pPr>
            <a:r>
              <a:rPr lang="en-US" sz="2400" b="1" dirty="0" smtClean="0"/>
              <a:t>Feature selection: </a:t>
            </a:r>
            <a:r>
              <a:rPr lang="en-US" sz="2400" dirty="0" smtClean="0"/>
              <a:t>Choosing relevant features that influence the first innings score</a:t>
            </a:r>
          </a:p>
          <a:p>
            <a:pPr>
              <a:buFont typeface="Arial" pitchFamily="34" charset="0"/>
              <a:buChar char="•"/>
            </a:pPr>
            <a:r>
              <a:rPr lang="en-US" sz="2400" b="1" dirty="0" smtClean="0"/>
              <a:t>Model training: </a:t>
            </a:r>
            <a:r>
              <a:rPr lang="en-US" sz="2400" dirty="0" smtClean="0"/>
              <a:t>Building a linear regression model using </a:t>
            </a:r>
            <a:r>
              <a:rPr lang="en-US" sz="2400" dirty="0" err="1" smtClean="0"/>
              <a:t>scikit</a:t>
            </a:r>
            <a:r>
              <a:rPr lang="en-US" sz="2400" dirty="0" smtClean="0"/>
              <a:t>-learn in Python</a:t>
            </a:r>
          </a:p>
          <a:p>
            <a:pPr>
              <a:buFont typeface="Arial" pitchFamily="34" charset="0"/>
              <a:buChar char="•"/>
            </a:pPr>
            <a:r>
              <a:rPr lang="en-US" sz="2400" b="1" dirty="0" smtClean="0"/>
              <a:t>Model evaluation: </a:t>
            </a:r>
            <a:r>
              <a:rPr lang="en-US" sz="2400" dirty="0" smtClean="0"/>
              <a:t>Assessing the model's performance using metrics like mean absolute error and R-squared value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1295400" y="1828800"/>
            <a:ext cx="7162800" cy="3046988"/>
          </a:xfrm>
          <a:prstGeom prst="rect">
            <a:avLst/>
          </a:prstGeom>
          <a:noFill/>
        </p:spPr>
        <p:txBody>
          <a:bodyPr wrap="square" rtlCol="0">
            <a:spAutoFit/>
          </a:bodyPr>
          <a:lstStyle/>
          <a:p>
            <a:pPr marL="457200" indent="-457200">
              <a:buFont typeface="Arial" pitchFamily="34" charset="0"/>
              <a:buChar char="•"/>
            </a:pPr>
            <a:r>
              <a:rPr lang="en-US" sz="2400" dirty="0" smtClean="0"/>
              <a:t>Evaluation of model accuracy and performance metrics</a:t>
            </a:r>
          </a:p>
          <a:p>
            <a:pPr marL="457200" indent="-457200">
              <a:buFont typeface="Arial" pitchFamily="34" charset="0"/>
              <a:buChar char="•"/>
            </a:pPr>
            <a:r>
              <a:rPr lang="en-US" sz="2400" dirty="0" smtClean="0"/>
              <a:t>Comparison of predicted first innings scores with actual match scores</a:t>
            </a:r>
          </a:p>
          <a:p>
            <a:pPr marL="457200" indent="-457200">
              <a:buFont typeface="Arial" pitchFamily="34" charset="0"/>
              <a:buChar char="•"/>
            </a:pPr>
            <a:r>
              <a:rPr lang="en-US" sz="2400" dirty="0" smtClean="0"/>
              <a:t>Insights gained from the analysis and potential areas for improvement</a:t>
            </a:r>
          </a:p>
          <a:p>
            <a:pPr marL="457200" indent="-457200">
              <a:buFont typeface="Arial" pitchFamily="34" charset="0"/>
              <a:buChar char="•"/>
            </a:pPr>
            <a:r>
              <a:rPr lang="en-US" sz="2400" dirty="0" smtClean="0"/>
              <a:t>Discussion on the significance and implications of the results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458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燪ï餻熵</vt:lpstr>
      <vt:lpstr>Office Theme</vt:lpstr>
      <vt:lpstr>PREDICTING FIRST INNINGS SCORE IN IPL MATCH USING LINEAR REGRESSION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AMARNATH M (2021503318)</dc:title>
  <dc:creator>Amarnath M</dc:creator>
  <cp:lastModifiedBy>deepak</cp:lastModifiedBy>
  <cp:revision>3</cp:revision>
  <dcterms:created xsi:type="dcterms:W3CDTF">2024-04-28T15:28:47Z</dcterms:created>
  <dcterms:modified xsi:type="dcterms:W3CDTF">2024-04-29T08:17:41Z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2024-04-28T00:00:00Z</vt:filetime>
  </property>
</Properties>
</file>