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ooper BT Bold" panose="020B0604020202020204" charset="0"/>
      <p:regular r:id="rId16"/>
    </p:embeddedFont>
    <p:embeddedFont>
      <p:font typeface="Cooper BT Light" panose="020B0604020202020204" charset="0"/>
      <p:regular r:id="rId17"/>
    </p:embeddedFont>
    <p:embeddedFont>
      <p:font typeface="Muli" panose="020B0604020202020204" charset="0"/>
      <p:regular r:id="rId18"/>
    </p:embeddedFont>
    <p:embeddedFont>
      <p:font typeface="Muli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0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TextBox 2"/>
          <p:cNvSpPr txBox="1"/>
          <p:nvPr/>
        </p:nvSpPr>
        <p:spPr>
          <a:xfrm>
            <a:off x="1028700" y="2148906"/>
            <a:ext cx="10623839" cy="3176376"/>
          </a:xfrm>
          <a:prstGeom prst="rect">
            <a:avLst/>
          </a:prstGeom>
        </p:spPr>
        <p:txBody>
          <a:bodyPr lIns="0" tIns="0" rIns="0" bIns="0" rtlCol="0" anchor="t">
            <a:spAutoFit/>
          </a:bodyPr>
          <a:lstStyle/>
          <a:p>
            <a:pPr algn="l">
              <a:lnSpc>
                <a:spcPts val="12501"/>
              </a:lnSpc>
            </a:pPr>
            <a:r>
              <a:rPr lang="en-US" sz="10417">
                <a:solidFill>
                  <a:srgbClr val="0D3330"/>
                </a:solidFill>
                <a:latin typeface="Cooper BT Light"/>
                <a:ea typeface="Cooper BT Light"/>
                <a:cs typeface="Cooper BT Light"/>
                <a:sym typeface="Cooper BT Light"/>
              </a:rPr>
              <a:t>Online Payment Fraud Detection</a:t>
            </a:r>
          </a:p>
        </p:txBody>
      </p:sp>
      <p:sp>
        <p:nvSpPr>
          <p:cNvPr id="3" name="Freeform 3"/>
          <p:cNvSpPr/>
          <p:nvPr/>
        </p:nvSpPr>
        <p:spPr>
          <a:xfrm>
            <a:off x="12801601" y="4389049"/>
            <a:ext cx="5486400" cy="5897951"/>
          </a:xfrm>
          <a:custGeom>
            <a:avLst/>
            <a:gdLst/>
            <a:ahLst/>
            <a:cxnLst/>
            <a:rect l="l" t="t" r="r" b="b"/>
            <a:pathLst>
              <a:path w="10913239" h="10814027">
                <a:moveTo>
                  <a:pt x="0" y="0"/>
                </a:moveTo>
                <a:lnTo>
                  <a:pt x="10913239" y="0"/>
                </a:lnTo>
                <a:lnTo>
                  <a:pt x="10913239" y="10814028"/>
                </a:lnTo>
                <a:lnTo>
                  <a:pt x="0" y="108140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028700" y="1028700"/>
            <a:ext cx="1081688" cy="869284"/>
          </a:xfrm>
          <a:custGeom>
            <a:avLst/>
            <a:gdLst/>
            <a:ahLst/>
            <a:cxnLst/>
            <a:rect l="l" t="t" r="r" b="b"/>
            <a:pathLst>
              <a:path w="1081688" h="869284">
                <a:moveTo>
                  <a:pt x="0" y="0"/>
                </a:moveTo>
                <a:lnTo>
                  <a:pt x="1081688" y="0"/>
                </a:lnTo>
                <a:lnTo>
                  <a:pt x="1081688" y="869284"/>
                </a:lnTo>
                <a:lnTo>
                  <a:pt x="0" y="8692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5"/>
          <p:cNvSpPr txBox="1"/>
          <p:nvPr/>
        </p:nvSpPr>
        <p:spPr>
          <a:xfrm>
            <a:off x="9365200" y="5919682"/>
            <a:ext cx="9751135" cy="3503931"/>
          </a:xfrm>
          <a:prstGeom prst="rect">
            <a:avLst/>
          </a:prstGeom>
        </p:spPr>
        <p:txBody>
          <a:bodyPr lIns="0" tIns="0" rIns="0" bIns="0" rtlCol="0" anchor="t">
            <a:spAutoFit/>
          </a:bodyPr>
          <a:lstStyle/>
          <a:p>
            <a:pPr algn="l">
              <a:lnSpc>
                <a:spcPts val="4029"/>
              </a:lnSpc>
            </a:pPr>
            <a:r>
              <a:rPr lang="en-US" sz="2599">
                <a:solidFill>
                  <a:srgbClr val="0D3330"/>
                </a:solidFill>
                <a:latin typeface="Muli Bold"/>
                <a:ea typeface="Muli Bold"/>
                <a:cs typeface="Muli Bold"/>
                <a:sym typeface="Muli Bold"/>
              </a:rPr>
              <a:t>Submitted by:</a:t>
            </a:r>
          </a:p>
          <a:p>
            <a:pPr algn="l">
              <a:lnSpc>
                <a:spcPts val="4029"/>
              </a:lnSpc>
            </a:pPr>
            <a:r>
              <a:rPr lang="en-US" sz="2599">
                <a:solidFill>
                  <a:srgbClr val="0D3330"/>
                </a:solidFill>
                <a:latin typeface="Muli Bold"/>
                <a:ea typeface="Muli Bold"/>
                <a:cs typeface="Muli Bold"/>
                <a:sym typeface="Muli Bold"/>
              </a:rPr>
              <a:t>Charmy Patel</a:t>
            </a:r>
          </a:p>
          <a:p>
            <a:pPr algn="l">
              <a:lnSpc>
                <a:spcPts val="4029"/>
              </a:lnSpc>
            </a:pPr>
            <a:r>
              <a:rPr lang="en-US" sz="2599">
                <a:solidFill>
                  <a:srgbClr val="0D3330"/>
                </a:solidFill>
                <a:latin typeface="Muli Bold"/>
                <a:ea typeface="Muli Bold"/>
                <a:cs typeface="Muli Bold"/>
                <a:sym typeface="Muli Bold"/>
              </a:rPr>
              <a:t>Christina Jose</a:t>
            </a:r>
          </a:p>
          <a:p>
            <a:pPr algn="l">
              <a:lnSpc>
                <a:spcPts val="4029"/>
              </a:lnSpc>
            </a:pPr>
            <a:r>
              <a:rPr lang="en-US" sz="2599">
                <a:solidFill>
                  <a:srgbClr val="0D3330"/>
                </a:solidFill>
                <a:latin typeface="Muli Bold"/>
                <a:ea typeface="Muli Bold"/>
                <a:cs typeface="Muli Bold"/>
                <a:sym typeface="Muli Bold"/>
              </a:rPr>
              <a:t>Dhara Panchal</a:t>
            </a:r>
          </a:p>
          <a:p>
            <a:pPr algn="l">
              <a:lnSpc>
                <a:spcPts val="4029"/>
              </a:lnSpc>
            </a:pPr>
            <a:r>
              <a:rPr lang="en-US" sz="2599">
                <a:solidFill>
                  <a:srgbClr val="0D3330"/>
                </a:solidFill>
                <a:latin typeface="Muli Bold"/>
                <a:ea typeface="Muli Bold"/>
                <a:cs typeface="Muli Bold"/>
                <a:sym typeface="Muli Bold"/>
              </a:rPr>
              <a:t>Vishva Shah</a:t>
            </a:r>
          </a:p>
          <a:p>
            <a:pPr algn="l">
              <a:lnSpc>
                <a:spcPts val="4029"/>
              </a:lnSpc>
            </a:pPr>
            <a:r>
              <a:rPr lang="en-US" sz="2599">
                <a:solidFill>
                  <a:srgbClr val="0D3330"/>
                </a:solidFill>
                <a:latin typeface="Muli Bold"/>
                <a:ea typeface="Muli Bold"/>
                <a:cs typeface="Muli Bold"/>
                <a:sym typeface="Muli Bold"/>
              </a:rPr>
              <a:t>Yash Patel</a:t>
            </a:r>
          </a:p>
          <a:p>
            <a:pPr algn="l">
              <a:lnSpc>
                <a:spcPts val="4029"/>
              </a:lnSpc>
            </a:pPr>
            <a:r>
              <a:rPr lang="en-US" sz="2599">
                <a:solidFill>
                  <a:srgbClr val="0D3330"/>
                </a:solidFill>
                <a:latin typeface="Muli Bold"/>
                <a:ea typeface="Muli Bold"/>
                <a:cs typeface="Muli Bold"/>
                <a:sym typeface="Muli Bold"/>
              </a:rPr>
              <a:t>Yuvrajsinh Gohil</a:t>
            </a:r>
          </a:p>
        </p:txBody>
      </p:sp>
      <p:sp>
        <p:nvSpPr>
          <p:cNvPr id="6" name="TextBox 6"/>
          <p:cNvSpPr txBox="1"/>
          <p:nvPr/>
        </p:nvSpPr>
        <p:spPr>
          <a:xfrm>
            <a:off x="607472" y="9356938"/>
            <a:ext cx="3354928" cy="384849"/>
          </a:xfrm>
          <a:prstGeom prst="rect">
            <a:avLst/>
          </a:prstGeom>
        </p:spPr>
        <p:txBody>
          <a:bodyPr wrap="square" lIns="0" tIns="0" rIns="0" bIns="0" rtlCol="0" anchor="t">
            <a:spAutoFit/>
          </a:bodyPr>
          <a:lstStyle/>
          <a:p>
            <a:pPr algn="ctr">
              <a:lnSpc>
                <a:spcPts val="3300"/>
              </a:lnSpc>
              <a:spcBef>
                <a:spcPct val="0"/>
              </a:spcBef>
            </a:pPr>
            <a:r>
              <a:rPr lang="en-US" sz="2200" dirty="0">
                <a:solidFill>
                  <a:srgbClr val="0D3330"/>
                </a:solidFill>
                <a:latin typeface="Muli"/>
                <a:ea typeface="Muli"/>
                <a:cs typeface="Muli"/>
                <a:sym typeface="Muli"/>
              </a:rPr>
              <a:t>Date:: 6th August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4301193" y="1992807"/>
            <a:ext cx="7691613" cy="6301385"/>
          </a:xfrm>
          <a:custGeom>
            <a:avLst/>
            <a:gdLst/>
            <a:ahLst/>
            <a:cxnLst/>
            <a:rect l="l" t="t" r="r" b="b"/>
            <a:pathLst>
              <a:path w="7691613" h="6301385">
                <a:moveTo>
                  <a:pt x="0" y="0"/>
                </a:moveTo>
                <a:lnTo>
                  <a:pt x="7691613" y="0"/>
                </a:lnTo>
                <a:lnTo>
                  <a:pt x="7691613" y="6301386"/>
                </a:lnTo>
                <a:lnTo>
                  <a:pt x="0" y="6301386"/>
                </a:lnTo>
                <a:lnTo>
                  <a:pt x="0" y="0"/>
                </a:lnTo>
                <a:close/>
              </a:path>
            </a:pathLst>
          </a:custGeom>
          <a:blipFill>
            <a:blip r:embed="rId2"/>
            <a:stretch>
              <a:fillRect r="-25924"/>
            </a:stretch>
          </a:blipFill>
        </p:spPr>
        <p:txBody>
          <a:bodyPr/>
          <a:lstStyle/>
          <a:p>
            <a:endParaRPr lang="en-IN"/>
          </a:p>
        </p:txBody>
      </p:sp>
      <p:sp>
        <p:nvSpPr>
          <p:cNvPr id="3" name="Freeform 3"/>
          <p:cNvSpPr/>
          <p:nvPr/>
        </p:nvSpPr>
        <p:spPr>
          <a:xfrm>
            <a:off x="12558197" y="7154535"/>
            <a:ext cx="5729803" cy="3102326"/>
          </a:xfrm>
          <a:custGeom>
            <a:avLst/>
            <a:gdLst/>
            <a:ahLst/>
            <a:cxnLst/>
            <a:rect l="l" t="t" r="r" b="b"/>
            <a:pathLst>
              <a:path w="5729803" h="3102326">
                <a:moveTo>
                  <a:pt x="0" y="0"/>
                </a:moveTo>
                <a:lnTo>
                  <a:pt x="5729802" y="0"/>
                </a:lnTo>
                <a:lnTo>
                  <a:pt x="5729802" y="3102325"/>
                </a:lnTo>
                <a:lnTo>
                  <a:pt x="0" y="3102325"/>
                </a:lnTo>
                <a:lnTo>
                  <a:pt x="0" y="0"/>
                </a:lnTo>
                <a:close/>
              </a:path>
            </a:pathLst>
          </a:custGeom>
          <a:blipFill>
            <a:blip r:embed="rId3">
              <a:extLst>
                <a:ext uri="{96DAC541-7B7A-43D3-8B79-37D633B846F1}">
                  <asvg:svgBlip xmlns:asvg="http://schemas.microsoft.com/office/drawing/2016/SVG/main" r:embed="rId4"/>
                </a:ext>
              </a:extLst>
            </a:blip>
            <a:stretch>
              <a:fillRect b="-155230"/>
            </a:stretch>
          </a:blipFill>
        </p:spPr>
        <p:txBody>
          <a:bodyPr/>
          <a:lstStyle/>
          <a:p>
            <a:endParaRPr lang="en-IN"/>
          </a:p>
        </p:txBody>
      </p:sp>
      <p:sp>
        <p:nvSpPr>
          <p:cNvPr id="4" name="TextBox 4"/>
          <p:cNvSpPr txBox="1"/>
          <p:nvPr/>
        </p:nvSpPr>
        <p:spPr>
          <a:xfrm>
            <a:off x="1028700" y="1028700"/>
            <a:ext cx="16230600" cy="80772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Data Visualization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11909421" y="6833403"/>
            <a:ext cx="6378579" cy="3453597"/>
          </a:xfrm>
          <a:custGeom>
            <a:avLst/>
            <a:gdLst/>
            <a:ahLst/>
            <a:cxnLst/>
            <a:rect l="l" t="t" r="r" b="b"/>
            <a:pathLst>
              <a:path w="6378579" h="3453597">
                <a:moveTo>
                  <a:pt x="0" y="0"/>
                </a:moveTo>
                <a:lnTo>
                  <a:pt x="6378578" y="0"/>
                </a:lnTo>
                <a:lnTo>
                  <a:pt x="6378578" y="3453597"/>
                </a:lnTo>
                <a:lnTo>
                  <a:pt x="0" y="3453597"/>
                </a:lnTo>
                <a:lnTo>
                  <a:pt x="0" y="0"/>
                </a:lnTo>
                <a:close/>
              </a:path>
            </a:pathLst>
          </a:custGeom>
          <a:blipFill>
            <a:blip r:embed="rId2">
              <a:extLst>
                <a:ext uri="{96DAC541-7B7A-43D3-8B79-37D633B846F1}">
                  <asvg:svgBlip xmlns:asvg="http://schemas.microsoft.com/office/drawing/2016/SVG/main" r:embed="rId3"/>
                </a:ext>
              </a:extLst>
            </a:blip>
            <a:stretch>
              <a:fillRect b="-155230"/>
            </a:stretch>
          </a:blipFill>
        </p:spPr>
        <p:txBody>
          <a:bodyPr/>
          <a:lstStyle/>
          <a:p>
            <a:endParaRPr lang="en-IN"/>
          </a:p>
        </p:txBody>
      </p:sp>
      <p:sp>
        <p:nvSpPr>
          <p:cNvPr id="3" name="TextBox 3"/>
          <p:cNvSpPr txBox="1"/>
          <p:nvPr/>
        </p:nvSpPr>
        <p:spPr>
          <a:xfrm>
            <a:off x="1028700" y="1028700"/>
            <a:ext cx="16230600" cy="80645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Data Science Algorithms</a:t>
            </a:r>
          </a:p>
        </p:txBody>
      </p:sp>
      <p:sp>
        <p:nvSpPr>
          <p:cNvPr id="4" name="TextBox 4"/>
          <p:cNvSpPr txBox="1"/>
          <p:nvPr/>
        </p:nvSpPr>
        <p:spPr>
          <a:xfrm>
            <a:off x="1658925" y="2214254"/>
            <a:ext cx="15600375" cy="6530315"/>
          </a:xfrm>
          <a:prstGeom prst="rect">
            <a:avLst/>
          </a:prstGeom>
        </p:spPr>
        <p:txBody>
          <a:bodyPr lIns="0" tIns="0" rIns="0" bIns="0" rtlCol="0" anchor="t">
            <a:spAutoFit/>
          </a:bodyPr>
          <a:lstStyle/>
          <a:p>
            <a:pPr marL="643381" lvl="1" indent="-321691" algn="l">
              <a:lnSpc>
                <a:spcPts val="5781"/>
              </a:lnSpc>
              <a:buFont typeface="Arial"/>
              <a:buChar char="•"/>
            </a:pPr>
            <a:r>
              <a:rPr lang="en-US" sz="2979">
                <a:solidFill>
                  <a:srgbClr val="0D3330"/>
                </a:solidFill>
                <a:latin typeface="Muli"/>
                <a:ea typeface="Muli"/>
                <a:cs typeface="Muli"/>
                <a:sym typeface="Muli"/>
              </a:rPr>
              <a:t>Logistic  Regression</a:t>
            </a:r>
          </a:p>
          <a:p>
            <a:pPr marL="643381" lvl="1" indent="-321691" algn="l">
              <a:lnSpc>
                <a:spcPts val="5781"/>
              </a:lnSpc>
              <a:buFont typeface="Arial"/>
              <a:buChar char="•"/>
            </a:pPr>
            <a:r>
              <a:rPr lang="en-US" sz="2979">
                <a:solidFill>
                  <a:srgbClr val="0D3330"/>
                </a:solidFill>
                <a:latin typeface="Muli"/>
                <a:ea typeface="Muli"/>
                <a:cs typeface="Muli"/>
                <a:sym typeface="Muli"/>
              </a:rPr>
              <a:t>Random Forest</a:t>
            </a:r>
          </a:p>
          <a:p>
            <a:pPr marL="643381" lvl="1" indent="-321691" algn="l">
              <a:lnSpc>
                <a:spcPts val="5781"/>
              </a:lnSpc>
              <a:buFont typeface="Arial"/>
              <a:buChar char="•"/>
            </a:pPr>
            <a:r>
              <a:rPr lang="en-US" sz="2979">
                <a:solidFill>
                  <a:srgbClr val="0D3330"/>
                </a:solidFill>
                <a:latin typeface="Muli"/>
                <a:ea typeface="Muli"/>
                <a:cs typeface="Muli"/>
                <a:sym typeface="Muli"/>
              </a:rPr>
              <a:t>Artificial Neural Network</a:t>
            </a:r>
          </a:p>
          <a:p>
            <a:pPr algn="l">
              <a:lnSpc>
                <a:spcPts val="5781"/>
              </a:lnSpc>
            </a:pPr>
            <a:r>
              <a:rPr lang="en-US" sz="2979">
                <a:solidFill>
                  <a:srgbClr val="0D3330"/>
                </a:solidFill>
                <a:latin typeface="Muli Bold"/>
                <a:ea typeface="Muli Bold"/>
                <a:cs typeface="Muli Bold"/>
                <a:sym typeface="Muli Bold"/>
              </a:rPr>
              <a:t>why we chose these algorthims?</a:t>
            </a:r>
          </a:p>
          <a:p>
            <a:pPr algn="l">
              <a:lnSpc>
                <a:spcPts val="5781"/>
              </a:lnSpc>
            </a:pPr>
            <a:r>
              <a:rPr lang="en-US" sz="2979">
                <a:solidFill>
                  <a:srgbClr val="0D3330"/>
                </a:solidFill>
                <a:latin typeface="Muli"/>
                <a:ea typeface="Muli"/>
                <a:cs typeface="Muli"/>
                <a:sym typeface="Muli"/>
              </a:rPr>
              <a:t>There are many algorithms for classification problems. These algorithms work well on straightforward datasets and very complex datasets. </a:t>
            </a:r>
          </a:p>
          <a:p>
            <a:pPr algn="l">
              <a:lnSpc>
                <a:spcPts val="5781"/>
              </a:lnSpc>
            </a:pPr>
            <a:r>
              <a:rPr lang="en-US" sz="2979">
                <a:solidFill>
                  <a:srgbClr val="0D3330"/>
                </a:solidFill>
                <a:latin typeface="Muli"/>
                <a:ea typeface="Muli"/>
                <a:cs typeface="Muli"/>
                <a:sym typeface="Muli"/>
              </a:rPr>
              <a:t>Easy to interpret.</a:t>
            </a:r>
          </a:p>
          <a:p>
            <a:pPr algn="l">
              <a:lnSpc>
                <a:spcPts val="5781"/>
              </a:lnSpc>
            </a:pPr>
            <a:endParaRPr lang="en-US" sz="2979">
              <a:solidFill>
                <a:srgbClr val="0D3330"/>
              </a:solidFill>
              <a:latin typeface="Muli"/>
              <a:ea typeface="Muli"/>
              <a:cs typeface="Muli"/>
              <a:sym typeface="Muli"/>
            </a:endParaRPr>
          </a:p>
          <a:p>
            <a:pPr algn="l">
              <a:lnSpc>
                <a:spcPts val="5781"/>
              </a:lnSpc>
            </a:pPr>
            <a:endParaRPr lang="en-US" sz="2979">
              <a:solidFill>
                <a:srgbClr val="0D3330"/>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13932374" y="8821026"/>
            <a:ext cx="5003274" cy="2708956"/>
          </a:xfrm>
          <a:custGeom>
            <a:avLst/>
            <a:gdLst/>
            <a:ahLst/>
            <a:cxnLst/>
            <a:rect l="l" t="t" r="r" b="b"/>
            <a:pathLst>
              <a:path w="5003274" h="2708956">
                <a:moveTo>
                  <a:pt x="0" y="0"/>
                </a:moveTo>
                <a:lnTo>
                  <a:pt x="5003274" y="0"/>
                </a:lnTo>
                <a:lnTo>
                  <a:pt x="5003274" y="2708956"/>
                </a:lnTo>
                <a:lnTo>
                  <a:pt x="0" y="2708956"/>
                </a:lnTo>
                <a:lnTo>
                  <a:pt x="0" y="0"/>
                </a:lnTo>
                <a:close/>
              </a:path>
            </a:pathLst>
          </a:custGeom>
          <a:blipFill>
            <a:blip r:embed="rId2">
              <a:extLst>
                <a:ext uri="{96DAC541-7B7A-43D3-8B79-37D633B846F1}">
                  <asvg:svgBlip xmlns:asvg="http://schemas.microsoft.com/office/drawing/2016/SVG/main" r:embed="rId3"/>
                </a:ext>
              </a:extLst>
            </a:blip>
            <a:stretch>
              <a:fillRect b="-155230"/>
            </a:stretch>
          </a:blipFill>
        </p:spPr>
        <p:txBody>
          <a:bodyPr/>
          <a:lstStyle/>
          <a:p>
            <a:endParaRPr lang="en-IN"/>
          </a:p>
        </p:txBody>
      </p:sp>
      <p:sp>
        <p:nvSpPr>
          <p:cNvPr id="3" name="Freeform 3"/>
          <p:cNvSpPr/>
          <p:nvPr/>
        </p:nvSpPr>
        <p:spPr>
          <a:xfrm>
            <a:off x="1749950" y="5950221"/>
            <a:ext cx="6322906" cy="2592296"/>
          </a:xfrm>
          <a:custGeom>
            <a:avLst/>
            <a:gdLst/>
            <a:ahLst/>
            <a:cxnLst/>
            <a:rect l="l" t="t" r="r" b="b"/>
            <a:pathLst>
              <a:path w="6322906" h="2592296">
                <a:moveTo>
                  <a:pt x="0" y="0"/>
                </a:moveTo>
                <a:lnTo>
                  <a:pt x="6322906" y="0"/>
                </a:lnTo>
                <a:lnTo>
                  <a:pt x="6322906" y="2592295"/>
                </a:lnTo>
                <a:lnTo>
                  <a:pt x="0" y="2592295"/>
                </a:lnTo>
                <a:lnTo>
                  <a:pt x="0" y="0"/>
                </a:lnTo>
                <a:close/>
              </a:path>
            </a:pathLst>
          </a:custGeom>
          <a:blipFill>
            <a:blip r:embed="rId4"/>
            <a:stretch>
              <a:fillRect/>
            </a:stretch>
          </a:blipFill>
        </p:spPr>
        <p:txBody>
          <a:bodyPr/>
          <a:lstStyle/>
          <a:p>
            <a:endParaRPr lang="en-IN"/>
          </a:p>
        </p:txBody>
      </p:sp>
      <p:sp>
        <p:nvSpPr>
          <p:cNvPr id="4" name="Freeform 4"/>
          <p:cNvSpPr/>
          <p:nvPr/>
        </p:nvSpPr>
        <p:spPr>
          <a:xfrm>
            <a:off x="9144000" y="5950221"/>
            <a:ext cx="6236815" cy="2592296"/>
          </a:xfrm>
          <a:custGeom>
            <a:avLst/>
            <a:gdLst/>
            <a:ahLst/>
            <a:cxnLst/>
            <a:rect l="l" t="t" r="r" b="b"/>
            <a:pathLst>
              <a:path w="6236815" h="2592296">
                <a:moveTo>
                  <a:pt x="0" y="0"/>
                </a:moveTo>
                <a:lnTo>
                  <a:pt x="6236815" y="0"/>
                </a:lnTo>
                <a:lnTo>
                  <a:pt x="6236815" y="2592295"/>
                </a:lnTo>
                <a:lnTo>
                  <a:pt x="0" y="2592295"/>
                </a:lnTo>
                <a:lnTo>
                  <a:pt x="0" y="0"/>
                </a:lnTo>
                <a:close/>
              </a:path>
            </a:pathLst>
          </a:custGeom>
          <a:blipFill>
            <a:blip r:embed="rId5"/>
            <a:stretch>
              <a:fillRect/>
            </a:stretch>
          </a:blipFill>
        </p:spPr>
        <p:txBody>
          <a:bodyPr/>
          <a:lstStyle/>
          <a:p>
            <a:endParaRPr lang="en-IN"/>
          </a:p>
        </p:txBody>
      </p:sp>
      <p:sp>
        <p:nvSpPr>
          <p:cNvPr id="5" name="TextBox 5"/>
          <p:cNvSpPr txBox="1"/>
          <p:nvPr/>
        </p:nvSpPr>
        <p:spPr>
          <a:xfrm>
            <a:off x="1028700" y="1485129"/>
            <a:ext cx="7901586" cy="80645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Results and Discussion: </a:t>
            </a:r>
          </a:p>
        </p:txBody>
      </p:sp>
      <p:sp>
        <p:nvSpPr>
          <p:cNvPr id="6" name="TextBox 6"/>
          <p:cNvSpPr txBox="1"/>
          <p:nvPr/>
        </p:nvSpPr>
        <p:spPr>
          <a:xfrm>
            <a:off x="1028700" y="2600190"/>
            <a:ext cx="12322575" cy="2718823"/>
          </a:xfrm>
          <a:prstGeom prst="rect">
            <a:avLst/>
          </a:prstGeom>
        </p:spPr>
        <p:txBody>
          <a:bodyPr lIns="0" tIns="0" rIns="0" bIns="0" rtlCol="0" anchor="t">
            <a:spAutoFit/>
          </a:bodyPr>
          <a:lstStyle/>
          <a:p>
            <a:pPr marL="1055712" lvl="1" indent="-527856" algn="l">
              <a:lnSpc>
                <a:spcPts val="7334"/>
              </a:lnSpc>
              <a:buFont typeface="Arial"/>
              <a:buChar char="•"/>
            </a:pPr>
            <a:r>
              <a:rPr lang="en-US" sz="4889">
                <a:solidFill>
                  <a:srgbClr val="0D3330"/>
                </a:solidFill>
                <a:latin typeface="Muli"/>
                <a:ea typeface="Muli"/>
                <a:cs typeface="Muli"/>
                <a:sym typeface="Muli"/>
              </a:rPr>
              <a:t>Logistics Regression: 78.44%</a:t>
            </a:r>
          </a:p>
          <a:p>
            <a:pPr marL="1055712" lvl="1" indent="-527856" algn="l">
              <a:lnSpc>
                <a:spcPts val="7334"/>
              </a:lnSpc>
              <a:buFont typeface="Arial"/>
              <a:buChar char="•"/>
            </a:pPr>
            <a:r>
              <a:rPr lang="en-US" sz="4889">
                <a:solidFill>
                  <a:srgbClr val="0D3330"/>
                </a:solidFill>
                <a:latin typeface="Muli"/>
                <a:ea typeface="Muli"/>
                <a:cs typeface="Muli"/>
                <a:sym typeface="Muli"/>
              </a:rPr>
              <a:t>Artificial Neural Network: 85.33%</a:t>
            </a:r>
          </a:p>
          <a:p>
            <a:pPr marL="1055712" lvl="1" indent="-527856" algn="l">
              <a:lnSpc>
                <a:spcPts val="7334"/>
              </a:lnSpc>
              <a:buFont typeface="Arial"/>
              <a:buChar char="•"/>
            </a:pPr>
            <a:r>
              <a:rPr lang="en-US" sz="4889">
                <a:solidFill>
                  <a:srgbClr val="0D3330"/>
                </a:solidFill>
                <a:latin typeface="Muli"/>
                <a:ea typeface="Muli"/>
                <a:cs typeface="Muli"/>
                <a:sym typeface="Muli"/>
              </a:rPr>
              <a:t>DecisionTree: 91.03%</a:t>
            </a:r>
          </a:p>
        </p:txBody>
      </p:sp>
      <p:sp>
        <p:nvSpPr>
          <p:cNvPr id="7" name="TextBox 7"/>
          <p:cNvSpPr txBox="1"/>
          <p:nvPr/>
        </p:nvSpPr>
        <p:spPr>
          <a:xfrm>
            <a:off x="4374172" y="8675332"/>
            <a:ext cx="1210641" cy="582968"/>
          </a:xfrm>
          <a:prstGeom prst="rect">
            <a:avLst/>
          </a:prstGeom>
        </p:spPr>
        <p:txBody>
          <a:bodyPr lIns="0" tIns="0" rIns="0" bIns="0" rtlCol="0" anchor="t">
            <a:spAutoFit/>
          </a:bodyPr>
          <a:lstStyle/>
          <a:p>
            <a:pPr algn="ctr">
              <a:lnSpc>
                <a:spcPts val="4980"/>
              </a:lnSpc>
              <a:spcBef>
                <a:spcPct val="0"/>
              </a:spcBef>
            </a:pPr>
            <a:r>
              <a:rPr lang="en-US" sz="3320">
                <a:solidFill>
                  <a:srgbClr val="0D3330"/>
                </a:solidFill>
                <a:latin typeface="Muli Bold"/>
                <a:ea typeface="Muli Bold"/>
                <a:cs typeface="Muli Bold"/>
                <a:sym typeface="Muli Bold"/>
              </a:rPr>
              <a:t>DT</a:t>
            </a:r>
          </a:p>
        </p:txBody>
      </p:sp>
      <p:sp>
        <p:nvSpPr>
          <p:cNvPr id="8" name="TextBox 8"/>
          <p:cNvSpPr txBox="1"/>
          <p:nvPr/>
        </p:nvSpPr>
        <p:spPr>
          <a:xfrm>
            <a:off x="11657087" y="8675332"/>
            <a:ext cx="1210641" cy="582968"/>
          </a:xfrm>
          <a:prstGeom prst="rect">
            <a:avLst/>
          </a:prstGeom>
        </p:spPr>
        <p:txBody>
          <a:bodyPr lIns="0" tIns="0" rIns="0" bIns="0" rtlCol="0" anchor="t">
            <a:spAutoFit/>
          </a:bodyPr>
          <a:lstStyle/>
          <a:p>
            <a:pPr algn="ctr">
              <a:lnSpc>
                <a:spcPts val="4980"/>
              </a:lnSpc>
              <a:spcBef>
                <a:spcPct val="0"/>
              </a:spcBef>
            </a:pPr>
            <a:r>
              <a:rPr lang="en-US" sz="3320">
                <a:solidFill>
                  <a:srgbClr val="0D3330"/>
                </a:solidFill>
                <a:latin typeface="Muli Bold"/>
                <a:ea typeface="Muli Bold"/>
                <a:cs typeface="Muli Bold"/>
                <a:sym typeface="Muli Bold"/>
              </a:rPr>
              <a:t>LR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TextBox 2"/>
          <p:cNvSpPr txBox="1"/>
          <p:nvPr/>
        </p:nvSpPr>
        <p:spPr>
          <a:xfrm>
            <a:off x="1242414" y="625475"/>
            <a:ext cx="7901586" cy="80645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Conclusion</a:t>
            </a:r>
          </a:p>
        </p:txBody>
      </p:sp>
      <p:sp>
        <p:nvSpPr>
          <p:cNvPr id="3" name="TextBox 3"/>
          <p:cNvSpPr txBox="1"/>
          <p:nvPr/>
        </p:nvSpPr>
        <p:spPr>
          <a:xfrm>
            <a:off x="1028700" y="1783286"/>
            <a:ext cx="16077542" cy="8818779"/>
          </a:xfrm>
          <a:prstGeom prst="rect">
            <a:avLst/>
          </a:prstGeom>
        </p:spPr>
        <p:txBody>
          <a:bodyPr lIns="0" tIns="0" rIns="0" bIns="0" rtlCol="0" anchor="t">
            <a:spAutoFit/>
          </a:bodyPr>
          <a:lstStyle/>
          <a:p>
            <a:pPr marL="643381" lvl="1" indent="-321691" algn="just">
              <a:lnSpc>
                <a:spcPts val="6436"/>
              </a:lnSpc>
              <a:buFont typeface="Arial"/>
              <a:buChar char="•"/>
            </a:pPr>
            <a:r>
              <a:rPr lang="en-US" sz="2979">
                <a:solidFill>
                  <a:srgbClr val="0D3330"/>
                </a:solidFill>
                <a:latin typeface="Muli"/>
                <a:ea typeface="Muli"/>
                <a:cs typeface="Muli"/>
                <a:sym typeface="Muli"/>
              </a:rPr>
              <a:t>Implemented and compared ML models (logistic regression, random forest, neural networks) for online payment fraud detection. Random Forest and neural networks excelled in accuracy and F1 score and precision, highlighting their practical application potential.</a:t>
            </a:r>
          </a:p>
          <a:p>
            <a:pPr marL="643381" lvl="1" indent="-321691" algn="just">
              <a:lnSpc>
                <a:spcPts val="6436"/>
              </a:lnSpc>
              <a:buFont typeface="Arial"/>
              <a:buChar char="•"/>
            </a:pPr>
            <a:r>
              <a:rPr lang="en-US" sz="2979">
                <a:solidFill>
                  <a:srgbClr val="0D3330"/>
                </a:solidFill>
                <a:latin typeface="Muli"/>
                <a:ea typeface="Muli"/>
                <a:cs typeface="Muli"/>
                <a:sym typeface="Muli"/>
              </a:rPr>
              <a:t>Enhances security and reliability of online payments, reducing fraud. Financial institutions can leverage these models for robust, proactive fraud prevention strategies.</a:t>
            </a:r>
          </a:p>
          <a:p>
            <a:pPr algn="just">
              <a:lnSpc>
                <a:spcPts val="6436"/>
              </a:lnSpc>
            </a:pPr>
            <a:r>
              <a:rPr lang="en-US" sz="2979">
                <a:solidFill>
                  <a:srgbClr val="0D3330"/>
                </a:solidFill>
                <a:latin typeface="Muli Bold"/>
                <a:ea typeface="Muli Bold"/>
                <a:cs typeface="Muli Bold"/>
                <a:sym typeface="Muli Bold"/>
              </a:rPr>
              <a:t>Future Research Directions:</a:t>
            </a:r>
          </a:p>
          <a:p>
            <a:pPr marL="643381" lvl="1" indent="-321691" algn="just">
              <a:lnSpc>
                <a:spcPts val="6436"/>
              </a:lnSpc>
              <a:buFont typeface="Arial"/>
              <a:buChar char="•"/>
            </a:pPr>
            <a:r>
              <a:rPr lang="en-US" sz="2979">
                <a:solidFill>
                  <a:srgbClr val="0D3330"/>
                </a:solidFill>
                <a:latin typeface="Muli"/>
                <a:ea typeface="Muli"/>
                <a:cs typeface="Muli"/>
                <a:sym typeface="Muli"/>
              </a:rPr>
              <a:t>Real-Time Fraud Detection</a:t>
            </a:r>
          </a:p>
          <a:p>
            <a:pPr marL="643381" lvl="1" indent="-321691" algn="just">
              <a:lnSpc>
                <a:spcPts val="6436"/>
              </a:lnSpc>
              <a:buFont typeface="Arial"/>
              <a:buChar char="•"/>
            </a:pPr>
            <a:r>
              <a:rPr lang="en-US" sz="2979">
                <a:solidFill>
                  <a:srgbClr val="0D3330"/>
                </a:solidFill>
                <a:latin typeface="Muli"/>
                <a:ea typeface="Muli"/>
                <a:cs typeface="Muli"/>
                <a:sym typeface="Muli"/>
              </a:rPr>
              <a:t>Integration with Blockchain Technology</a:t>
            </a:r>
          </a:p>
          <a:p>
            <a:pPr marL="643381" lvl="1" indent="-321691" algn="just">
              <a:lnSpc>
                <a:spcPts val="6436"/>
              </a:lnSpc>
              <a:buFont typeface="Arial"/>
              <a:buChar char="•"/>
            </a:pPr>
            <a:r>
              <a:rPr lang="en-US" sz="2979">
                <a:solidFill>
                  <a:srgbClr val="0D3330"/>
                </a:solidFill>
                <a:latin typeface="Muli"/>
                <a:ea typeface="Muli"/>
                <a:cs typeface="Muli"/>
                <a:sym typeface="Muli"/>
              </a:rPr>
              <a:t>Adaptive Learning System</a:t>
            </a:r>
          </a:p>
          <a:p>
            <a:pPr algn="just">
              <a:lnSpc>
                <a:spcPts val="6436"/>
              </a:lnSpc>
            </a:pPr>
            <a:endParaRPr lang="en-US" sz="2979">
              <a:solidFill>
                <a:srgbClr val="0D3330"/>
              </a:solidFill>
              <a:latin typeface="Muli"/>
              <a:ea typeface="Muli"/>
              <a:cs typeface="Muli"/>
              <a:sym typeface="Muli"/>
            </a:endParaRPr>
          </a:p>
        </p:txBody>
      </p:sp>
      <p:sp>
        <p:nvSpPr>
          <p:cNvPr id="4" name="Freeform 4"/>
          <p:cNvSpPr/>
          <p:nvPr/>
        </p:nvSpPr>
        <p:spPr>
          <a:xfrm>
            <a:off x="13284726" y="7429500"/>
            <a:ext cx="5003274" cy="2708956"/>
          </a:xfrm>
          <a:custGeom>
            <a:avLst/>
            <a:gdLst/>
            <a:ahLst/>
            <a:cxnLst/>
            <a:rect l="l" t="t" r="r" b="b"/>
            <a:pathLst>
              <a:path w="5003274" h="2708956">
                <a:moveTo>
                  <a:pt x="0" y="0"/>
                </a:moveTo>
                <a:lnTo>
                  <a:pt x="5003274" y="0"/>
                </a:lnTo>
                <a:lnTo>
                  <a:pt x="5003274" y="2708956"/>
                </a:lnTo>
                <a:lnTo>
                  <a:pt x="0" y="2708956"/>
                </a:lnTo>
                <a:lnTo>
                  <a:pt x="0" y="0"/>
                </a:lnTo>
                <a:close/>
              </a:path>
            </a:pathLst>
          </a:custGeom>
          <a:blipFill>
            <a:blip r:embed="rId2">
              <a:extLst>
                <a:ext uri="{96DAC541-7B7A-43D3-8B79-37D633B846F1}">
                  <asvg:svgBlip xmlns:asvg="http://schemas.microsoft.com/office/drawing/2016/SVG/main" r:embed="rId3"/>
                </a:ext>
              </a:extLst>
            </a:blip>
            <a:stretch>
              <a:fillRect b="-155230"/>
            </a:stretch>
          </a:blipFill>
        </p:spPr>
        <p:txBody>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13284726" y="7560416"/>
            <a:ext cx="5003274" cy="2708956"/>
          </a:xfrm>
          <a:custGeom>
            <a:avLst/>
            <a:gdLst/>
            <a:ahLst/>
            <a:cxnLst/>
            <a:rect l="l" t="t" r="r" b="b"/>
            <a:pathLst>
              <a:path w="5003274" h="2708956">
                <a:moveTo>
                  <a:pt x="0" y="0"/>
                </a:moveTo>
                <a:lnTo>
                  <a:pt x="5003274" y="0"/>
                </a:lnTo>
                <a:lnTo>
                  <a:pt x="5003274" y="2708956"/>
                </a:lnTo>
                <a:lnTo>
                  <a:pt x="0" y="2708956"/>
                </a:lnTo>
                <a:lnTo>
                  <a:pt x="0" y="0"/>
                </a:lnTo>
                <a:close/>
              </a:path>
            </a:pathLst>
          </a:custGeom>
          <a:blipFill>
            <a:blip r:embed="rId2">
              <a:extLst>
                <a:ext uri="{96DAC541-7B7A-43D3-8B79-37D633B846F1}">
                  <asvg:svgBlip xmlns:asvg="http://schemas.microsoft.com/office/drawing/2016/SVG/main" r:embed="rId3"/>
                </a:ext>
              </a:extLst>
            </a:blip>
            <a:stretch>
              <a:fillRect b="-155230"/>
            </a:stretch>
          </a:blipFill>
        </p:spPr>
        <p:txBody>
          <a:bodyPr/>
          <a:lstStyle/>
          <a:p>
            <a:endParaRPr lang="en-IN"/>
          </a:p>
        </p:txBody>
      </p:sp>
      <p:sp>
        <p:nvSpPr>
          <p:cNvPr id="3" name="TextBox 3"/>
          <p:cNvSpPr txBox="1"/>
          <p:nvPr/>
        </p:nvSpPr>
        <p:spPr>
          <a:xfrm>
            <a:off x="6477149" y="4270052"/>
            <a:ext cx="5333702" cy="1508771"/>
          </a:xfrm>
          <a:prstGeom prst="rect">
            <a:avLst/>
          </a:prstGeom>
        </p:spPr>
        <p:txBody>
          <a:bodyPr lIns="0" tIns="0" rIns="0" bIns="0" rtlCol="0" anchor="t">
            <a:spAutoFit/>
          </a:bodyPr>
          <a:lstStyle/>
          <a:p>
            <a:pPr algn="ctr">
              <a:lnSpc>
                <a:spcPts val="12599"/>
              </a:lnSpc>
              <a:spcBef>
                <a:spcPct val="0"/>
              </a:spcBef>
            </a:pPr>
            <a:r>
              <a:rPr lang="en-US" sz="8399">
                <a:solidFill>
                  <a:srgbClr val="000000"/>
                </a:solidFill>
                <a:latin typeface="Muli Bold"/>
                <a:ea typeface="Muli Bold"/>
                <a:cs typeface="Muli Bold"/>
                <a:sym typeface="Muli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1081688" cy="869284"/>
          </a:xfrm>
          <a:custGeom>
            <a:avLst/>
            <a:gdLst/>
            <a:ahLst/>
            <a:cxnLst/>
            <a:rect l="l" t="t" r="r" b="b"/>
            <a:pathLst>
              <a:path w="1081688" h="869284">
                <a:moveTo>
                  <a:pt x="0" y="0"/>
                </a:moveTo>
                <a:lnTo>
                  <a:pt x="1081688" y="0"/>
                </a:lnTo>
                <a:lnTo>
                  <a:pt x="1081688" y="869284"/>
                </a:lnTo>
                <a:lnTo>
                  <a:pt x="0" y="8692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770447" y="2640188"/>
            <a:ext cx="14472803" cy="0"/>
          </a:xfrm>
          <a:prstGeom prst="line">
            <a:avLst/>
          </a:prstGeom>
          <a:ln w="38100" cap="flat">
            <a:solidFill>
              <a:srgbClr val="000000"/>
            </a:solidFill>
            <a:prstDash val="solid"/>
            <a:headEnd type="none" w="sm" len="sm"/>
            <a:tailEnd type="none" w="sm" len="sm"/>
          </a:ln>
        </p:spPr>
        <p:txBody>
          <a:bodyPr/>
          <a:lstStyle/>
          <a:p>
            <a:endParaRPr lang="en-IN"/>
          </a:p>
        </p:txBody>
      </p:sp>
      <p:grpSp>
        <p:nvGrpSpPr>
          <p:cNvPr id="4" name="Group 4"/>
          <p:cNvGrpSpPr/>
          <p:nvPr/>
        </p:nvGrpSpPr>
        <p:grpSpPr>
          <a:xfrm>
            <a:off x="1104951" y="3076951"/>
            <a:ext cx="1806827" cy="1672453"/>
            <a:chOff x="0" y="0"/>
            <a:chExt cx="475872" cy="440482"/>
          </a:xfrm>
        </p:grpSpPr>
        <p:sp>
          <p:nvSpPr>
            <p:cNvPr id="5" name="Freeform 5"/>
            <p:cNvSpPr/>
            <p:nvPr/>
          </p:nvSpPr>
          <p:spPr>
            <a:xfrm>
              <a:off x="0" y="0"/>
              <a:ext cx="475872" cy="440482"/>
            </a:xfrm>
            <a:custGeom>
              <a:avLst/>
              <a:gdLst/>
              <a:ahLst/>
              <a:cxnLst/>
              <a:rect l="l" t="t" r="r" b="b"/>
              <a:pathLst>
                <a:path w="475872" h="440482">
                  <a:moveTo>
                    <a:pt x="218526" y="0"/>
                  </a:moveTo>
                  <a:lnTo>
                    <a:pt x="257347" y="0"/>
                  </a:lnTo>
                  <a:cubicBezTo>
                    <a:pt x="315303" y="0"/>
                    <a:pt x="370886" y="23023"/>
                    <a:pt x="411868" y="64005"/>
                  </a:cubicBezTo>
                  <a:cubicBezTo>
                    <a:pt x="452849" y="104986"/>
                    <a:pt x="475872" y="160569"/>
                    <a:pt x="475872" y="218526"/>
                  </a:cubicBezTo>
                  <a:lnTo>
                    <a:pt x="475872" y="221956"/>
                  </a:lnTo>
                  <a:cubicBezTo>
                    <a:pt x="475872" y="279913"/>
                    <a:pt x="452849" y="335495"/>
                    <a:pt x="411868" y="376477"/>
                  </a:cubicBezTo>
                  <a:cubicBezTo>
                    <a:pt x="370886" y="417458"/>
                    <a:pt x="315303" y="440482"/>
                    <a:pt x="257347" y="440482"/>
                  </a:cubicBezTo>
                  <a:lnTo>
                    <a:pt x="218526" y="440482"/>
                  </a:lnTo>
                  <a:cubicBezTo>
                    <a:pt x="160569" y="440482"/>
                    <a:pt x="104986" y="417458"/>
                    <a:pt x="64005" y="376477"/>
                  </a:cubicBezTo>
                  <a:cubicBezTo>
                    <a:pt x="23023" y="335495"/>
                    <a:pt x="0" y="279913"/>
                    <a:pt x="0" y="221956"/>
                  </a:cubicBezTo>
                  <a:lnTo>
                    <a:pt x="0" y="218526"/>
                  </a:lnTo>
                  <a:cubicBezTo>
                    <a:pt x="0" y="160569"/>
                    <a:pt x="23023" y="104986"/>
                    <a:pt x="64005" y="64005"/>
                  </a:cubicBezTo>
                  <a:cubicBezTo>
                    <a:pt x="104986" y="23023"/>
                    <a:pt x="160569" y="0"/>
                    <a:pt x="218526" y="0"/>
                  </a:cubicBezTo>
                  <a:close/>
                </a:path>
              </a:pathLst>
            </a:custGeom>
            <a:solidFill>
              <a:srgbClr val="A6A6A6"/>
            </a:solidFill>
          </p:spPr>
          <p:txBody>
            <a:bodyPr/>
            <a:lstStyle/>
            <a:p>
              <a:endParaRPr lang="en-IN"/>
            </a:p>
          </p:txBody>
        </p:sp>
        <p:sp>
          <p:nvSpPr>
            <p:cNvPr id="6" name="TextBox 6"/>
            <p:cNvSpPr txBox="1"/>
            <p:nvPr/>
          </p:nvSpPr>
          <p:spPr>
            <a:xfrm>
              <a:off x="0" y="-76200"/>
              <a:ext cx="475872" cy="516682"/>
            </a:xfrm>
            <a:prstGeom prst="rect">
              <a:avLst/>
            </a:prstGeom>
          </p:spPr>
          <p:txBody>
            <a:bodyPr lIns="50800" tIns="50800" rIns="50800" bIns="50800" rtlCol="0" anchor="ctr"/>
            <a:lstStyle/>
            <a:p>
              <a:pPr algn="ctr">
                <a:lnSpc>
                  <a:spcPts val="4499"/>
                </a:lnSpc>
              </a:pPr>
              <a:r>
                <a:rPr lang="en-US" sz="2999">
                  <a:solidFill>
                    <a:srgbClr val="000000"/>
                  </a:solidFill>
                  <a:latin typeface="Muli Bold"/>
                  <a:ea typeface="Muli Bold"/>
                  <a:cs typeface="Muli Bold"/>
                  <a:sym typeface="Muli Bold"/>
                </a:rPr>
                <a:t>1.</a:t>
              </a:r>
            </a:p>
          </p:txBody>
        </p:sp>
      </p:grpSp>
      <p:sp>
        <p:nvSpPr>
          <p:cNvPr id="7" name="TextBox 7"/>
          <p:cNvSpPr txBox="1"/>
          <p:nvPr/>
        </p:nvSpPr>
        <p:spPr>
          <a:xfrm>
            <a:off x="6490761" y="662104"/>
            <a:ext cx="10623839" cy="1592950"/>
          </a:xfrm>
          <a:prstGeom prst="rect">
            <a:avLst/>
          </a:prstGeom>
        </p:spPr>
        <p:txBody>
          <a:bodyPr lIns="0" tIns="0" rIns="0" bIns="0" rtlCol="0" anchor="t">
            <a:spAutoFit/>
          </a:bodyPr>
          <a:lstStyle/>
          <a:p>
            <a:pPr algn="l">
              <a:lnSpc>
                <a:spcPts val="12501"/>
              </a:lnSpc>
            </a:pPr>
            <a:r>
              <a:rPr lang="en-US" sz="10417">
                <a:solidFill>
                  <a:srgbClr val="0D3330"/>
                </a:solidFill>
                <a:latin typeface="Cooper BT Light"/>
                <a:ea typeface="Cooper BT Light"/>
                <a:cs typeface="Cooper BT Light"/>
                <a:sym typeface="Cooper BT Light"/>
              </a:rPr>
              <a:t>Agenda</a:t>
            </a:r>
          </a:p>
        </p:txBody>
      </p:sp>
      <p:grpSp>
        <p:nvGrpSpPr>
          <p:cNvPr id="8" name="Group 8"/>
          <p:cNvGrpSpPr/>
          <p:nvPr/>
        </p:nvGrpSpPr>
        <p:grpSpPr>
          <a:xfrm>
            <a:off x="5523255" y="3076951"/>
            <a:ext cx="1806827" cy="1672453"/>
            <a:chOff x="0" y="0"/>
            <a:chExt cx="475872" cy="440482"/>
          </a:xfrm>
        </p:grpSpPr>
        <p:sp>
          <p:nvSpPr>
            <p:cNvPr id="9" name="Freeform 9"/>
            <p:cNvSpPr/>
            <p:nvPr/>
          </p:nvSpPr>
          <p:spPr>
            <a:xfrm>
              <a:off x="0" y="0"/>
              <a:ext cx="475872" cy="440482"/>
            </a:xfrm>
            <a:custGeom>
              <a:avLst/>
              <a:gdLst/>
              <a:ahLst/>
              <a:cxnLst/>
              <a:rect l="l" t="t" r="r" b="b"/>
              <a:pathLst>
                <a:path w="475872" h="440482">
                  <a:moveTo>
                    <a:pt x="218526" y="0"/>
                  </a:moveTo>
                  <a:lnTo>
                    <a:pt x="257347" y="0"/>
                  </a:lnTo>
                  <a:cubicBezTo>
                    <a:pt x="315303" y="0"/>
                    <a:pt x="370886" y="23023"/>
                    <a:pt x="411868" y="64005"/>
                  </a:cubicBezTo>
                  <a:cubicBezTo>
                    <a:pt x="452849" y="104986"/>
                    <a:pt x="475872" y="160569"/>
                    <a:pt x="475872" y="218526"/>
                  </a:cubicBezTo>
                  <a:lnTo>
                    <a:pt x="475872" y="221956"/>
                  </a:lnTo>
                  <a:cubicBezTo>
                    <a:pt x="475872" y="279913"/>
                    <a:pt x="452849" y="335495"/>
                    <a:pt x="411868" y="376477"/>
                  </a:cubicBezTo>
                  <a:cubicBezTo>
                    <a:pt x="370886" y="417458"/>
                    <a:pt x="315303" y="440482"/>
                    <a:pt x="257347" y="440482"/>
                  </a:cubicBezTo>
                  <a:lnTo>
                    <a:pt x="218526" y="440482"/>
                  </a:lnTo>
                  <a:cubicBezTo>
                    <a:pt x="160569" y="440482"/>
                    <a:pt x="104986" y="417458"/>
                    <a:pt x="64005" y="376477"/>
                  </a:cubicBezTo>
                  <a:cubicBezTo>
                    <a:pt x="23023" y="335495"/>
                    <a:pt x="0" y="279913"/>
                    <a:pt x="0" y="221956"/>
                  </a:cubicBezTo>
                  <a:lnTo>
                    <a:pt x="0" y="218526"/>
                  </a:lnTo>
                  <a:cubicBezTo>
                    <a:pt x="0" y="160569"/>
                    <a:pt x="23023" y="104986"/>
                    <a:pt x="64005" y="64005"/>
                  </a:cubicBezTo>
                  <a:cubicBezTo>
                    <a:pt x="104986" y="23023"/>
                    <a:pt x="160569" y="0"/>
                    <a:pt x="218526" y="0"/>
                  </a:cubicBezTo>
                  <a:close/>
                </a:path>
              </a:pathLst>
            </a:custGeom>
            <a:solidFill>
              <a:srgbClr val="A6A6A6"/>
            </a:solidFill>
          </p:spPr>
          <p:txBody>
            <a:bodyPr/>
            <a:lstStyle/>
            <a:p>
              <a:endParaRPr lang="en-IN"/>
            </a:p>
          </p:txBody>
        </p:sp>
        <p:sp>
          <p:nvSpPr>
            <p:cNvPr id="10" name="TextBox 10"/>
            <p:cNvSpPr txBox="1"/>
            <p:nvPr/>
          </p:nvSpPr>
          <p:spPr>
            <a:xfrm>
              <a:off x="0" y="-76200"/>
              <a:ext cx="475872" cy="516682"/>
            </a:xfrm>
            <a:prstGeom prst="rect">
              <a:avLst/>
            </a:prstGeom>
          </p:spPr>
          <p:txBody>
            <a:bodyPr lIns="50800" tIns="50800" rIns="50800" bIns="50800" rtlCol="0" anchor="ctr"/>
            <a:lstStyle/>
            <a:p>
              <a:pPr algn="ctr">
                <a:lnSpc>
                  <a:spcPts val="4499"/>
                </a:lnSpc>
              </a:pPr>
              <a:r>
                <a:rPr lang="en-US" sz="2999">
                  <a:solidFill>
                    <a:srgbClr val="000000"/>
                  </a:solidFill>
                  <a:latin typeface="Muli Bold"/>
                  <a:ea typeface="Muli Bold"/>
                  <a:cs typeface="Muli Bold"/>
                  <a:sym typeface="Muli Bold"/>
                </a:rPr>
                <a:t>2.</a:t>
              </a:r>
            </a:p>
          </p:txBody>
        </p:sp>
      </p:grpSp>
      <p:grpSp>
        <p:nvGrpSpPr>
          <p:cNvPr id="11" name="Group 11"/>
          <p:cNvGrpSpPr/>
          <p:nvPr/>
        </p:nvGrpSpPr>
        <p:grpSpPr>
          <a:xfrm>
            <a:off x="9941559" y="3131611"/>
            <a:ext cx="1806827" cy="1672453"/>
            <a:chOff x="0" y="0"/>
            <a:chExt cx="475872" cy="440482"/>
          </a:xfrm>
        </p:grpSpPr>
        <p:sp>
          <p:nvSpPr>
            <p:cNvPr id="12" name="Freeform 12"/>
            <p:cNvSpPr/>
            <p:nvPr/>
          </p:nvSpPr>
          <p:spPr>
            <a:xfrm>
              <a:off x="0" y="0"/>
              <a:ext cx="475872" cy="440482"/>
            </a:xfrm>
            <a:custGeom>
              <a:avLst/>
              <a:gdLst/>
              <a:ahLst/>
              <a:cxnLst/>
              <a:rect l="l" t="t" r="r" b="b"/>
              <a:pathLst>
                <a:path w="475872" h="440482">
                  <a:moveTo>
                    <a:pt x="218526" y="0"/>
                  </a:moveTo>
                  <a:lnTo>
                    <a:pt x="257347" y="0"/>
                  </a:lnTo>
                  <a:cubicBezTo>
                    <a:pt x="315303" y="0"/>
                    <a:pt x="370886" y="23023"/>
                    <a:pt x="411868" y="64005"/>
                  </a:cubicBezTo>
                  <a:cubicBezTo>
                    <a:pt x="452849" y="104986"/>
                    <a:pt x="475872" y="160569"/>
                    <a:pt x="475872" y="218526"/>
                  </a:cubicBezTo>
                  <a:lnTo>
                    <a:pt x="475872" y="221956"/>
                  </a:lnTo>
                  <a:cubicBezTo>
                    <a:pt x="475872" y="279913"/>
                    <a:pt x="452849" y="335495"/>
                    <a:pt x="411868" y="376477"/>
                  </a:cubicBezTo>
                  <a:cubicBezTo>
                    <a:pt x="370886" y="417458"/>
                    <a:pt x="315303" y="440482"/>
                    <a:pt x="257347" y="440482"/>
                  </a:cubicBezTo>
                  <a:lnTo>
                    <a:pt x="218526" y="440482"/>
                  </a:lnTo>
                  <a:cubicBezTo>
                    <a:pt x="160569" y="440482"/>
                    <a:pt x="104986" y="417458"/>
                    <a:pt x="64005" y="376477"/>
                  </a:cubicBezTo>
                  <a:cubicBezTo>
                    <a:pt x="23023" y="335495"/>
                    <a:pt x="0" y="279913"/>
                    <a:pt x="0" y="221956"/>
                  </a:cubicBezTo>
                  <a:lnTo>
                    <a:pt x="0" y="218526"/>
                  </a:lnTo>
                  <a:cubicBezTo>
                    <a:pt x="0" y="160569"/>
                    <a:pt x="23023" y="104986"/>
                    <a:pt x="64005" y="64005"/>
                  </a:cubicBezTo>
                  <a:cubicBezTo>
                    <a:pt x="104986" y="23023"/>
                    <a:pt x="160569" y="0"/>
                    <a:pt x="218526" y="0"/>
                  </a:cubicBezTo>
                  <a:close/>
                </a:path>
              </a:pathLst>
            </a:custGeom>
            <a:solidFill>
              <a:srgbClr val="A6A6A6"/>
            </a:solidFill>
          </p:spPr>
          <p:txBody>
            <a:bodyPr/>
            <a:lstStyle/>
            <a:p>
              <a:endParaRPr lang="en-IN"/>
            </a:p>
          </p:txBody>
        </p:sp>
        <p:sp>
          <p:nvSpPr>
            <p:cNvPr id="13" name="TextBox 13"/>
            <p:cNvSpPr txBox="1"/>
            <p:nvPr/>
          </p:nvSpPr>
          <p:spPr>
            <a:xfrm>
              <a:off x="0" y="-76200"/>
              <a:ext cx="475872" cy="516682"/>
            </a:xfrm>
            <a:prstGeom prst="rect">
              <a:avLst/>
            </a:prstGeom>
          </p:spPr>
          <p:txBody>
            <a:bodyPr lIns="50800" tIns="50800" rIns="50800" bIns="50800" rtlCol="0" anchor="ctr"/>
            <a:lstStyle/>
            <a:p>
              <a:pPr algn="ctr">
                <a:lnSpc>
                  <a:spcPts val="4499"/>
                </a:lnSpc>
              </a:pPr>
              <a:r>
                <a:rPr lang="en-US" sz="2999">
                  <a:solidFill>
                    <a:srgbClr val="000000"/>
                  </a:solidFill>
                  <a:latin typeface="Muli Bold"/>
                  <a:ea typeface="Muli Bold"/>
                  <a:cs typeface="Muli Bold"/>
                  <a:sym typeface="Muli Bold"/>
                </a:rPr>
                <a:t>3.</a:t>
              </a:r>
            </a:p>
          </p:txBody>
        </p:sp>
      </p:grpSp>
      <p:grpSp>
        <p:nvGrpSpPr>
          <p:cNvPr id="14" name="Group 14"/>
          <p:cNvGrpSpPr/>
          <p:nvPr/>
        </p:nvGrpSpPr>
        <p:grpSpPr>
          <a:xfrm>
            <a:off x="14482357" y="3173986"/>
            <a:ext cx="1806827" cy="1672453"/>
            <a:chOff x="0" y="0"/>
            <a:chExt cx="475872" cy="440482"/>
          </a:xfrm>
        </p:grpSpPr>
        <p:sp>
          <p:nvSpPr>
            <p:cNvPr id="15" name="Freeform 15"/>
            <p:cNvSpPr/>
            <p:nvPr/>
          </p:nvSpPr>
          <p:spPr>
            <a:xfrm>
              <a:off x="0" y="0"/>
              <a:ext cx="475872" cy="440482"/>
            </a:xfrm>
            <a:custGeom>
              <a:avLst/>
              <a:gdLst/>
              <a:ahLst/>
              <a:cxnLst/>
              <a:rect l="l" t="t" r="r" b="b"/>
              <a:pathLst>
                <a:path w="475872" h="440482">
                  <a:moveTo>
                    <a:pt x="218526" y="0"/>
                  </a:moveTo>
                  <a:lnTo>
                    <a:pt x="257347" y="0"/>
                  </a:lnTo>
                  <a:cubicBezTo>
                    <a:pt x="315303" y="0"/>
                    <a:pt x="370886" y="23023"/>
                    <a:pt x="411868" y="64005"/>
                  </a:cubicBezTo>
                  <a:cubicBezTo>
                    <a:pt x="452849" y="104986"/>
                    <a:pt x="475872" y="160569"/>
                    <a:pt x="475872" y="218526"/>
                  </a:cubicBezTo>
                  <a:lnTo>
                    <a:pt x="475872" y="221956"/>
                  </a:lnTo>
                  <a:cubicBezTo>
                    <a:pt x="475872" y="279913"/>
                    <a:pt x="452849" y="335495"/>
                    <a:pt x="411868" y="376477"/>
                  </a:cubicBezTo>
                  <a:cubicBezTo>
                    <a:pt x="370886" y="417458"/>
                    <a:pt x="315303" y="440482"/>
                    <a:pt x="257347" y="440482"/>
                  </a:cubicBezTo>
                  <a:lnTo>
                    <a:pt x="218526" y="440482"/>
                  </a:lnTo>
                  <a:cubicBezTo>
                    <a:pt x="160569" y="440482"/>
                    <a:pt x="104986" y="417458"/>
                    <a:pt x="64005" y="376477"/>
                  </a:cubicBezTo>
                  <a:cubicBezTo>
                    <a:pt x="23023" y="335495"/>
                    <a:pt x="0" y="279913"/>
                    <a:pt x="0" y="221956"/>
                  </a:cubicBezTo>
                  <a:lnTo>
                    <a:pt x="0" y="218526"/>
                  </a:lnTo>
                  <a:cubicBezTo>
                    <a:pt x="0" y="160569"/>
                    <a:pt x="23023" y="104986"/>
                    <a:pt x="64005" y="64005"/>
                  </a:cubicBezTo>
                  <a:cubicBezTo>
                    <a:pt x="104986" y="23023"/>
                    <a:pt x="160569" y="0"/>
                    <a:pt x="218526" y="0"/>
                  </a:cubicBezTo>
                  <a:close/>
                </a:path>
              </a:pathLst>
            </a:custGeom>
            <a:solidFill>
              <a:srgbClr val="A6A6A6"/>
            </a:solidFill>
          </p:spPr>
          <p:txBody>
            <a:bodyPr/>
            <a:lstStyle/>
            <a:p>
              <a:endParaRPr lang="en-IN"/>
            </a:p>
          </p:txBody>
        </p:sp>
        <p:sp>
          <p:nvSpPr>
            <p:cNvPr id="16" name="TextBox 16"/>
            <p:cNvSpPr txBox="1"/>
            <p:nvPr/>
          </p:nvSpPr>
          <p:spPr>
            <a:xfrm>
              <a:off x="0" y="-76200"/>
              <a:ext cx="475872" cy="516682"/>
            </a:xfrm>
            <a:prstGeom prst="rect">
              <a:avLst/>
            </a:prstGeom>
          </p:spPr>
          <p:txBody>
            <a:bodyPr lIns="50800" tIns="50800" rIns="50800" bIns="50800" rtlCol="0" anchor="ctr"/>
            <a:lstStyle/>
            <a:p>
              <a:pPr algn="ctr">
                <a:lnSpc>
                  <a:spcPts val="4499"/>
                </a:lnSpc>
              </a:pPr>
              <a:r>
                <a:rPr lang="en-US" sz="2999">
                  <a:solidFill>
                    <a:srgbClr val="000000"/>
                  </a:solidFill>
                  <a:latin typeface="Muli Bold"/>
                  <a:ea typeface="Muli Bold"/>
                  <a:cs typeface="Muli Bold"/>
                  <a:sym typeface="Muli Bold"/>
                </a:rPr>
                <a:t>4.</a:t>
              </a:r>
            </a:p>
          </p:txBody>
        </p:sp>
      </p:grpSp>
      <p:grpSp>
        <p:nvGrpSpPr>
          <p:cNvPr id="17" name="Group 17"/>
          <p:cNvGrpSpPr/>
          <p:nvPr/>
        </p:nvGrpSpPr>
        <p:grpSpPr>
          <a:xfrm>
            <a:off x="1237345" y="6863716"/>
            <a:ext cx="1806827" cy="1672453"/>
            <a:chOff x="0" y="0"/>
            <a:chExt cx="475872" cy="440482"/>
          </a:xfrm>
        </p:grpSpPr>
        <p:sp>
          <p:nvSpPr>
            <p:cNvPr id="18" name="Freeform 18"/>
            <p:cNvSpPr/>
            <p:nvPr/>
          </p:nvSpPr>
          <p:spPr>
            <a:xfrm>
              <a:off x="0" y="0"/>
              <a:ext cx="475872" cy="440482"/>
            </a:xfrm>
            <a:custGeom>
              <a:avLst/>
              <a:gdLst/>
              <a:ahLst/>
              <a:cxnLst/>
              <a:rect l="l" t="t" r="r" b="b"/>
              <a:pathLst>
                <a:path w="475872" h="440482">
                  <a:moveTo>
                    <a:pt x="218526" y="0"/>
                  </a:moveTo>
                  <a:lnTo>
                    <a:pt x="257347" y="0"/>
                  </a:lnTo>
                  <a:cubicBezTo>
                    <a:pt x="315303" y="0"/>
                    <a:pt x="370886" y="23023"/>
                    <a:pt x="411868" y="64005"/>
                  </a:cubicBezTo>
                  <a:cubicBezTo>
                    <a:pt x="452849" y="104986"/>
                    <a:pt x="475872" y="160569"/>
                    <a:pt x="475872" y="218526"/>
                  </a:cubicBezTo>
                  <a:lnTo>
                    <a:pt x="475872" y="221956"/>
                  </a:lnTo>
                  <a:cubicBezTo>
                    <a:pt x="475872" y="279913"/>
                    <a:pt x="452849" y="335495"/>
                    <a:pt x="411868" y="376477"/>
                  </a:cubicBezTo>
                  <a:cubicBezTo>
                    <a:pt x="370886" y="417458"/>
                    <a:pt x="315303" y="440482"/>
                    <a:pt x="257347" y="440482"/>
                  </a:cubicBezTo>
                  <a:lnTo>
                    <a:pt x="218526" y="440482"/>
                  </a:lnTo>
                  <a:cubicBezTo>
                    <a:pt x="160569" y="440482"/>
                    <a:pt x="104986" y="417458"/>
                    <a:pt x="64005" y="376477"/>
                  </a:cubicBezTo>
                  <a:cubicBezTo>
                    <a:pt x="23023" y="335495"/>
                    <a:pt x="0" y="279913"/>
                    <a:pt x="0" y="221956"/>
                  </a:cubicBezTo>
                  <a:lnTo>
                    <a:pt x="0" y="218526"/>
                  </a:lnTo>
                  <a:cubicBezTo>
                    <a:pt x="0" y="160569"/>
                    <a:pt x="23023" y="104986"/>
                    <a:pt x="64005" y="64005"/>
                  </a:cubicBezTo>
                  <a:cubicBezTo>
                    <a:pt x="104986" y="23023"/>
                    <a:pt x="160569" y="0"/>
                    <a:pt x="218526" y="0"/>
                  </a:cubicBezTo>
                  <a:close/>
                </a:path>
              </a:pathLst>
            </a:custGeom>
            <a:solidFill>
              <a:srgbClr val="A6A6A6"/>
            </a:solidFill>
          </p:spPr>
          <p:txBody>
            <a:bodyPr/>
            <a:lstStyle/>
            <a:p>
              <a:endParaRPr lang="en-IN"/>
            </a:p>
          </p:txBody>
        </p:sp>
        <p:sp>
          <p:nvSpPr>
            <p:cNvPr id="19" name="TextBox 19"/>
            <p:cNvSpPr txBox="1"/>
            <p:nvPr/>
          </p:nvSpPr>
          <p:spPr>
            <a:xfrm>
              <a:off x="0" y="-76200"/>
              <a:ext cx="475872" cy="516682"/>
            </a:xfrm>
            <a:prstGeom prst="rect">
              <a:avLst/>
            </a:prstGeom>
          </p:spPr>
          <p:txBody>
            <a:bodyPr lIns="50800" tIns="50800" rIns="50800" bIns="50800" rtlCol="0" anchor="ctr"/>
            <a:lstStyle/>
            <a:p>
              <a:pPr algn="ctr">
                <a:lnSpc>
                  <a:spcPts val="4499"/>
                </a:lnSpc>
              </a:pPr>
              <a:r>
                <a:rPr lang="en-US" sz="2999">
                  <a:solidFill>
                    <a:srgbClr val="000000"/>
                  </a:solidFill>
                  <a:latin typeface="Muli Bold"/>
                  <a:ea typeface="Muli Bold"/>
                  <a:cs typeface="Muli Bold"/>
                  <a:sym typeface="Muli Bold"/>
                </a:rPr>
                <a:t>5.</a:t>
              </a:r>
            </a:p>
          </p:txBody>
        </p:sp>
      </p:grpSp>
      <p:grpSp>
        <p:nvGrpSpPr>
          <p:cNvPr id="20" name="Group 20"/>
          <p:cNvGrpSpPr/>
          <p:nvPr/>
        </p:nvGrpSpPr>
        <p:grpSpPr>
          <a:xfrm>
            <a:off x="5587347" y="6844254"/>
            <a:ext cx="1806827" cy="1672453"/>
            <a:chOff x="0" y="0"/>
            <a:chExt cx="475872" cy="440482"/>
          </a:xfrm>
        </p:grpSpPr>
        <p:sp>
          <p:nvSpPr>
            <p:cNvPr id="21" name="Freeform 21"/>
            <p:cNvSpPr/>
            <p:nvPr/>
          </p:nvSpPr>
          <p:spPr>
            <a:xfrm>
              <a:off x="0" y="0"/>
              <a:ext cx="475872" cy="440482"/>
            </a:xfrm>
            <a:custGeom>
              <a:avLst/>
              <a:gdLst/>
              <a:ahLst/>
              <a:cxnLst/>
              <a:rect l="l" t="t" r="r" b="b"/>
              <a:pathLst>
                <a:path w="475872" h="440482">
                  <a:moveTo>
                    <a:pt x="218526" y="0"/>
                  </a:moveTo>
                  <a:lnTo>
                    <a:pt x="257347" y="0"/>
                  </a:lnTo>
                  <a:cubicBezTo>
                    <a:pt x="315303" y="0"/>
                    <a:pt x="370886" y="23023"/>
                    <a:pt x="411868" y="64005"/>
                  </a:cubicBezTo>
                  <a:cubicBezTo>
                    <a:pt x="452849" y="104986"/>
                    <a:pt x="475872" y="160569"/>
                    <a:pt x="475872" y="218526"/>
                  </a:cubicBezTo>
                  <a:lnTo>
                    <a:pt x="475872" y="221956"/>
                  </a:lnTo>
                  <a:cubicBezTo>
                    <a:pt x="475872" y="279913"/>
                    <a:pt x="452849" y="335495"/>
                    <a:pt x="411868" y="376477"/>
                  </a:cubicBezTo>
                  <a:cubicBezTo>
                    <a:pt x="370886" y="417458"/>
                    <a:pt x="315303" y="440482"/>
                    <a:pt x="257347" y="440482"/>
                  </a:cubicBezTo>
                  <a:lnTo>
                    <a:pt x="218526" y="440482"/>
                  </a:lnTo>
                  <a:cubicBezTo>
                    <a:pt x="160569" y="440482"/>
                    <a:pt x="104986" y="417458"/>
                    <a:pt x="64005" y="376477"/>
                  </a:cubicBezTo>
                  <a:cubicBezTo>
                    <a:pt x="23023" y="335495"/>
                    <a:pt x="0" y="279913"/>
                    <a:pt x="0" y="221956"/>
                  </a:cubicBezTo>
                  <a:lnTo>
                    <a:pt x="0" y="218526"/>
                  </a:lnTo>
                  <a:cubicBezTo>
                    <a:pt x="0" y="160569"/>
                    <a:pt x="23023" y="104986"/>
                    <a:pt x="64005" y="64005"/>
                  </a:cubicBezTo>
                  <a:cubicBezTo>
                    <a:pt x="104986" y="23023"/>
                    <a:pt x="160569" y="0"/>
                    <a:pt x="218526" y="0"/>
                  </a:cubicBezTo>
                  <a:close/>
                </a:path>
              </a:pathLst>
            </a:custGeom>
            <a:solidFill>
              <a:srgbClr val="A6A6A6"/>
            </a:solidFill>
          </p:spPr>
          <p:txBody>
            <a:bodyPr/>
            <a:lstStyle/>
            <a:p>
              <a:endParaRPr lang="en-IN"/>
            </a:p>
          </p:txBody>
        </p:sp>
        <p:sp>
          <p:nvSpPr>
            <p:cNvPr id="22" name="TextBox 22"/>
            <p:cNvSpPr txBox="1"/>
            <p:nvPr/>
          </p:nvSpPr>
          <p:spPr>
            <a:xfrm>
              <a:off x="0" y="-76200"/>
              <a:ext cx="475872" cy="516682"/>
            </a:xfrm>
            <a:prstGeom prst="rect">
              <a:avLst/>
            </a:prstGeom>
          </p:spPr>
          <p:txBody>
            <a:bodyPr lIns="50800" tIns="50800" rIns="50800" bIns="50800" rtlCol="0" anchor="ctr"/>
            <a:lstStyle/>
            <a:p>
              <a:pPr algn="ctr">
                <a:lnSpc>
                  <a:spcPts val="4499"/>
                </a:lnSpc>
              </a:pPr>
              <a:r>
                <a:rPr lang="en-US" sz="2999">
                  <a:solidFill>
                    <a:srgbClr val="000000"/>
                  </a:solidFill>
                  <a:latin typeface="Muli Bold"/>
                  <a:ea typeface="Muli Bold"/>
                  <a:cs typeface="Muli Bold"/>
                  <a:sym typeface="Muli Bold"/>
                </a:rPr>
                <a:t>6.</a:t>
              </a:r>
            </a:p>
          </p:txBody>
        </p:sp>
      </p:grpSp>
      <p:grpSp>
        <p:nvGrpSpPr>
          <p:cNvPr id="23" name="Group 23"/>
          <p:cNvGrpSpPr/>
          <p:nvPr/>
        </p:nvGrpSpPr>
        <p:grpSpPr>
          <a:xfrm>
            <a:off x="9941559" y="6844254"/>
            <a:ext cx="1806827" cy="1672453"/>
            <a:chOff x="0" y="0"/>
            <a:chExt cx="475872" cy="440482"/>
          </a:xfrm>
        </p:grpSpPr>
        <p:sp>
          <p:nvSpPr>
            <p:cNvPr id="24" name="Freeform 24"/>
            <p:cNvSpPr/>
            <p:nvPr/>
          </p:nvSpPr>
          <p:spPr>
            <a:xfrm>
              <a:off x="0" y="0"/>
              <a:ext cx="475872" cy="440482"/>
            </a:xfrm>
            <a:custGeom>
              <a:avLst/>
              <a:gdLst/>
              <a:ahLst/>
              <a:cxnLst/>
              <a:rect l="l" t="t" r="r" b="b"/>
              <a:pathLst>
                <a:path w="475872" h="440482">
                  <a:moveTo>
                    <a:pt x="218526" y="0"/>
                  </a:moveTo>
                  <a:lnTo>
                    <a:pt x="257347" y="0"/>
                  </a:lnTo>
                  <a:cubicBezTo>
                    <a:pt x="315303" y="0"/>
                    <a:pt x="370886" y="23023"/>
                    <a:pt x="411868" y="64005"/>
                  </a:cubicBezTo>
                  <a:cubicBezTo>
                    <a:pt x="452849" y="104986"/>
                    <a:pt x="475872" y="160569"/>
                    <a:pt x="475872" y="218526"/>
                  </a:cubicBezTo>
                  <a:lnTo>
                    <a:pt x="475872" y="221956"/>
                  </a:lnTo>
                  <a:cubicBezTo>
                    <a:pt x="475872" y="279913"/>
                    <a:pt x="452849" y="335495"/>
                    <a:pt x="411868" y="376477"/>
                  </a:cubicBezTo>
                  <a:cubicBezTo>
                    <a:pt x="370886" y="417458"/>
                    <a:pt x="315303" y="440482"/>
                    <a:pt x="257347" y="440482"/>
                  </a:cubicBezTo>
                  <a:lnTo>
                    <a:pt x="218526" y="440482"/>
                  </a:lnTo>
                  <a:cubicBezTo>
                    <a:pt x="160569" y="440482"/>
                    <a:pt x="104986" y="417458"/>
                    <a:pt x="64005" y="376477"/>
                  </a:cubicBezTo>
                  <a:cubicBezTo>
                    <a:pt x="23023" y="335495"/>
                    <a:pt x="0" y="279913"/>
                    <a:pt x="0" y="221956"/>
                  </a:cubicBezTo>
                  <a:lnTo>
                    <a:pt x="0" y="218526"/>
                  </a:lnTo>
                  <a:cubicBezTo>
                    <a:pt x="0" y="160569"/>
                    <a:pt x="23023" y="104986"/>
                    <a:pt x="64005" y="64005"/>
                  </a:cubicBezTo>
                  <a:cubicBezTo>
                    <a:pt x="104986" y="23023"/>
                    <a:pt x="160569" y="0"/>
                    <a:pt x="218526" y="0"/>
                  </a:cubicBezTo>
                  <a:close/>
                </a:path>
              </a:pathLst>
            </a:custGeom>
            <a:solidFill>
              <a:srgbClr val="A6A6A6"/>
            </a:solidFill>
          </p:spPr>
          <p:txBody>
            <a:bodyPr/>
            <a:lstStyle/>
            <a:p>
              <a:endParaRPr lang="en-IN"/>
            </a:p>
          </p:txBody>
        </p:sp>
        <p:sp>
          <p:nvSpPr>
            <p:cNvPr id="25" name="TextBox 25"/>
            <p:cNvSpPr txBox="1"/>
            <p:nvPr/>
          </p:nvSpPr>
          <p:spPr>
            <a:xfrm>
              <a:off x="0" y="-76200"/>
              <a:ext cx="475872" cy="516682"/>
            </a:xfrm>
            <a:prstGeom prst="rect">
              <a:avLst/>
            </a:prstGeom>
          </p:spPr>
          <p:txBody>
            <a:bodyPr lIns="50800" tIns="50800" rIns="50800" bIns="50800" rtlCol="0" anchor="ctr"/>
            <a:lstStyle/>
            <a:p>
              <a:pPr algn="ctr">
                <a:lnSpc>
                  <a:spcPts val="4499"/>
                </a:lnSpc>
              </a:pPr>
              <a:r>
                <a:rPr lang="en-US" sz="2999">
                  <a:solidFill>
                    <a:srgbClr val="000000"/>
                  </a:solidFill>
                  <a:latin typeface="Muli Bold"/>
                  <a:ea typeface="Muli Bold"/>
                  <a:cs typeface="Muli Bold"/>
                  <a:sym typeface="Muli Bold"/>
                </a:rPr>
                <a:t>7.</a:t>
              </a:r>
            </a:p>
          </p:txBody>
        </p:sp>
      </p:grpSp>
      <p:grpSp>
        <p:nvGrpSpPr>
          <p:cNvPr id="26" name="Group 26"/>
          <p:cNvGrpSpPr/>
          <p:nvPr/>
        </p:nvGrpSpPr>
        <p:grpSpPr>
          <a:xfrm>
            <a:off x="14482357" y="6863716"/>
            <a:ext cx="1806827" cy="1672453"/>
            <a:chOff x="0" y="0"/>
            <a:chExt cx="475872" cy="440482"/>
          </a:xfrm>
        </p:grpSpPr>
        <p:sp>
          <p:nvSpPr>
            <p:cNvPr id="27" name="Freeform 27"/>
            <p:cNvSpPr/>
            <p:nvPr/>
          </p:nvSpPr>
          <p:spPr>
            <a:xfrm>
              <a:off x="0" y="0"/>
              <a:ext cx="475872" cy="440482"/>
            </a:xfrm>
            <a:custGeom>
              <a:avLst/>
              <a:gdLst/>
              <a:ahLst/>
              <a:cxnLst/>
              <a:rect l="l" t="t" r="r" b="b"/>
              <a:pathLst>
                <a:path w="475872" h="440482">
                  <a:moveTo>
                    <a:pt x="218526" y="0"/>
                  </a:moveTo>
                  <a:lnTo>
                    <a:pt x="257347" y="0"/>
                  </a:lnTo>
                  <a:cubicBezTo>
                    <a:pt x="315303" y="0"/>
                    <a:pt x="370886" y="23023"/>
                    <a:pt x="411868" y="64005"/>
                  </a:cubicBezTo>
                  <a:cubicBezTo>
                    <a:pt x="452849" y="104986"/>
                    <a:pt x="475872" y="160569"/>
                    <a:pt x="475872" y="218526"/>
                  </a:cubicBezTo>
                  <a:lnTo>
                    <a:pt x="475872" y="221956"/>
                  </a:lnTo>
                  <a:cubicBezTo>
                    <a:pt x="475872" y="279913"/>
                    <a:pt x="452849" y="335495"/>
                    <a:pt x="411868" y="376477"/>
                  </a:cubicBezTo>
                  <a:cubicBezTo>
                    <a:pt x="370886" y="417458"/>
                    <a:pt x="315303" y="440482"/>
                    <a:pt x="257347" y="440482"/>
                  </a:cubicBezTo>
                  <a:lnTo>
                    <a:pt x="218526" y="440482"/>
                  </a:lnTo>
                  <a:cubicBezTo>
                    <a:pt x="160569" y="440482"/>
                    <a:pt x="104986" y="417458"/>
                    <a:pt x="64005" y="376477"/>
                  </a:cubicBezTo>
                  <a:cubicBezTo>
                    <a:pt x="23023" y="335495"/>
                    <a:pt x="0" y="279913"/>
                    <a:pt x="0" y="221956"/>
                  </a:cubicBezTo>
                  <a:lnTo>
                    <a:pt x="0" y="218526"/>
                  </a:lnTo>
                  <a:cubicBezTo>
                    <a:pt x="0" y="160569"/>
                    <a:pt x="23023" y="104986"/>
                    <a:pt x="64005" y="64005"/>
                  </a:cubicBezTo>
                  <a:cubicBezTo>
                    <a:pt x="104986" y="23023"/>
                    <a:pt x="160569" y="0"/>
                    <a:pt x="218526" y="0"/>
                  </a:cubicBezTo>
                  <a:close/>
                </a:path>
              </a:pathLst>
            </a:custGeom>
            <a:solidFill>
              <a:srgbClr val="A6A6A6"/>
            </a:solidFill>
          </p:spPr>
          <p:txBody>
            <a:bodyPr/>
            <a:lstStyle/>
            <a:p>
              <a:endParaRPr lang="en-IN"/>
            </a:p>
          </p:txBody>
        </p:sp>
        <p:sp>
          <p:nvSpPr>
            <p:cNvPr id="28" name="TextBox 28"/>
            <p:cNvSpPr txBox="1"/>
            <p:nvPr/>
          </p:nvSpPr>
          <p:spPr>
            <a:xfrm>
              <a:off x="0" y="-76200"/>
              <a:ext cx="475872" cy="516682"/>
            </a:xfrm>
            <a:prstGeom prst="rect">
              <a:avLst/>
            </a:prstGeom>
          </p:spPr>
          <p:txBody>
            <a:bodyPr lIns="50800" tIns="50800" rIns="50800" bIns="50800" rtlCol="0" anchor="ctr"/>
            <a:lstStyle/>
            <a:p>
              <a:pPr algn="ctr">
                <a:lnSpc>
                  <a:spcPts val="4499"/>
                </a:lnSpc>
              </a:pPr>
              <a:r>
                <a:rPr lang="en-US" sz="2999">
                  <a:solidFill>
                    <a:srgbClr val="000000"/>
                  </a:solidFill>
                  <a:latin typeface="Muli Bold"/>
                  <a:ea typeface="Muli Bold"/>
                  <a:cs typeface="Muli Bold"/>
                  <a:sym typeface="Muli Bold"/>
                </a:rPr>
                <a:t>8.</a:t>
              </a:r>
            </a:p>
          </p:txBody>
        </p:sp>
      </p:grpSp>
      <p:sp>
        <p:nvSpPr>
          <p:cNvPr id="29" name="TextBox 29"/>
          <p:cNvSpPr txBox="1"/>
          <p:nvPr/>
        </p:nvSpPr>
        <p:spPr>
          <a:xfrm>
            <a:off x="444289" y="5249767"/>
            <a:ext cx="2652316" cy="634366"/>
          </a:xfrm>
          <a:prstGeom prst="rect">
            <a:avLst/>
          </a:prstGeom>
        </p:spPr>
        <p:txBody>
          <a:bodyPr lIns="0" tIns="0" rIns="0" bIns="0" rtlCol="0" anchor="t">
            <a:spAutoFit/>
          </a:bodyPr>
          <a:lstStyle/>
          <a:p>
            <a:pPr algn="ctr">
              <a:lnSpc>
                <a:spcPts val="5399"/>
              </a:lnSpc>
              <a:spcBef>
                <a:spcPct val="0"/>
              </a:spcBef>
            </a:pPr>
            <a:r>
              <a:rPr lang="en-US" sz="3599">
                <a:solidFill>
                  <a:srgbClr val="0D3330"/>
                </a:solidFill>
                <a:latin typeface="Muli Bold"/>
                <a:ea typeface="Muli Bold"/>
                <a:cs typeface="Muli Bold"/>
                <a:sym typeface="Muli Bold"/>
              </a:rPr>
              <a:t>Introduction</a:t>
            </a:r>
          </a:p>
        </p:txBody>
      </p:sp>
      <p:sp>
        <p:nvSpPr>
          <p:cNvPr id="30" name="TextBox 30"/>
          <p:cNvSpPr txBox="1"/>
          <p:nvPr/>
        </p:nvSpPr>
        <p:spPr>
          <a:xfrm>
            <a:off x="4782308" y="5181188"/>
            <a:ext cx="3043734" cy="1310641"/>
          </a:xfrm>
          <a:prstGeom prst="rect">
            <a:avLst/>
          </a:prstGeom>
        </p:spPr>
        <p:txBody>
          <a:bodyPr lIns="0" tIns="0" rIns="0" bIns="0" rtlCol="0" anchor="t">
            <a:spAutoFit/>
          </a:bodyPr>
          <a:lstStyle/>
          <a:p>
            <a:pPr algn="ctr">
              <a:lnSpc>
                <a:spcPts val="5399"/>
              </a:lnSpc>
            </a:pPr>
            <a:r>
              <a:rPr lang="en-US" sz="3599">
                <a:solidFill>
                  <a:srgbClr val="0D3330"/>
                </a:solidFill>
                <a:latin typeface="Muli Bold"/>
                <a:ea typeface="Muli Bold"/>
                <a:cs typeface="Muli Bold"/>
                <a:sym typeface="Muli Bold"/>
              </a:rPr>
              <a:t>Description &amp; </a:t>
            </a:r>
          </a:p>
          <a:p>
            <a:pPr algn="ctr">
              <a:lnSpc>
                <a:spcPts val="5399"/>
              </a:lnSpc>
              <a:spcBef>
                <a:spcPct val="0"/>
              </a:spcBef>
            </a:pPr>
            <a:r>
              <a:rPr lang="en-US" sz="3599">
                <a:solidFill>
                  <a:srgbClr val="0D3330"/>
                </a:solidFill>
                <a:latin typeface="Muli Bold"/>
                <a:ea typeface="Muli Bold"/>
                <a:cs typeface="Muli Bold"/>
                <a:sym typeface="Muli Bold"/>
              </a:rPr>
              <a:t>Objectives</a:t>
            </a:r>
          </a:p>
        </p:txBody>
      </p:sp>
      <p:sp>
        <p:nvSpPr>
          <p:cNvPr id="31" name="TextBox 31"/>
          <p:cNvSpPr txBox="1"/>
          <p:nvPr/>
        </p:nvSpPr>
        <p:spPr>
          <a:xfrm>
            <a:off x="9006848" y="5181188"/>
            <a:ext cx="3180358" cy="1310641"/>
          </a:xfrm>
          <a:prstGeom prst="rect">
            <a:avLst/>
          </a:prstGeom>
        </p:spPr>
        <p:txBody>
          <a:bodyPr lIns="0" tIns="0" rIns="0" bIns="0" rtlCol="0" anchor="t">
            <a:spAutoFit/>
          </a:bodyPr>
          <a:lstStyle/>
          <a:p>
            <a:pPr algn="ctr">
              <a:lnSpc>
                <a:spcPts val="5399"/>
              </a:lnSpc>
            </a:pPr>
            <a:r>
              <a:rPr lang="en-US" sz="3599">
                <a:solidFill>
                  <a:srgbClr val="0D3330"/>
                </a:solidFill>
                <a:latin typeface="Muli Bold"/>
                <a:ea typeface="Muli Bold"/>
                <a:cs typeface="Muli Bold"/>
                <a:sym typeface="Muli Bold"/>
              </a:rPr>
              <a:t>Importance to </a:t>
            </a:r>
          </a:p>
          <a:p>
            <a:pPr algn="ctr">
              <a:lnSpc>
                <a:spcPts val="5399"/>
              </a:lnSpc>
              <a:spcBef>
                <a:spcPct val="0"/>
              </a:spcBef>
            </a:pPr>
            <a:r>
              <a:rPr lang="en-US" sz="3599">
                <a:solidFill>
                  <a:srgbClr val="0D3330"/>
                </a:solidFill>
                <a:latin typeface="Muli Bold"/>
                <a:ea typeface="Muli Bold"/>
                <a:cs typeface="Muli Bold"/>
                <a:sym typeface="Muli Bold"/>
              </a:rPr>
              <a:t>the Industry</a:t>
            </a:r>
          </a:p>
        </p:txBody>
      </p:sp>
      <p:sp>
        <p:nvSpPr>
          <p:cNvPr id="32" name="TextBox 32"/>
          <p:cNvSpPr txBox="1"/>
          <p:nvPr/>
        </p:nvSpPr>
        <p:spPr>
          <a:xfrm>
            <a:off x="13073031" y="5103615"/>
            <a:ext cx="4451251" cy="1310641"/>
          </a:xfrm>
          <a:prstGeom prst="rect">
            <a:avLst/>
          </a:prstGeom>
        </p:spPr>
        <p:txBody>
          <a:bodyPr lIns="0" tIns="0" rIns="0" bIns="0" rtlCol="0" anchor="t">
            <a:spAutoFit/>
          </a:bodyPr>
          <a:lstStyle/>
          <a:p>
            <a:pPr algn="ctr">
              <a:lnSpc>
                <a:spcPts val="5399"/>
              </a:lnSpc>
            </a:pPr>
            <a:r>
              <a:rPr lang="en-US" sz="3599">
                <a:solidFill>
                  <a:srgbClr val="0D3330"/>
                </a:solidFill>
                <a:latin typeface="Muli Bold"/>
                <a:ea typeface="Muli Bold"/>
                <a:cs typeface="Muli Bold"/>
                <a:sym typeface="Muli Bold"/>
              </a:rPr>
              <a:t>Data used, cleaning </a:t>
            </a:r>
          </a:p>
          <a:p>
            <a:pPr algn="ctr">
              <a:lnSpc>
                <a:spcPts val="5399"/>
              </a:lnSpc>
              <a:spcBef>
                <a:spcPct val="0"/>
              </a:spcBef>
            </a:pPr>
            <a:r>
              <a:rPr lang="en-US" sz="3599">
                <a:solidFill>
                  <a:srgbClr val="0D3330"/>
                </a:solidFill>
                <a:latin typeface="Muli Bold"/>
                <a:ea typeface="Muli Bold"/>
                <a:cs typeface="Muli Bold"/>
                <a:sym typeface="Muli Bold"/>
              </a:rPr>
              <a:t>&amp; pre-processing</a:t>
            </a:r>
          </a:p>
        </p:txBody>
      </p:sp>
      <p:sp>
        <p:nvSpPr>
          <p:cNvPr id="33" name="TextBox 33"/>
          <p:cNvSpPr txBox="1"/>
          <p:nvPr/>
        </p:nvSpPr>
        <p:spPr>
          <a:xfrm>
            <a:off x="117242" y="9164820"/>
            <a:ext cx="4047034" cy="634366"/>
          </a:xfrm>
          <a:prstGeom prst="rect">
            <a:avLst/>
          </a:prstGeom>
        </p:spPr>
        <p:txBody>
          <a:bodyPr lIns="0" tIns="0" rIns="0" bIns="0" rtlCol="0" anchor="t">
            <a:spAutoFit/>
          </a:bodyPr>
          <a:lstStyle/>
          <a:p>
            <a:pPr algn="ctr">
              <a:lnSpc>
                <a:spcPts val="5399"/>
              </a:lnSpc>
              <a:spcBef>
                <a:spcPct val="0"/>
              </a:spcBef>
            </a:pPr>
            <a:r>
              <a:rPr lang="en-US" sz="3599">
                <a:solidFill>
                  <a:srgbClr val="0D3330"/>
                </a:solidFill>
                <a:latin typeface="Muli Bold"/>
                <a:ea typeface="Muli Bold"/>
                <a:cs typeface="Muli Bold"/>
                <a:sym typeface="Muli Bold"/>
              </a:rPr>
              <a:t>Data Visualization</a:t>
            </a:r>
          </a:p>
        </p:txBody>
      </p:sp>
      <p:sp>
        <p:nvSpPr>
          <p:cNvPr id="34" name="TextBox 34"/>
          <p:cNvSpPr txBox="1"/>
          <p:nvPr/>
        </p:nvSpPr>
        <p:spPr>
          <a:xfrm>
            <a:off x="5166194" y="8840557"/>
            <a:ext cx="2988370" cy="1310641"/>
          </a:xfrm>
          <a:prstGeom prst="rect">
            <a:avLst/>
          </a:prstGeom>
        </p:spPr>
        <p:txBody>
          <a:bodyPr lIns="0" tIns="0" rIns="0" bIns="0" rtlCol="0" anchor="t">
            <a:spAutoFit/>
          </a:bodyPr>
          <a:lstStyle/>
          <a:p>
            <a:pPr algn="ctr">
              <a:lnSpc>
                <a:spcPts val="5399"/>
              </a:lnSpc>
            </a:pPr>
            <a:r>
              <a:rPr lang="en-US" sz="3599">
                <a:solidFill>
                  <a:srgbClr val="0D3330"/>
                </a:solidFill>
                <a:latin typeface="Muli Bold"/>
                <a:ea typeface="Muli Bold"/>
                <a:cs typeface="Muli Bold"/>
                <a:sym typeface="Muli Bold"/>
              </a:rPr>
              <a:t>Data Science </a:t>
            </a:r>
          </a:p>
          <a:p>
            <a:pPr algn="ctr">
              <a:lnSpc>
                <a:spcPts val="5399"/>
              </a:lnSpc>
              <a:spcBef>
                <a:spcPct val="0"/>
              </a:spcBef>
            </a:pPr>
            <a:r>
              <a:rPr lang="en-US" sz="3599">
                <a:solidFill>
                  <a:srgbClr val="0D3330"/>
                </a:solidFill>
                <a:latin typeface="Muli Bold"/>
                <a:ea typeface="Muli Bold"/>
                <a:cs typeface="Muli Bold"/>
                <a:sym typeface="Muli Bold"/>
              </a:rPr>
              <a:t>Algorithms</a:t>
            </a:r>
          </a:p>
        </p:txBody>
      </p:sp>
      <p:sp>
        <p:nvSpPr>
          <p:cNvPr id="35" name="TextBox 35"/>
          <p:cNvSpPr txBox="1"/>
          <p:nvPr/>
        </p:nvSpPr>
        <p:spPr>
          <a:xfrm>
            <a:off x="13533801" y="8232862"/>
            <a:ext cx="3775760" cy="1310641"/>
          </a:xfrm>
          <a:prstGeom prst="rect">
            <a:avLst/>
          </a:prstGeom>
        </p:spPr>
        <p:txBody>
          <a:bodyPr lIns="0" tIns="0" rIns="0" bIns="0" rtlCol="0" anchor="t">
            <a:spAutoFit/>
          </a:bodyPr>
          <a:lstStyle/>
          <a:p>
            <a:pPr algn="ctr">
              <a:lnSpc>
                <a:spcPts val="5399"/>
              </a:lnSpc>
            </a:pPr>
            <a:r>
              <a:rPr lang="en-US" sz="3599">
                <a:solidFill>
                  <a:srgbClr val="0D3330"/>
                </a:solidFill>
                <a:latin typeface="Muli Bold"/>
                <a:ea typeface="Muli Bold"/>
                <a:cs typeface="Muli Bold"/>
                <a:sym typeface="Muli Bold"/>
              </a:rPr>
              <a:t> </a:t>
            </a:r>
          </a:p>
          <a:p>
            <a:pPr algn="ctr">
              <a:lnSpc>
                <a:spcPts val="5399"/>
              </a:lnSpc>
              <a:spcBef>
                <a:spcPct val="0"/>
              </a:spcBef>
            </a:pPr>
            <a:r>
              <a:rPr lang="en-US" sz="3599">
                <a:solidFill>
                  <a:srgbClr val="0D3330"/>
                </a:solidFill>
                <a:latin typeface="Muli Bold"/>
                <a:ea typeface="Muli Bold"/>
                <a:cs typeface="Muli Bold"/>
                <a:sym typeface="Muli Bold"/>
              </a:rPr>
              <a:t>Conclusion</a:t>
            </a:r>
          </a:p>
        </p:txBody>
      </p:sp>
      <p:sp>
        <p:nvSpPr>
          <p:cNvPr id="36" name="TextBox 36"/>
          <p:cNvSpPr txBox="1"/>
          <p:nvPr/>
        </p:nvSpPr>
        <p:spPr>
          <a:xfrm>
            <a:off x="8603820" y="9109765"/>
            <a:ext cx="4482306" cy="634366"/>
          </a:xfrm>
          <a:prstGeom prst="rect">
            <a:avLst/>
          </a:prstGeom>
        </p:spPr>
        <p:txBody>
          <a:bodyPr lIns="0" tIns="0" rIns="0" bIns="0" rtlCol="0" anchor="t">
            <a:spAutoFit/>
          </a:bodyPr>
          <a:lstStyle/>
          <a:p>
            <a:pPr algn="ctr">
              <a:lnSpc>
                <a:spcPts val="5399"/>
              </a:lnSpc>
              <a:spcBef>
                <a:spcPct val="0"/>
              </a:spcBef>
            </a:pPr>
            <a:r>
              <a:rPr lang="en-US" sz="3599">
                <a:solidFill>
                  <a:srgbClr val="0D3330"/>
                </a:solidFill>
                <a:latin typeface="Muli Bold"/>
                <a:ea typeface="Muli Bold"/>
                <a:cs typeface="Muli Bold"/>
                <a:sym typeface="Muli Bold"/>
              </a:rPr>
              <a:t>Results &amp; Discussion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11277601" y="6070266"/>
            <a:ext cx="7010400" cy="4216734"/>
          </a:xfrm>
          <a:custGeom>
            <a:avLst/>
            <a:gdLst/>
            <a:ahLst/>
            <a:cxnLst/>
            <a:rect l="l" t="t" r="r" b="b"/>
            <a:pathLst>
              <a:path w="7788045" h="4216734">
                <a:moveTo>
                  <a:pt x="0" y="0"/>
                </a:moveTo>
                <a:lnTo>
                  <a:pt x="7788044" y="0"/>
                </a:lnTo>
                <a:lnTo>
                  <a:pt x="7788044" y="4216733"/>
                </a:lnTo>
                <a:lnTo>
                  <a:pt x="0" y="4216733"/>
                </a:lnTo>
                <a:lnTo>
                  <a:pt x="0" y="0"/>
                </a:lnTo>
                <a:close/>
              </a:path>
            </a:pathLst>
          </a:custGeom>
          <a:blipFill>
            <a:blip r:embed="rId2">
              <a:extLst>
                <a:ext uri="{96DAC541-7B7A-43D3-8B79-37D633B846F1}">
                  <asvg:svgBlip xmlns:asvg="http://schemas.microsoft.com/office/drawing/2016/SVG/main" r:embed="rId3"/>
                </a:ext>
              </a:extLst>
            </a:blip>
            <a:stretch>
              <a:fillRect b="-155230"/>
            </a:stretch>
          </a:blipFill>
        </p:spPr>
        <p:txBody>
          <a:bodyPr/>
          <a:lstStyle/>
          <a:p>
            <a:endParaRPr lang="en-IN"/>
          </a:p>
        </p:txBody>
      </p:sp>
      <p:sp>
        <p:nvSpPr>
          <p:cNvPr id="3" name="TextBox 3"/>
          <p:cNvSpPr txBox="1"/>
          <p:nvPr/>
        </p:nvSpPr>
        <p:spPr>
          <a:xfrm>
            <a:off x="1028700" y="1028700"/>
            <a:ext cx="16230600" cy="80645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Introduction</a:t>
            </a:r>
          </a:p>
        </p:txBody>
      </p:sp>
      <p:sp>
        <p:nvSpPr>
          <p:cNvPr id="4" name="TextBox 4"/>
          <p:cNvSpPr txBox="1"/>
          <p:nvPr/>
        </p:nvSpPr>
        <p:spPr>
          <a:xfrm>
            <a:off x="861299" y="2049549"/>
            <a:ext cx="16398001" cy="7839683"/>
          </a:xfrm>
          <a:prstGeom prst="rect">
            <a:avLst/>
          </a:prstGeom>
        </p:spPr>
        <p:txBody>
          <a:bodyPr lIns="0" tIns="0" rIns="0" bIns="0" rtlCol="0" anchor="t">
            <a:spAutoFit/>
          </a:bodyPr>
          <a:lstStyle/>
          <a:p>
            <a:pPr algn="just">
              <a:lnSpc>
                <a:spcPts val="4476"/>
              </a:lnSpc>
            </a:pPr>
            <a:r>
              <a:rPr lang="en-US" sz="2984" dirty="0">
                <a:solidFill>
                  <a:srgbClr val="0D3330"/>
                </a:solidFill>
                <a:latin typeface="Muli"/>
                <a:ea typeface="Muli"/>
                <a:cs typeface="Muli"/>
                <a:sym typeface="Muli"/>
              </a:rPr>
              <a:t>Online payment fraud is a growing challenge in digital finance. Traditional methods are inadequate against modern fraud schemes. This project explores machine learning techniques to enhance fraud detection using a Kaggle dataset. We evaluate various models, from logistic regression to neural networks, to identify fraud patterns and assess performance in accuracy and efficiency. Our approach highlights the importance of advanced analytics in fraud detection and suggests integrating these technologies into real-time prevention systems to reduce risks in online transactions.</a:t>
            </a:r>
          </a:p>
          <a:p>
            <a:pPr algn="just">
              <a:lnSpc>
                <a:spcPts val="4476"/>
              </a:lnSpc>
            </a:pPr>
            <a:endParaRPr lang="en-US" sz="2984" dirty="0">
              <a:solidFill>
                <a:srgbClr val="0D3330"/>
              </a:solidFill>
              <a:latin typeface="Muli"/>
              <a:ea typeface="Muli"/>
              <a:cs typeface="Muli"/>
              <a:sym typeface="Muli"/>
            </a:endParaRPr>
          </a:p>
          <a:p>
            <a:pPr algn="just">
              <a:lnSpc>
                <a:spcPts val="4476"/>
              </a:lnSpc>
            </a:pPr>
            <a:r>
              <a:rPr lang="en-US" sz="2984" dirty="0">
                <a:solidFill>
                  <a:srgbClr val="0D3330"/>
                </a:solidFill>
                <a:latin typeface="Muli"/>
                <a:ea typeface="Muli"/>
                <a:cs typeface="Muli"/>
                <a:sym typeface="Muli"/>
              </a:rPr>
              <a:t>W</a:t>
            </a:r>
            <a:r>
              <a:rPr lang="en-US" sz="2984" dirty="0">
                <a:solidFill>
                  <a:srgbClr val="0D3330"/>
                </a:solidFill>
                <a:latin typeface="Muli Bold"/>
                <a:ea typeface="Muli Bold"/>
                <a:cs typeface="Muli Bold"/>
                <a:sym typeface="Muli Bold"/>
              </a:rPr>
              <a:t>hy is it </a:t>
            </a:r>
            <a:r>
              <a:rPr lang="en-US" sz="2984" dirty="0" err="1">
                <a:solidFill>
                  <a:srgbClr val="0D3330"/>
                </a:solidFill>
                <a:latin typeface="Muli Bold"/>
                <a:ea typeface="Muli Bold"/>
                <a:cs typeface="Muli Bold"/>
                <a:sym typeface="Muli Bold"/>
              </a:rPr>
              <a:t>Improtant</a:t>
            </a:r>
            <a:r>
              <a:rPr lang="en-US" sz="2984" dirty="0">
                <a:solidFill>
                  <a:srgbClr val="0D3330"/>
                </a:solidFill>
                <a:latin typeface="Muli Bold"/>
                <a:ea typeface="Muli Bold"/>
                <a:cs typeface="Muli Bold"/>
                <a:sym typeface="Muli Bold"/>
              </a:rPr>
              <a:t>:</a:t>
            </a:r>
          </a:p>
          <a:p>
            <a:pPr marL="644253" lvl="1" indent="-322126" algn="just">
              <a:lnSpc>
                <a:spcPts val="4476"/>
              </a:lnSpc>
              <a:buFont typeface="Arial"/>
              <a:buChar char="•"/>
            </a:pPr>
            <a:r>
              <a:rPr lang="en-US" sz="2984" dirty="0">
                <a:solidFill>
                  <a:srgbClr val="0D3330"/>
                </a:solidFill>
                <a:latin typeface="Muli"/>
                <a:ea typeface="Muli"/>
                <a:cs typeface="Muli"/>
                <a:sym typeface="Muli"/>
              </a:rPr>
              <a:t>Financial Impact</a:t>
            </a:r>
          </a:p>
          <a:p>
            <a:pPr marL="644253" lvl="1" indent="-322126" algn="just">
              <a:lnSpc>
                <a:spcPts val="4476"/>
              </a:lnSpc>
              <a:buFont typeface="Arial"/>
              <a:buChar char="•"/>
            </a:pPr>
            <a:r>
              <a:rPr lang="en-US" sz="2984" dirty="0">
                <a:solidFill>
                  <a:srgbClr val="0D3330"/>
                </a:solidFill>
                <a:latin typeface="Muli"/>
                <a:ea typeface="Muli"/>
                <a:cs typeface="Muli"/>
                <a:sym typeface="Muli"/>
              </a:rPr>
              <a:t>Trust &amp; Security</a:t>
            </a:r>
          </a:p>
          <a:p>
            <a:pPr marL="644253" lvl="1" indent="-322126" algn="just">
              <a:lnSpc>
                <a:spcPts val="4476"/>
              </a:lnSpc>
              <a:buFont typeface="Arial"/>
              <a:buChar char="•"/>
            </a:pPr>
            <a:r>
              <a:rPr lang="en-US" sz="2984" dirty="0">
                <a:solidFill>
                  <a:srgbClr val="0D3330"/>
                </a:solidFill>
                <a:latin typeface="Muli"/>
                <a:ea typeface="Muli"/>
                <a:cs typeface="Muli"/>
                <a:sym typeface="Muli"/>
              </a:rPr>
              <a:t>Technological Advancements</a:t>
            </a:r>
          </a:p>
          <a:p>
            <a:pPr marL="644253" lvl="1" indent="-322126" algn="just">
              <a:lnSpc>
                <a:spcPts val="4476"/>
              </a:lnSpc>
              <a:buFont typeface="Arial"/>
              <a:buChar char="•"/>
            </a:pPr>
            <a:r>
              <a:rPr lang="en-US" sz="2984" dirty="0">
                <a:solidFill>
                  <a:srgbClr val="0D3330"/>
                </a:solidFill>
                <a:latin typeface="Muli"/>
                <a:ea typeface="Muli"/>
                <a:cs typeface="Muli"/>
                <a:sym typeface="Muli"/>
              </a:rPr>
              <a:t>Industry Relevance</a:t>
            </a:r>
          </a:p>
          <a:p>
            <a:pPr algn="just">
              <a:lnSpc>
                <a:spcPts val="4476"/>
              </a:lnSpc>
            </a:pPr>
            <a:endParaRPr lang="en-US" sz="2984" dirty="0">
              <a:solidFill>
                <a:srgbClr val="0D3330"/>
              </a:solidFill>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3580976" y="4785510"/>
            <a:ext cx="1429090" cy="2284882"/>
          </a:xfrm>
          <a:custGeom>
            <a:avLst/>
            <a:gdLst/>
            <a:ahLst/>
            <a:cxnLst/>
            <a:rect l="l" t="t" r="r" b="b"/>
            <a:pathLst>
              <a:path w="1429090" h="2284882">
                <a:moveTo>
                  <a:pt x="0" y="0"/>
                </a:moveTo>
                <a:lnTo>
                  <a:pt x="1429090" y="0"/>
                </a:lnTo>
                <a:lnTo>
                  <a:pt x="1429090" y="2284882"/>
                </a:lnTo>
                <a:lnTo>
                  <a:pt x="0" y="22848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1662888" y="4920000"/>
            <a:ext cx="2046708" cy="1856922"/>
          </a:xfrm>
          <a:custGeom>
            <a:avLst/>
            <a:gdLst/>
            <a:ahLst/>
            <a:cxnLst/>
            <a:rect l="l" t="t" r="r" b="b"/>
            <a:pathLst>
              <a:path w="2046708" h="1856922">
                <a:moveTo>
                  <a:pt x="0" y="0"/>
                </a:moveTo>
                <a:lnTo>
                  <a:pt x="2046708" y="0"/>
                </a:lnTo>
                <a:lnTo>
                  <a:pt x="2046708" y="1856922"/>
                </a:lnTo>
                <a:lnTo>
                  <a:pt x="0" y="18569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2132202" y="7297237"/>
            <a:ext cx="5115744" cy="2512695"/>
          </a:xfrm>
          <a:prstGeom prst="rect">
            <a:avLst/>
          </a:prstGeom>
        </p:spPr>
        <p:txBody>
          <a:bodyPr lIns="0" tIns="0" rIns="0" bIns="0" rtlCol="0" anchor="t">
            <a:spAutoFit/>
          </a:bodyPr>
          <a:lstStyle/>
          <a:p>
            <a:pPr algn="just">
              <a:lnSpc>
                <a:spcPts val="4199"/>
              </a:lnSpc>
            </a:pPr>
            <a:r>
              <a:rPr lang="en-US" sz="2799">
                <a:solidFill>
                  <a:srgbClr val="0D3330"/>
                </a:solidFill>
                <a:latin typeface="Muli"/>
                <a:ea typeface="Muli"/>
                <a:cs typeface="Muli"/>
                <a:sym typeface="Muli"/>
              </a:rPr>
              <a:t>•</a:t>
            </a:r>
            <a:r>
              <a:rPr lang="en-US" sz="2799">
                <a:solidFill>
                  <a:srgbClr val="0D3330"/>
                </a:solidFill>
                <a:latin typeface="Muli Bold"/>
                <a:ea typeface="Muli Bold"/>
                <a:cs typeface="Muli Bold"/>
                <a:sym typeface="Muli Bold"/>
              </a:rPr>
              <a:t>Time: </a:t>
            </a:r>
            <a:r>
              <a:rPr lang="en-US" sz="2799">
                <a:solidFill>
                  <a:srgbClr val="0D3330"/>
                </a:solidFill>
                <a:latin typeface="Muli"/>
                <a:ea typeface="Muli"/>
                <a:cs typeface="Muli"/>
                <a:sym typeface="Muli"/>
              </a:rPr>
              <a:t>The time elapsed between the first transaction and the current transaction in the dataset.</a:t>
            </a:r>
          </a:p>
          <a:p>
            <a:pPr algn="ctr">
              <a:lnSpc>
                <a:spcPts val="3450"/>
              </a:lnSpc>
            </a:pPr>
            <a:endParaRPr lang="en-US" sz="2799">
              <a:solidFill>
                <a:srgbClr val="0D3330"/>
              </a:solidFill>
              <a:latin typeface="Muli"/>
              <a:ea typeface="Muli"/>
              <a:cs typeface="Muli"/>
              <a:sym typeface="Muli"/>
            </a:endParaRPr>
          </a:p>
        </p:txBody>
      </p:sp>
      <p:sp>
        <p:nvSpPr>
          <p:cNvPr id="5" name="TextBox 5"/>
          <p:cNvSpPr txBox="1"/>
          <p:nvPr/>
        </p:nvSpPr>
        <p:spPr>
          <a:xfrm>
            <a:off x="10723655" y="7128682"/>
            <a:ext cx="5971882" cy="3636645"/>
          </a:xfrm>
          <a:prstGeom prst="rect">
            <a:avLst/>
          </a:prstGeom>
        </p:spPr>
        <p:txBody>
          <a:bodyPr lIns="0" tIns="0" rIns="0" bIns="0" rtlCol="0" anchor="t">
            <a:spAutoFit/>
          </a:bodyPr>
          <a:lstStyle/>
          <a:p>
            <a:pPr algn="just">
              <a:lnSpc>
                <a:spcPts val="4199"/>
              </a:lnSpc>
            </a:pPr>
            <a:r>
              <a:rPr lang="en-US" sz="2799">
                <a:solidFill>
                  <a:srgbClr val="0D3330"/>
                </a:solidFill>
                <a:latin typeface="Muli"/>
                <a:ea typeface="Muli"/>
                <a:cs typeface="Muli"/>
                <a:sym typeface="Muli"/>
              </a:rPr>
              <a:t>•</a:t>
            </a:r>
            <a:r>
              <a:rPr lang="en-US" sz="2799">
                <a:solidFill>
                  <a:srgbClr val="0D3330"/>
                </a:solidFill>
                <a:latin typeface="Muli Bold"/>
                <a:ea typeface="Muli Bold"/>
                <a:cs typeface="Muli Bold"/>
                <a:sym typeface="Muli Bold"/>
              </a:rPr>
              <a:t>Amount: </a:t>
            </a:r>
            <a:r>
              <a:rPr lang="en-US" sz="2799">
                <a:solidFill>
                  <a:srgbClr val="0D3330"/>
                </a:solidFill>
                <a:latin typeface="Muli"/>
                <a:ea typeface="Muli"/>
                <a:cs typeface="Muli"/>
                <a:sym typeface="Muli"/>
              </a:rPr>
              <a:t>The monetary value of the transaction.</a:t>
            </a:r>
          </a:p>
          <a:p>
            <a:pPr algn="just">
              <a:lnSpc>
                <a:spcPts val="4199"/>
              </a:lnSpc>
            </a:pPr>
            <a:r>
              <a:rPr lang="en-US" sz="2799">
                <a:solidFill>
                  <a:srgbClr val="0D3330"/>
                </a:solidFill>
                <a:latin typeface="Muli"/>
                <a:ea typeface="Muli"/>
                <a:cs typeface="Muli"/>
                <a:sym typeface="Muli"/>
              </a:rPr>
              <a:t>•</a:t>
            </a:r>
            <a:r>
              <a:rPr lang="en-US" sz="2799">
                <a:solidFill>
                  <a:srgbClr val="0D3330"/>
                </a:solidFill>
                <a:latin typeface="Muli Bold"/>
                <a:ea typeface="Muli Bold"/>
                <a:cs typeface="Muli Bold"/>
                <a:sym typeface="Muli Bold"/>
              </a:rPr>
              <a:t>Class: </a:t>
            </a:r>
            <a:r>
              <a:rPr lang="en-US" sz="2799">
                <a:solidFill>
                  <a:srgbClr val="0D3330"/>
                </a:solidFill>
                <a:latin typeface="Muli"/>
                <a:ea typeface="Muli"/>
                <a:cs typeface="Muli"/>
                <a:sym typeface="Muli"/>
              </a:rPr>
              <a:t>Indicates whether the transaction is legitimate (0) or fraudulent (1).</a:t>
            </a:r>
          </a:p>
          <a:p>
            <a:pPr algn="just">
              <a:lnSpc>
                <a:spcPts val="4199"/>
              </a:lnSpc>
            </a:pPr>
            <a:endParaRPr lang="en-US" sz="2799">
              <a:solidFill>
                <a:srgbClr val="0D3330"/>
              </a:solidFill>
              <a:latin typeface="Muli"/>
              <a:ea typeface="Muli"/>
              <a:cs typeface="Muli"/>
              <a:sym typeface="Muli"/>
            </a:endParaRPr>
          </a:p>
          <a:p>
            <a:pPr algn="ctr">
              <a:lnSpc>
                <a:spcPts val="4199"/>
              </a:lnSpc>
            </a:pPr>
            <a:endParaRPr lang="en-US" sz="2799">
              <a:solidFill>
                <a:srgbClr val="0D3330"/>
              </a:solidFill>
              <a:latin typeface="Muli"/>
              <a:ea typeface="Muli"/>
              <a:cs typeface="Muli"/>
              <a:sym typeface="Muli"/>
            </a:endParaRPr>
          </a:p>
        </p:txBody>
      </p:sp>
      <p:sp>
        <p:nvSpPr>
          <p:cNvPr id="6" name="TextBox 6"/>
          <p:cNvSpPr txBox="1"/>
          <p:nvPr/>
        </p:nvSpPr>
        <p:spPr>
          <a:xfrm>
            <a:off x="1028700" y="793748"/>
            <a:ext cx="16230600" cy="80645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Project Description</a:t>
            </a:r>
          </a:p>
        </p:txBody>
      </p:sp>
      <p:sp>
        <p:nvSpPr>
          <p:cNvPr id="7" name="TextBox 7"/>
          <p:cNvSpPr txBox="1"/>
          <p:nvPr/>
        </p:nvSpPr>
        <p:spPr>
          <a:xfrm>
            <a:off x="1028700" y="1936430"/>
            <a:ext cx="16230600" cy="2291716"/>
          </a:xfrm>
          <a:prstGeom prst="rect">
            <a:avLst/>
          </a:prstGeom>
        </p:spPr>
        <p:txBody>
          <a:bodyPr lIns="0" tIns="0" rIns="0" bIns="0" rtlCol="0" anchor="t">
            <a:spAutoFit/>
          </a:bodyPr>
          <a:lstStyle/>
          <a:p>
            <a:pPr algn="l">
              <a:lnSpc>
                <a:spcPts val="4649"/>
              </a:lnSpc>
            </a:pPr>
            <a:r>
              <a:rPr lang="en-US" sz="3099">
                <a:solidFill>
                  <a:srgbClr val="0D3330"/>
                </a:solidFill>
                <a:latin typeface="Muli"/>
                <a:ea typeface="Muli"/>
                <a:cs typeface="Muli"/>
                <a:sym typeface="Muli"/>
              </a:rPr>
              <a:t>•Historical online payment transactions</a:t>
            </a:r>
          </a:p>
          <a:p>
            <a:pPr algn="l">
              <a:lnSpc>
                <a:spcPts val="4649"/>
              </a:lnSpc>
            </a:pPr>
            <a:r>
              <a:rPr lang="en-US" sz="3099">
                <a:solidFill>
                  <a:srgbClr val="0D3330"/>
                </a:solidFill>
                <a:latin typeface="Muli"/>
                <a:ea typeface="Muli"/>
                <a:cs typeface="Muli"/>
                <a:sym typeface="Muli"/>
              </a:rPr>
              <a:t>•Contains 284,807 transactions</a:t>
            </a:r>
          </a:p>
          <a:p>
            <a:pPr algn="l">
              <a:lnSpc>
                <a:spcPts val="4649"/>
              </a:lnSpc>
            </a:pPr>
            <a:r>
              <a:rPr lang="en-US" sz="3099">
                <a:solidFill>
                  <a:srgbClr val="0D3330"/>
                </a:solidFill>
                <a:latin typeface="Muli"/>
                <a:ea typeface="Muli"/>
                <a:cs typeface="Muli"/>
                <a:sym typeface="Muli"/>
              </a:rPr>
              <a:t>•Includes both legitimate and fraudulent transactions</a:t>
            </a:r>
          </a:p>
          <a:p>
            <a:pPr algn="l">
              <a:lnSpc>
                <a:spcPts val="4649"/>
              </a:lnSpc>
            </a:pPr>
            <a:endParaRPr lang="en-US" sz="3099">
              <a:solidFill>
                <a:srgbClr val="0D3330"/>
              </a:solidFill>
              <a:latin typeface="Muli"/>
              <a:ea typeface="Muli"/>
              <a:cs typeface="Muli"/>
              <a:sym typeface="Muli"/>
            </a:endParaRPr>
          </a:p>
        </p:txBody>
      </p:sp>
      <p:sp>
        <p:nvSpPr>
          <p:cNvPr id="8" name="TextBox 8"/>
          <p:cNvSpPr txBox="1"/>
          <p:nvPr/>
        </p:nvSpPr>
        <p:spPr>
          <a:xfrm>
            <a:off x="497270" y="3888103"/>
            <a:ext cx="7596502" cy="594361"/>
          </a:xfrm>
          <a:prstGeom prst="rect">
            <a:avLst/>
          </a:prstGeom>
        </p:spPr>
        <p:txBody>
          <a:bodyPr lIns="0" tIns="0" rIns="0" bIns="0" rtlCol="0" anchor="t">
            <a:spAutoFit/>
          </a:bodyPr>
          <a:lstStyle/>
          <a:p>
            <a:pPr algn="ctr">
              <a:lnSpc>
                <a:spcPts val="5099"/>
              </a:lnSpc>
              <a:spcBef>
                <a:spcPct val="0"/>
              </a:spcBef>
            </a:pPr>
            <a:r>
              <a:rPr lang="en-US" sz="3399">
                <a:solidFill>
                  <a:srgbClr val="0D3330"/>
                </a:solidFill>
                <a:latin typeface="Muli Bold"/>
                <a:ea typeface="Muli Bold"/>
                <a:cs typeface="Muli Bold"/>
                <a:sym typeface="Muli Bold"/>
              </a:rPr>
              <a:t>Key Features Used for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11734800" y="7313248"/>
            <a:ext cx="6759396" cy="2973751"/>
          </a:xfrm>
          <a:custGeom>
            <a:avLst/>
            <a:gdLst/>
            <a:ahLst/>
            <a:cxnLst/>
            <a:rect l="l" t="t" r="r" b="b"/>
            <a:pathLst>
              <a:path w="7788045" h="4216734">
                <a:moveTo>
                  <a:pt x="0" y="0"/>
                </a:moveTo>
                <a:lnTo>
                  <a:pt x="7788044" y="0"/>
                </a:lnTo>
                <a:lnTo>
                  <a:pt x="7788044" y="4216733"/>
                </a:lnTo>
                <a:lnTo>
                  <a:pt x="0" y="4216733"/>
                </a:lnTo>
                <a:lnTo>
                  <a:pt x="0" y="0"/>
                </a:lnTo>
                <a:close/>
              </a:path>
            </a:pathLst>
          </a:custGeom>
          <a:blipFill>
            <a:blip r:embed="rId2">
              <a:extLst>
                <a:ext uri="{96DAC541-7B7A-43D3-8B79-37D633B846F1}">
                  <asvg:svgBlip xmlns:asvg="http://schemas.microsoft.com/office/drawing/2016/SVG/main" r:embed="rId3"/>
                </a:ext>
              </a:extLst>
            </a:blip>
            <a:stretch>
              <a:fillRect b="-155230"/>
            </a:stretch>
          </a:blipFill>
        </p:spPr>
        <p:txBody>
          <a:bodyPr/>
          <a:lstStyle/>
          <a:p>
            <a:endParaRPr lang="en-IN"/>
          </a:p>
        </p:txBody>
      </p:sp>
      <p:sp>
        <p:nvSpPr>
          <p:cNvPr id="3" name="TextBox 3"/>
          <p:cNvSpPr txBox="1"/>
          <p:nvPr/>
        </p:nvSpPr>
        <p:spPr>
          <a:xfrm>
            <a:off x="1028700" y="1485129"/>
            <a:ext cx="16230600" cy="80645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Project Objective</a:t>
            </a:r>
          </a:p>
        </p:txBody>
      </p:sp>
      <p:sp>
        <p:nvSpPr>
          <p:cNvPr id="4" name="TextBox 4"/>
          <p:cNvSpPr txBox="1"/>
          <p:nvPr/>
        </p:nvSpPr>
        <p:spPr>
          <a:xfrm>
            <a:off x="1028700" y="2845415"/>
            <a:ext cx="16398001" cy="4467833"/>
          </a:xfrm>
          <a:prstGeom prst="rect">
            <a:avLst/>
          </a:prstGeom>
        </p:spPr>
        <p:txBody>
          <a:bodyPr lIns="0" tIns="0" rIns="0" bIns="0" rtlCol="0" anchor="t">
            <a:spAutoFit/>
          </a:bodyPr>
          <a:lstStyle/>
          <a:p>
            <a:pPr algn="just">
              <a:lnSpc>
                <a:spcPts val="4476"/>
              </a:lnSpc>
            </a:pPr>
            <a:r>
              <a:rPr lang="en-US" sz="2984">
                <a:solidFill>
                  <a:srgbClr val="0D3330"/>
                </a:solidFill>
                <a:latin typeface="Muli"/>
                <a:ea typeface="Muli"/>
                <a:cs typeface="Muli"/>
                <a:sym typeface="Muli"/>
              </a:rPr>
              <a:t>The primary objective of this project is to enhance the detection and prevention of online payment fraud using advanced machine learning techniques. By identifying patterns indicative of fraudulent transactions, the project evaluates various predictive models, including logistic regression and neural networks, based on their accuracy, precision, recall, computational efficiency, and practical applicability. Rigorous data preprocessing, feature engineering, and model training aim to develop robust fraud detection mechanisms. The ultimate goal is to integrate these advanced analytics into real-time fraud prevention systems, ensuring safer transaction environments globally.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10591800" y="6106091"/>
            <a:ext cx="7788045" cy="4216734"/>
          </a:xfrm>
          <a:custGeom>
            <a:avLst/>
            <a:gdLst/>
            <a:ahLst/>
            <a:cxnLst/>
            <a:rect l="l" t="t" r="r" b="b"/>
            <a:pathLst>
              <a:path w="7788045" h="4216734">
                <a:moveTo>
                  <a:pt x="0" y="0"/>
                </a:moveTo>
                <a:lnTo>
                  <a:pt x="7788044" y="0"/>
                </a:lnTo>
                <a:lnTo>
                  <a:pt x="7788044" y="4216733"/>
                </a:lnTo>
                <a:lnTo>
                  <a:pt x="0" y="4216733"/>
                </a:lnTo>
                <a:lnTo>
                  <a:pt x="0" y="0"/>
                </a:lnTo>
                <a:close/>
              </a:path>
            </a:pathLst>
          </a:custGeom>
          <a:blipFill>
            <a:blip r:embed="rId2">
              <a:extLst>
                <a:ext uri="{96DAC541-7B7A-43D3-8B79-37D633B846F1}">
                  <asvg:svgBlip xmlns:asvg="http://schemas.microsoft.com/office/drawing/2016/SVG/main" r:embed="rId3"/>
                </a:ext>
              </a:extLst>
            </a:blip>
            <a:stretch>
              <a:fillRect b="-155230"/>
            </a:stretch>
          </a:blipFill>
        </p:spPr>
        <p:txBody>
          <a:bodyPr/>
          <a:lstStyle/>
          <a:p>
            <a:endParaRPr lang="en-IN"/>
          </a:p>
        </p:txBody>
      </p:sp>
      <p:sp>
        <p:nvSpPr>
          <p:cNvPr id="3" name="TextBox 3"/>
          <p:cNvSpPr txBox="1"/>
          <p:nvPr/>
        </p:nvSpPr>
        <p:spPr>
          <a:xfrm>
            <a:off x="1028700" y="1028700"/>
            <a:ext cx="16230600" cy="80645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Importance to the Industry:</a:t>
            </a:r>
          </a:p>
        </p:txBody>
      </p:sp>
      <p:sp>
        <p:nvSpPr>
          <p:cNvPr id="4" name="TextBox 4"/>
          <p:cNvSpPr txBox="1"/>
          <p:nvPr/>
        </p:nvSpPr>
        <p:spPr>
          <a:xfrm>
            <a:off x="1428087" y="2315253"/>
            <a:ext cx="16398001" cy="5313594"/>
          </a:xfrm>
          <a:prstGeom prst="rect">
            <a:avLst/>
          </a:prstGeom>
        </p:spPr>
        <p:txBody>
          <a:bodyPr lIns="0" tIns="0" rIns="0" bIns="0" rtlCol="0" anchor="t">
            <a:spAutoFit/>
          </a:bodyPr>
          <a:lstStyle/>
          <a:p>
            <a:pPr marL="644253" lvl="1" indent="-322126" algn="just">
              <a:lnSpc>
                <a:spcPts val="7191"/>
              </a:lnSpc>
              <a:buFont typeface="Arial"/>
              <a:buChar char="•"/>
            </a:pPr>
            <a:r>
              <a:rPr lang="en-US" sz="2984">
                <a:solidFill>
                  <a:srgbClr val="0D3330"/>
                </a:solidFill>
                <a:latin typeface="Muli Bold"/>
                <a:ea typeface="Muli Bold"/>
                <a:cs typeface="Muli Bold"/>
                <a:sym typeface="Muli Bold"/>
              </a:rPr>
              <a:t>Growth Threat of fraud</a:t>
            </a:r>
          </a:p>
          <a:p>
            <a:pPr marL="644253" lvl="1" indent="-322126" algn="just">
              <a:lnSpc>
                <a:spcPts val="7191"/>
              </a:lnSpc>
              <a:buFont typeface="Arial"/>
              <a:buChar char="•"/>
            </a:pPr>
            <a:r>
              <a:rPr lang="en-US" sz="2984">
                <a:solidFill>
                  <a:srgbClr val="0D3330"/>
                </a:solidFill>
                <a:latin typeface="Muli Bold"/>
                <a:ea typeface="Muli Bold"/>
                <a:cs typeface="Muli Bold"/>
                <a:sym typeface="Muli Bold"/>
              </a:rPr>
              <a:t>Enhancing Security Measures</a:t>
            </a:r>
          </a:p>
          <a:p>
            <a:pPr marL="644253" lvl="1" indent="-322126" algn="just">
              <a:lnSpc>
                <a:spcPts val="7191"/>
              </a:lnSpc>
              <a:buFont typeface="Arial"/>
              <a:buChar char="•"/>
            </a:pPr>
            <a:r>
              <a:rPr lang="en-US" sz="2984">
                <a:solidFill>
                  <a:srgbClr val="0D3330"/>
                </a:solidFill>
                <a:latin typeface="Muli Bold"/>
                <a:ea typeface="Muli Bold"/>
                <a:cs typeface="Muli Bold"/>
                <a:sym typeface="Muli Bold"/>
              </a:rPr>
              <a:t>Reducing Financial Losses</a:t>
            </a:r>
          </a:p>
          <a:p>
            <a:pPr marL="644253" lvl="1" indent="-322126" algn="just">
              <a:lnSpc>
                <a:spcPts val="7191"/>
              </a:lnSpc>
              <a:buFont typeface="Arial"/>
              <a:buChar char="•"/>
            </a:pPr>
            <a:r>
              <a:rPr lang="en-US" sz="2984">
                <a:solidFill>
                  <a:srgbClr val="0D3330"/>
                </a:solidFill>
                <a:latin typeface="Muli Bold"/>
                <a:ea typeface="Muli Bold"/>
                <a:cs typeface="Muli Bold"/>
                <a:sym typeface="Muli Bold"/>
              </a:rPr>
              <a:t>Building Consumer Trust</a:t>
            </a:r>
          </a:p>
          <a:p>
            <a:pPr marL="644253" lvl="1" indent="-322126" algn="just">
              <a:lnSpc>
                <a:spcPts val="7191"/>
              </a:lnSpc>
              <a:buFont typeface="Arial"/>
              <a:buChar char="•"/>
            </a:pPr>
            <a:r>
              <a:rPr lang="en-US" sz="2984">
                <a:solidFill>
                  <a:srgbClr val="0D3330"/>
                </a:solidFill>
                <a:latin typeface="Muli Bold"/>
                <a:ea typeface="Muli Bold"/>
                <a:cs typeface="Muli Bold"/>
                <a:sym typeface="Muli Bold"/>
              </a:rPr>
              <a:t>Regulatory Compliance</a:t>
            </a:r>
          </a:p>
          <a:p>
            <a:pPr marL="644253" lvl="1" indent="-322126" algn="just">
              <a:lnSpc>
                <a:spcPts val="7191"/>
              </a:lnSpc>
              <a:buFont typeface="Arial"/>
              <a:buChar char="•"/>
            </a:pPr>
            <a:r>
              <a:rPr lang="en-US" sz="2984">
                <a:solidFill>
                  <a:srgbClr val="0D3330"/>
                </a:solidFill>
                <a:latin typeface="Muli Bold"/>
                <a:ea typeface="Muli Bold"/>
                <a:cs typeface="Muli Bold"/>
                <a:sym typeface="Muli Bold"/>
              </a:rPr>
              <a:t>Future Proofing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12268200" y="7809830"/>
            <a:ext cx="6223241" cy="2477170"/>
          </a:xfrm>
          <a:custGeom>
            <a:avLst/>
            <a:gdLst/>
            <a:ahLst/>
            <a:cxnLst/>
            <a:rect l="l" t="t" r="r" b="b"/>
            <a:pathLst>
              <a:path w="6870890" h="3720152">
                <a:moveTo>
                  <a:pt x="0" y="0"/>
                </a:moveTo>
                <a:lnTo>
                  <a:pt x="6870889" y="0"/>
                </a:lnTo>
                <a:lnTo>
                  <a:pt x="6870889" y="3720152"/>
                </a:lnTo>
                <a:lnTo>
                  <a:pt x="0" y="3720152"/>
                </a:lnTo>
                <a:lnTo>
                  <a:pt x="0" y="0"/>
                </a:lnTo>
                <a:close/>
              </a:path>
            </a:pathLst>
          </a:custGeom>
          <a:blipFill>
            <a:blip r:embed="rId2">
              <a:extLst>
                <a:ext uri="{96DAC541-7B7A-43D3-8B79-37D633B846F1}">
                  <asvg:svgBlip xmlns:asvg="http://schemas.microsoft.com/office/drawing/2016/SVG/main" r:embed="rId3"/>
                </a:ext>
              </a:extLst>
            </a:blip>
            <a:stretch>
              <a:fillRect b="-155230"/>
            </a:stretch>
          </a:blipFill>
        </p:spPr>
        <p:txBody>
          <a:bodyPr/>
          <a:lstStyle/>
          <a:p>
            <a:endParaRPr lang="en-IN"/>
          </a:p>
        </p:txBody>
      </p:sp>
      <p:sp>
        <p:nvSpPr>
          <p:cNvPr id="3" name="TextBox 3"/>
          <p:cNvSpPr txBox="1"/>
          <p:nvPr/>
        </p:nvSpPr>
        <p:spPr>
          <a:xfrm>
            <a:off x="1028700" y="1028700"/>
            <a:ext cx="16230600" cy="80645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Dataset:  </a:t>
            </a:r>
          </a:p>
        </p:txBody>
      </p:sp>
      <p:sp>
        <p:nvSpPr>
          <p:cNvPr id="4" name="TextBox 4"/>
          <p:cNvSpPr txBox="1"/>
          <p:nvPr/>
        </p:nvSpPr>
        <p:spPr>
          <a:xfrm>
            <a:off x="1428087" y="2439078"/>
            <a:ext cx="16398001" cy="5870866"/>
          </a:xfrm>
          <a:prstGeom prst="rect">
            <a:avLst/>
          </a:prstGeom>
        </p:spPr>
        <p:txBody>
          <a:bodyPr lIns="0" tIns="0" rIns="0" bIns="0" rtlCol="0" anchor="t">
            <a:spAutoFit/>
          </a:bodyPr>
          <a:lstStyle/>
          <a:p>
            <a:pPr marL="644253" lvl="1" indent="-322126" algn="just">
              <a:lnSpc>
                <a:spcPts val="5878"/>
              </a:lnSpc>
              <a:buFont typeface="Arial"/>
              <a:buChar char="•"/>
            </a:pPr>
            <a:r>
              <a:rPr lang="en-US" sz="2984">
                <a:solidFill>
                  <a:srgbClr val="0D3330"/>
                </a:solidFill>
                <a:latin typeface="Muli"/>
                <a:ea typeface="Muli"/>
                <a:cs typeface="Muli"/>
                <a:sym typeface="Muli"/>
              </a:rPr>
              <a:t>The dataset comprises historical online payment transactions, offering detailed information on past activities. It includes various transaction types, such as transfers and payments, along with the monetary value of each transaction. </a:t>
            </a:r>
          </a:p>
          <a:p>
            <a:pPr marL="644253" lvl="1" indent="-322126" algn="just">
              <a:lnSpc>
                <a:spcPts val="5878"/>
              </a:lnSpc>
              <a:buFont typeface="Arial"/>
              <a:buChar char="•"/>
            </a:pPr>
            <a:r>
              <a:rPr lang="en-US" sz="2984">
                <a:solidFill>
                  <a:srgbClr val="0D3330"/>
                </a:solidFill>
                <a:latin typeface="Muli"/>
                <a:ea typeface="Muli"/>
                <a:cs typeface="Muli"/>
                <a:sym typeface="Muli"/>
              </a:rPr>
              <a:t>It provides balance information for both the sender and recipient, including the old balance before the transaction and the new balance after the transaction. </a:t>
            </a:r>
          </a:p>
          <a:p>
            <a:pPr marL="644253" lvl="1" indent="-322126" algn="just">
              <a:lnSpc>
                <a:spcPts val="5878"/>
              </a:lnSpc>
              <a:buFont typeface="Arial"/>
              <a:buChar char="•"/>
            </a:pPr>
            <a:r>
              <a:rPr lang="en-US" sz="2984">
                <a:solidFill>
                  <a:srgbClr val="0D3330"/>
                </a:solidFill>
                <a:latin typeface="Muli"/>
                <a:ea typeface="Muli"/>
                <a:cs typeface="Muli"/>
                <a:sym typeface="Muli"/>
              </a:rPr>
              <a:t>This comprehensive data is essential for developing and evaluating models aimed at detecting fraudulent activities.</a:t>
            </a:r>
          </a:p>
          <a:p>
            <a:pPr marL="644253" lvl="1" indent="-322126" algn="just">
              <a:lnSpc>
                <a:spcPts val="5878"/>
              </a:lnSpc>
              <a:buFont typeface="Arial"/>
              <a:buChar char="•"/>
            </a:pPr>
            <a:r>
              <a:rPr lang="en-US" sz="2984">
                <a:solidFill>
                  <a:srgbClr val="0D3330"/>
                </a:solidFill>
                <a:latin typeface="Muli"/>
                <a:ea typeface="Muli"/>
                <a:cs typeface="Muli"/>
                <a:sym typeface="Muli"/>
              </a:rPr>
              <a:t>We have only used the primary dataset that was provided to 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11821887" y="6785393"/>
            <a:ext cx="6467250" cy="3501607"/>
          </a:xfrm>
          <a:custGeom>
            <a:avLst/>
            <a:gdLst/>
            <a:ahLst/>
            <a:cxnLst/>
            <a:rect l="l" t="t" r="r" b="b"/>
            <a:pathLst>
              <a:path w="6467250" h="3501607">
                <a:moveTo>
                  <a:pt x="0" y="0"/>
                </a:moveTo>
                <a:lnTo>
                  <a:pt x="6467249" y="0"/>
                </a:lnTo>
                <a:lnTo>
                  <a:pt x="6467249" y="3501606"/>
                </a:lnTo>
                <a:lnTo>
                  <a:pt x="0" y="3501606"/>
                </a:lnTo>
                <a:lnTo>
                  <a:pt x="0" y="0"/>
                </a:lnTo>
                <a:close/>
              </a:path>
            </a:pathLst>
          </a:custGeom>
          <a:blipFill>
            <a:blip r:embed="rId2">
              <a:extLst>
                <a:ext uri="{96DAC541-7B7A-43D3-8B79-37D633B846F1}">
                  <asvg:svgBlip xmlns:asvg="http://schemas.microsoft.com/office/drawing/2016/SVG/main" r:embed="rId3"/>
                </a:ext>
              </a:extLst>
            </a:blip>
            <a:stretch>
              <a:fillRect b="-155230"/>
            </a:stretch>
          </a:blipFill>
        </p:spPr>
        <p:txBody>
          <a:bodyPr/>
          <a:lstStyle/>
          <a:p>
            <a:endParaRPr lang="en-IN"/>
          </a:p>
        </p:txBody>
      </p:sp>
      <p:sp>
        <p:nvSpPr>
          <p:cNvPr id="3" name="TextBox 3"/>
          <p:cNvSpPr txBox="1"/>
          <p:nvPr/>
        </p:nvSpPr>
        <p:spPr>
          <a:xfrm>
            <a:off x="1028700" y="1028700"/>
            <a:ext cx="16230600" cy="80645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Data Cleaning &amp; Pre-processing</a:t>
            </a:r>
          </a:p>
        </p:txBody>
      </p:sp>
      <p:sp>
        <p:nvSpPr>
          <p:cNvPr id="4" name="TextBox 4"/>
          <p:cNvSpPr txBox="1"/>
          <p:nvPr/>
        </p:nvSpPr>
        <p:spPr>
          <a:xfrm>
            <a:off x="1428087" y="2420028"/>
            <a:ext cx="16398001" cy="4670209"/>
          </a:xfrm>
          <a:prstGeom prst="rect">
            <a:avLst/>
          </a:prstGeom>
        </p:spPr>
        <p:txBody>
          <a:bodyPr lIns="0" tIns="0" rIns="0" bIns="0" rtlCol="0" anchor="t">
            <a:spAutoFit/>
          </a:bodyPr>
          <a:lstStyle/>
          <a:p>
            <a:pPr marL="687432" lvl="1" indent="-343716" algn="just">
              <a:lnSpc>
                <a:spcPts val="6272"/>
              </a:lnSpc>
              <a:buFont typeface="Arial"/>
              <a:buChar char="•"/>
            </a:pPr>
            <a:r>
              <a:rPr lang="en-US" sz="3184">
                <a:solidFill>
                  <a:srgbClr val="0D3330"/>
                </a:solidFill>
                <a:latin typeface="Muli Bold"/>
                <a:ea typeface="Muli Bold"/>
                <a:cs typeface="Muli Bold"/>
                <a:sym typeface="Muli Bold"/>
              </a:rPr>
              <a:t>Handling Missing Values</a:t>
            </a:r>
          </a:p>
          <a:p>
            <a:pPr marL="687432" lvl="1" indent="-343716" algn="just">
              <a:lnSpc>
                <a:spcPts val="6272"/>
              </a:lnSpc>
              <a:buFont typeface="Arial"/>
              <a:buChar char="•"/>
            </a:pPr>
            <a:r>
              <a:rPr lang="en-US" sz="3184">
                <a:solidFill>
                  <a:srgbClr val="0D3330"/>
                </a:solidFill>
                <a:latin typeface="Muli Bold"/>
                <a:ea typeface="Muli Bold"/>
                <a:cs typeface="Muli Bold"/>
                <a:sym typeface="Muli Bold"/>
              </a:rPr>
              <a:t>Feature Engineering</a:t>
            </a:r>
          </a:p>
          <a:p>
            <a:pPr marL="687432" lvl="1" indent="-343716" algn="just">
              <a:lnSpc>
                <a:spcPts val="6272"/>
              </a:lnSpc>
              <a:buFont typeface="Arial"/>
              <a:buChar char="•"/>
            </a:pPr>
            <a:r>
              <a:rPr lang="en-US" sz="3184">
                <a:solidFill>
                  <a:srgbClr val="0D3330"/>
                </a:solidFill>
                <a:latin typeface="Muli Bold"/>
                <a:ea typeface="Muli Bold"/>
                <a:cs typeface="Muli Bold"/>
                <a:sym typeface="Muli Bold"/>
              </a:rPr>
              <a:t>Data Normalization</a:t>
            </a:r>
          </a:p>
          <a:p>
            <a:pPr marL="687432" lvl="1" indent="-343716" algn="just">
              <a:lnSpc>
                <a:spcPts val="6272"/>
              </a:lnSpc>
              <a:buFont typeface="Arial"/>
              <a:buChar char="•"/>
            </a:pPr>
            <a:r>
              <a:rPr lang="en-US" sz="3184">
                <a:solidFill>
                  <a:srgbClr val="0D3330"/>
                </a:solidFill>
                <a:latin typeface="Muli Bold"/>
                <a:ea typeface="Muli Bold"/>
                <a:cs typeface="Muli Bold"/>
                <a:sym typeface="Muli Bold"/>
              </a:rPr>
              <a:t>Encoding Categorical variables</a:t>
            </a:r>
          </a:p>
          <a:p>
            <a:pPr marL="687432" lvl="1" indent="-343716" algn="just">
              <a:lnSpc>
                <a:spcPts val="6272"/>
              </a:lnSpc>
              <a:buFont typeface="Arial"/>
              <a:buChar char="•"/>
            </a:pPr>
            <a:r>
              <a:rPr lang="en-US" sz="3184">
                <a:solidFill>
                  <a:srgbClr val="0D3330"/>
                </a:solidFill>
                <a:latin typeface="Muli Bold"/>
                <a:ea typeface="Muli Bold"/>
                <a:cs typeface="Muli Bold"/>
                <a:sym typeface="Muli Bold"/>
              </a:rPr>
              <a:t>Data Splitting </a:t>
            </a:r>
          </a:p>
          <a:p>
            <a:pPr marL="687432" lvl="1" indent="-343716" algn="just">
              <a:lnSpc>
                <a:spcPts val="6272"/>
              </a:lnSpc>
              <a:buFont typeface="Arial"/>
              <a:buChar char="•"/>
            </a:pPr>
            <a:r>
              <a:rPr lang="en-US" sz="3184">
                <a:solidFill>
                  <a:srgbClr val="0D3330"/>
                </a:solidFill>
                <a:latin typeface="Muli Bold"/>
                <a:ea typeface="Muli Bold"/>
                <a:cs typeface="Muli Bold"/>
                <a:sym typeface="Muli Bold"/>
              </a:rPr>
              <a:t>Handling Class Imbalance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4EE"/>
        </a:solidFill>
        <a:effectLst/>
      </p:bgPr>
    </p:bg>
    <p:spTree>
      <p:nvGrpSpPr>
        <p:cNvPr id="1" name=""/>
        <p:cNvGrpSpPr/>
        <p:nvPr/>
      </p:nvGrpSpPr>
      <p:grpSpPr>
        <a:xfrm>
          <a:off x="0" y="0"/>
          <a:ext cx="0" cy="0"/>
          <a:chOff x="0" y="0"/>
          <a:chExt cx="0" cy="0"/>
        </a:xfrm>
      </p:grpSpPr>
      <p:sp>
        <p:nvSpPr>
          <p:cNvPr id="2" name="Freeform 2"/>
          <p:cNvSpPr/>
          <p:nvPr/>
        </p:nvSpPr>
        <p:spPr>
          <a:xfrm>
            <a:off x="13411200" y="7430571"/>
            <a:ext cx="5275647" cy="2856429"/>
          </a:xfrm>
          <a:custGeom>
            <a:avLst/>
            <a:gdLst/>
            <a:ahLst/>
            <a:cxnLst/>
            <a:rect l="l" t="t" r="r" b="b"/>
            <a:pathLst>
              <a:path w="5275647" h="2856429">
                <a:moveTo>
                  <a:pt x="0" y="0"/>
                </a:moveTo>
                <a:lnTo>
                  <a:pt x="5275647" y="0"/>
                </a:lnTo>
                <a:lnTo>
                  <a:pt x="5275647" y="2856429"/>
                </a:lnTo>
                <a:lnTo>
                  <a:pt x="0" y="2856429"/>
                </a:lnTo>
                <a:lnTo>
                  <a:pt x="0" y="0"/>
                </a:lnTo>
                <a:close/>
              </a:path>
            </a:pathLst>
          </a:custGeom>
          <a:blipFill>
            <a:blip r:embed="rId2">
              <a:extLst>
                <a:ext uri="{96DAC541-7B7A-43D3-8B79-37D633B846F1}">
                  <asvg:svgBlip xmlns:asvg="http://schemas.microsoft.com/office/drawing/2016/SVG/main" r:embed="rId3"/>
                </a:ext>
              </a:extLst>
            </a:blip>
            <a:stretch>
              <a:fillRect b="-155230"/>
            </a:stretch>
          </a:blipFill>
        </p:spPr>
        <p:txBody>
          <a:bodyPr/>
          <a:lstStyle/>
          <a:p>
            <a:endParaRPr lang="en-IN"/>
          </a:p>
        </p:txBody>
      </p:sp>
      <p:sp>
        <p:nvSpPr>
          <p:cNvPr id="3" name="Freeform 3"/>
          <p:cNvSpPr/>
          <p:nvPr/>
        </p:nvSpPr>
        <p:spPr>
          <a:xfrm>
            <a:off x="1028700" y="2315533"/>
            <a:ext cx="7518478" cy="5595978"/>
          </a:xfrm>
          <a:custGeom>
            <a:avLst/>
            <a:gdLst/>
            <a:ahLst/>
            <a:cxnLst/>
            <a:rect l="l" t="t" r="r" b="b"/>
            <a:pathLst>
              <a:path w="7518478" h="5595978">
                <a:moveTo>
                  <a:pt x="0" y="0"/>
                </a:moveTo>
                <a:lnTo>
                  <a:pt x="7518478" y="0"/>
                </a:lnTo>
                <a:lnTo>
                  <a:pt x="7518478" y="5595977"/>
                </a:lnTo>
                <a:lnTo>
                  <a:pt x="0" y="5595977"/>
                </a:lnTo>
                <a:lnTo>
                  <a:pt x="0" y="0"/>
                </a:lnTo>
                <a:close/>
              </a:path>
            </a:pathLst>
          </a:custGeom>
          <a:blipFill>
            <a:blip r:embed="rId4"/>
            <a:stretch>
              <a:fillRect b="-275"/>
            </a:stretch>
          </a:blipFill>
        </p:spPr>
        <p:txBody>
          <a:bodyPr/>
          <a:lstStyle/>
          <a:p>
            <a:endParaRPr lang="en-IN"/>
          </a:p>
        </p:txBody>
      </p:sp>
      <p:sp>
        <p:nvSpPr>
          <p:cNvPr id="4" name="Freeform 4"/>
          <p:cNvSpPr/>
          <p:nvPr/>
        </p:nvSpPr>
        <p:spPr>
          <a:xfrm>
            <a:off x="9144000" y="2328330"/>
            <a:ext cx="7702997" cy="5583180"/>
          </a:xfrm>
          <a:custGeom>
            <a:avLst/>
            <a:gdLst/>
            <a:ahLst/>
            <a:cxnLst/>
            <a:rect l="l" t="t" r="r" b="b"/>
            <a:pathLst>
              <a:path w="7702997" h="5583180">
                <a:moveTo>
                  <a:pt x="0" y="0"/>
                </a:moveTo>
                <a:lnTo>
                  <a:pt x="7702997" y="0"/>
                </a:lnTo>
                <a:lnTo>
                  <a:pt x="7702997" y="5583180"/>
                </a:lnTo>
                <a:lnTo>
                  <a:pt x="0" y="5583180"/>
                </a:lnTo>
                <a:lnTo>
                  <a:pt x="0" y="0"/>
                </a:lnTo>
                <a:close/>
              </a:path>
            </a:pathLst>
          </a:custGeom>
          <a:blipFill>
            <a:blip r:embed="rId5"/>
            <a:stretch>
              <a:fillRect/>
            </a:stretch>
          </a:blipFill>
        </p:spPr>
        <p:txBody>
          <a:bodyPr/>
          <a:lstStyle/>
          <a:p>
            <a:endParaRPr lang="en-IN"/>
          </a:p>
        </p:txBody>
      </p:sp>
      <p:sp>
        <p:nvSpPr>
          <p:cNvPr id="5" name="TextBox 5"/>
          <p:cNvSpPr txBox="1"/>
          <p:nvPr/>
        </p:nvSpPr>
        <p:spPr>
          <a:xfrm>
            <a:off x="1038225" y="1028700"/>
            <a:ext cx="16230600" cy="807720"/>
          </a:xfrm>
          <a:prstGeom prst="rect">
            <a:avLst/>
          </a:prstGeom>
        </p:spPr>
        <p:txBody>
          <a:bodyPr lIns="0" tIns="0" rIns="0" bIns="0" rtlCol="0" anchor="t">
            <a:spAutoFit/>
          </a:bodyPr>
          <a:lstStyle/>
          <a:p>
            <a:pPr algn="l">
              <a:lnSpc>
                <a:spcPts val="6359"/>
              </a:lnSpc>
            </a:pPr>
            <a:r>
              <a:rPr lang="en-US" sz="5299">
                <a:solidFill>
                  <a:srgbClr val="0D3330"/>
                </a:solidFill>
                <a:latin typeface="Cooper BT Bold"/>
                <a:ea typeface="Cooper BT Bold"/>
                <a:cs typeface="Cooper BT Bold"/>
                <a:sym typeface="Cooper BT Bold"/>
              </a:rPr>
              <a:t>Data Visualization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619</Words>
  <Application>Microsoft Office PowerPoint</Application>
  <PresentationFormat>Custom</PresentationFormat>
  <Paragraphs>91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Cooper BT Light</vt:lpstr>
      <vt:lpstr>Cooper BT Bold</vt:lpstr>
      <vt:lpstr>Muli Bold</vt:lpstr>
      <vt:lpstr>Muli</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fraud detection</dc:title>
  <cp:lastModifiedBy>Dhara Panchal</cp:lastModifiedBy>
  <cp:revision>3</cp:revision>
  <dcterms:created xsi:type="dcterms:W3CDTF">2006-08-16T00:00:00Z</dcterms:created>
  <dcterms:modified xsi:type="dcterms:W3CDTF">2024-08-07T03:46:19Z</dcterms:modified>
  <dc:identifier>DAGNHVoHFfc</dc:identifier>
</cp:coreProperties>
</file>