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6" r:id="rId7"/>
    <p:sldId id="261" r:id="rId8"/>
    <p:sldId id="265" r:id="rId9"/>
    <p:sldId id="269" r:id="rId10"/>
    <p:sldId id="262" r:id="rId11"/>
    <p:sldId id="267" r:id="rId12"/>
    <p:sldId id="268"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98" d="100"/>
          <a:sy n="98"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5F9C-74B7-4187-853F-987F78A86B4F}"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E6E06-072E-46DB-8F81-22BF45F8EE53}" type="slidenum">
              <a:rPr lang="en-IN" smtClean="0"/>
              <a:t>‹#›</a:t>
            </a:fld>
            <a:endParaRPr lang="en-IN"/>
          </a:p>
        </p:txBody>
      </p:sp>
    </p:spTree>
    <p:extLst>
      <p:ext uri="{BB962C8B-B14F-4D97-AF65-F5344CB8AC3E}">
        <p14:creationId xmlns:p14="http://schemas.microsoft.com/office/powerpoint/2010/main" val="391853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E6E06-072E-46DB-8F81-22BF45F8EE53}" type="slidenum">
              <a:rPr lang="en-IN" smtClean="0"/>
              <a:t>2</a:t>
            </a:fld>
            <a:endParaRPr lang="en-IN"/>
          </a:p>
        </p:txBody>
      </p:sp>
    </p:spTree>
    <p:extLst>
      <p:ext uri="{BB962C8B-B14F-4D97-AF65-F5344CB8AC3E}">
        <p14:creationId xmlns:p14="http://schemas.microsoft.com/office/powerpoint/2010/main" val="55386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E6E06-072E-46DB-8F81-22BF45F8EE53}" type="slidenum">
              <a:rPr lang="en-IN" smtClean="0"/>
              <a:t>3</a:t>
            </a:fld>
            <a:endParaRPr lang="en-IN"/>
          </a:p>
        </p:txBody>
      </p:sp>
    </p:spTree>
    <p:extLst>
      <p:ext uri="{BB962C8B-B14F-4D97-AF65-F5344CB8AC3E}">
        <p14:creationId xmlns:p14="http://schemas.microsoft.com/office/powerpoint/2010/main" val="239000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only dense layers parameters were kept trainable</a:t>
            </a:r>
          </a:p>
        </p:txBody>
      </p:sp>
      <p:sp>
        <p:nvSpPr>
          <p:cNvPr id="4" name="Slide Number Placeholder 3"/>
          <p:cNvSpPr>
            <a:spLocks noGrp="1"/>
          </p:cNvSpPr>
          <p:nvPr>
            <p:ph type="sldNum" sz="quarter" idx="5"/>
          </p:nvPr>
        </p:nvSpPr>
        <p:spPr/>
        <p:txBody>
          <a:bodyPr/>
          <a:lstStyle/>
          <a:p>
            <a:fld id="{B88E6E06-072E-46DB-8F81-22BF45F8EE53}" type="slidenum">
              <a:rPr lang="en-IN" smtClean="0"/>
              <a:t>4</a:t>
            </a:fld>
            <a:endParaRPr lang="en-IN"/>
          </a:p>
        </p:txBody>
      </p:sp>
    </p:spTree>
    <p:extLst>
      <p:ext uri="{BB962C8B-B14F-4D97-AF65-F5344CB8AC3E}">
        <p14:creationId xmlns:p14="http://schemas.microsoft.com/office/powerpoint/2010/main" val="50761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2EC1-40BA-D9E6-169F-915B377D14B3}"/>
              </a:ext>
            </a:extLst>
          </p:cNvPr>
          <p:cNvSpPr>
            <a:spLocks noGrp="1"/>
          </p:cNvSpPr>
          <p:nvPr>
            <p:ph type="ctrTitle"/>
          </p:nvPr>
        </p:nvSpPr>
        <p:spPr/>
        <p:txBody>
          <a:bodyPr/>
          <a:lstStyle/>
          <a:p>
            <a:r>
              <a:rPr lang="en-IN" dirty="0"/>
              <a:t>Adversarial Evasion Attacks Analysis</a:t>
            </a:r>
          </a:p>
        </p:txBody>
      </p:sp>
      <p:sp>
        <p:nvSpPr>
          <p:cNvPr id="3" name="Subtitle 2">
            <a:extLst>
              <a:ext uri="{FF2B5EF4-FFF2-40B4-BE49-F238E27FC236}">
                <a16:creationId xmlns:a16="http://schemas.microsoft.com/office/drawing/2014/main" id="{91AE2733-5572-FCE5-8ABE-C863065672CB}"/>
              </a:ext>
            </a:extLst>
          </p:cNvPr>
          <p:cNvSpPr>
            <a:spLocks noGrp="1"/>
          </p:cNvSpPr>
          <p:nvPr>
            <p:ph type="subTitle" idx="1"/>
          </p:nvPr>
        </p:nvSpPr>
        <p:spPr/>
        <p:txBody>
          <a:bodyPr/>
          <a:lstStyle/>
          <a:p>
            <a:r>
              <a:rPr lang="en-IN" u="sng" dirty="0"/>
              <a:t>BY</a:t>
            </a:r>
            <a:r>
              <a:rPr lang="en-IN" dirty="0"/>
              <a:t>- Maan Patel &amp; vishw joshi</a:t>
            </a:r>
          </a:p>
          <a:p>
            <a:r>
              <a:rPr lang="en-IN" u="sng" dirty="0"/>
              <a:t>Guided by</a:t>
            </a:r>
            <a:r>
              <a:rPr lang="en-IN" dirty="0"/>
              <a:t>- Scientist Pooja Yadav</a:t>
            </a:r>
          </a:p>
        </p:txBody>
      </p:sp>
      <p:sp>
        <p:nvSpPr>
          <p:cNvPr id="5" name="Oval 4" descr="Magnifying glass showing decling performance">
            <a:extLst>
              <a:ext uri="{FF2B5EF4-FFF2-40B4-BE49-F238E27FC236}">
                <a16:creationId xmlns:a16="http://schemas.microsoft.com/office/drawing/2014/main" id="{F13F753A-87C9-D7EB-E11E-FBA2DC947145}"/>
              </a:ext>
            </a:extLst>
          </p:cNvPr>
          <p:cNvSpPr/>
          <p:nvPr/>
        </p:nvSpPr>
        <p:spPr>
          <a:xfrm>
            <a:off x="8622792" y="-899850"/>
            <a:ext cx="4553712" cy="43184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4302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3822-FC01-926F-053E-B02FFB370740}"/>
              </a:ext>
            </a:extLst>
          </p:cNvPr>
          <p:cNvSpPr>
            <a:spLocks noGrp="1"/>
          </p:cNvSpPr>
          <p:nvPr>
            <p:ph type="title"/>
          </p:nvPr>
        </p:nvSpPr>
        <p:spPr/>
        <p:txBody>
          <a:bodyPr/>
          <a:lstStyle/>
          <a:p>
            <a:pPr algn="ctr"/>
            <a:r>
              <a:rPr lang="en-IN" b="1" dirty="0"/>
              <a:t>Boundary Attack</a:t>
            </a:r>
          </a:p>
        </p:txBody>
      </p:sp>
      <p:sp>
        <p:nvSpPr>
          <p:cNvPr id="5" name="TextBox 4">
            <a:extLst>
              <a:ext uri="{FF2B5EF4-FFF2-40B4-BE49-F238E27FC236}">
                <a16:creationId xmlns:a16="http://schemas.microsoft.com/office/drawing/2014/main" id="{3E6ED0BA-D596-3BC9-0A6C-70C0F02F1C6A}"/>
              </a:ext>
            </a:extLst>
          </p:cNvPr>
          <p:cNvSpPr txBox="1"/>
          <p:nvPr/>
        </p:nvSpPr>
        <p:spPr>
          <a:xfrm>
            <a:off x="1186434" y="1881378"/>
            <a:ext cx="9969246" cy="4093428"/>
          </a:xfrm>
          <a:prstGeom prst="rect">
            <a:avLst/>
          </a:prstGeom>
          <a:noFill/>
        </p:spPr>
        <p:txBody>
          <a:bodyPr wrap="square">
            <a:spAutoFit/>
          </a:bodyPr>
          <a:lstStyle/>
          <a:p>
            <a:pPr marL="285750" indent="-285750" algn="just">
              <a:buFont typeface="Arial" panose="020B0604020202020204" pitchFamily="34" charset="0"/>
              <a:buChar char="•"/>
            </a:pPr>
            <a:r>
              <a:rPr lang="en-IN" sz="2000" dirty="0">
                <a:effectLst/>
                <a:ea typeface="Calibri" panose="020F0502020204030204" pitchFamily="34" charset="0"/>
              </a:rPr>
              <a:t>Boundary Attack is a black-box adversarial attack that starts with a large, easily detectable perturbation and iteratively reduces its size while maintaining its adversarial properties. The attack performs a random walk along the decision boundary of the model's classification regions, gradually refining the adversarial example to find the smallest possible perturbation that still causes misclassification.</a:t>
            </a:r>
            <a:endParaRPr lang="en-IN"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2000" dirty="0"/>
              <a:t>The Boundary Attack is a powerful attack method that iteratively refines adversarial examples by perturbing inputs in directions orthogonal to the decision boundary and towards the target class. The attack is adaptive and stops when the perturbation is sufficiently small or the maximum number of iterations is reached.</a:t>
            </a:r>
          </a:p>
          <a:p>
            <a:pPr marL="285750" indent="-285750" algn="just">
              <a:buFont typeface="Arial" panose="020B0604020202020204" pitchFamily="34" charset="0"/>
              <a:buChar char="•"/>
            </a:pPr>
            <a:r>
              <a:rPr lang="en-US" sz="2000" dirty="0"/>
              <a:t>This attack can be implemented using the Boundary function provided by the Adversarial Robustness Toolbox. By reviewing this function we can understand the internal working of the Boundary attack.</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827778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Boundary Attack</a:t>
            </a:r>
          </a:p>
        </p:txBody>
      </p:sp>
      <p:pic>
        <p:nvPicPr>
          <p:cNvPr id="5" name="Picture 4">
            <a:extLst>
              <a:ext uri="{FF2B5EF4-FFF2-40B4-BE49-F238E27FC236}">
                <a16:creationId xmlns:a16="http://schemas.microsoft.com/office/drawing/2014/main" id="{2DBA00BD-0B91-E62A-325A-9E48234301F7}"/>
              </a:ext>
            </a:extLst>
          </p:cNvPr>
          <p:cNvPicPr>
            <a:picLocks noChangeAspect="1"/>
          </p:cNvPicPr>
          <p:nvPr/>
        </p:nvPicPr>
        <p:blipFill>
          <a:blip r:embed="rId2"/>
          <a:srcRect/>
          <a:stretch/>
        </p:blipFill>
        <p:spPr>
          <a:xfrm>
            <a:off x="1614246" y="1826670"/>
            <a:ext cx="8727617" cy="898242"/>
          </a:xfrm>
          <a:prstGeom prst="rect">
            <a:avLst/>
          </a:prstGeom>
        </p:spPr>
      </p:pic>
      <p:pic>
        <p:nvPicPr>
          <p:cNvPr id="7" name="Picture 6">
            <a:extLst>
              <a:ext uri="{FF2B5EF4-FFF2-40B4-BE49-F238E27FC236}">
                <a16:creationId xmlns:a16="http://schemas.microsoft.com/office/drawing/2014/main" id="{E560AD1C-AA06-469B-9683-DD5CDDECD2CA}"/>
              </a:ext>
            </a:extLst>
          </p:cNvPr>
          <p:cNvPicPr>
            <a:picLocks noChangeAspect="1"/>
          </p:cNvPicPr>
          <p:nvPr/>
        </p:nvPicPr>
        <p:blipFill>
          <a:blip r:embed="rId3"/>
          <a:srcRect/>
          <a:stretch/>
        </p:blipFill>
        <p:spPr>
          <a:xfrm>
            <a:off x="1614247" y="2814222"/>
            <a:ext cx="8727617" cy="2800194"/>
          </a:xfrm>
          <a:prstGeom prst="rect">
            <a:avLst/>
          </a:prstGeom>
        </p:spPr>
      </p:pic>
    </p:spTree>
    <p:extLst>
      <p:ext uri="{BB962C8B-B14F-4D97-AF65-F5344CB8AC3E}">
        <p14:creationId xmlns:p14="http://schemas.microsoft.com/office/powerpoint/2010/main" val="972934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Boundary Attack</a:t>
            </a:r>
          </a:p>
        </p:txBody>
      </p:sp>
      <p:pic>
        <p:nvPicPr>
          <p:cNvPr id="5" name="Picture 4">
            <a:extLst>
              <a:ext uri="{FF2B5EF4-FFF2-40B4-BE49-F238E27FC236}">
                <a16:creationId xmlns:a16="http://schemas.microsoft.com/office/drawing/2014/main" id="{2DBA00BD-0B91-E62A-325A-9E48234301F7}"/>
              </a:ext>
            </a:extLst>
          </p:cNvPr>
          <p:cNvPicPr>
            <a:picLocks noChangeAspect="1"/>
          </p:cNvPicPr>
          <p:nvPr/>
        </p:nvPicPr>
        <p:blipFill>
          <a:blip r:embed="rId2"/>
          <a:srcRect/>
          <a:stretch/>
        </p:blipFill>
        <p:spPr>
          <a:xfrm>
            <a:off x="1164029" y="1844956"/>
            <a:ext cx="2630795" cy="2581275"/>
          </a:xfrm>
          <a:prstGeom prst="rect">
            <a:avLst/>
          </a:prstGeom>
        </p:spPr>
      </p:pic>
      <p:pic>
        <p:nvPicPr>
          <p:cNvPr id="7" name="Picture 6">
            <a:extLst>
              <a:ext uri="{FF2B5EF4-FFF2-40B4-BE49-F238E27FC236}">
                <a16:creationId xmlns:a16="http://schemas.microsoft.com/office/drawing/2014/main" id="{E560AD1C-AA06-469B-9683-DD5CDDECD2CA}"/>
              </a:ext>
            </a:extLst>
          </p:cNvPr>
          <p:cNvPicPr>
            <a:picLocks noChangeAspect="1"/>
          </p:cNvPicPr>
          <p:nvPr/>
        </p:nvPicPr>
        <p:blipFill>
          <a:blip r:embed="rId3"/>
          <a:srcRect/>
          <a:stretch/>
        </p:blipFill>
        <p:spPr>
          <a:xfrm>
            <a:off x="7357496" y="1844956"/>
            <a:ext cx="2630795" cy="2581274"/>
          </a:xfrm>
          <a:prstGeom prst="rect">
            <a:avLst/>
          </a:prstGeom>
        </p:spPr>
      </p:pic>
      <p:sp>
        <p:nvSpPr>
          <p:cNvPr id="3" name="TextBox 2">
            <a:extLst>
              <a:ext uri="{FF2B5EF4-FFF2-40B4-BE49-F238E27FC236}">
                <a16:creationId xmlns:a16="http://schemas.microsoft.com/office/drawing/2014/main" id="{7C33BE0D-52CA-63DF-FB0A-999F4916551C}"/>
              </a:ext>
            </a:extLst>
          </p:cNvPr>
          <p:cNvSpPr txBox="1"/>
          <p:nvPr/>
        </p:nvSpPr>
        <p:spPr>
          <a:xfrm>
            <a:off x="838078" y="4426231"/>
            <a:ext cx="3788786" cy="1200329"/>
          </a:xfrm>
          <a:prstGeom prst="rect">
            <a:avLst/>
          </a:prstGeom>
          <a:noFill/>
        </p:spPr>
        <p:txBody>
          <a:bodyPr wrap="square" rtlCol="0">
            <a:spAutoFit/>
          </a:bodyPr>
          <a:lstStyle/>
          <a:p>
            <a:pPr algn="ctr"/>
            <a:r>
              <a:rPr lang="en-IN" dirty="0"/>
              <a:t>Original Image</a:t>
            </a:r>
          </a:p>
          <a:p>
            <a:pPr algn="ctr"/>
            <a:endParaRPr lang="en-IN" dirty="0"/>
          </a:p>
          <a:p>
            <a:r>
              <a:rPr lang="en-IN" dirty="0"/>
              <a:t>Original label: 41</a:t>
            </a:r>
          </a:p>
          <a:p>
            <a:r>
              <a:rPr lang="en-IN" dirty="0"/>
              <a:t>Confidence before attack: 0.9990</a:t>
            </a:r>
          </a:p>
        </p:txBody>
      </p:sp>
      <p:sp>
        <p:nvSpPr>
          <p:cNvPr id="4" name="TextBox 3">
            <a:extLst>
              <a:ext uri="{FF2B5EF4-FFF2-40B4-BE49-F238E27FC236}">
                <a16:creationId xmlns:a16="http://schemas.microsoft.com/office/drawing/2014/main" id="{A6FD4C1D-3F07-0AC9-E10B-03B84A535DE3}"/>
              </a:ext>
            </a:extLst>
          </p:cNvPr>
          <p:cNvSpPr txBox="1"/>
          <p:nvPr/>
        </p:nvSpPr>
        <p:spPr>
          <a:xfrm>
            <a:off x="6998210" y="4426231"/>
            <a:ext cx="3691126" cy="1200329"/>
          </a:xfrm>
          <a:prstGeom prst="rect">
            <a:avLst/>
          </a:prstGeom>
          <a:noFill/>
        </p:spPr>
        <p:txBody>
          <a:bodyPr wrap="square" rtlCol="0">
            <a:spAutoFit/>
          </a:bodyPr>
          <a:lstStyle/>
          <a:p>
            <a:pPr algn="ctr"/>
            <a:r>
              <a:rPr lang="en-IN" dirty="0"/>
              <a:t>Adversarial Image</a:t>
            </a:r>
          </a:p>
          <a:p>
            <a:endParaRPr lang="en-IN" dirty="0"/>
          </a:p>
          <a:p>
            <a:r>
              <a:rPr lang="en-IN" dirty="0"/>
              <a:t>Adversarial label: 38</a:t>
            </a:r>
          </a:p>
          <a:p>
            <a:r>
              <a:rPr lang="en-IN" dirty="0"/>
              <a:t>Confidence after attack: 0.1513</a:t>
            </a:r>
          </a:p>
        </p:txBody>
      </p:sp>
      <p:sp>
        <p:nvSpPr>
          <p:cNvPr id="6" name="Arrow: Right 5">
            <a:extLst>
              <a:ext uri="{FF2B5EF4-FFF2-40B4-BE49-F238E27FC236}">
                <a16:creationId xmlns:a16="http://schemas.microsoft.com/office/drawing/2014/main" id="{EFDD7440-2202-3792-9DAB-EF40FB3305B7}"/>
              </a:ext>
            </a:extLst>
          </p:cNvPr>
          <p:cNvSpPr/>
          <p:nvPr/>
        </p:nvSpPr>
        <p:spPr>
          <a:xfrm>
            <a:off x="4206240" y="2926079"/>
            <a:ext cx="2889504" cy="2565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3765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F687-CD69-2642-DB0D-9C82496B4294}"/>
              </a:ext>
            </a:extLst>
          </p:cNvPr>
          <p:cNvSpPr>
            <a:spLocks noGrp="1"/>
          </p:cNvSpPr>
          <p:nvPr>
            <p:ph type="title"/>
          </p:nvPr>
        </p:nvSpPr>
        <p:spPr/>
        <p:txBody>
          <a:bodyPr/>
          <a:lstStyle/>
          <a:p>
            <a:pPr algn="ctr"/>
            <a:r>
              <a:rPr lang="en-IN" b="1" dirty="0"/>
              <a:t>Square Attack </a:t>
            </a:r>
          </a:p>
        </p:txBody>
      </p:sp>
    </p:spTree>
    <p:extLst>
      <p:ext uri="{BB962C8B-B14F-4D97-AF65-F5344CB8AC3E}">
        <p14:creationId xmlns:p14="http://schemas.microsoft.com/office/powerpoint/2010/main" val="4292006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E654-8307-D2A5-CE1C-11B7A42A88DC}"/>
              </a:ext>
            </a:extLst>
          </p:cNvPr>
          <p:cNvSpPr>
            <a:spLocks noGrp="1"/>
          </p:cNvSpPr>
          <p:nvPr>
            <p:ph type="title"/>
          </p:nvPr>
        </p:nvSpPr>
        <p:spPr/>
        <p:txBody>
          <a:bodyPr/>
          <a:lstStyle/>
          <a:p>
            <a:pPr algn="ctr"/>
            <a:r>
              <a:rPr lang="en-IN" b="1" dirty="0"/>
              <a:t>Conclusion</a:t>
            </a:r>
          </a:p>
        </p:txBody>
      </p:sp>
    </p:spTree>
    <p:extLst>
      <p:ext uri="{BB962C8B-B14F-4D97-AF65-F5344CB8AC3E}">
        <p14:creationId xmlns:p14="http://schemas.microsoft.com/office/powerpoint/2010/main" val="232284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CC7A-46F7-EA28-0B22-B41C48907BAA}"/>
              </a:ext>
            </a:extLst>
          </p:cNvPr>
          <p:cNvSpPr>
            <a:spLocks noGrp="1"/>
          </p:cNvSpPr>
          <p:nvPr>
            <p:ph type="title"/>
          </p:nvPr>
        </p:nvSpPr>
        <p:spPr>
          <a:xfrm>
            <a:off x="1097280" y="286603"/>
            <a:ext cx="10058400" cy="1423325"/>
          </a:xfrm>
        </p:spPr>
        <p:txBody>
          <a:bodyPr/>
          <a:lstStyle/>
          <a:p>
            <a:pPr algn="ctr"/>
            <a:r>
              <a:rPr lang="en-IN" b="1" dirty="0">
                <a:latin typeface="Arial" panose="020B0604020202020204" pitchFamily="34" charset="0"/>
                <a:cs typeface="Arial" panose="020B0604020202020204" pitchFamily="34" charset="0"/>
              </a:rPr>
              <a:t>Abstract </a:t>
            </a:r>
          </a:p>
        </p:txBody>
      </p:sp>
      <p:sp>
        <p:nvSpPr>
          <p:cNvPr id="3" name="TextBox 2">
            <a:extLst>
              <a:ext uri="{FF2B5EF4-FFF2-40B4-BE49-F238E27FC236}">
                <a16:creationId xmlns:a16="http://schemas.microsoft.com/office/drawing/2014/main" id="{9CE5555E-3833-7EF1-AB94-5F63B38FF92F}"/>
              </a:ext>
            </a:extLst>
          </p:cNvPr>
          <p:cNvSpPr txBox="1"/>
          <p:nvPr/>
        </p:nvSpPr>
        <p:spPr>
          <a:xfrm>
            <a:off x="1097280" y="2276856"/>
            <a:ext cx="10689336"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An adversarial evasion attack in the context of image data is a type of attack on machine learning models, particularly those used in computer vision, where an attacker modifies the input images in subtle ways to deceive the model into making incorrect predictions or classifications. These modifications are often imperceptible to the human eye but can cause significant changes in the model's output.</a:t>
            </a:r>
          </a:p>
          <a:p>
            <a:pPr algn="just"/>
            <a:endParaRPr lang="en-US" sz="2000" dirty="0"/>
          </a:p>
          <a:p>
            <a:pPr marL="285750" indent="-285750" algn="just">
              <a:buFont typeface="Arial" panose="020B0604020202020204" pitchFamily="34" charset="0"/>
              <a:buChar char="•"/>
            </a:pPr>
            <a:r>
              <a:rPr lang="en-US" sz="2000" dirty="0"/>
              <a:t>These adversarial attacks are mainly classified into two types : 1) White Box Attacks</a:t>
            </a:r>
          </a:p>
          <a:p>
            <a:pPr algn="just"/>
            <a:r>
              <a:rPr lang="en-US" sz="2000" dirty="0"/>
              <a:t>												                      2) Black Box Attacks </a:t>
            </a:r>
          </a:p>
          <a:p>
            <a:pPr algn="just"/>
            <a:endParaRPr lang="en-US" sz="2000" dirty="0"/>
          </a:p>
          <a:p>
            <a:pPr marL="285750" indent="-285750" algn="just">
              <a:buFont typeface="Arial" panose="020B0604020202020204" pitchFamily="34" charset="0"/>
              <a:buChar char="•"/>
            </a:pPr>
            <a:r>
              <a:rPr lang="en-US" sz="2000" dirty="0"/>
              <a:t>In this project our aim was perform how different Black Box Attacks perform how it depends on different class of CNN based facial recognition model. </a:t>
            </a:r>
          </a:p>
        </p:txBody>
      </p:sp>
    </p:spTree>
    <p:extLst>
      <p:ext uri="{BB962C8B-B14F-4D97-AF65-F5344CB8AC3E}">
        <p14:creationId xmlns:p14="http://schemas.microsoft.com/office/powerpoint/2010/main" val="3166774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AC32-BC4B-5AC7-569D-AFE18B4A5719}"/>
              </a:ext>
            </a:extLst>
          </p:cNvPr>
          <p:cNvSpPr>
            <a:spLocks noGrp="1"/>
          </p:cNvSpPr>
          <p:nvPr>
            <p:ph type="title"/>
          </p:nvPr>
        </p:nvSpPr>
        <p:spPr/>
        <p:txBody>
          <a:bodyPr/>
          <a:lstStyle/>
          <a:p>
            <a:pPr algn="ctr"/>
            <a:r>
              <a:rPr lang="en-IN" b="1" dirty="0"/>
              <a:t>Brief Approach </a:t>
            </a:r>
          </a:p>
        </p:txBody>
      </p:sp>
      <p:sp>
        <p:nvSpPr>
          <p:cNvPr id="4" name="TextBox 3">
            <a:extLst>
              <a:ext uri="{FF2B5EF4-FFF2-40B4-BE49-F238E27FC236}">
                <a16:creationId xmlns:a16="http://schemas.microsoft.com/office/drawing/2014/main" id="{5A6279A7-B322-5D97-9C19-F5ECB3E675DD}"/>
              </a:ext>
            </a:extLst>
          </p:cNvPr>
          <p:cNvSpPr txBox="1"/>
          <p:nvPr/>
        </p:nvSpPr>
        <p:spPr>
          <a:xfrm>
            <a:off x="1097280" y="2221992"/>
            <a:ext cx="10195560"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t>For performing attacks we require a CNN based facial recognition model, so we fine-tunned a pre-trained model based on CNN architecture. </a:t>
            </a:r>
          </a:p>
          <a:p>
            <a:pPr marL="285750" indent="-285750">
              <a:buFont typeface="Arial" panose="020B0604020202020204" pitchFamily="34" charset="0"/>
              <a:buChar char="•"/>
            </a:pPr>
            <a:r>
              <a:rPr lang="en-IN" sz="2000" dirty="0"/>
              <a:t>We choose Inception Resnet v1 pre-trained model and Cassia Web face 2 Dataset for fine-tunning.</a:t>
            </a:r>
          </a:p>
          <a:p>
            <a:pPr marL="285750" indent="-285750">
              <a:buFont typeface="Arial" panose="020B0604020202020204" pitchFamily="34" charset="0"/>
              <a:buChar char="•"/>
            </a:pPr>
            <a:r>
              <a:rPr lang="en-IN" sz="2000" dirty="0"/>
              <a:t>Multiple Attacks were run on different class of this model, where confidence of prediction of this classes was greater than 0.99</a:t>
            </a:r>
          </a:p>
          <a:p>
            <a:pPr marL="285750" indent="-285750">
              <a:buFont typeface="Arial" panose="020B0604020202020204" pitchFamily="34" charset="0"/>
              <a:buChar char="•"/>
            </a:pPr>
            <a:r>
              <a:rPr lang="en-IN" sz="2000" dirty="0"/>
              <a:t>As a results of these performing attacks we extract the dependency of attack’s success on the different classes of the facial recognition model, where classes have different number of images during training and validation </a:t>
            </a:r>
          </a:p>
        </p:txBody>
      </p:sp>
    </p:spTree>
    <p:extLst>
      <p:ext uri="{BB962C8B-B14F-4D97-AF65-F5344CB8AC3E}">
        <p14:creationId xmlns:p14="http://schemas.microsoft.com/office/powerpoint/2010/main" val="670304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06EA-2340-550F-BABC-2C374C5E69E0}"/>
              </a:ext>
            </a:extLst>
          </p:cNvPr>
          <p:cNvSpPr>
            <a:spLocks noGrp="1"/>
          </p:cNvSpPr>
          <p:nvPr>
            <p:ph type="title"/>
          </p:nvPr>
        </p:nvSpPr>
        <p:spPr/>
        <p:txBody>
          <a:bodyPr/>
          <a:lstStyle/>
          <a:p>
            <a:pPr algn="ctr"/>
            <a:r>
              <a:rPr lang="en-IN" b="1" dirty="0"/>
              <a:t>Model Preparation </a:t>
            </a:r>
          </a:p>
        </p:txBody>
      </p:sp>
      <p:sp>
        <p:nvSpPr>
          <p:cNvPr id="4" name="TextBox 3">
            <a:extLst>
              <a:ext uri="{FF2B5EF4-FFF2-40B4-BE49-F238E27FC236}">
                <a16:creationId xmlns:a16="http://schemas.microsoft.com/office/drawing/2014/main" id="{B738F513-5E15-DB58-FF4E-80A597419F56}"/>
              </a:ext>
            </a:extLst>
          </p:cNvPr>
          <p:cNvSpPr txBox="1"/>
          <p:nvPr/>
        </p:nvSpPr>
        <p:spPr>
          <a:xfrm>
            <a:off x="1097280" y="1993020"/>
            <a:ext cx="10058400"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a:t>Initially, we choose LWF (Labelled Faces in the Wild) and Inception Resnet v1 pre-trained model. </a:t>
            </a:r>
          </a:p>
          <a:p>
            <a:pPr marL="285750" indent="-285750" algn="just">
              <a:buFont typeface="Arial" panose="020B0604020202020204" pitchFamily="34" charset="0"/>
              <a:buChar char="•"/>
            </a:pPr>
            <a:r>
              <a:rPr lang="en-IN" dirty="0"/>
              <a:t>But we found model getting over fit due less number of images in data set and uneven image distribution of images across different classes in the dataset.</a:t>
            </a:r>
          </a:p>
          <a:p>
            <a:pPr marL="285750" indent="-285750" algn="just">
              <a:buFont typeface="Arial" panose="020B0604020202020204" pitchFamily="34" charset="0"/>
              <a:buChar char="•"/>
            </a:pPr>
            <a:r>
              <a:rPr lang="en-IN" dirty="0"/>
              <a:t>So, to overcome this we change the dataset to Cassia Web face 2 with </a:t>
            </a:r>
            <a:r>
              <a:rPr lang="en-IN" sz="1800" dirty="0">
                <a:effectLst/>
                <a:latin typeface="Times New Roman" panose="02020603050405020304" pitchFamily="18" charset="0"/>
                <a:ea typeface="Calibri" panose="020F0502020204030204" pitchFamily="34" charset="0"/>
              </a:rPr>
              <a:t>4,90,623 images of 10,572 people. Divided dataset in to 80/20 ratio of training and testing. </a:t>
            </a:r>
            <a:endParaRPr lang="en-IN" dirty="0"/>
          </a:p>
          <a:p>
            <a:pPr marL="285750" indent="-285750" algn="just">
              <a:buFont typeface="Arial" panose="020B0604020202020204" pitchFamily="34" charset="0"/>
              <a:buChar char="•"/>
            </a:pPr>
            <a:r>
              <a:rPr lang="en-IN" sz="1800" dirty="0"/>
              <a:t>To achieve high accuracy of pre-trained model we performed two steps, first feature extraction in which original head (dense layers) was removed and our custom dense layers were added. All trainable parameters of convolutional layers were made “False”</a:t>
            </a:r>
            <a:r>
              <a:rPr lang="en-IN" dirty="0"/>
              <a:t>.</a:t>
            </a:r>
            <a:endParaRPr lang="en-IN" sz="1800" dirty="0"/>
          </a:p>
          <a:p>
            <a:pPr marL="285750" indent="-285750" algn="just">
              <a:buFont typeface="Arial" panose="020B0604020202020204" pitchFamily="34" charset="0"/>
              <a:buChar char="•"/>
            </a:pPr>
            <a:r>
              <a:rPr lang="en-IN" sz="1800" dirty="0"/>
              <a:t>77% validation accuracy was achieved in feature extraction step. </a:t>
            </a:r>
          </a:p>
          <a:p>
            <a:pPr marL="285750" indent="-285750" algn="just">
              <a:buFont typeface="Arial" panose="020B0604020202020204" pitchFamily="34" charset="0"/>
              <a:buChar char="•"/>
            </a:pPr>
            <a:r>
              <a:rPr lang="en-IN" dirty="0"/>
              <a:t>Further in next step the some layers of convolutional layers were kept trainable to in the accuracy of the model.</a:t>
            </a:r>
          </a:p>
          <a:p>
            <a:pPr marL="285750" indent="-285750" algn="just">
              <a:buFont typeface="Arial" panose="020B0604020202020204" pitchFamily="34" charset="0"/>
              <a:buChar char="•"/>
            </a:pPr>
            <a:r>
              <a:rPr lang="en-IN" dirty="0"/>
              <a:t>As, a result we achieved 81% validation accuracy of the model.</a:t>
            </a:r>
            <a:endParaRPr lang="en-IN" sz="1800" dirty="0"/>
          </a:p>
          <a:p>
            <a:endParaRPr lang="en-IN" dirty="0"/>
          </a:p>
        </p:txBody>
      </p:sp>
    </p:spTree>
    <p:extLst>
      <p:ext uri="{BB962C8B-B14F-4D97-AF65-F5344CB8AC3E}">
        <p14:creationId xmlns:p14="http://schemas.microsoft.com/office/powerpoint/2010/main" val="1859924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E641-C915-B0FF-2199-5E36B2368F0F}"/>
              </a:ext>
            </a:extLst>
          </p:cNvPr>
          <p:cNvSpPr>
            <a:spLocks noGrp="1"/>
          </p:cNvSpPr>
          <p:nvPr>
            <p:ph type="title"/>
          </p:nvPr>
        </p:nvSpPr>
        <p:spPr/>
        <p:txBody>
          <a:bodyPr/>
          <a:lstStyle/>
          <a:p>
            <a:pPr algn="ctr"/>
            <a:r>
              <a:rPr lang="en-IN" b="1" dirty="0" err="1"/>
              <a:t>simBA</a:t>
            </a:r>
            <a:r>
              <a:rPr lang="en-IN" b="1" dirty="0"/>
              <a:t> Attack</a:t>
            </a:r>
          </a:p>
        </p:txBody>
      </p:sp>
      <p:sp>
        <p:nvSpPr>
          <p:cNvPr id="3" name="TextBox 2">
            <a:extLst>
              <a:ext uri="{FF2B5EF4-FFF2-40B4-BE49-F238E27FC236}">
                <a16:creationId xmlns:a16="http://schemas.microsoft.com/office/drawing/2014/main" id="{663ACAE2-87DB-6BAA-290D-1D17D1C5EC31}"/>
              </a:ext>
            </a:extLst>
          </p:cNvPr>
          <p:cNvSpPr txBox="1"/>
          <p:nvPr/>
        </p:nvSpPr>
        <p:spPr>
          <a:xfrm>
            <a:off x="1197864" y="1920240"/>
            <a:ext cx="9957816"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t>
            </a:r>
            <a:r>
              <a:rPr lang="en-US" dirty="0" err="1"/>
              <a:t>SimBA</a:t>
            </a:r>
            <a:r>
              <a:rPr lang="en-US" dirty="0"/>
              <a:t> (Simple Black-box Attack) algorithm is designed to generate adversarial perturbations for an image in order to mislead a black-box neural network classifier. A black-box classifier is one where we do not have access to the internal model parameters or gradients, but we can query the model to get the output probabilities for a given input.</a:t>
            </a: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a prediction probability-based attack. Firstly, NumPy zeros array (Identity matrix) is formed with same shape of original image.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the initial probability of the true label and also get true label of the image. Randomly selected direction vectors (noise) are added to original image.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Both negative and positive perturbation are added. After adding changes to the image prediction probability is calculated and label is predicted again if it does not match with given targeted label then again perturbation is added to the image until targeted label is achieved.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313021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SimBA Attack</a:t>
            </a:r>
          </a:p>
        </p:txBody>
      </p:sp>
      <p:pic>
        <p:nvPicPr>
          <p:cNvPr id="5" name="Picture 4">
            <a:extLst>
              <a:ext uri="{FF2B5EF4-FFF2-40B4-BE49-F238E27FC236}">
                <a16:creationId xmlns:a16="http://schemas.microsoft.com/office/drawing/2014/main" id="{2DBA00BD-0B91-E62A-325A-9E48234301F7}"/>
              </a:ext>
            </a:extLst>
          </p:cNvPr>
          <p:cNvPicPr>
            <a:picLocks noChangeAspect="1"/>
          </p:cNvPicPr>
          <p:nvPr/>
        </p:nvPicPr>
        <p:blipFill>
          <a:blip r:embed="rId2"/>
          <a:srcRect/>
          <a:stretch/>
        </p:blipFill>
        <p:spPr>
          <a:xfrm>
            <a:off x="1034103" y="1844956"/>
            <a:ext cx="2760722" cy="2708756"/>
          </a:xfrm>
          <a:prstGeom prst="rect">
            <a:avLst/>
          </a:prstGeom>
        </p:spPr>
      </p:pic>
      <p:pic>
        <p:nvPicPr>
          <p:cNvPr id="7" name="Picture 6">
            <a:extLst>
              <a:ext uri="{FF2B5EF4-FFF2-40B4-BE49-F238E27FC236}">
                <a16:creationId xmlns:a16="http://schemas.microsoft.com/office/drawing/2014/main" id="{E560AD1C-AA06-469B-9683-DD5CDDECD2CA}"/>
              </a:ext>
            </a:extLst>
          </p:cNvPr>
          <p:cNvPicPr>
            <a:picLocks noChangeAspect="1"/>
          </p:cNvPicPr>
          <p:nvPr/>
        </p:nvPicPr>
        <p:blipFill>
          <a:blip r:embed="rId3"/>
          <a:srcRect/>
          <a:stretch/>
        </p:blipFill>
        <p:spPr>
          <a:xfrm>
            <a:off x="7357496" y="1844955"/>
            <a:ext cx="2760722" cy="2708755"/>
          </a:xfrm>
          <a:prstGeom prst="rect">
            <a:avLst/>
          </a:prstGeom>
        </p:spPr>
      </p:pic>
      <p:sp>
        <p:nvSpPr>
          <p:cNvPr id="3" name="TextBox 2">
            <a:extLst>
              <a:ext uri="{FF2B5EF4-FFF2-40B4-BE49-F238E27FC236}">
                <a16:creationId xmlns:a16="http://schemas.microsoft.com/office/drawing/2014/main" id="{7C33BE0D-52CA-63DF-FB0A-999F4916551C}"/>
              </a:ext>
            </a:extLst>
          </p:cNvPr>
          <p:cNvSpPr txBox="1"/>
          <p:nvPr/>
        </p:nvSpPr>
        <p:spPr>
          <a:xfrm>
            <a:off x="838078" y="4426231"/>
            <a:ext cx="3788786" cy="1200329"/>
          </a:xfrm>
          <a:prstGeom prst="rect">
            <a:avLst/>
          </a:prstGeom>
          <a:noFill/>
        </p:spPr>
        <p:txBody>
          <a:bodyPr wrap="square" rtlCol="0">
            <a:spAutoFit/>
          </a:bodyPr>
          <a:lstStyle/>
          <a:p>
            <a:pPr algn="ctr"/>
            <a:r>
              <a:rPr lang="en-IN" dirty="0"/>
              <a:t>Original Image</a:t>
            </a:r>
          </a:p>
          <a:p>
            <a:pPr algn="ctr"/>
            <a:endParaRPr lang="en-IN" dirty="0"/>
          </a:p>
          <a:p>
            <a:r>
              <a:rPr lang="en-IN" dirty="0"/>
              <a:t>Original label: 18</a:t>
            </a:r>
          </a:p>
          <a:p>
            <a:r>
              <a:rPr lang="en-IN" dirty="0"/>
              <a:t>Confidence before attack: 0.9996</a:t>
            </a:r>
          </a:p>
        </p:txBody>
      </p:sp>
      <p:sp>
        <p:nvSpPr>
          <p:cNvPr id="4" name="TextBox 3">
            <a:extLst>
              <a:ext uri="{FF2B5EF4-FFF2-40B4-BE49-F238E27FC236}">
                <a16:creationId xmlns:a16="http://schemas.microsoft.com/office/drawing/2014/main" id="{A6FD4C1D-3F07-0AC9-E10B-03B84A535DE3}"/>
              </a:ext>
            </a:extLst>
          </p:cNvPr>
          <p:cNvSpPr txBox="1"/>
          <p:nvPr/>
        </p:nvSpPr>
        <p:spPr>
          <a:xfrm>
            <a:off x="6998210" y="4426231"/>
            <a:ext cx="3691126" cy="1200329"/>
          </a:xfrm>
          <a:prstGeom prst="rect">
            <a:avLst/>
          </a:prstGeom>
          <a:noFill/>
        </p:spPr>
        <p:txBody>
          <a:bodyPr wrap="square" rtlCol="0">
            <a:spAutoFit/>
          </a:bodyPr>
          <a:lstStyle/>
          <a:p>
            <a:pPr algn="ctr"/>
            <a:r>
              <a:rPr lang="en-IN" dirty="0"/>
              <a:t>Adversarial Image</a:t>
            </a:r>
          </a:p>
          <a:p>
            <a:endParaRPr lang="en-IN" dirty="0"/>
          </a:p>
          <a:p>
            <a:r>
              <a:rPr lang="en-IN" dirty="0"/>
              <a:t>Adversarial label: 38</a:t>
            </a:r>
          </a:p>
          <a:p>
            <a:r>
              <a:rPr lang="en-IN" dirty="0"/>
              <a:t>Confidence after attack: 0.1918</a:t>
            </a:r>
          </a:p>
        </p:txBody>
      </p:sp>
      <p:sp>
        <p:nvSpPr>
          <p:cNvPr id="6" name="Arrow: Right 5">
            <a:extLst>
              <a:ext uri="{FF2B5EF4-FFF2-40B4-BE49-F238E27FC236}">
                <a16:creationId xmlns:a16="http://schemas.microsoft.com/office/drawing/2014/main" id="{EFDD7440-2202-3792-9DAB-EF40FB3305B7}"/>
              </a:ext>
            </a:extLst>
          </p:cNvPr>
          <p:cNvSpPr/>
          <p:nvPr/>
        </p:nvSpPr>
        <p:spPr>
          <a:xfrm>
            <a:off x="4206240" y="2926079"/>
            <a:ext cx="2889504" cy="2565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4868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HopSkipJump Attack</a:t>
            </a:r>
          </a:p>
        </p:txBody>
      </p:sp>
      <p:sp>
        <p:nvSpPr>
          <p:cNvPr id="4" name="TextBox 3">
            <a:extLst>
              <a:ext uri="{FF2B5EF4-FFF2-40B4-BE49-F238E27FC236}">
                <a16:creationId xmlns:a16="http://schemas.microsoft.com/office/drawing/2014/main" id="{CC0C2CAD-6BBC-B2F1-61F3-FA87E62C11F3}"/>
              </a:ext>
            </a:extLst>
          </p:cNvPr>
          <p:cNvSpPr txBox="1"/>
          <p:nvPr/>
        </p:nvSpPr>
        <p:spPr>
          <a:xfrm>
            <a:off x="1066800" y="1983570"/>
            <a:ext cx="10058400" cy="3785652"/>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HopSkipJump attack is a powerful black-box attack designed to generate adversarial examples against a classifier. It was introduced by Jianbo et al. in 2019 as an advanced version of the boundary attack. This attack requires only the final class prediction from the classifier, making it suitable for scenarios where the attacker does not have access to the internal workings of the model.</a:t>
            </a:r>
          </a:p>
          <a:p>
            <a:pPr marL="285750" indent="-285750" algn="just">
              <a:buFont typeface="Arial" panose="020B0604020202020204" pitchFamily="34" charset="0"/>
              <a:buChar char="•"/>
            </a:pPr>
            <a:r>
              <a:rPr lang="en-US" sz="2000" dirty="0"/>
              <a:t>The attack is a sophisticated method for creating adversarial examples with minimal information about the target classifier. It iteratively refines the adversarial examples by estimating the gradient and adjusting the perturbations to achieve the desired misclassification. </a:t>
            </a:r>
          </a:p>
          <a:p>
            <a:pPr marL="285750" indent="-285750" algn="just">
              <a:buFont typeface="Arial" panose="020B0604020202020204" pitchFamily="34" charset="0"/>
              <a:buChar char="•"/>
            </a:pPr>
            <a:r>
              <a:rPr lang="en-US" sz="2000" dirty="0"/>
              <a:t>This attack can be implemented using the HopSkipJump function provided by the Adversarial Robustness Toolbox. By reviewing this function we can understand the internal working of the HopSkipJump attack.</a:t>
            </a:r>
          </a:p>
        </p:txBody>
      </p:sp>
    </p:spTree>
    <p:extLst>
      <p:ext uri="{BB962C8B-B14F-4D97-AF65-F5344CB8AC3E}">
        <p14:creationId xmlns:p14="http://schemas.microsoft.com/office/powerpoint/2010/main" val="105521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HopSkipJump Attack</a:t>
            </a:r>
          </a:p>
        </p:txBody>
      </p:sp>
      <p:pic>
        <p:nvPicPr>
          <p:cNvPr id="5" name="Picture 4">
            <a:extLst>
              <a:ext uri="{FF2B5EF4-FFF2-40B4-BE49-F238E27FC236}">
                <a16:creationId xmlns:a16="http://schemas.microsoft.com/office/drawing/2014/main" id="{2DBA00BD-0B91-E62A-325A-9E48234301F7}"/>
              </a:ext>
            </a:extLst>
          </p:cNvPr>
          <p:cNvPicPr>
            <a:picLocks noChangeAspect="1"/>
          </p:cNvPicPr>
          <p:nvPr/>
        </p:nvPicPr>
        <p:blipFill>
          <a:blip r:embed="rId2"/>
          <a:stretch>
            <a:fillRect/>
          </a:stretch>
        </p:blipFill>
        <p:spPr>
          <a:xfrm>
            <a:off x="1590675" y="1826670"/>
            <a:ext cx="8513445" cy="713910"/>
          </a:xfrm>
          <a:prstGeom prst="rect">
            <a:avLst/>
          </a:prstGeom>
        </p:spPr>
      </p:pic>
      <p:pic>
        <p:nvPicPr>
          <p:cNvPr id="7" name="Picture 6">
            <a:extLst>
              <a:ext uri="{FF2B5EF4-FFF2-40B4-BE49-F238E27FC236}">
                <a16:creationId xmlns:a16="http://schemas.microsoft.com/office/drawing/2014/main" id="{E560AD1C-AA06-469B-9683-DD5CDDECD2CA}"/>
              </a:ext>
            </a:extLst>
          </p:cNvPr>
          <p:cNvPicPr>
            <a:picLocks noChangeAspect="1"/>
          </p:cNvPicPr>
          <p:nvPr/>
        </p:nvPicPr>
        <p:blipFill>
          <a:blip r:embed="rId3"/>
          <a:stretch>
            <a:fillRect/>
          </a:stretch>
        </p:blipFill>
        <p:spPr>
          <a:xfrm>
            <a:off x="1590675" y="2629890"/>
            <a:ext cx="8513445" cy="2581275"/>
          </a:xfrm>
          <a:prstGeom prst="rect">
            <a:avLst/>
          </a:prstGeom>
        </p:spPr>
      </p:pic>
    </p:spTree>
    <p:extLst>
      <p:ext uri="{BB962C8B-B14F-4D97-AF65-F5344CB8AC3E}">
        <p14:creationId xmlns:p14="http://schemas.microsoft.com/office/powerpoint/2010/main" val="3903841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D880-4F15-EB3A-5AE1-326B2BF407C8}"/>
              </a:ext>
            </a:extLst>
          </p:cNvPr>
          <p:cNvSpPr>
            <a:spLocks noGrp="1"/>
          </p:cNvSpPr>
          <p:nvPr>
            <p:ph type="title"/>
          </p:nvPr>
        </p:nvSpPr>
        <p:spPr/>
        <p:txBody>
          <a:bodyPr/>
          <a:lstStyle/>
          <a:p>
            <a:pPr algn="ctr"/>
            <a:r>
              <a:rPr lang="en-IN" b="1" dirty="0"/>
              <a:t>HopSkipJump Attack</a:t>
            </a:r>
          </a:p>
        </p:txBody>
      </p:sp>
      <p:pic>
        <p:nvPicPr>
          <p:cNvPr id="5" name="Picture 4">
            <a:extLst>
              <a:ext uri="{FF2B5EF4-FFF2-40B4-BE49-F238E27FC236}">
                <a16:creationId xmlns:a16="http://schemas.microsoft.com/office/drawing/2014/main" id="{2DBA00BD-0B91-E62A-325A-9E48234301F7}"/>
              </a:ext>
            </a:extLst>
          </p:cNvPr>
          <p:cNvPicPr>
            <a:picLocks noChangeAspect="1"/>
          </p:cNvPicPr>
          <p:nvPr/>
        </p:nvPicPr>
        <p:blipFill>
          <a:blip r:embed="rId2"/>
          <a:srcRect/>
          <a:stretch/>
        </p:blipFill>
        <p:spPr>
          <a:xfrm>
            <a:off x="1097280" y="1844956"/>
            <a:ext cx="2764294" cy="2581275"/>
          </a:xfrm>
          <a:prstGeom prst="rect">
            <a:avLst/>
          </a:prstGeom>
        </p:spPr>
      </p:pic>
      <p:pic>
        <p:nvPicPr>
          <p:cNvPr id="7" name="Picture 6">
            <a:extLst>
              <a:ext uri="{FF2B5EF4-FFF2-40B4-BE49-F238E27FC236}">
                <a16:creationId xmlns:a16="http://schemas.microsoft.com/office/drawing/2014/main" id="{E560AD1C-AA06-469B-9683-DD5CDDECD2CA}"/>
              </a:ext>
            </a:extLst>
          </p:cNvPr>
          <p:cNvPicPr>
            <a:picLocks noChangeAspect="1"/>
          </p:cNvPicPr>
          <p:nvPr/>
        </p:nvPicPr>
        <p:blipFill>
          <a:blip r:embed="rId3"/>
          <a:srcRect/>
          <a:stretch/>
        </p:blipFill>
        <p:spPr>
          <a:xfrm>
            <a:off x="7357496" y="1844956"/>
            <a:ext cx="2630795" cy="2581275"/>
          </a:xfrm>
          <a:prstGeom prst="rect">
            <a:avLst/>
          </a:prstGeom>
        </p:spPr>
      </p:pic>
      <p:sp>
        <p:nvSpPr>
          <p:cNvPr id="3" name="TextBox 2">
            <a:extLst>
              <a:ext uri="{FF2B5EF4-FFF2-40B4-BE49-F238E27FC236}">
                <a16:creationId xmlns:a16="http://schemas.microsoft.com/office/drawing/2014/main" id="{7C33BE0D-52CA-63DF-FB0A-999F4916551C}"/>
              </a:ext>
            </a:extLst>
          </p:cNvPr>
          <p:cNvSpPr txBox="1"/>
          <p:nvPr/>
        </p:nvSpPr>
        <p:spPr>
          <a:xfrm>
            <a:off x="838078" y="4426231"/>
            <a:ext cx="3788786" cy="1200329"/>
          </a:xfrm>
          <a:prstGeom prst="rect">
            <a:avLst/>
          </a:prstGeom>
          <a:noFill/>
        </p:spPr>
        <p:txBody>
          <a:bodyPr wrap="square" rtlCol="0">
            <a:spAutoFit/>
          </a:bodyPr>
          <a:lstStyle/>
          <a:p>
            <a:pPr algn="ctr"/>
            <a:r>
              <a:rPr lang="en-IN" dirty="0"/>
              <a:t>Original Image</a:t>
            </a:r>
          </a:p>
          <a:p>
            <a:pPr algn="ctr"/>
            <a:endParaRPr lang="en-IN" dirty="0"/>
          </a:p>
          <a:p>
            <a:r>
              <a:rPr lang="en-IN" dirty="0"/>
              <a:t>Original label: 8715</a:t>
            </a:r>
          </a:p>
          <a:p>
            <a:r>
              <a:rPr lang="en-IN" dirty="0"/>
              <a:t>Confidence before attack: 0.9911</a:t>
            </a:r>
          </a:p>
        </p:txBody>
      </p:sp>
      <p:sp>
        <p:nvSpPr>
          <p:cNvPr id="4" name="TextBox 3">
            <a:extLst>
              <a:ext uri="{FF2B5EF4-FFF2-40B4-BE49-F238E27FC236}">
                <a16:creationId xmlns:a16="http://schemas.microsoft.com/office/drawing/2014/main" id="{A6FD4C1D-3F07-0AC9-E10B-03B84A535DE3}"/>
              </a:ext>
            </a:extLst>
          </p:cNvPr>
          <p:cNvSpPr txBox="1"/>
          <p:nvPr/>
        </p:nvSpPr>
        <p:spPr>
          <a:xfrm>
            <a:off x="6998210" y="4426231"/>
            <a:ext cx="3691126" cy="1200329"/>
          </a:xfrm>
          <a:prstGeom prst="rect">
            <a:avLst/>
          </a:prstGeom>
          <a:noFill/>
        </p:spPr>
        <p:txBody>
          <a:bodyPr wrap="square" rtlCol="0">
            <a:spAutoFit/>
          </a:bodyPr>
          <a:lstStyle/>
          <a:p>
            <a:pPr algn="ctr"/>
            <a:r>
              <a:rPr lang="en-IN" dirty="0"/>
              <a:t>Adversarial Image</a:t>
            </a:r>
          </a:p>
          <a:p>
            <a:endParaRPr lang="en-IN" dirty="0"/>
          </a:p>
          <a:p>
            <a:r>
              <a:rPr lang="en-IN" dirty="0"/>
              <a:t>Adversarial label: 38</a:t>
            </a:r>
          </a:p>
          <a:p>
            <a:r>
              <a:rPr lang="en-IN" dirty="0"/>
              <a:t>Confidence after attack: 0.1015</a:t>
            </a:r>
          </a:p>
        </p:txBody>
      </p:sp>
      <p:sp>
        <p:nvSpPr>
          <p:cNvPr id="6" name="Arrow: Right 5">
            <a:extLst>
              <a:ext uri="{FF2B5EF4-FFF2-40B4-BE49-F238E27FC236}">
                <a16:creationId xmlns:a16="http://schemas.microsoft.com/office/drawing/2014/main" id="{EFDD7440-2202-3792-9DAB-EF40FB3305B7}"/>
              </a:ext>
            </a:extLst>
          </p:cNvPr>
          <p:cNvSpPr/>
          <p:nvPr/>
        </p:nvSpPr>
        <p:spPr>
          <a:xfrm>
            <a:off x="4206240" y="2926079"/>
            <a:ext cx="2889504" cy="2565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8393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1820</TotalTime>
  <Words>947</Words>
  <Application>Microsoft Office PowerPoint</Application>
  <PresentationFormat>Widescreen</PresentationFormat>
  <Paragraphs>71</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Adversarial Evasion Attacks Analysis</vt:lpstr>
      <vt:lpstr>Abstract </vt:lpstr>
      <vt:lpstr>Brief Approach </vt:lpstr>
      <vt:lpstr>Model Preparation </vt:lpstr>
      <vt:lpstr>simBA Attack</vt:lpstr>
      <vt:lpstr>SimBA Attack</vt:lpstr>
      <vt:lpstr>HopSkipJump Attack</vt:lpstr>
      <vt:lpstr>HopSkipJump Attack</vt:lpstr>
      <vt:lpstr>HopSkipJump Attack</vt:lpstr>
      <vt:lpstr>Boundary Attack</vt:lpstr>
      <vt:lpstr>Boundary Attack</vt:lpstr>
      <vt:lpstr>Boundary Attack</vt:lpstr>
      <vt:lpstr>Square Attack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Maan Patel</dc:creator>
  <cp:lastModifiedBy>Maan Patel</cp:lastModifiedBy>
  <cp:revision>10</cp:revision>
  <dcterms:created xsi:type="dcterms:W3CDTF">2024-06-28T13:24:04Z</dcterms:created>
  <dcterms:modified xsi:type="dcterms:W3CDTF">2024-06-30T19:15:53Z</dcterms:modified>
</cp:coreProperties>
</file>