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57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wa vichu" initials="vv" lastIdx="1" clrIdx="0">
    <p:extLst>
      <p:ext uri="{19B8F6BF-5375-455C-9EA6-DF929625EA0E}">
        <p15:presenceInfo xmlns:p15="http://schemas.microsoft.com/office/powerpoint/2012/main" userId="84c3a69774b41c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BC568-95F2-4D4F-9161-D43B1ED06D69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79F12-316B-46E8-B088-88FB322BDE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95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A792-685E-CAB7-782D-4FEC28E8F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2B9E9-CC78-52D6-1F9A-FECCD3CD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B9AB-D859-0396-D3A3-64B6285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C66-066B-4CE6-AD0C-4E9D1421BF1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5544-601D-851B-F75F-6FF12911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D6216-F2EB-6851-A14A-700CBBC6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EB21-7498-4150-BCF1-9FB86941A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30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B80A-4A95-DB8C-2941-A28EA204D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CB49D1-0378-E47C-DA16-1BBC6A5C1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FC9A4-24A4-894E-7EBF-77B898CA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C66-066B-4CE6-AD0C-4E9D1421BF1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0D176-7E6F-C9A1-9149-740BC0BD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2990C-7F5E-E91E-2DFE-4FD56D16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EB21-7498-4150-BCF1-9FB86941A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9C942-73B8-0D3A-9AE2-E07ECDFC9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11FFA-3B89-8E97-D65A-5018D4B04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E53C-18E9-62C0-984B-F1E3F039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C66-066B-4CE6-AD0C-4E9D1421BF1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F7B58-7BB5-63E4-8064-B4AC973D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1990-A83B-B689-6261-2708508A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EB21-7498-4150-BCF1-9FB86941A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42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DE27-D571-885B-85CA-6FE014B9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99B1D-F66B-68A9-6130-30CDEF0F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6BF03-A4F3-6C17-8EE1-8ABCDCC6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C66-066B-4CE6-AD0C-4E9D1421BF1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BB7AA-981C-CE15-A105-DB9D852C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8E22-3A72-4549-5F8B-D4475846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EB21-7498-4150-BCF1-9FB86941A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9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AB61-AED6-06B3-4085-68583F6F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ADA3A-B973-4CD4-4D42-460012060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C70F-025B-DDB6-E8EC-D4429463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C66-066B-4CE6-AD0C-4E9D1421BF1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35B7-D861-499C-EBF2-6844699C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867AA-2671-9EDD-0430-70A97A5D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EB21-7498-4150-BCF1-9FB86941A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4C8E-BAB8-D048-B6FE-2683F93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F6B1-1AAA-DC40-12AD-2179160C2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935B8-2160-7454-8127-6CFD8725F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E22FF-2432-BEAE-0DB8-E0681C6F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C66-066B-4CE6-AD0C-4E9D1421BF1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93C7E-EA01-F0DF-B948-7E9156C1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4E8BF-608B-6B77-74DD-EE26EB4A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EB21-7498-4150-BCF1-9FB86941A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9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7659-07B0-18AF-EF9C-240BB852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91E5A-A297-A6BB-BEC6-89973C61A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D8953-C725-0FB5-C8CE-1EC00A47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8385BD-B5B1-67F7-0B8B-7BCAFE913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F7FCB-CF5D-B52F-BD31-BE722D93E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6513B-995C-859B-B6C1-46F80B41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C66-066B-4CE6-AD0C-4E9D1421BF1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AE02A-8F65-9923-B63D-2BA193DA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52123-8F1D-FCD9-7B9E-13F28E08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EB21-7498-4150-BCF1-9FB86941A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1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27A1-9A80-5C06-225F-554D3083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6CC93-2B1A-ACF1-EBA7-5C7EC36C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C66-066B-4CE6-AD0C-4E9D1421BF1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966A8-42E9-4FF5-62D7-6BE2DB8A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02FAD-C7A8-41B7-92E2-54833005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EB21-7498-4150-BCF1-9FB86941A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39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2A8DD-612E-4E08-10E7-66FD898D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C66-066B-4CE6-AD0C-4E9D1421BF1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E60A8-77F6-8526-CB1A-37B05B6D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C1D4D-0FC0-2526-1D4F-FFFC1EC3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EB21-7498-4150-BCF1-9FB86941A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80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9841-82B5-25FC-F1B8-FE599BE8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FBE4-E9D5-F264-E894-A32025D4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C39F4-F6D8-B242-6D18-B8DCA700E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05B81-01AF-8925-2F93-5F644D22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C66-066B-4CE6-AD0C-4E9D1421BF1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1075E-BBDC-0BF9-2495-25EB7C087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30097-6108-FD3A-1445-B0FA99AC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EB21-7498-4150-BCF1-9FB86941A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5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379C-3C17-E3F0-C31A-D03C86F4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78882-AD73-CCA7-9AE5-AE35CAD07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AEEC0-E7B3-3C0C-D94B-9E266D1C4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15DE1-8D33-B0A9-9671-79D28A9E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4C66-066B-4CE6-AD0C-4E9D1421BF1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4DD82-3AB0-7168-B2E8-F8004E38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C4AC-53B6-BDCC-AB91-F093D601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CEB21-7498-4150-BCF1-9FB86941A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62DB8-0069-D199-1A41-5C2C7A992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6AEDF-2D3F-FFD4-F52A-2B9ABABF2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B2AA6-5F0F-B124-2817-0245536DA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4C66-066B-4CE6-AD0C-4E9D1421BF1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86753-446C-7766-8B3D-0F2EA56F3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DBA3-A873-4C68-3189-05F93FDC0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CEB21-7498-4150-BCF1-9FB86941A2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2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CC987A"/>
            </a:gs>
            <a:gs pos="34259">
              <a:srgbClr val="D3DEF1"/>
            </a:gs>
            <a:gs pos="45436">
              <a:srgbClr val="C8D6ED"/>
            </a:gs>
            <a:gs pos="0">
              <a:schemeClr val="accent2">
                <a:lumMod val="7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DAE3-6EC4-D914-E05A-0E22641C703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Customer Churn Analysis &amp; Business Recommendations  </a:t>
            </a:r>
            <a:br>
              <a:rPr lang="en-US" dirty="0"/>
            </a:br>
            <a:r>
              <a:rPr lang="en-US" sz="4400" dirty="0"/>
              <a:t>Telco Dataset | SQL-Based Insights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F6BAB-2B38-6766-A536-7E5F274EE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Presented by: Vishwanath</a:t>
            </a:r>
          </a:p>
          <a:p>
            <a:r>
              <a:rPr lang="en-US" b="1" dirty="0">
                <a:solidFill>
                  <a:schemeClr val="tx1"/>
                </a:solidFill>
              </a:rPr>
              <a:t>Date: 21/07/2025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55255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528F7-2B8D-46C6-BDD1-F62E1400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3514-DB92-BCB8-B76D-071460829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7151"/>
            <a:ext cx="10515600" cy="316981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Analyze customer churn patterns using SQL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Identify customer segments with high churn risk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Discover behavioral and service-based churn drivers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Recommend business strategies to reduce churn by at least 15%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97939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2A11D-74B9-77EF-4164-90CF6FE42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573BB-7C01-D2B8-A714-DFD74317A5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3E79-91AA-F836-ADF4-66CE115E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3324"/>
            <a:ext cx="10515600" cy="4093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Source: Telco Customer Churn Dataset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Records: ~7,000 customers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Key features: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- Demographics: Gender, Senior Citizen, Tenure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- Subscription: Contract Type, Payment Method, Internet Service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- Services: Tech Support, Streaming TV, Online Security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- Target: Churn (Yes / No)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702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B6A83-FE74-8017-BDAF-CE15CD77D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3763-4B45-ED01-E1EE-C1C4E5F7B88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Key SQL Insights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8BF3-F057-99D1-CED7-60EB6570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Month-to-month contracts have the highest churn rate (~43%)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Electronic check users are more likely to churn than other payment types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Churn rate drops sharply after 6+ months of tenure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Customers with Tech Support and Online Security show higher retention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Top churn-prone segments: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- Month-to-month + Fiber Optic + No Tech Support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- Month-to-month + DSL + No Tech Support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- Month-to-month + Fiber Optic + No Online Security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953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2176-1CB4-FF7B-FBF8-ADBCEC0F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1"/>
            <a:ext cx="10515600" cy="942974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/>
              <a:t>Churn by Segment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457E84F-0F16-B6B9-4989-25DC0864A9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85605"/>
              </p:ext>
            </p:extLst>
          </p:nvPr>
        </p:nvGraphicFramePr>
        <p:xfrm>
          <a:off x="838200" y="4619624"/>
          <a:ext cx="10515600" cy="19272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2248668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24120673"/>
                    </a:ext>
                  </a:extLst>
                </a:gridCol>
              </a:tblGrid>
              <a:tr h="48180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Churn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99414"/>
                  </a:ext>
                </a:extLst>
              </a:tr>
              <a:tr h="48180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Month-to-month+Fiber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 err="1"/>
                        <a:t>optic+No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57.52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294815"/>
                  </a:ext>
                </a:extLst>
              </a:tr>
              <a:tr h="48180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Month-to-month+Fiber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 err="1"/>
                        <a:t>optic+Yes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38.86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04564"/>
                  </a:ext>
                </a:extLst>
              </a:tr>
              <a:tr h="481807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Month-to-month+DSL+No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35.86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416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9972F0B-E107-DE62-E0A1-6946B2DBE1EC}"/>
              </a:ext>
            </a:extLst>
          </p:cNvPr>
          <p:cNvSpPr txBox="1"/>
          <p:nvPr/>
        </p:nvSpPr>
        <p:spPr>
          <a:xfrm>
            <a:off x="1114425" y="982354"/>
            <a:ext cx="1015365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/>
              <a:t>This table shows the top customer segments with the highest churn rates, based on a combination of:</a:t>
            </a:r>
          </a:p>
          <a:p>
            <a:endParaRPr lang="en-US" sz="1900" dirty="0"/>
          </a:p>
          <a:p>
            <a:r>
              <a:rPr lang="en-US" sz="1900" dirty="0"/>
              <a:t>• Contract Type (e.g., Month-to-month)</a:t>
            </a:r>
          </a:p>
          <a:p>
            <a:r>
              <a:rPr lang="en-US" sz="1900" dirty="0"/>
              <a:t>• Internet Service Type (e.g., Fiber optic or DSL)</a:t>
            </a:r>
          </a:p>
          <a:p>
            <a:r>
              <a:rPr lang="en-US" sz="1900" dirty="0"/>
              <a:t>• Tech Support Status (Yes/No)</a:t>
            </a:r>
          </a:p>
          <a:p>
            <a:endParaRPr lang="en-US" sz="1700" dirty="0"/>
          </a:p>
          <a:p>
            <a:r>
              <a:rPr lang="en-US" sz="1900" dirty="0"/>
              <a:t>Example:</a:t>
            </a:r>
          </a:p>
          <a:p>
            <a:r>
              <a:rPr lang="en-US" sz="1900" dirty="0"/>
              <a:t>"Month-to-month + Fiber optic + No" means the customer:</a:t>
            </a:r>
          </a:p>
          <a:p>
            <a:r>
              <a:rPr lang="en-US" sz="1900" dirty="0"/>
              <a:t>→ Is on a month-to-month contract  </a:t>
            </a:r>
          </a:p>
          <a:p>
            <a:r>
              <a:rPr lang="en-US" sz="1900" dirty="0"/>
              <a:t>→ Uses fiber optic internet  </a:t>
            </a:r>
          </a:p>
          <a:p>
            <a:r>
              <a:rPr lang="en-US" sz="1900" dirty="0"/>
              <a:t>→ Does NOT have tech support</a:t>
            </a:r>
          </a:p>
          <a:p>
            <a:r>
              <a:rPr lang="en-US" sz="1900" dirty="0"/>
              <a:t>These segments are most at risk and should be prioritized for retention offers.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670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776AB-E5E0-C58D-3633-A059E6421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3C03-D10B-69AD-9577-9C6638BE326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Business Recommendations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49E5-EE54-A6B5-E935-DA20BC5D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Promote upgrades to 1- or 2-year contracts with discounts or loyalty points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Offer Tech Support and Online Security as trial add-ons for 3 months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Target high-risk segments with proactive retention offers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Incentivize switch to automatic payments (bank or credit card)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Improve onboarding and communication in the first 6 months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600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580EA4-88D9-5878-BFD2-3C2BD15D4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4EF2-3AE3-6142-5FC8-C3FABE29920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Conclusion 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FEF9E-F038-40F5-1FF9-1C27D5D5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Churn is highest among customers with: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- Month-to-month contracts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- Electronic check payments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- No support services like Tech Support or Online Security  </a:t>
            </a: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Longer-tenure customers show significantly lower churn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Loyal customers tend to subscribe to protective services (e.g., Online Security, Tech Support)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Data reveals clear behavioral patterns that can inform retention strategy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Focusing on the first 6 months of the customer journey is critical to reduce churn  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• Implementing targeted offers, bundled services, and payment incentives can reduce churn by 15% or more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35807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484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Office Theme</vt:lpstr>
      <vt:lpstr>Customer Churn Analysis &amp; Business Recommendations   Telco Dataset | SQL-Based Insights </vt:lpstr>
      <vt:lpstr>Objective</vt:lpstr>
      <vt:lpstr> Dataset Overview</vt:lpstr>
      <vt:lpstr>Key SQL Insights</vt:lpstr>
      <vt:lpstr>Churn by Segment</vt:lpstr>
      <vt:lpstr>Business Recommendations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 vichu</dc:creator>
  <cp:lastModifiedBy>vishwa vichu</cp:lastModifiedBy>
  <cp:revision>1</cp:revision>
  <dcterms:created xsi:type="dcterms:W3CDTF">2025-07-21T16:25:58Z</dcterms:created>
  <dcterms:modified xsi:type="dcterms:W3CDTF">2025-07-21T16:54:01Z</dcterms:modified>
</cp:coreProperties>
</file>