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1" r:id="rId6"/>
    <p:sldId id="258" r:id="rId7"/>
    <p:sldId id="265" r:id="rId8"/>
    <p:sldId id="264" r:id="rId9"/>
    <p:sldId id="266" r:id="rId10"/>
    <p:sldId id="267" r:id="rId11"/>
    <p:sldId id="268" r:id="rId12"/>
    <p:sldId id="269" r:id="rId13"/>
    <p:sldId id="262" r:id="rId14"/>
    <p:sldId id="270" r:id="rId15"/>
    <p:sldId id="271" r:id="rId16"/>
    <p:sldId id="272" r:id="rId17"/>
    <p:sldId id="275" r:id="rId18"/>
    <p:sldId id="276" r:id="rId19"/>
    <p:sldId id="278" r:id="rId20"/>
    <p:sldId id="277"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3447" autoAdjust="0"/>
  </p:normalViewPr>
  <p:slideViewPr>
    <p:cSldViewPr snapToGrid="0">
      <p:cViewPr>
        <p:scale>
          <a:sx n="70" d="100"/>
          <a:sy n="70" d="100"/>
        </p:scale>
        <p:origin x="484" y="-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12/24/2023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191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054443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33603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59811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27119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712894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905932"/>
            <a:ext cx="10993549" cy="1166708"/>
          </a:xfrm>
        </p:spPr>
        <p:txBody>
          <a:bodyPr>
            <a:noAutofit/>
          </a:bodyPr>
          <a:lstStyle/>
          <a:p>
            <a:r>
              <a:rPr lang="en-US" sz="5400" b="1" dirty="0">
                <a:solidFill>
                  <a:schemeClr val="bg1"/>
                </a:solidFill>
              </a:rPr>
              <a:t>HR ANALYTICS Dashboard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2000" b="1" dirty="0">
                <a:solidFill>
                  <a:srgbClr val="7CEBFF"/>
                </a:solidFill>
              </a:rPr>
              <a:t>Final presentation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94A5-236E-D255-B24F-2CCACB520AC3}"/>
              </a:ext>
            </a:extLst>
          </p:cNvPr>
          <p:cNvSpPr>
            <a:spLocks noGrp="1"/>
          </p:cNvSpPr>
          <p:nvPr>
            <p:ph type="title"/>
          </p:nvPr>
        </p:nvSpPr>
        <p:spPr/>
        <p:txBody>
          <a:bodyPr/>
          <a:lstStyle/>
          <a:p>
            <a:r>
              <a:rPr lang="en-US" dirty="0"/>
              <a:t>Attrition by gender:</a:t>
            </a:r>
          </a:p>
        </p:txBody>
      </p:sp>
      <p:pic>
        <p:nvPicPr>
          <p:cNvPr id="11" name="Picture 10">
            <a:extLst>
              <a:ext uri="{FF2B5EF4-FFF2-40B4-BE49-F238E27FC236}">
                <a16:creationId xmlns:a16="http://schemas.microsoft.com/office/drawing/2014/main" id="{DA8CA549-E57D-A6AA-34E5-B81B5B3739A3}"/>
              </a:ext>
            </a:extLst>
          </p:cNvPr>
          <p:cNvPicPr>
            <a:picLocks noChangeAspect="1"/>
          </p:cNvPicPr>
          <p:nvPr/>
        </p:nvPicPr>
        <p:blipFill>
          <a:blip r:embed="rId2"/>
          <a:stretch>
            <a:fillRect/>
          </a:stretch>
        </p:blipFill>
        <p:spPr>
          <a:xfrm>
            <a:off x="497667" y="2078934"/>
            <a:ext cx="6705945" cy="4076910"/>
          </a:xfrm>
          <a:prstGeom prst="rect">
            <a:avLst/>
          </a:prstGeom>
        </p:spPr>
      </p:pic>
      <p:sp>
        <p:nvSpPr>
          <p:cNvPr id="12" name="Rectangle: Rounded Corners 11">
            <a:extLst>
              <a:ext uri="{FF2B5EF4-FFF2-40B4-BE49-F238E27FC236}">
                <a16:creationId xmlns:a16="http://schemas.microsoft.com/office/drawing/2014/main" id="{7EE60799-B08F-011A-2855-6B4941E3C5C6}"/>
              </a:ext>
            </a:extLst>
          </p:cNvPr>
          <p:cNvSpPr/>
          <p:nvPr/>
        </p:nvSpPr>
        <p:spPr>
          <a:xfrm>
            <a:off x="7447280" y="2661920"/>
            <a:ext cx="4409440" cy="2804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The HR department faces challenges in understanding the attrition patterns based on gender, making it difficult to identify any gender-related disparities and implement targeted retention strategies.</a:t>
            </a:r>
          </a:p>
        </p:txBody>
      </p:sp>
    </p:spTree>
    <p:extLst>
      <p:ext uri="{BB962C8B-B14F-4D97-AF65-F5344CB8AC3E}">
        <p14:creationId xmlns:p14="http://schemas.microsoft.com/office/powerpoint/2010/main" val="241778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94A5-236E-D255-B24F-2CCACB520AC3}"/>
              </a:ext>
            </a:extLst>
          </p:cNvPr>
          <p:cNvSpPr>
            <a:spLocks noGrp="1"/>
          </p:cNvSpPr>
          <p:nvPr>
            <p:ph type="title"/>
          </p:nvPr>
        </p:nvSpPr>
        <p:spPr/>
        <p:txBody>
          <a:bodyPr/>
          <a:lstStyle/>
          <a:p>
            <a:r>
              <a:rPr lang="en-US" dirty="0"/>
              <a:t>Business travel wise employee count:</a:t>
            </a:r>
          </a:p>
        </p:txBody>
      </p:sp>
      <p:pic>
        <p:nvPicPr>
          <p:cNvPr id="4" name="Picture 3">
            <a:extLst>
              <a:ext uri="{FF2B5EF4-FFF2-40B4-BE49-F238E27FC236}">
                <a16:creationId xmlns:a16="http://schemas.microsoft.com/office/drawing/2014/main" id="{64B49E41-C576-E2A8-B7E4-3984BC1473DC}"/>
              </a:ext>
            </a:extLst>
          </p:cNvPr>
          <p:cNvPicPr>
            <a:picLocks noChangeAspect="1"/>
          </p:cNvPicPr>
          <p:nvPr/>
        </p:nvPicPr>
        <p:blipFill>
          <a:blip r:embed="rId2"/>
          <a:stretch>
            <a:fillRect/>
          </a:stretch>
        </p:blipFill>
        <p:spPr>
          <a:xfrm>
            <a:off x="171910" y="2281445"/>
            <a:ext cx="6788499" cy="4286470"/>
          </a:xfrm>
          <a:prstGeom prst="rect">
            <a:avLst/>
          </a:prstGeom>
        </p:spPr>
      </p:pic>
      <p:sp>
        <p:nvSpPr>
          <p:cNvPr id="5" name="Rectangle: Rounded Corners 4">
            <a:extLst>
              <a:ext uri="{FF2B5EF4-FFF2-40B4-BE49-F238E27FC236}">
                <a16:creationId xmlns:a16="http://schemas.microsoft.com/office/drawing/2014/main" id="{A531679E-0FC9-8461-FBB8-3C28FF2E7F7E}"/>
              </a:ext>
            </a:extLst>
          </p:cNvPr>
          <p:cNvSpPr/>
          <p:nvPr/>
        </p:nvSpPr>
        <p:spPr>
          <a:xfrm>
            <a:off x="7051040" y="3022600"/>
            <a:ext cx="4409440" cy="2804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Gill Sans MT (Body)"/>
              </a:rPr>
              <a:t>Understand the total employee count and the specific number actively involved in business travel and key metrics and a departmental breakdown, provides strategic insights for informed decision-making. Optimize travel policies, identify trends, and enhance support where needed for a more effective and satisfied. </a:t>
            </a:r>
            <a:r>
              <a:rPr lang="en-US" b="0" i="0" dirty="0">
                <a:solidFill>
                  <a:srgbClr val="374151"/>
                </a:solidFill>
                <a:effectLst/>
                <a:latin typeface="Gill Sans MT (Body)"/>
              </a:rPr>
              <a:t>team.</a:t>
            </a:r>
            <a:endParaRPr lang="en-US" dirty="0">
              <a:latin typeface="Gill Sans MT (Body)"/>
            </a:endParaRPr>
          </a:p>
        </p:txBody>
      </p:sp>
    </p:spTree>
    <p:extLst>
      <p:ext uri="{BB962C8B-B14F-4D97-AF65-F5344CB8AC3E}">
        <p14:creationId xmlns:p14="http://schemas.microsoft.com/office/powerpoint/2010/main" val="59243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94A5-236E-D255-B24F-2CCACB520AC3}"/>
              </a:ext>
            </a:extLst>
          </p:cNvPr>
          <p:cNvSpPr>
            <a:spLocks noGrp="1"/>
          </p:cNvSpPr>
          <p:nvPr>
            <p:ph type="title"/>
          </p:nvPr>
        </p:nvSpPr>
        <p:spPr/>
        <p:txBody>
          <a:bodyPr/>
          <a:lstStyle/>
          <a:p>
            <a:r>
              <a:rPr lang="en-US" dirty="0"/>
              <a:t>Education field wise attrition:</a:t>
            </a:r>
          </a:p>
        </p:txBody>
      </p:sp>
      <p:pic>
        <p:nvPicPr>
          <p:cNvPr id="4" name="Picture 3">
            <a:extLst>
              <a:ext uri="{FF2B5EF4-FFF2-40B4-BE49-F238E27FC236}">
                <a16:creationId xmlns:a16="http://schemas.microsoft.com/office/drawing/2014/main" id="{7AC58F93-019C-ACEA-164F-601875BA1C7C}"/>
              </a:ext>
            </a:extLst>
          </p:cNvPr>
          <p:cNvPicPr>
            <a:picLocks noChangeAspect="1"/>
          </p:cNvPicPr>
          <p:nvPr/>
        </p:nvPicPr>
        <p:blipFill>
          <a:blip r:embed="rId2"/>
          <a:stretch>
            <a:fillRect/>
          </a:stretch>
        </p:blipFill>
        <p:spPr>
          <a:xfrm>
            <a:off x="455121" y="1981723"/>
            <a:ext cx="6750397" cy="4337273"/>
          </a:xfrm>
          <a:prstGeom prst="rect">
            <a:avLst/>
          </a:prstGeom>
        </p:spPr>
      </p:pic>
      <p:sp>
        <p:nvSpPr>
          <p:cNvPr id="5" name="Rectangle: Rounded Corners 4">
            <a:extLst>
              <a:ext uri="{FF2B5EF4-FFF2-40B4-BE49-F238E27FC236}">
                <a16:creationId xmlns:a16="http://schemas.microsoft.com/office/drawing/2014/main" id="{6451C353-8438-1D21-309A-9D045EBB9DFE}"/>
              </a:ext>
            </a:extLst>
          </p:cNvPr>
          <p:cNvSpPr/>
          <p:nvPr/>
        </p:nvSpPr>
        <p:spPr>
          <a:xfrm>
            <a:off x="7051040" y="3022600"/>
            <a:ext cx="4409440" cy="2804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The HR department requires visual representation to analyze attrition rates based on education fields. This helps identify specific educational backgrounds that may be associated with higher attrition, enabling the organization to tailor retention strategies accordingly.</a:t>
            </a:r>
          </a:p>
        </p:txBody>
      </p:sp>
    </p:spTree>
    <p:extLst>
      <p:ext uri="{BB962C8B-B14F-4D97-AF65-F5344CB8AC3E}">
        <p14:creationId xmlns:p14="http://schemas.microsoft.com/office/powerpoint/2010/main" val="326849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94A5-236E-D255-B24F-2CCACB520AC3}"/>
              </a:ext>
            </a:extLst>
          </p:cNvPr>
          <p:cNvSpPr>
            <a:spLocks noGrp="1"/>
          </p:cNvSpPr>
          <p:nvPr>
            <p:ph type="title"/>
          </p:nvPr>
        </p:nvSpPr>
        <p:spPr/>
        <p:txBody>
          <a:bodyPr/>
          <a:lstStyle/>
          <a:p>
            <a:r>
              <a:rPr lang="en-US" dirty="0"/>
              <a:t>Department wise job involvement(percent):</a:t>
            </a:r>
          </a:p>
        </p:txBody>
      </p:sp>
      <p:pic>
        <p:nvPicPr>
          <p:cNvPr id="4" name="Picture 3">
            <a:extLst>
              <a:ext uri="{FF2B5EF4-FFF2-40B4-BE49-F238E27FC236}">
                <a16:creationId xmlns:a16="http://schemas.microsoft.com/office/drawing/2014/main" id="{19B885CA-C843-6F46-65F5-213436785E94}"/>
              </a:ext>
            </a:extLst>
          </p:cNvPr>
          <p:cNvPicPr>
            <a:picLocks noChangeAspect="1"/>
          </p:cNvPicPr>
          <p:nvPr/>
        </p:nvPicPr>
        <p:blipFill>
          <a:blip r:embed="rId2"/>
          <a:stretch>
            <a:fillRect/>
          </a:stretch>
        </p:blipFill>
        <p:spPr>
          <a:xfrm>
            <a:off x="456426" y="2226206"/>
            <a:ext cx="5710693" cy="4311742"/>
          </a:xfrm>
          <a:prstGeom prst="rect">
            <a:avLst/>
          </a:prstGeom>
        </p:spPr>
      </p:pic>
      <p:sp>
        <p:nvSpPr>
          <p:cNvPr id="5" name="Rectangle: Rounded Corners 4">
            <a:extLst>
              <a:ext uri="{FF2B5EF4-FFF2-40B4-BE49-F238E27FC236}">
                <a16:creationId xmlns:a16="http://schemas.microsoft.com/office/drawing/2014/main" id="{64F62490-E37F-1901-EA06-9D099EE211E8}"/>
              </a:ext>
            </a:extLst>
          </p:cNvPr>
          <p:cNvSpPr/>
          <p:nvPr/>
        </p:nvSpPr>
        <p:spPr>
          <a:xfrm>
            <a:off x="7051040" y="3022600"/>
            <a:ext cx="4409440" cy="2804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0" i="0" dirty="0">
                <a:solidFill>
                  <a:schemeClr val="bg1"/>
                </a:solidFill>
                <a:effectLst/>
                <a:latin typeface="Gill Sans MT (Body)"/>
              </a:rPr>
              <a:t>Visual representation of job involvement across different departments pie chart showcasing the distribution of employees in each department. Use color-coded segments for easy interpretation.</a:t>
            </a:r>
          </a:p>
        </p:txBody>
      </p:sp>
    </p:spTree>
    <p:extLst>
      <p:ext uri="{BB962C8B-B14F-4D97-AF65-F5344CB8AC3E}">
        <p14:creationId xmlns:p14="http://schemas.microsoft.com/office/powerpoint/2010/main" val="309203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94A5-236E-D255-B24F-2CCACB520AC3}"/>
              </a:ext>
            </a:extLst>
          </p:cNvPr>
          <p:cNvSpPr>
            <a:spLocks noGrp="1"/>
          </p:cNvSpPr>
          <p:nvPr>
            <p:ph type="title"/>
          </p:nvPr>
        </p:nvSpPr>
        <p:spPr/>
        <p:txBody>
          <a:bodyPr/>
          <a:lstStyle/>
          <a:p>
            <a:r>
              <a:rPr lang="en-US" dirty="0"/>
              <a:t>Age group wise number of employees:</a:t>
            </a:r>
          </a:p>
        </p:txBody>
      </p:sp>
      <p:sp>
        <p:nvSpPr>
          <p:cNvPr id="5" name="Rectangle: Rounded Corners 4">
            <a:extLst>
              <a:ext uri="{FF2B5EF4-FFF2-40B4-BE49-F238E27FC236}">
                <a16:creationId xmlns:a16="http://schemas.microsoft.com/office/drawing/2014/main" id="{64F62490-E37F-1901-EA06-9D099EE211E8}"/>
              </a:ext>
            </a:extLst>
          </p:cNvPr>
          <p:cNvSpPr/>
          <p:nvPr/>
        </p:nvSpPr>
        <p:spPr>
          <a:xfrm>
            <a:off x="7051040" y="3022600"/>
            <a:ext cx="4409440" cy="2804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The HR department lacks visualization that displays attrition rates based on gender and different age groups. This makes it challenging to identify any age and gender related attrition trends, preventing the organization from implementing targeted retention strategies for specific employee segments.</a:t>
            </a:r>
          </a:p>
        </p:txBody>
      </p:sp>
      <p:pic>
        <p:nvPicPr>
          <p:cNvPr id="6" name="Picture 5">
            <a:extLst>
              <a:ext uri="{FF2B5EF4-FFF2-40B4-BE49-F238E27FC236}">
                <a16:creationId xmlns:a16="http://schemas.microsoft.com/office/drawing/2014/main" id="{501135B0-05E3-1A7B-003C-CCC1C7AA66F8}"/>
              </a:ext>
            </a:extLst>
          </p:cNvPr>
          <p:cNvPicPr>
            <a:picLocks noChangeAspect="1"/>
          </p:cNvPicPr>
          <p:nvPr/>
        </p:nvPicPr>
        <p:blipFill>
          <a:blip r:embed="rId2"/>
          <a:stretch>
            <a:fillRect/>
          </a:stretch>
        </p:blipFill>
        <p:spPr>
          <a:xfrm>
            <a:off x="581192" y="1955687"/>
            <a:ext cx="6350252" cy="4008233"/>
          </a:xfrm>
          <a:prstGeom prst="rect">
            <a:avLst/>
          </a:prstGeom>
        </p:spPr>
      </p:pic>
    </p:spTree>
    <p:extLst>
      <p:ext uri="{BB962C8B-B14F-4D97-AF65-F5344CB8AC3E}">
        <p14:creationId xmlns:p14="http://schemas.microsoft.com/office/powerpoint/2010/main" val="102155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94A5-236E-D255-B24F-2CCACB520AC3}"/>
              </a:ext>
            </a:extLst>
          </p:cNvPr>
          <p:cNvSpPr>
            <a:spLocks noGrp="1"/>
          </p:cNvSpPr>
          <p:nvPr>
            <p:ph type="title"/>
          </p:nvPr>
        </p:nvSpPr>
        <p:spPr/>
        <p:txBody>
          <a:bodyPr/>
          <a:lstStyle/>
          <a:p>
            <a:r>
              <a:rPr lang="en-US" dirty="0"/>
              <a:t>Business travel wise attrition count:</a:t>
            </a:r>
          </a:p>
        </p:txBody>
      </p:sp>
      <p:sp>
        <p:nvSpPr>
          <p:cNvPr id="5" name="Rectangle: Rounded Corners 4">
            <a:extLst>
              <a:ext uri="{FF2B5EF4-FFF2-40B4-BE49-F238E27FC236}">
                <a16:creationId xmlns:a16="http://schemas.microsoft.com/office/drawing/2014/main" id="{64F62490-E37F-1901-EA06-9D099EE211E8}"/>
              </a:ext>
            </a:extLst>
          </p:cNvPr>
          <p:cNvSpPr/>
          <p:nvPr/>
        </p:nvSpPr>
        <p:spPr>
          <a:xfrm>
            <a:off x="7051040" y="3022600"/>
            <a:ext cx="4409440" cy="2804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Söhne"/>
              </a:rPr>
              <a:t>Compare business travel metrics with attrition data. bar chart to identify any correlation between business travel and attrition count.</a:t>
            </a:r>
          </a:p>
        </p:txBody>
      </p:sp>
      <p:pic>
        <p:nvPicPr>
          <p:cNvPr id="6" name="Picture 5">
            <a:extLst>
              <a:ext uri="{FF2B5EF4-FFF2-40B4-BE49-F238E27FC236}">
                <a16:creationId xmlns:a16="http://schemas.microsoft.com/office/drawing/2014/main" id="{3850AB08-1A81-DD03-48DF-6811E134AD77}"/>
              </a:ext>
            </a:extLst>
          </p:cNvPr>
          <p:cNvPicPr>
            <a:picLocks noChangeAspect="1"/>
          </p:cNvPicPr>
          <p:nvPr/>
        </p:nvPicPr>
        <p:blipFill>
          <a:blip r:embed="rId2"/>
          <a:stretch>
            <a:fillRect/>
          </a:stretch>
        </p:blipFill>
        <p:spPr>
          <a:xfrm>
            <a:off x="190969" y="2022998"/>
            <a:ext cx="6445581" cy="4356324"/>
          </a:xfrm>
          <a:prstGeom prst="rect">
            <a:avLst/>
          </a:prstGeom>
        </p:spPr>
      </p:pic>
    </p:spTree>
    <p:extLst>
      <p:ext uri="{BB962C8B-B14F-4D97-AF65-F5344CB8AC3E}">
        <p14:creationId xmlns:p14="http://schemas.microsoft.com/office/powerpoint/2010/main" val="245516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B21288-9475-8168-988B-659E6D575053}"/>
              </a:ext>
            </a:extLst>
          </p:cNvPr>
          <p:cNvPicPr>
            <a:picLocks noChangeAspect="1"/>
          </p:cNvPicPr>
          <p:nvPr/>
        </p:nvPicPr>
        <p:blipFill>
          <a:blip r:embed="rId2"/>
          <a:stretch>
            <a:fillRect/>
          </a:stretch>
        </p:blipFill>
        <p:spPr>
          <a:xfrm>
            <a:off x="0" y="0"/>
            <a:ext cx="12191999" cy="6611112"/>
          </a:xfrm>
          <a:prstGeom prst="rect">
            <a:avLst/>
          </a:prstGeom>
        </p:spPr>
      </p:pic>
    </p:spTree>
    <p:extLst>
      <p:ext uri="{BB962C8B-B14F-4D97-AF65-F5344CB8AC3E}">
        <p14:creationId xmlns:p14="http://schemas.microsoft.com/office/powerpoint/2010/main" val="419867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94A5-236E-D255-B24F-2CCACB520AC3}"/>
              </a:ext>
            </a:extLst>
          </p:cNvPr>
          <p:cNvSpPr>
            <a:spLocks noGrp="1"/>
          </p:cNvSpPr>
          <p:nvPr>
            <p:ph type="title"/>
          </p:nvPr>
        </p:nvSpPr>
        <p:spPr/>
        <p:txBody>
          <a:bodyPr/>
          <a:lstStyle/>
          <a:p>
            <a:r>
              <a:rPr lang="en-US" dirty="0"/>
              <a:t>Suggestions for management:</a:t>
            </a:r>
          </a:p>
        </p:txBody>
      </p:sp>
      <p:sp>
        <p:nvSpPr>
          <p:cNvPr id="5" name="Rectangle: Rounded Corners 4">
            <a:extLst>
              <a:ext uri="{FF2B5EF4-FFF2-40B4-BE49-F238E27FC236}">
                <a16:creationId xmlns:a16="http://schemas.microsoft.com/office/drawing/2014/main" id="{6451C353-8438-1D21-309A-9D045EBB9DFE}"/>
              </a:ext>
            </a:extLst>
          </p:cNvPr>
          <p:cNvSpPr/>
          <p:nvPr/>
        </p:nvSpPr>
        <p:spPr>
          <a:xfrm>
            <a:off x="581192" y="2337884"/>
            <a:ext cx="8400248" cy="43677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Elevate decision-making with Management Insights. Quickly assess key HR metrics, departmental performance, and employee engagement. Uncover attrition trends, skills gaps, and potential leaders for effective succession planning. Recommendations focus on optimizing recruitment, fostering diversity, and enhancing employee well-being. Actionable insights empower management to make informed decisions and drive organizational success.</a:t>
            </a:r>
          </a:p>
        </p:txBody>
      </p:sp>
    </p:spTree>
    <p:extLst>
      <p:ext uri="{BB962C8B-B14F-4D97-AF65-F5344CB8AC3E}">
        <p14:creationId xmlns:p14="http://schemas.microsoft.com/office/powerpoint/2010/main" val="346579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excelr</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Rounded Corners 5">
            <a:extLst>
              <a:ext uri="{FF2B5EF4-FFF2-40B4-BE49-F238E27FC236}">
                <a16:creationId xmlns:a16="http://schemas.microsoft.com/office/drawing/2014/main" id="{7E7B5721-504F-F2FC-137D-CB1E230303C2}"/>
              </a:ext>
            </a:extLst>
          </p:cNvPr>
          <p:cNvSpPr/>
          <p:nvPr/>
        </p:nvSpPr>
        <p:spPr>
          <a:xfrm>
            <a:off x="447817" y="1178560"/>
            <a:ext cx="5566903" cy="802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CD8F559-89DD-63BF-03BD-BEDC0EF7116A}"/>
              </a:ext>
            </a:extLst>
          </p:cNvPr>
          <p:cNvSpPr>
            <a:spLocks noGrp="1"/>
          </p:cNvSpPr>
          <p:nvPr>
            <p:ph idx="1"/>
          </p:nvPr>
        </p:nvSpPr>
        <p:spPr>
          <a:xfrm>
            <a:off x="578439" y="812801"/>
            <a:ext cx="11029615" cy="4064000"/>
          </a:xfrm>
        </p:spPr>
        <p:txBody>
          <a:bodyPr>
            <a:normAutofit/>
          </a:bodyPr>
          <a:lstStyle/>
          <a:p>
            <a:pPr marL="0" indent="0">
              <a:buNone/>
            </a:pPr>
            <a:endParaRPr lang="en-US" dirty="0"/>
          </a:p>
          <a:p>
            <a:pPr marL="0" indent="0">
              <a:buNone/>
            </a:pPr>
            <a:r>
              <a:rPr lang="en-US" sz="3200" b="1" dirty="0">
                <a:solidFill>
                  <a:schemeClr val="bg1"/>
                </a:solidFill>
                <a:latin typeface="Century Gothic (Headings)"/>
              </a:rPr>
              <a:t>Group-5</a:t>
            </a:r>
          </a:p>
          <a:p>
            <a:endParaRPr lang="en-IN" sz="1800" b="0" i="0" dirty="0">
              <a:solidFill>
                <a:srgbClr val="222222"/>
              </a:solidFill>
              <a:effectLst/>
              <a:latin typeface="Century Gothic (Body)"/>
            </a:endParaRPr>
          </a:p>
          <a:p>
            <a:r>
              <a:rPr lang="en-IN" sz="1800" b="1" i="0" dirty="0">
                <a:solidFill>
                  <a:schemeClr val="tx1"/>
                </a:solidFill>
                <a:effectLst/>
                <a:latin typeface="Century Gothic (Body)"/>
              </a:rPr>
              <a:t>Mr. Sumit Rajaram Pujare</a:t>
            </a:r>
          </a:p>
          <a:p>
            <a:r>
              <a:rPr lang="en-IN" sz="1800" b="1" i="0" dirty="0">
                <a:solidFill>
                  <a:schemeClr val="tx1"/>
                </a:solidFill>
                <a:effectLst/>
                <a:latin typeface="Century Gothic (Body)"/>
              </a:rPr>
              <a:t>Mr Kondakari Lakshmi Ganesh</a:t>
            </a:r>
          </a:p>
          <a:p>
            <a:r>
              <a:rPr lang="en-IN" sz="1800" b="1" i="0" dirty="0">
                <a:solidFill>
                  <a:schemeClr val="tx1"/>
                </a:solidFill>
                <a:effectLst/>
                <a:latin typeface="Century Gothic (Body)"/>
              </a:rPr>
              <a:t>Mrs. Anjana C</a:t>
            </a:r>
            <a:endParaRPr lang="en-IN" sz="1800" b="1" dirty="0">
              <a:solidFill>
                <a:schemeClr val="tx1"/>
              </a:solidFill>
              <a:latin typeface="Century Gothic (Body)"/>
            </a:endParaRPr>
          </a:p>
          <a:p>
            <a:r>
              <a:rPr lang="en-IN" sz="1800" b="1" i="0" dirty="0">
                <a:solidFill>
                  <a:schemeClr val="tx1"/>
                </a:solidFill>
                <a:effectLst/>
                <a:latin typeface="Century Gothic (Body)"/>
              </a:rPr>
              <a:t>Ms. Digdarshini Das</a:t>
            </a:r>
          </a:p>
          <a:p>
            <a:r>
              <a:rPr lang="en-IN" sz="1800" b="1" i="0" dirty="0">
                <a:solidFill>
                  <a:schemeClr val="tx1"/>
                </a:solidFill>
                <a:effectLst/>
                <a:latin typeface="Century Gothic (Body)"/>
              </a:rPr>
              <a:t>Mr. Aniket Vasudev Gambhire</a:t>
            </a:r>
            <a:endParaRPr lang="en-IN" sz="1800" b="1" dirty="0">
              <a:solidFill>
                <a:schemeClr val="tx1"/>
              </a:solidFill>
              <a:latin typeface="Century Gothic (Body)"/>
            </a:endParaRPr>
          </a:p>
          <a:p>
            <a:r>
              <a:rPr lang="en-IN" sz="1800" b="1" i="0" dirty="0">
                <a:solidFill>
                  <a:schemeClr val="tx1"/>
                </a:solidFill>
                <a:effectLst/>
                <a:latin typeface="Century Gothic (Body)"/>
              </a:rPr>
              <a:t>Ahir Vishwa Bhadreshbhai</a:t>
            </a:r>
            <a:endParaRPr lang="en-US" sz="1800" b="1" dirty="0">
              <a:solidFill>
                <a:schemeClr val="tx1"/>
              </a:solidFill>
              <a:latin typeface="Century Gothic (Body)"/>
            </a:endParaRPr>
          </a:p>
          <a:p>
            <a:endParaRPr lang="en-US"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b="1" dirty="0"/>
              <a:t>Human resource department and their</a:t>
            </a:r>
            <a:br>
              <a:rPr lang="en-US" b="1" dirty="0"/>
            </a:br>
            <a:r>
              <a:rPr lang="en-US" b="1" dirty="0"/>
              <a:t>challenges:</a:t>
            </a:r>
          </a:p>
        </p:txBody>
      </p:sp>
      <p:sp>
        <p:nvSpPr>
          <p:cNvPr id="4" name="Content Placeholder 3">
            <a:extLst>
              <a:ext uri="{FF2B5EF4-FFF2-40B4-BE49-F238E27FC236}">
                <a16:creationId xmlns:a16="http://schemas.microsoft.com/office/drawing/2014/main" id="{A0EE4691-BB3F-D937-0247-6D27A458BB30}"/>
              </a:ext>
            </a:extLst>
          </p:cNvPr>
          <p:cNvSpPr>
            <a:spLocks noGrp="1"/>
          </p:cNvSpPr>
          <p:nvPr>
            <p:ph sz="half" idx="2"/>
          </p:nvPr>
        </p:nvSpPr>
        <p:spPr>
          <a:xfrm>
            <a:off x="6502399" y="2095183"/>
            <a:ext cx="5108409" cy="3044829"/>
          </a:xfrm>
        </p:spPr>
        <p:txBody>
          <a:bodyPr/>
          <a:lstStyle/>
          <a:p>
            <a:pPr marL="0" indent="0">
              <a:buNone/>
            </a:pPr>
            <a:r>
              <a:rPr lang="en-US" b="1" dirty="0">
                <a:solidFill>
                  <a:schemeClr val="tx1"/>
                </a:solidFill>
              </a:rPr>
              <a:t>The HR department is responsible for monitoring and managing various aspects of employee data to ensure the organization maintains a healthy workforce. However, there is a lack of clear performance indicators to track and analyze key HR metrics. Therefore, there is a need to design and implement a set of KPIs to address the specific HR problems.</a:t>
            </a:r>
          </a:p>
          <a:p>
            <a:endParaRPr lang="en-US" b="1" dirty="0">
              <a:solidFill>
                <a:schemeClr val="tx1"/>
              </a:solidFill>
            </a:endParaRPr>
          </a:p>
        </p:txBody>
      </p:sp>
      <p:pic>
        <p:nvPicPr>
          <p:cNvPr id="6" name="Picture 5">
            <a:extLst>
              <a:ext uri="{FF2B5EF4-FFF2-40B4-BE49-F238E27FC236}">
                <a16:creationId xmlns:a16="http://schemas.microsoft.com/office/drawing/2014/main" id="{D623B411-0003-CB0D-EE69-799F896E51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4660" y="2095183"/>
            <a:ext cx="5653531" cy="3533457"/>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111656"/>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759804"/>
            <a:ext cx="7357532" cy="716811"/>
          </a:xfrm>
        </p:spPr>
        <p:txBody>
          <a:bodyPr anchor="ctr">
            <a:normAutofit/>
          </a:bodyPr>
          <a:lstStyle/>
          <a:p>
            <a:pPr algn="ctr"/>
            <a:r>
              <a:rPr lang="en-US" b="1" dirty="0"/>
              <a:t>Key performance indicators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nvPr>
        </p:nvGraphicFramePr>
        <p:xfrm>
          <a:off x="1221956" y="2605929"/>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ounded Rectangle 2">
            <a:extLst>
              <a:ext uri="{FF2B5EF4-FFF2-40B4-BE49-F238E27FC236}">
                <a16:creationId xmlns:a16="http://schemas.microsoft.com/office/drawing/2014/main" id="{545BFC50-7395-C79C-611D-422747DA83A5}"/>
              </a:ext>
            </a:extLst>
          </p:cNvPr>
          <p:cNvSpPr/>
          <p:nvPr/>
        </p:nvSpPr>
        <p:spPr>
          <a:xfrm>
            <a:off x="673417"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a:p>
            <a:pPr algn="ctr"/>
            <a:r>
              <a:rPr lang="en-US" b="1" dirty="0"/>
              <a:t>Employee</a:t>
            </a:r>
          </a:p>
          <a:p>
            <a:pPr algn="ctr"/>
            <a:r>
              <a:rPr lang="en-US" b="1" dirty="0"/>
              <a:t>Count</a:t>
            </a:r>
          </a:p>
          <a:p>
            <a:pPr algn="ctr"/>
            <a:r>
              <a:rPr lang="en-US" b="1" dirty="0"/>
              <a:t>50000</a:t>
            </a:r>
          </a:p>
          <a:p>
            <a:pPr algn="ctr"/>
            <a:endParaRPr lang="en-IN" b="1" dirty="0"/>
          </a:p>
        </p:txBody>
      </p:sp>
      <p:sp>
        <p:nvSpPr>
          <p:cNvPr id="4" name="Rounded Rectangle 11">
            <a:extLst>
              <a:ext uri="{FF2B5EF4-FFF2-40B4-BE49-F238E27FC236}">
                <a16:creationId xmlns:a16="http://schemas.microsoft.com/office/drawing/2014/main" id="{8F41BC02-56CF-06AD-7D19-5E37E24D1CE0}"/>
              </a:ext>
            </a:extLst>
          </p:cNvPr>
          <p:cNvSpPr/>
          <p:nvPr/>
        </p:nvSpPr>
        <p:spPr>
          <a:xfrm>
            <a:off x="3145672"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Attrition</a:t>
            </a:r>
          </a:p>
          <a:p>
            <a:pPr algn="ctr"/>
            <a:r>
              <a:rPr lang="en-US" b="1" dirty="0"/>
              <a:t>Count</a:t>
            </a:r>
          </a:p>
          <a:p>
            <a:pPr algn="ctr"/>
            <a:r>
              <a:rPr lang="en-IN" b="1" dirty="0"/>
              <a:t>25,105</a:t>
            </a:r>
          </a:p>
        </p:txBody>
      </p:sp>
      <p:sp>
        <p:nvSpPr>
          <p:cNvPr id="5" name="Rounded Rectangle 12">
            <a:extLst>
              <a:ext uri="{FF2B5EF4-FFF2-40B4-BE49-F238E27FC236}">
                <a16:creationId xmlns:a16="http://schemas.microsoft.com/office/drawing/2014/main" id="{8E528C5F-D8C5-231E-1E8C-0863839A3AED}"/>
              </a:ext>
            </a:extLst>
          </p:cNvPr>
          <p:cNvSpPr/>
          <p:nvPr/>
        </p:nvSpPr>
        <p:spPr>
          <a:xfrm>
            <a:off x="615648" y="3290868"/>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Attrition</a:t>
            </a:r>
          </a:p>
          <a:p>
            <a:pPr algn="ctr"/>
            <a:r>
              <a:rPr lang="en-US" b="1" dirty="0"/>
              <a:t>Rate</a:t>
            </a:r>
          </a:p>
          <a:p>
            <a:pPr algn="ctr"/>
            <a:r>
              <a:rPr lang="en-IN" b="1" dirty="0"/>
              <a:t>50.21%</a:t>
            </a:r>
          </a:p>
        </p:txBody>
      </p:sp>
      <p:sp>
        <p:nvSpPr>
          <p:cNvPr id="7" name="Rounded Rectangle 13">
            <a:extLst>
              <a:ext uri="{FF2B5EF4-FFF2-40B4-BE49-F238E27FC236}">
                <a16:creationId xmlns:a16="http://schemas.microsoft.com/office/drawing/2014/main" id="{C7881435-D0D4-E948-517A-8D9DFC001F3B}"/>
              </a:ext>
            </a:extLst>
          </p:cNvPr>
          <p:cNvSpPr/>
          <p:nvPr/>
        </p:nvSpPr>
        <p:spPr>
          <a:xfrm>
            <a:off x="1959537" y="4841600"/>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Average</a:t>
            </a:r>
          </a:p>
          <a:p>
            <a:pPr algn="ctr"/>
            <a:r>
              <a:rPr lang="en-US" b="1" dirty="0"/>
              <a:t>Age</a:t>
            </a:r>
          </a:p>
          <a:p>
            <a:pPr algn="ctr"/>
            <a:r>
              <a:rPr lang="en-US" b="1" dirty="0"/>
              <a:t>39</a:t>
            </a:r>
            <a:endParaRPr lang="en-IN" b="1" dirty="0"/>
          </a:p>
        </p:txBody>
      </p:sp>
      <p:sp>
        <p:nvSpPr>
          <p:cNvPr id="9" name="Rounded Rectangle 15">
            <a:extLst>
              <a:ext uri="{FF2B5EF4-FFF2-40B4-BE49-F238E27FC236}">
                <a16:creationId xmlns:a16="http://schemas.microsoft.com/office/drawing/2014/main" id="{E26DBD3A-1AC0-5FA3-D1CD-BDF590287609}"/>
              </a:ext>
            </a:extLst>
          </p:cNvPr>
          <p:cNvSpPr/>
          <p:nvPr/>
        </p:nvSpPr>
        <p:spPr>
          <a:xfrm>
            <a:off x="3208131" y="329137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Active Employees</a:t>
            </a:r>
          </a:p>
          <a:p>
            <a:pPr algn="ctr"/>
            <a:r>
              <a:rPr lang="en-US" b="1" dirty="0"/>
              <a:t>24,895</a:t>
            </a:r>
            <a:endParaRPr lang="en-IN" b="1" dirty="0"/>
          </a:p>
        </p:txBody>
      </p:sp>
      <p:cxnSp>
        <p:nvCxnSpPr>
          <p:cNvPr id="10" name="Straight Connector 9">
            <a:extLst>
              <a:ext uri="{FF2B5EF4-FFF2-40B4-BE49-F238E27FC236}">
                <a16:creationId xmlns:a16="http://schemas.microsoft.com/office/drawing/2014/main" id="{DF5AC08D-C8E9-E684-13DC-BA9931C62D63}"/>
              </a:ext>
            </a:extLst>
          </p:cNvPr>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12" name="Oval 11">
            <a:extLst>
              <a:ext uri="{FF2B5EF4-FFF2-40B4-BE49-F238E27FC236}">
                <a16:creationId xmlns:a16="http://schemas.microsoft.com/office/drawing/2014/main" id="{55DB419F-8EA3-5181-7ECD-6187952174F3}"/>
              </a:ext>
            </a:extLst>
          </p:cNvPr>
          <p:cNvSpPr/>
          <p:nvPr/>
        </p:nvSpPr>
        <p:spPr>
          <a:xfrm>
            <a:off x="5977372" y="1548009"/>
            <a:ext cx="5952860" cy="3918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Content Placeholder 5">
            <a:extLst>
              <a:ext uri="{FF2B5EF4-FFF2-40B4-BE49-F238E27FC236}">
                <a16:creationId xmlns:a16="http://schemas.microsoft.com/office/drawing/2014/main" id="{AFF07123-4D6B-485C-9DC5-FB3310334EEC}"/>
              </a:ext>
            </a:extLst>
          </p:cNvPr>
          <p:cNvSpPr txBox="1">
            <a:spLocks/>
          </p:cNvSpPr>
          <p:nvPr/>
        </p:nvSpPr>
        <p:spPr>
          <a:xfrm>
            <a:off x="6802950" y="2465968"/>
            <a:ext cx="4525450" cy="199777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chemeClr val="bg1"/>
                </a:solidFill>
              </a:rPr>
              <a:t>Key Performance Indicators (KPIs) in an HR Analytics dashboard are crucial for assessing and improving various aspects of human resources management. They provide measurable insights into employee performance, organizational efficiency, and overall workforce health. KPIs help identify trends, measure the success of HR initiatives, and enable data-driven decision-making.</a:t>
            </a:r>
          </a:p>
        </p:txBody>
      </p:sp>
    </p:spTree>
    <p:extLst>
      <p:ext uri="{BB962C8B-B14F-4D97-AF65-F5344CB8AC3E}">
        <p14:creationId xmlns:p14="http://schemas.microsoft.com/office/powerpoint/2010/main" val="395504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111656"/>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759804"/>
            <a:ext cx="7213600" cy="714415"/>
          </a:xfrm>
        </p:spPr>
        <p:txBody>
          <a:bodyPr anchor="ctr">
            <a:normAutofit/>
          </a:bodyPr>
          <a:lstStyle/>
          <a:p>
            <a:pPr algn="ctr"/>
            <a:r>
              <a:rPr lang="en-US" b="1" dirty="0"/>
              <a:t>Key performance indicators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36172935"/>
              </p:ext>
            </p:extLst>
          </p:nvPr>
        </p:nvGraphicFramePr>
        <p:xfrm>
          <a:off x="1221956" y="2605929"/>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ounded Rectangle 2">
            <a:extLst>
              <a:ext uri="{FF2B5EF4-FFF2-40B4-BE49-F238E27FC236}">
                <a16:creationId xmlns:a16="http://schemas.microsoft.com/office/drawing/2014/main" id="{545BFC50-7395-C79C-611D-422747DA83A5}"/>
              </a:ext>
            </a:extLst>
          </p:cNvPr>
          <p:cNvSpPr/>
          <p:nvPr/>
        </p:nvSpPr>
        <p:spPr>
          <a:xfrm>
            <a:off x="673417" y="1548009"/>
            <a:ext cx="2052916" cy="1515035"/>
          </a:xfrm>
          <a:prstGeom prst="roundRect">
            <a:avLst>
              <a:gd name="adj" fmla="val 40622"/>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a:p>
            <a:pPr algn="ctr"/>
            <a:r>
              <a:rPr lang="en-US" b="1" dirty="0"/>
              <a:t>Employee</a:t>
            </a:r>
          </a:p>
          <a:p>
            <a:pPr algn="ctr"/>
            <a:r>
              <a:rPr lang="en-US" b="1" dirty="0"/>
              <a:t>Count</a:t>
            </a:r>
          </a:p>
          <a:p>
            <a:pPr algn="ctr"/>
            <a:r>
              <a:rPr lang="en-US" sz="2400" b="1" dirty="0"/>
              <a:t>50000</a:t>
            </a:r>
          </a:p>
          <a:p>
            <a:pPr algn="ctr"/>
            <a:endParaRPr lang="en-IN" b="1" dirty="0"/>
          </a:p>
        </p:txBody>
      </p:sp>
      <p:sp>
        <p:nvSpPr>
          <p:cNvPr id="4" name="Rounded Rectangle 11">
            <a:extLst>
              <a:ext uri="{FF2B5EF4-FFF2-40B4-BE49-F238E27FC236}">
                <a16:creationId xmlns:a16="http://schemas.microsoft.com/office/drawing/2014/main" id="{8F41BC02-56CF-06AD-7D19-5E37E24D1CE0}"/>
              </a:ext>
            </a:extLst>
          </p:cNvPr>
          <p:cNvSpPr/>
          <p:nvPr/>
        </p:nvSpPr>
        <p:spPr>
          <a:xfrm>
            <a:off x="3145672"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Attrition</a:t>
            </a:r>
          </a:p>
          <a:p>
            <a:pPr algn="ctr"/>
            <a:r>
              <a:rPr lang="en-US" b="1" dirty="0"/>
              <a:t>Count</a:t>
            </a:r>
          </a:p>
          <a:p>
            <a:pPr algn="ctr"/>
            <a:r>
              <a:rPr lang="en-IN" sz="2400" b="1" dirty="0"/>
              <a:t>25,105</a:t>
            </a:r>
          </a:p>
        </p:txBody>
      </p:sp>
      <p:sp>
        <p:nvSpPr>
          <p:cNvPr id="5" name="Rounded Rectangle 12">
            <a:extLst>
              <a:ext uri="{FF2B5EF4-FFF2-40B4-BE49-F238E27FC236}">
                <a16:creationId xmlns:a16="http://schemas.microsoft.com/office/drawing/2014/main" id="{8E528C5F-D8C5-231E-1E8C-0863839A3AED}"/>
              </a:ext>
            </a:extLst>
          </p:cNvPr>
          <p:cNvSpPr/>
          <p:nvPr/>
        </p:nvSpPr>
        <p:spPr>
          <a:xfrm>
            <a:off x="615648" y="3290868"/>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Attrition</a:t>
            </a:r>
          </a:p>
          <a:p>
            <a:pPr algn="ctr"/>
            <a:r>
              <a:rPr lang="en-US" b="1" dirty="0">
                <a:solidFill>
                  <a:schemeClr val="dk1"/>
                </a:solidFill>
              </a:rPr>
              <a:t>Rate</a:t>
            </a:r>
          </a:p>
          <a:p>
            <a:pPr algn="ctr"/>
            <a:r>
              <a:rPr lang="en-IN" sz="2400" b="1" dirty="0"/>
              <a:t>50.21%</a:t>
            </a:r>
          </a:p>
        </p:txBody>
      </p:sp>
      <p:sp>
        <p:nvSpPr>
          <p:cNvPr id="7" name="Rounded Rectangle 13">
            <a:extLst>
              <a:ext uri="{FF2B5EF4-FFF2-40B4-BE49-F238E27FC236}">
                <a16:creationId xmlns:a16="http://schemas.microsoft.com/office/drawing/2014/main" id="{C7881435-D0D4-E948-517A-8D9DFC001F3B}"/>
              </a:ext>
            </a:extLst>
          </p:cNvPr>
          <p:cNvSpPr/>
          <p:nvPr/>
        </p:nvSpPr>
        <p:spPr>
          <a:xfrm>
            <a:off x="1975261" y="4805903"/>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Average</a:t>
            </a:r>
          </a:p>
          <a:p>
            <a:pPr algn="ctr"/>
            <a:r>
              <a:rPr lang="en-US" b="1" dirty="0">
                <a:solidFill>
                  <a:schemeClr val="dk1"/>
                </a:solidFill>
              </a:rPr>
              <a:t>Age</a:t>
            </a:r>
          </a:p>
          <a:p>
            <a:pPr algn="ctr"/>
            <a:r>
              <a:rPr lang="en-US" sz="2400" b="1" dirty="0"/>
              <a:t>39</a:t>
            </a:r>
            <a:endParaRPr lang="en-IN" sz="2400" b="1" dirty="0"/>
          </a:p>
        </p:txBody>
      </p:sp>
      <p:sp>
        <p:nvSpPr>
          <p:cNvPr id="9" name="Rounded Rectangle 15">
            <a:extLst>
              <a:ext uri="{FF2B5EF4-FFF2-40B4-BE49-F238E27FC236}">
                <a16:creationId xmlns:a16="http://schemas.microsoft.com/office/drawing/2014/main" id="{E26DBD3A-1AC0-5FA3-D1CD-BDF590287609}"/>
              </a:ext>
            </a:extLst>
          </p:cNvPr>
          <p:cNvSpPr/>
          <p:nvPr/>
        </p:nvSpPr>
        <p:spPr>
          <a:xfrm>
            <a:off x="3208131" y="329137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Active Employees</a:t>
            </a:r>
          </a:p>
          <a:p>
            <a:pPr algn="ctr"/>
            <a:r>
              <a:rPr lang="en-US" sz="2400" b="1" dirty="0"/>
              <a:t>24,895</a:t>
            </a:r>
            <a:endParaRPr lang="en-IN" sz="2400" b="1" dirty="0"/>
          </a:p>
        </p:txBody>
      </p:sp>
      <p:cxnSp>
        <p:nvCxnSpPr>
          <p:cNvPr id="10" name="Straight Connector 9">
            <a:extLst>
              <a:ext uri="{FF2B5EF4-FFF2-40B4-BE49-F238E27FC236}">
                <a16:creationId xmlns:a16="http://schemas.microsoft.com/office/drawing/2014/main" id="{DF5AC08D-C8E9-E684-13DC-BA9931C62D63}"/>
              </a:ext>
            </a:extLst>
          </p:cNvPr>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12" name="Oval 11">
            <a:extLst>
              <a:ext uri="{FF2B5EF4-FFF2-40B4-BE49-F238E27FC236}">
                <a16:creationId xmlns:a16="http://schemas.microsoft.com/office/drawing/2014/main" id="{55DB419F-8EA3-5181-7ECD-6187952174F3}"/>
              </a:ext>
            </a:extLst>
          </p:cNvPr>
          <p:cNvSpPr/>
          <p:nvPr/>
        </p:nvSpPr>
        <p:spPr>
          <a:xfrm>
            <a:off x="6113001" y="2219939"/>
            <a:ext cx="5423550" cy="26928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Content Placeholder 5">
            <a:extLst>
              <a:ext uri="{FF2B5EF4-FFF2-40B4-BE49-F238E27FC236}">
                <a16:creationId xmlns:a16="http://schemas.microsoft.com/office/drawing/2014/main" id="{AFF07123-4D6B-485C-9DC5-FB3310334EEC}"/>
              </a:ext>
            </a:extLst>
          </p:cNvPr>
          <p:cNvSpPr txBox="1">
            <a:spLocks/>
          </p:cNvSpPr>
          <p:nvPr/>
        </p:nvSpPr>
        <p:spPr>
          <a:xfrm>
            <a:off x="6802950" y="2768578"/>
            <a:ext cx="4525450" cy="19558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chemeClr val="bg1"/>
                </a:solidFill>
              </a:rPr>
              <a:t>The HR department lacks visibility into the total number of employees, making it challenging to access workforce size and plan for future growth or downsizing effectively.</a:t>
            </a:r>
          </a:p>
          <a:p>
            <a:pPr marL="0" indent="0">
              <a:buNone/>
            </a:pPr>
            <a:endParaRPr lang="en-US" sz="2000" b="1" dirty="0">
              <a:solidFill>
                <a:schemeClr val="bg1"/>
              </a:solidFill>
            </a:endParaRPr>
          </a:p>
        </p:txBody>
      </p:sp>
    </p:spTree>
    <p:extLst>
      <p:ext uri="{BB962C8B-B14F-4D97-AF65-F5344CB8AC3E}">
        <p14:creationId xmlns:p14="http://schemas.microsoft.com/office/powerpoint/2010/main" val="246041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111656"/>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759804"/>
            <a:ext cx="7213600" cy="714415"/>
          </a:xfrm>
        </p:spPr>
        <p:txBody>
          <a:bodyPr anchor="ctr">
            <a:normAutofit/>
          </a:bodyPr>
          <a:lstStyle/>
          <a:p>
            <a:pPr algn="ctr"/>
            <a:r>
              <a:rPr lang="en-US" b="1" dirty="0"/>
              <a:t>Key performance indicators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nvPr>
        </p:nvGraphicFramePr>
        <p:xfrm>
          <a:off x="1221956" y="2605929"/>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ounded Rectangle 2">
            <a:extLst>
              <a:ext uri="{FF2B5EF4-FFF2-40B4-BE49-F238E27FC236}">
                <a16:creationId xmlns:a16="http://schemas.microsoft.com/office/drawing/2014/main" id="{545BFC50-7395-C79C-611D-422747DA83A5}"/>
              </a:ext>
            </a:extLst>
          </p:cNvPr>
          <p:cNvSpPr/>
          <p:nvPr/>
        </p:nvSpPr>
        <p:spPr>
          <a:xfrm>
            <a:off x="673417"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a:p>
            <a:pPr algn="ctr"/>
            <a:r>
              <a:rPr lang="en-US" b="1" dirty="0"/>
              <a:t>Employee</a:t>
            </a:r>
          </a:p>
          <a:p>
            <a:pPr algn="ctr"/>
            <a:r>
              <a:rPr lang="en-US" b="1" dirty="0"/>
              <a:t>Count</a:t>
            </a:r>
          </a:p>
          <a:p>
            <a:pPr algn="ctr"/>
            <a:r>
              <a:rPr lang="en-US" sz="2400" b="1" dirty="0"/>
              <a:t>50000</a:t>
            </a:r>
          </a:p>
          <a:p>
            <a:pPr algn="ctr"/>
            <a:endParaRPr lang="en-IN" b="1" dirty="0"/>
          </a:p>
        </p:txBody>
      </p:sp>
      <p:sp>
        <p:nvSpPr>
          <p:cNvPr id="4" name="Rounded Rectangle 11">
            <a:extLst>
              <a:ext uri="{FF2B5EF4-FFF2-40B4-BE49-F238E27FC236}">
                <a16:creationId xmlns:a16="http://schemas.microsoft.com/office/drawing/2014/main" id="{8F41BC02-56CF-06AD-7D19-5E37E24D1CE0}"/>
              </a:ext>
            </a:extLst>
          </p:cNvPr>
          <p:cNvSpPr/>
          <p:nvPr/>
        </p:nvSpPr>
        <p:spPr>
          <a:xfrm>
            <a:off x="3145672" y="1548009"/>
            <a:ext cx="2052916" cy="1515035"/>
          </a:xfrm>
          <a:prstGeom prst="roundRect">
            <a:avLst>
              <a:gd name="adj" fmla="val 40622"/>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Attrition</a:t>
            </a:r>
          </a:p>
          <a:p>
            <a:pPr algn="ctr"/>
            <a:r>
              <a:rPr lang="en-US" b="1" dirty="0"/>
              <a:t>Count</a:t>
            </a:r>
          </a:p>
          <a:p>
            <a:pPr algn="ctr"/>
            <a:r>
              <a:rPr lang="en-IN" sz="2400" b="1" dirty="0"/>
              <a:t>25,105</a:t>
            </a:r>
          </a:p>
        </p:txBody>
      </p:sp>
      <p:sp>
        <p:nvSpPr>
          <p:cNvPr id="5" name="Rounded Rectangle 12">
            <a:extLst>
              <a:ext uri="{FF2B5EF4-FFF2-40B4-BE49-F238E27FC236}">
                <a16:creationId xmlns:a16="http://schemas.microsoft.com/office/drawing/2014/main" id="{8E528C5F-D8C5-231E-1E8C-0863839A3AED}"/>
              </a:ext>
            </a:extLst>
          </p:cNvPr>
          <p:cNvSpPr/>
          <p:nvPr/>
        </p:nvSpPr>
        <p:spPr>
          <a:xfrm>
            <a:off x="615648" y="3290868"/>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Attrition</a:t>
            </a:r>
          </a:p>
          <a:p>
            <a:pPr algn="ctr"/>
            <a:r>
              <a:rPr lang="en-US" b="1" dirty="0">
                <a:solidFill>
                  <a:schemeClr val="dk1"/>
                </a:solidFill>
              </a:rPr>
              <a:t>Rate</a:t>
            </a:r>
          </a:p>
          <a:p>
            <a:pPr algn="ctr"/>
            <a:r>
              <a:rPr lang="en-IN" sz="2400" b="1" dirty="0"/>
              <a:t>50.21%</a:t>
            </a:r>
          </a:p>
        </p:txBody>
      </p:sp>
      <p:sp>
        <p:nvSpPr>
          <p:cNvPr id="7" name="Rounded Rectangle 13">
            <a:extLst>
              <a:ext uri="{FF2B5EF4-FFF2-40B4-BE49-F238E27FC236}">
                <a16:creationId xmlns:a16="http://schemas.microsoft.com/office/drawing/2014/main" id="{C7881435-D0D4-E948-517A-8D9DFC001F3B}"/>
              </a:ext>
            </a:extLst>
          </p:cNvPr>
          <p:cNvSpPr/>
          <p:nvPr/>
        </p:nvSpPr>
        <p:spPr>
          <a:xfrm>
            <a:off x="1975261" y="4805903"/>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Average</a:t>
            </a:r>
          </a:p>
          <a:p>
            <a:pPr algn="ctr"/>
            <a:r>
              <a:rPr lang="en-US" b="1" dirty="0">
                <a:solidFill>
                  <a:schemeClr val="dk1"/>
                </a:solidFill>
              </a:rPr>
              <a:t>Age</a:t>
            </a:r>
          </a:p>
          <a:p>
            <a:pPr algn="ctr"/>
            <a:r>
              <a:rPr lang="en-US" sz="2400" b="1" dirty="0"/>
              <a:t>39</a:t>
            </a:r>
            <a:endParaRPr lang="en-IN" sz="2400" b="1" dirty="0"/>
          </a:p>
        </p:txBody>
      </p:sp>
      <p:sp>
        <p:nvSpPr>
          <p:cNvPr id="9" name="Rounded Rectangle 15">
            <a:extLst>
              <a:ext uri="{FF2B5EF4-FFF2-40B4-BE49-F238E27FC236}">
                <a16:creationId xmlns:a16="http://schemas.microsoft.com/office/drawing/2014/main" id="{E26DBD3A-1AC0-5FA3-D1CD-BDF590287609}"/>
              </a:ext>
            </a:extLst>
          </p:cNvPr>
          <p:cNvSpPr/>
          <p:nvPr/>
        </p:nvSpPr>
        <p:spPr>
          <a:xfrm>
            <a:off x="3208131" y="329137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Active Employees</a:t>
            </a:r>
          </a:p>
          <a:p>
            <a:pPr algn="ctr"/>
            <a:r>
              <a:rPr lang="en-US" sz="2400" b="1" dirty="0"/>
              <a:t>24,895</a:t>
            </a:r>
            <a:endParaRPr lang="en-IN" sz="2400" b="1" dirty="0"/>
          </a:p>
        </p:txBody>
      </p:sp>
      <p:cxnSp>
        <p:nvCxnSpPr>
          <p:cNvPr id="10" name="Straight Connector 9">
            <a:extLst>
              <a:ext uri="{FF2B5EF4-FFF2-40B4-BE49-F238E27FC236}">
                <a16:creationId xmlns:a16="http://schemas.microsoft.com/office/drawing/2014/main" id="{DF5AC08D-C8E9-E684-13DC-BA9931C62D63}"/>
              </a:ext>
            </a:extLst>
          </p:cNvPr>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12" name="Oval 11">
            <a:extLst>
              <a:ext uri="{FF2B5EF4-FFF2-40B4-BE49-F238E27FC236}">
                <a16:creationId xmlns:a16="http://schemas.microsoft.com/office/drawing/2014/main" id="{55DB419F-8EA3-5181-7ECD-6187952174F3}"/>
              </a:ext>
            </a:extLst>
          </p:cNvPr>
          <p:cNvSpPr/>
          <p:nvPr/>
        </p:nvSpPr>
        <p:spPr>
          <a:xfrm>
            <a:off x="6113001" y="2029463"/>
            <a:ext cx="5423550" cy="28833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Content Placeholder 5">
            <a:extLst>
              <a:ext uri="{FF2B5EF4-FFF2-40B4-BE49-F238E27FC236}">
                <a16:creationId xmlns:a16="http://schemas.microsoft.com/office/drawing/2014/main" id="{AFF07123-4D6B-485C-9DC5-FB3310334EEC}"/>
              </a:ext>
            </a:extLst>
          </p:cNvPr>
          <p:cNvSpPr txBox="1">
            <a:spLocks/>
          </p:cNvSpPr>
          <p:nvPr/>
        </p:nvSpPr>
        <p:spPr>
          <a:xfrm>
            <a:off x="6802950" y="2465968"/>
            <a:ext cx="4525450" cy="244687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solidFill>
                  <a:schemeClr val="bg1"/>
                </a:solidFill>
              </a:rPr>
              <a:t>The organization lacks a standardized method to track employee attrition, resulting in incomplete and unreliable data on the </a:t>
            </a:r>
            <a:r>
              <a:rPr lang="en-US" b="1" dirty="0">
                <a:solidFill>
                  <a:schemeClr val="bg1"/>
                </a:solidFill>
              </a:rPr>
              <a:t>number</a:t>
            </a:r>
            <a:r>
              <a:rPr lang="en-US" sz="2000" b="1" dirty="0">
                <a:solidFill>
                  <a:schemeClr val="bg1"/>
                </a:solidFill>
              </a:rPr>
              <a:t> of employees who have left the organization.</a:t>
            </a:r>
          </a:p>
          <a:p>
            <a:pPr marL="0" indent="0">
              <a:buNone/>
            </a:pPr>
            <a:endParaRPr lang="en-US" sz="2000" b="1" dirty="0">
              <a:solidFill>
                <a:schemeClr val="bg1"/>
              </a:solidFill>
            </a:endParaRPr>
          </a:p>
        </p:txBody>
      </p:sp>
    </p:spTree>
    <p:extLst>
      <p:ext uri="{BB962C8B-B14F-4D97-AF65-F5344CB8AC3E}">
        <p14:creationId xmlns:p14="http://schemas.microsoft.com/office/powerpoint/2010/main" val="205689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111656"/>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759804"/>
            <a:ext cx="7213600" cy="714415"/>
          </a:xfrm>
        </p:spPr>
        <p:txBody>
          <a:bodyPr anchor="ctr">
            <a:normAutofit/>
          </a:bodyPr>
          <a:lstStyle/>
          <a:p>
            <a:pPr algn="ctr"/>
            <a:r>
              <a:rPr lang="en-US" b="1" dirty="0"/>
              <a:t>Key performance indicators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nvPr>
        </p:nvGraphicFramePr>
        <p:xfrm>
          <a:off x="1221956" y="2605929"/>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ounded Rectangle 2">
            <a:extLst>
              <a:ext uri="{FF2B5EF4-FFF2-40B4-BE49-F238E27FC236}">
                <a16:creationId xmlns:a16="http://schemas.microsoft.com/office/drawing/2014/main" id="{545BFC50-7395-C79C-611D-422747DA83A5}"/>
              </a:ext>
            </a:extLst>
          </p:cNvPr>
          <p:cNvSpPr/>
          <p:nvPr/>
        </p:nvSpPr>
        <p:spPr>
          <a:xfrm>
            <a:off x="673417"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a:p>
            <a:pPr algn="ctr"/>
            <a:r>
              <a:rPr lang="en-US" b="1" dirty="0"/>
              <a:t>Employee</a:t>
            </a:r>
          </a:p>
          <a:p>
            <a:pPr algn="ctr"/>
            <a:r>
              <a:rPr lang="en-US" b="1" dirty="0"/>
              <a:t>Count</a:t>
            </a:r>
          </a:p>
          <a:p>
            <a:pPr algn="ctr"/>
            <a:r>
              <a:rPr lang="en-US" sz="2400" b="1" dirty="0"/>
              <a:t>50000</a:t>
            </a:r>
          </a:p>
          <a:p>
            <a:pPr algn="ctr"/>
            <a:endParaRPr lang="en-IN" b="1" dirty="0"/>
          </a:p>
        </p:txBody>
      </p:sp>
      <p:sp>
        <p:nvSpPr>
          <p:cNvPr id="4" name="Rounded Rectangle 11">
            <a:extLst>
              <a:ext uri="{FF2B5EF4-FFF2-40B4-BE49-F238E27FC236}">
                <a16:creationId xmlns:a16="http://schemas.microsoft.com/office/drawing/2014/main" id="{8F41BC02-56CF-06AD-7D19-5E37E24D1CE0}"/>
              </a:ext>
            </a:extLst>
          </p:cNvPr>
          <p:cNvSpPr/>
          <p:nvPr/>
        </p:nvSpPr>
        <p:spPr>
          <a:xfrm>
            <a:off x="3145672"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Attrition</a:t>
            </a:r>
          </a:p>
          <a:p>
            <a:pPr algn="ctr"/>
            <a:r>
              <a:rPr lang="en-US" b="1" dirty="0"/>
              <a:t>Count</a:t>
            </a:r>
          </a:p>
          <a:p>
            <a:pPr algn="ctr"/>
            <a:r>
              <a:rPr lang="en-IN" sz="2400" b="1" dirty="0"/>
              <a:t>25,105</a:t>
            </a:r>
          </a:p>
        </p:txBody>
      </p:sp>
      <p:sp>
        <p:nvSpPr>
          <p:cNvPr id="5" name="Rounded Rectangle 12">
            <a:extLst>
              <a:ext uri="{FF2B5EF4-FFF2-40B4-BE49-F238E27FC236}">
                <a16:creationId xmlns:a16="http://schemas.microsoft.com/office/drawing/2014/main" id="{8E528C5F-D8C5-231E-1E8C-0863839A3AED}"/>
              </a:ext>
            </a:extLst>
          </p:cNvPr>
          <p:cNvSpPr/>
          <p:nvPr/>
        </p:nvSpPr>
        <p:spPr>
          <a:xfrm>
            <a:off x="615648" y="3290868"/>
            <a:ext cx="2052916" cy="1515035"/>
          </a:xfrm>
          <a:prstGeom prst="roundRect">
            <a:avLst>
              <a:gd name="adj" fmla="val 40622"/>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dk1"/>
                </a:solidFill>
              </a:rPr>
              <a:t>Attrition</a:t>
            </a:r>
          </a:p>
          <a:p>
            <a:pPr algn="ctr"/>
            <a:r>
              <a:rPr lang="en-US" b="1" dirty="0">
                <a:solidFill>
                  <a:schemeClr val="dk1"/>
                </a:solidFill>
              </a:rPr>
              <a:t>Rate</a:t>
            </a:r>
          </a:p>
          <a:p>
            <a:pPr algn="ctr"/>
            <a:r>
              <a:rPr lang="en-IN" sz="2400" b="1" dirty="0"/>
              <a:t>50.21%</a:t>
            </a:r>
          </a:p>
        </p:txBody>
      </p:sp>
      <p:sp>
        <p:nvSpPr>
          <p:cNvPr id="7" name="Rounded Rectangle 13">
            <a:extLst>
              <a:ext uri="{FF2B5EF4-FFF2-40B4-BE49-F238E27FC236}">
                <a16:creationId xmlns:a16="http://schemas.microsoft.com/office/drawing/2014/main" id="{C7881435-D0D4-E948-517A-8D9DFC001F3B}"/>
              </a:ext>
            </a:extLst>
          </p:cNvPr>
          <p:cNvSpPr/>
          <p:nvPr/>
        </p:nvSpPr>
        <p:spPr>
          <a:xfrm>
            <a:off x="1975261" y="4805903"/>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Average</a:t>
            </a:r>
          </a:p>
          <a:p>
            <a:pPr algn="ctr"/>
            <a:r>
              <a:rPr lang="en-US" b="1" dirty="0">
                <a:solidFill>
                  <a:schemeClr val="dk1"/>
                </a:solidFill>
              </a:rPr>
              <a:t>Age</a:t>
            </a:r>
          </a:p>
          <a:p>
            <a:pPr algn="ctr"/>
            <a:r>
              <a:rPr lang="en-US" sz="2400" b="1" dirty="0"/>
              <a:t>39</a:t>
            </a:r>
            <a:endParaRPr lang="en-IN" sz="2400" b="1" dirty="0"/>
          </a:p>
        </p:txBody>
      </p:sp>
      <p:sp>
        <p:nvSpPr>
          <p:cNvPr id="9" name="Rounded Rectangle 15">
            <a:extLst>
              <a:ext uri="{FF2B5EF4-FFF2-40B4-BE49-F238E27FC236}">
                <a16:creationId xmlns:a16="http://schemas.microsoft.com/office/drawing/2014/main" id="{E26DBD3A-1AC0-5FA3-D1CD-BDF590287609}"/>
              </a:ext>
            </a:extLst>
          </p:cNvPr>
          <p:cNvSpPr/>
          <p:nvPr/>
        </p:nvSpPr>
        <p:spPr>
          <a:xfrm>
            <a:off x="3208131" y="329137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Active Employees</a:t>
            </a:r>
          </a:p>
          <a:p>
            <a:pPr algn="ctr"/>
            <a:r>
              <a:rPr lang="en-US" sz="2400" b="1" dirty="0"/>
              <a:t>24,895</a:t>
            </a:r>
            <a:endParaRPr lang="en-IN" sz="2400" b="1" dirty="0"/>
          </a:p>
        </p:txBody>
      </p:sp>
      <p:cxnSp>
        <p:nvCxnSpPr>
          <p:cNvPr id="10" name="Straight Connector 9">
            <a:extLst>
              <a:ext uri="{FF2B5EF4-FFF2-40B4-BE49-F238E27FC236}">
                <a16:creationId xmlns:a16="http://schemas.microsoft.com/office/drawing/2014/main" id="{DF5AC08D-C8E9-E684-13DC-BA9931C62D63}"/>
              </a:ext>
            </a:extLst>
          </p:cNvPr>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12" name="Oval 11">
            <a:extLst>
              <a:ext uri="{FF2B5EF4-FFF2-40B4-BE49-F238E27FC236}">
                <a16:creationId xmlns:a16="http://schemas.microsoft.com/office/drawing/2014/main" id="{55DB419F-8EA3-5181-7ECD-6187952174F3}"/>
              </a:ext>
            </a:extLst>
          </p:cNvPr>
          <p:cNvSpPr/>
          <p:nvPr/>
        </p:nvSpPr>
        <p:spPr>
          <a:xfrm>
            <a:off x="6113001" y="1548009"/>
            <a:ext cx="5423550" cy="33648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Content Placeholder 5">
            <a:extLst>
              <a:ext uri="{FF2B5EF4-FFF2-40B4-BE49-F238E27FC236}">
                <a16:creationId xmlns:a16="http://schemas.microsoft.com/office/drawing/2014/main" id="{AFF07123-4D6B-485C-9DC5-FB3310334EEC}"/>
              </a:ext>
            </a:extLst>
          </p:cNvPr>
          <p:cNvSpPr txBox="1">
            <a:spLocks/>
          </p:cNvSpPr>
          <p:nvPr/>
        </p:nvSpPr>
        <p:spPr>
          <a:xfrm>
            <a:off x="6802950" y="2465968"/>
            <a:ext cx="4525450" cy="199777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chemeClr val="bg1"/>
                </a:solidFill>
              </a:rPr>
              <a:t>Without a clear measure of attrition rate, the organization cannot access the overall turnover level or compare it with industry benchmark, hindering the ability to gauge employee satisfaction and engagement. </a:t>
            </a:r>
          </a:p>
          <a:p>
            <a:pPr marL="0" indent="0">
              <a:buNone/>
            </a:pPr>
            <a:endParaRPr lang="en-US" sz="2000" b="1" dirty="0">
              <a:solidFill>
                <a:schemeClr val="bg1"/>
              </a:solidFill>
            </a:endParaRPr>
          </a:p>
        </p:txBody>
      </p:sp>
    </p:spTree>
    <p:extLst>
      <p:ext uri="{BB962C8B-B14F-4D97-AF65-F5344CB8AC3E}">
        <p14:creationId xmlns:p14="http://schemas.microsoft.com/office/powerpoint/2010/main" val="77555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26894"/>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759804"/>
            <a:ext cx="7213600" cy="714415"/>
          </a:xfrm>
        </p:spPr>
        <p:txBody>
          <a:bodyPr anchor="ctr">
            <a:normAutofit/>
          </a:bodyPr>
          <a:lstStyle/>
          <a:p>
            <a:pPr algn="ctr"/>
            <a:r>
              <a:rPr lang="en-US" b="1" dirty="0"/>
              <a:t>Key performance indicators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nvPr>
        </p:nvGraphicFramePr>
        <p:xfrm>
          <a:off x="1221956" y="2605929"/>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ounded Rectangle 2">
            <a:extLst>
              <a:ext uri="{FF2B5EF4-FFF2-40B4-BE49-F238E27FC236}">
                <a16:creationId xmlns:a16="http://schemas.microsoft.com/office/drawing/2014/main" id="{545BFC50-7395-C79C-611D-422747DA83A5}"/>
              </a:ext>
            </a:extLst>
          </p:cNvPr>
          <p:cNvSpPr/>
          <p:nvPr/>
        </p:nvSpPr>
        <p:spPr>
          <a:xfrm>
            <a:off x="673417"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a:p>
            <a:pPr algn="ctr"/>
            <a:r>
              <a:rPr lang="en-US" b="1" dirty="0"/>
              <a:t>Employee</a:t>
            </a:r>
          </a:p>
          <a:p>
            <a:pPr algn="ctr"/>
            <a:r>
              <a:rPr lang="en-US" b="1" dirty="0"/>
              <a:t>Count</a:t>
            </a:r>
          </a:p>
          <a:p>
            <a:pPr algn="ctr"/>
            <a:r>
              <a:rPr lang="en-US" sz="2400" b="1" dirty="0"/>
              <a:t>50000</a:t>
            </a:r>
          </a:p>
          <a:p>
            <a:pPr algn="ctr"/>
            <a:endParaRPr lang="en-IN" b="1" dirty="0"/>
          </a:p>
        </p:txBody>
      </p:sp>
      <p:sp>
        <p:nvSpPr>
          <p:cNvPr id="4" name="Rounded Rectangle 11">
            <a:extLst>
              <a:ext uri="{FF2B5EF4-FFF2-40B4-BE49-F238E27FC236}">
                <a16:creationId xmlns:a16="http://schemas.microsoft.com/office/drawing/2014/main" id="{8F41BC02-56CF-06AD-7D19-5E37E24D1CE0}"/>
              </a:ext>
            </a:extLst>
          </p:cNvPr>
          <p:cNvSpPr/>
          <p:nvPr/>
        </p:nvSpPr>
        <p:spPr>
          <a:xfrm>
            <a:off x="3145672"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Attrition</a:t>
            </a:r>
          </a:p>
          <a:p>
            <a:pPr algn="ctr"/>
            <a:r>
              <a:rPr lang="en-US" b="1" dirty="0"/>
              <a:t>Count</a:t>
            </a:r>
          </a:p>
          <a:p>
            <a:pPr algn="ctr"/>
            <a:r>
              <a:rPr lang="en-IN" sz="2400" b="1" dirty="0"/>
              <a:t>25,105</a:t>
            </a:r>
          </a:p>
        </p:txBody>
      </p:sp>
      <p:sp>
        <p:nvSpPr>
          <p:cNvPr id="5" name="Rounded Rectangle 12">
            <a:extLst>
              <a:ext uri="{FF2B5EF4-FFF2-40B4-BE49-F238E27FC236}">
                <a16:creationId xmlns:a16="http://schemas.microsoft.com/office/drawing/2014/main" id="{8E528C5F-D8C5-231E-1E8C-0863839A3AED}"/>
              </a:ext>
            </a:extLst>
          </p:cNvPr>
          <p:cNvSpPr/>
          <p:nvPr/>
        </p:nvSpPr>
        <p:spPr>
          <a:xfrm>
            <a:off x="615648" y="3290868"/>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Attrition</a:t>
            </a:r>
          </a:p>
          <a:p>
            <a:pPr algn="ctr"/>
            <a:r>
              <a:rPr lang="en-US" b="1" dirty="0">
                <a:solidFill>
                  <a:schemeClr val="dk1"/>
                </a:solidFill>
              </a:rPr>
              <a:t>Rate</a:t>
            </a:r>
          </a:p>
          <a:p>
            <a:pPr algn="ctr"/>
            <a:r>
              <a:rPr lang="en-IN" sz="2400" b="1" dirty="0"/>
              <a:t>50.21%</a:t>
            </a:r>
          </a:p>
        </p:txBody>
      </p:sp>
      <p:sp>
        <p:nvSpPr>
          <p:cNvPr id="7" name="Rounded Rectangle 13">
            <a:extLst>
              <a:ext uri="{FF2B5EF4-FFF2-40B4-BE49-F238E27FC236}">
                <a16:creationId xmlns:a16="http://schemas.microsoft.com/office/drawing/2014/main" id="{C7881435-D0D4-E948-517A-8D9DFC001F3B}"/>
              </a:ext>
            </a:extLst>
          </p:cNvPr>
          <p:cNvSpPr/>
          <p:nvPr/>
        </p:nvSpPr>
        <p:spPr>
          <a:xfrm>
            <a:off x="1975261" y="4805903"/>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Average</a:t>
            </a:r>
          </a:p>
          <a:p>
            <a:pPr algn="ctr"/>
            <a:r>
              <a:rPr lang="en-US" b="1" dirty="0">
                <a:solidFill>
                  <a:schemeClr val="dk1"/>
                </a:solidFill>
              </a:rPr>
              <a:t>Age</a:t>
            </a:r>
          </a:p>
          <a:p>
            <a:pPr algn="ctr"/>
            <a:r>
              <a:rPr lang="en-US" sz="2400" b="1" dirty="0"/>
              <a:t>39</a:t>
            </a:r>
            <a:endParaRPr lang="en-IN" sz="2400" b="1" dirty="0"/>
          </a:p>
        </p:txBody>
      </p:sp>
      <p:sp>
        <p:nvSpPr>
          <p:cNvPr id="9" name="Rounded Rectangle 15">
            <a:extLst>
              <a:ext uri="{FF2B5EF4-FFF2-40B4-BE49-F238E27FC236}">
                <a16:creationId xmlns:a16="http://schemas.microsoft.com/office/drawing/2014/main" id="{E26DBD3A-1AC0-5FA3-D1CD-BDF590287609}"/>
              </a:ext>
            </a:extLst>
          </p:cNvPr>
          <p:cNvSpPr/>
          <p:nvPr/>
        </p:nvSpPr>
        <p:spPr>
          <a:xfrm>
            <a:off x="3208131" y="3291379"/>
            <a:ext cx="2052916" cy="1515035"/>
          </a:xfrm>
          <a:prstGeom prst="roundRect">
            <a:avLst>
              <a:gd name="adj" fmla="val 40622"/>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dk1"/>
                </a:solidFill>
              </a:rPr>
              <a:t>Active Employees</a:t>
            </a:r>
          </a:p>
          <a:p>
            <a:pPr algn="ctr"/>
            <a:r>
              <a:rPr lang="en-US" sz="2400" b="1" dirty="0"/>
              <a:t>24,895</a:t>
            </a:r>
            <a:endParaRPr lang="en-IN" sz="2400" b="1" dirty="0"/>
          </a:p>
        </p:txBody>
      </p:sp>
      <p:cxnSp>
        <p:nvCxnSpPr>
          <p:cNvPr id="10" name="Straight Connector 9">
            <a:extLst>
              <a:ext uri="{FF2B5EF4-FFF2-40B4-BE49-F238E27FC236}">
                <a16:creationId xmlns:a16="http://schemas.microsoft.com/office/drawing/2014/main" id="{DF5AC08D-C8E9-E684-13DC-BA9931C62D63}"/>
              </a:ext>
            </a:extLst>
          </p:cNvPr>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12" name="Oval 11">
            <a:extLst>
              <a:ext uri="{FF2B5EF4-FFF2-40B4-BE49-F238E27FC236}">
                <a16:creationId xmlns:a16="http://schemas.microsoft.com/office/drawing/2014/main" id="{55DB419F-8EA3-5181-7ECD-6187952174F3}"/>
              </a:ext>
            </a:extLst>
          </p:cNvPr>
          <p:cNvSpPr/>
          <p:nvPr/>
        </p:nvSpPr>
        <p:spPr>
          <a:xfrm>
            <a:off x="6113001" y="1614180"/>
            <a:ext cx="5423550" cy="36690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Content Placeholder 5">
            <a:extLst>
              <a:ext uri="{FF2B5EF4-FFF2-40B4-BE49-F238E27FC236}">
                <a16:creationId xmlns:a16="http://schemas.microsoft.com/office/drawing/2014/main" id="{AFF07123-4D6B-485C-9DC5-FB3310334EEC}"/>
              </a:ext>
            </a:extLst>
          </p:cNvPr>
          <p:cNvSpPr txBox="1">
            <a:spLocks/>
          </p:cNvSpPr>
          <p:nvPr/>
        </p:nvSpPr>
        <p:spPr>
          <a:xfrm>
            <a:off x="6802950" y="2465968"/>
            <a:ext cx="4525450" cy="245583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chemeClr val="bg1"/>
                </a:solidFill>
              </a:rPr>
              <a:t>The organization lacks a mechanism to differentiate between active and inactive employees, leading to difficulties in accurately assessing the current workforce’s productivity and capacity.</a:t>
            </a:r>
          </a:p>
          <a:p>
            <a:pPr marL="0" indent="0">
              <a:buNone/>
            </a:pPr>
            <a:endParaRPr lang="en-US" sz="2000" b="1" dirty="0">
              <a:solidFill>
                <a:schemeClr val="bg1"/>
              </a:solidFill>
            </a:endParaRPr>
          </a:p>
        </p:txBody>
      </p:sp>
    </p:spTree>
    <p:extLst>
      <p:ext uri="{BB962C8B-B14F-4D97-AF65-F5344CB8AC3E}">
        <p14:creationId xmlns:p14="http://schemas.microsoft.com/office/powerpoint/2010/main" val="119291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111656"/>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759804"/>
            <a:ext cx="7213600" cy="714415"/>
          </a:xfrm>
        </p:spPr>
        <p:txBody>
          <a:bodyPr anchor="ctr">
            <a:normAutofit/>
          </a:bodyPr>
          <a:lstStyle/>
          <a:p>
            <a:pPr algn="ctr"/>
            <a:r>
              <a:rPr lang="en-US" b="1" dirty="0"/>
              <a:t>Key performance indicators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nvPr>
        </p:nvGraphicFramePr>
        <p:xfrm>
          <a:off x="1221956" y="2605929"/>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ounded Rectangle 2">
            <a:extLst>
              <a:ext uri="{FF2B5EF4-FFF2-40B4-BE49-F238E27FC236}">
                <a16:creationId xmlns:a16="http://schemas.microsoft.com/office/drawing/2014/main" id="{545BFC50-7395-C79C-611D-422747DA83A5}"/>
              </a:ext>
            </a:extLst>
          </p:cNvPr>
          <p:cNvSpPr/>
          <p:nvPr/>
        </p:nvSpPr>
        <p:spPr>
          <a:xfrm>
            <a:off x="673417"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a:p>
            <a:pPr algn="ctr"/>
            <a:r>
              <a:rPr lang="en-US" b="1" dirty="0"/>
              <a:t>Employee</a:t>
            </a:r>
          </a:p>
          <a:p>
            <a:pPr algn="ctr"/>
            <a:r>
              <a:rPr lang="en-US" b="1" dirty="0"/>
              <a:t>Count</a:t>
            </a:r>
          </a:p>
          <a:p>
            <a:pPr algn="ctr"/>
            <a:r>
              <a:rPr lang="en-US" sz="2400" b="1" dirty="0"/>
              <a:t>50000</a:t>
            </a:r>
          </a:p>
          <a:p>
            <a:pPr algn="ctr"/>
            <a:endParaRPr lang="en-IN" b="1" dirty="0"/>
          </a:p>
        </p:txBody>
      </p:sp>
      <p:sp>
        <p:nvSpPr>
          <p:cNvPr id="4" name="Rounded Rectangle 11">
            <a:extLst>
              <a:ext uri="{FF2B5EF4-FFF2-40B4-BE49-F238E27FC236}">
                <a16:creationId xmlns:a16="http://schemas.microsoft.com/office/drawing/2014/main" id="{8F41BC02-56CF-06AD-7D19-5E37E24D1CE0}"/>
              </a:ext>
            </a:extLst>
          </p:cNvPr>
          <p:cNvSpPr/>
          <p:nvPr/>
        </p:nvSpPr>
        <p:spPr>
          <a:xfrm>
            <a:off x="3145672" y="154800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Attrition</a:t>
            </a:r>
          </a:p>
          <a:p>
            <a:pPr algn="ctr"/>
            <a:r>
              <a:rPr lang="en-US" b="1" dirty="0"/>
              <a:t>Count</a:t>
            </a:r>
          </a:p>
          <a:p>
            <a:pPr algn="ctr"/>
            <a:r>
              <a:rPr lang="en-IN" sz="2400" b="1" dirty="0"/>
              <a:t>25,105</a:t>
            </a:r>
          </a:p>
        </p:txBody>
      </p:sp>
      <p:sp>
        <p:nvSpPr>
          <p:cNvPr id="5" name="Rounded Rectangle 12">
            <a:extLst>
              <a:ext uri="{FF2B5EF4-FFF2-40B4-BE49-F238E27FC236}">
                <a16:creationId xmlns:a16="http://schemas.microsoft.com/office/drawing/2014/main" id="{8E528C5F-D8C5-231E-1E8C-0863839A3AED}"/>
              </a:ext>
            </a:extLst>
          </p:cNvPr>
          <p:cNvSpPr/>
          <p:nvPr/>
        </p:nvSpPr>
        <p:spPr>
          <a:xfrm>
            <a:off x="615648" y="3290868"/>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Attrition</a:t>
            </a:r>
          </a:p>
          <a:p>
            <a:pPr algn="ctr"/>
            <a:r>
              <a:rPr lang="en-US" b="1" dirty="0">
                <a:solidFill>
                  <a:schemeClr val="dk1"/>
                </a:solidFill>
              </a:rPr>
              <a:t>Rate</a:t>
            </a:r>
          </a:p>
          <a:p>
            <a:pPr algn="ctr"/>
            <a:r>
              <a:rPr lang="en-IN" sz="2400" b="1" dirty="0"/>
              <a:t>50.21%</a:t>
            </a:r>
          </a:p>
        </p:txBody>
      </p:sp>
      <p:sp>
        <p:nvSpPr>
          <p:cNvPr id="7" name="Rounded Rectangle 13">
            <a:extLst>
              <a:ext uri="{FF2B5EF4-FFF2-40B4-BE49-F238E27FC236}">
                <a16:creationId xmlns:a16="http://schemas.microsoft.com/office/drawing/2014/main" id="{C7881435-D0D4-E948-517A-8D9DFC001F3B}"/>
              </a:ext>
            </a:extLst>
          </p:cNvPr>
          <p:cNvSpPr/>
          <p:nvPr/>
        </p:nvSpPr>
        <p:spPr>
          <a:xfrm>
            <a:off x="1975261" y="4805903"/>
            <a:ext cx="2052916" cy="1515035"/>
          </a:xfrm>
          <a:prstGeom prst="roundRect">
            <a:avLst>
              <a:gd name="adj" fmla="val 40622"/>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dk1"/>
                </a:solidFill>
              </a:rPr>
              <a:t>Average</a:t>
            </a:r>
          </a:p>
          <a:p>
            <a:pPr algn="ctr"/>
            <a:r>
              <a:rPr lang="en-US" b="1" dirty="0">
                <a:solidFill>
                  <a:schemeClr val="dk1"/>
                </a:solidFill>
              </a:rPr>
              <a:t>Age</a:t>
            </a:r>
          </a:p>
          <a:p>
            <a:pPr algn="ctr"/>
            <a:r>
              <a:rPr lang="en-US" sz="2400" b="1" dirty="0"/>
              <a:t>39</a:t>
            </a:r>
            <a:endParaRPr lang="en-IN" sz="2400" b="1" dirty="0"/>
          </a:p>
        </p:txBody>
      </p:sp>
      <p:sp>
        <p:nvSpPr>
          <p:cNvPr id="9" name="Rounded Rectangle 15">
            <a:extLst>
              <a:ext uri="{FF2B5EF4-FFF2-40B4-BE49-F238E27FC236}">
                <a16:creationId xmlns:a16="http://schemas.microsoft.com/office/drawing/2014/main" id="{E26DBD3A-1AC0-5FA3-D1CD-BDF590287609}"/>
              </a:ext>
            </a:extLst>
          </p:cNvPr>
          <p:cNvSpPr/>
          <p:nvPr/>
        </p:nvSpPr>
        <p:spPr>
          <a:xfrm>
            <a:off x="3208131" y="3291379"/>
            <a:ext cx="2052916" cy="1515035"/>
          </a:xfrm>
          <a:prstGeom prst="roundRect">
            <a:avLst>
              <a:gd name="adj" fmla="val 4062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Active Employees</a:t>
            </a:r>
          </a:p>
          <a:p>
            <a:pPr algn="ctr"/>
            <a:r>
              <a:rPr lang="en-US" sz="2400" b="1" dirty="0"/>
              <a:t>24,895</a:t>
            </a:r>
            <a:endParaRPr lang="en-IN" sz="2400" b="1" dirty="0"/>
          </a:p>
        </p:txBody>
      </p:sp>
      <p:cxnSp>
        <p:nvCxnSpPr>
          <p:cNvPr id="10" name="Straight Connector 9">
            <a:extLst>
              <a:ext uri="{FF2B5EF4-FFF2-40B4-BE49-F238E27FC236}">
                <a16:creationId xmlns:a16="http://schemas.microsoft.com/office/drawing/2014/main" id="{DF5AC08D-C8E9-E684-13DC-BA9931C62D63}"/>
              </a:ext>
            </a:extLst>
          </p:cNvPr>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12" name="Oval 11">
            <a:extLst>
              <a:ext uri="{FF2B5EF4-FFF2-40B4-BE49-F238E27FC236}">
                <a16:creationId xmlns:a16="http://schemas.microsoft.com/office/drawing/2014/main" id="{55DB419F-8EA3-5181-7ECD-6187952174F3}"/>
              </a:ext>
            </a:extLst>
          </p:cNvPr>
          <p:cNvSpPr/>
          <p:nvPr/>
        </p:nvSpPr>
        <p:spPr>
          <a:xfrm>
            <a:off x="6113001" y="1767840"/>
            <a:ext cx="5423550" cy="3563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Content Placeholder 5">
            <a:extLst>
              <a:ext uri="{FF2B5EF4-FFF2-40B4-BE49-F238E27FC236}">
                <a16:creationId xmlns:a16="http://schemas.microsoft.com/office/drawing/2014/main" id="{AFF07123-4D6B-485C-9DC5-FB3310334EEC}"/>
              </a:ext>
            </a:extLst>
          </p:cNvPr>
          <p:cNvSpPr txBox="1">
            <a:spLocks/>
          </p:cNvSpPr>
          <p:nvPr/>
        </p:nvSpPr>
        <p:spPr>
          <a:xfrm>
            <a:off x="6802950" y="2465968"/>
            <a:ext cx="4525450" cy="244687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chemeClr val="bg1"/>
                </a:solidFill>
              </a:rPr>
              <a:t>The</a:t>
            </a:r>
            <a:r>
              <a:rPr lang="en-US" sz="2000" dirty="0">
                <a:solidFill>
                  <a:schemeClr val="tx1"/>
                </a:solidFill>
              </a:rPr>
              <a:t> </a:t>
            </a:r>
            <a:r>
              <a:rPr lang="en-US" b="1" dirty="0">
                <a:solidFill>
                  <a:schemeClr val="bg1"/>
                </a:solidFill>
              </a:rPr>
              <a:t>HR department lacks visibility into the average age of employees, making it difficult to evaluate workforce demographics, succession planning, and the organization’s ability to attract and retain young talent.</a:t>
            </a:r>
          </a:p>
          <a:p>
            <a:pPr marL="0" indent="0">
              <a:buNone/>
            </a:pPr>
            <a:endParaRPr lang="en-US" sz="2000" b="1" dirty="0">
              <a:solidFill>
                <a:schemeClr val="bg1"/>
              </a:solidFill>
            </a:endParaRPr>
          </a:p>
        </p:txBody>
      </p:sp>
    </p:spTree>
    <p:extLst>
      <p:ext uri="{BB962C8B-B14F-4D97-AF65-F5344CB8AC3E}">
        <p14:creationId xmlns:p14="http://schemas.microsoft.com/office/powerpoint/2010/main" val="2203845613"/>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210</TotalTime>
  <Words>740</Words>
  <Application>Microsoft Office PowerPoint</Application>
  <PresentationFormat>Widescreen</PresentationFormat>
  <Paragraphs>140</Paragraphs>
  <Slides>18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Century Gothic (Body)</vt:lpstr>
      <vt:lpstr>Century Gothic (Headings)</vt:lpstr>
      <vt:lpstr>Gill Sans MT</vt:lpstr>
      <vt:lpstr>Gill Sans MT (Body)</vt:lpstr>
      <vt:lpstr>Söhne</vt:lpstr>
      <vt:lpstr>Wingdings 2</vt:lpstr>
      <vt:lpstr>Custom</vt:lpstr>
      <vt:lpstr>HR ANALYTICS Dashboard</vt:lpstr>
      <vt:lpstr>PowerPoint Presentation</vt:lpstr>
      <vt:lpstr>Human resource department and their challenges:</vt:lpstr>
      <vt:lpstr>Key performance indicators</vt:lpstr>
      <vt:lpstr>Key performance indicators</vt:lpstr>
      <vt:lpstr>Key performance indicators</vt:lpstr>
      <vt:lpstr>Key performance indicators</vt:lpstr>
      <vt:lpstr>Key performance indicators</vt:lpstr>
      <vt:lpstr>Key performance indicators</vt:lpstr>
      <vt:lpstr>Attrition by gender:</vt:lpstr>
      <vt:lpstr>Business travel wise employee count:</vt:lpstr>
      <vt:lpstr>Education field wise attrition:</vt:lpstr>
      <vt:lpstr>Department wise job involvement(percent):</vt:lpstr>
      <vt:lpstr>Age group wise number of employees:</vt:lpstr>
      <vt:lpstr>Business travel wise attrition count:</vt:lpstr>
      <vt:lpstr>PowerPoint Presentation</vt:lpstr>
      <vt:lpstr>Suggestions for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Dashboard</dc:title>
  <dc:creator>Digdarshini Das</dc:creator>
  <cp:lastModifiedBy>Digdarshini Das</cp:lastModifiedBy>
  <cp:revision>5</cp:revision>
  <dcterms:created xsi:type="dcterms:W3CDTF">2023-12-22T05:12:09Z</dcterms:created>
  <dcterms:modified xsi:type="dcterms:W3CDTF">2023-12-24T08:04:09Z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