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4" r:id="rId10"/>
    <p:sldId id="305" r:id="rId11"/>
    <p:sldId id="307" r:id="rId12"/>
    <p:sldId id="308" r:id="rId13"/>
    <p:sldId id="309" r:id="rId14"/>
    <p:sldId id="310" r:id="rId15"/>
    <p:sldId id="3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9304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latin typeface="Times New Roman" panose="02020603050405020304" pitchFamily="18" charset="0"/>
                <a:cs typeface="Times New Roman" panose="02020603050405020304" pitchFamily="18" charset="0"/>
              </a:rPr>
              <a:t>Olist Store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cap="none" dirty="0"/>
              <a:t>A Brazilian E-commerce Company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4082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Relationship Between Shipping Days And Review Scores</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4" y="917966"/>
            <a:ext cx="4979242"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comparing delivery days to review scores, the review score always comes first. One review score worth 21 days, two are worth 18, three are worth 14, four are worth 12, and five are worth 11.</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Sao Paulo is the top city, with a highest review score of 5 and an average shipment time of 7 days.</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visualization, we can see that if we increase the shipment force and reduce the number of days it takes to deliver the goods, our review score would go up. We must improve the delivery and service times in a few cities with lower review scores.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6EAE43B-7C90-602E-85BB-1006E62964B2}"/>
              </a:ext>
            </a:extLst>
          </p:cNvPr>
          <p:cNvPicPr>
            <a:picLocks noChangeAspect="1"/>
          </p:cNvPicPr>
          <p:nvPr/>
        </p:nvPicPr>
        <p:blipFill>
          <a:blip r:embed="rId2"/>
          <a:stretch>
            <a:fillRect/>
          </a:stretch>
        </p:blipFill>
        <p:spPr>
          <a:xfrm>
            <a:off x="5791200" y="740616"/>
            <a:ext cx="6111551" cy="2497105"/>
          </a:xfrm>
          <a:prstGeom prst="rect">
            <a:avLst/>
          </a:prstGeom>
          <a:ln>
            <a:solidFill>
              <a:schemeClr val="tx1"/>
            </a:solidFill>
          </a:ln>
        </p:spPr>
      </p:pic>
      <p:pic>
        <p:nvPicPr>
          <p:cNvPr id="6" name="Picture 5">
            <a:extLst>
              <a:ext uri="{FF2B5EF4-FFF2-40B4-BE49-F238E27FC236}">
                <a16:creationId xmlns:a16="http://schemas.microsoft.com/office/drawing/2014/main" id="{192EDC94-8E10-9709-83BA-EA0A3A8AA696}"/>
              </a:ext>
            </a:extLst>
          </p:cNvPr>
          <p:cNvPicPr>
            <a:picLocks noChangeAspect="1"/>
          </p:cNvPicPr>
          <p:nvPr/>
        </p:nvPicPr>
        <p:blipFill>
          <a:blip r:embed="rId3"/>
          <a:stretch>
            <a:fillRect/>
          </a:stretch>
        </p:blipFill>
        <p:spPr>
          <a:xfrm>
            <a:off x="5791200" y="3361748"/>
            <a:ext cx="6111551" cy="2808514"/>
          </a:xfrm>
          <a:prstGeom prst="rect">
            <a:avLst/>
          </a:prstGeom>
          <a:ln>
            <a:solidFill>
              <a:schemeClr val="tx1"/>
            </a:solidFill>
          </a:ln>
        </p:spPr>
      </p:pic>
    </p:spTree>
    <p:extLst>
      <p:ext uri="{BB962C8B-B14F-4D97-AF65-F5344CB8AC3E}">
        <p14:creationId xmlns:p14="http://schemas.microsoft.com/office/powerpoint/2010/main" val="122256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646B1-1E38-4616-84B4-EC7390E01815}"/>
              </a:ext>
            </a:extLst>
          </p:cNvPr>
          <p:cNvSpPr txBox="1"/>
          <p:nvPr/>
        </p:nvSpPr>
        <p:spPr>
          <a:xfrm>
            <a:off x="1143000" y="1000125"/>
            <a:ext cx="9906000"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conclusion, we can provide discounts in the morning to raise sales at least 10% to 15% more than they are presently.</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may work on delivery days so that the review score will rise in a positive way, and we can give fantastic deals for various forms of payment so that they rise in comparison to credit card payments.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that the average delivery time for items from pet shops is now 11 days, we must reduce this time and may do so by entering into a contract with additional local vendors. This will result in a shorter delivery time and higher customer satisfaction.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Sao Paulo City has higher average costs and payment values than other cities, the survey claims. It is essential to evaluate price and payment values between cities in order to identify potential development locations and encourage industrial expansion.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studies, delivery days and review scores are correlated, thus we must focus on shipping days in order to improve our review scores.</a:t>
            </a:r>
          </a:p>
        </p:txBody>
      </p:sp>
      <p:sp>
        <p:nvSpPr>
          <p:cNvPr id="3" name="TextBox 2">
            <a:extLst>
              <a:ext uri="{FF2B5EF4-FFF2-40B4-BE49-F238E27FC236}">
                <a16:creationId xmlns:a16="http://schemas.microsoft.com/office/drawing/2014/main" id="{739233EE-BDE0-43D1-A6B0-4F06EFAFD3CF}"/>
              </a:ext>
            </a:extLst>
          </p:cNvPr>
          <p:cNvSpPr txBox="1"/>
          <p:nvPr/>
        </p:nvSpPr>
        <p:spPr>
          <a:xfrm>
            <a:off x="1143000" y="257175"/>
            <a:ext cx="9648825" cy="369332"/>
          </a:xfrm>
          <a:prstGeom prst="rect">
            <a:avLst/>
          </a:prstGeom>
          <a:noFill/>
        </p:spPr>
        <p:txBody>
          <a:bodyPr wrap="square" rtlCol="0">
            <a:spAutoFit/>
          </a:bodyPr>
          <a:lstStyle>
            <a:defPPr>
              <a:defRPr lang="en-US"/>
            </a:defPPr>
            <a:lvl1pPr algn="ctr">
              <a:defRPr b="1">
                <a:solidFill>
                  <a:srgbClr val="550000"/>
                </a:solidFill>
                <a:effectLst/>
                <a:latin typeface="Tableau Light"/>
              </a:defRPr>
            </a:lvl1pPr>
          </a:lstStyle>
          <a:p>
            <a:r>
              <a:rPr lang="en-US" dirty="0"/>
              <a:t>Conclusion</a:t>
            </a:r>
          </a:p>
        </p:txBody>
      </p:sp>
    </p:spTree>
    <p:extLst>
      <p:ext uri="{BB962C8B-B14F-4D97-AF65-F5344CB8AC3E}">
        <p14:creationId xmlns:p14="http://schemas.microsoft.com/office/powerpoint/2010/main" val="104878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DE87B-D528-4452-939E-223764516469}"/>
              </a:ext>
            </a:extLst>
          </p:cNvPr>
          <p:cNvSpPr/>
          <p:nvPr/>
        </p:nvSpPr>
        <p:spPr>
          <a:xfrm>
            <a:off x="3993216" y="2325100"/>
            <a:ext cx="389572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19496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63529"/>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Agenda</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normAutofit lnSpcReduction="10000"/>
          </a:bodyPr>
          <a:lstStyle/>
          <a:p>
            <a:pPr>
              <a:buClr>
                <a:srgbClr val="002060"/>
              </a:buClr>
              <a:buFont typeface="Arial" panose="020B0604020202020204" pitchFamily="34" charset="0"/>
              <a:buChar char="•"/>
            </a:pPr>
            <a:r>
              <a:rPr lang="en-IN" dirty="0">
                <a:latin typeface="+mj-lt"/>
              </a:rPr>
              <a:t> Domain : E-Commerce</a:t>
            </a:r>
          </a:p>
          <a:p>
            <a:pPr>
              <a:buClr>
                <a:srgbClr val="002060"/>
              </a:buClr>
              <a:buFont typeface="Arial" panose="020B0604020202020204" pitchFamily="34" charset="0"/>
              <a:buChar char="•"/>
            </a:pPr>
            <a:r>
              <a:rPr lang="en-IN" dirty="0">
                <a:latin typeface="+mj-lt"/>
              </a:rPr>
              <a:t> Project Name : </a:t>
            </a:r>
            <a:r>
              <a:rPr lang="en-US" dirty="0">
                <a:latin typeface="+mj-lt"/>
              </a:rPr>
              <a:t>P352(</a:t>
            </a:r>
            <a:r>
              <a:rPr lang="en-IN" dirty="0">
                <a:latin typeface="+mj-lt"/>
              </a:rPr>
              <a:t>Olist Store</a:t>
            </a:r>
            <a:r>
              <a:rPr lang="en-US" dirty="0">
                <a:latin typeface="+mj-lt"/>
              </a:rPr>
              <a:t> E-commerce Analytics )</a:t>
            </a:r>
            <a:endParaRPr lang="en-IN" dirty="0">
              <a:latin typeface="+mj-lt"/>
            </a:endParaRPr>
          </a:p>
          <a:p>
            <a:pPr>
              <a:buClr>
                <a:srgbClr val="002060"/>
              </a:buClr>
              <a:buFont typeface="Arial" panose="020B0604020202020204" pitchFamily="34" charset="0"/>
              <a:buChar char="•"/>
            </a:pPr>
            <a:r>
              <a:rPr lang="en-IN" dirty="0">
                <a:latin typeface="+mj-lt"/>
              </a:rPr>
              <a:t> Background : </a:t>
            </a:r>
          </a:p>
          <a:p>
            <a:pPr marL="0" indent="0">
              <a:buClr>
                <a:srgbClr val="002060"/>
              </a:buClr>
              <a:buNone/>
            </a:pPr>
            <a:r>
              <a:rPr lang="en-IN" dirty="0">
                <a:latin typeface="+mj-lt"/>
              </a:rPr>
              <a:t>	</a:t>
            </a:r>
            <a:r>
              <a:rPr lang="en-IN" dirty="0">
                <a:solidFill>
                  <a:srgbClr val="002060"/>
                </a:solidFill>
                <a:latin typeface="+mj-lt"/>
              </a:rPr>
              <a:t>1) </a:t>
            </a:r>
            <a:r>
              <a:rPr lang="en-IN" dirty="0">
                <a:latin typeface="+mj-lt"/>
              </a:rPr>
              <a:t>Client Scenario</a:t>
            </a:r>
          </a:p>
          <a:p>
            <a:pPr marL="0" indent="0">
              <a:buClr>
                <a:srgbClr val="002060"/>
              </a:buClr>
              <a:buNone/>
            </a:pPr>
            <a:r>
              <a:rPr lang="en-IN" dirty="0">
                <a:latin typeface="+mj-lt"/>
              </a:rPr>
              <a:t> 	</a:t>
            </a:r>
            <a:r>
              <a:rPr lang="en-IN" dirty="0">
                <a:solidFill>
                  <a:srgbClr val="002060"/>
                </a:solidFill>
                <a:latin typeface="+mj-lt"/>
              </a:rPr>
              <a:t>2) </a:t>
            </a:r>
            <a:r>
              <a:rPr lang="en-IN" dirty="0">
                <a:latin typeface="+mj-lt"/>
              </a:rPr>
              <a:t>ETL Process</a:t>
            </a:r>
          </a:p>
          <a:p>
            <a:pPr marL="0" indent="0">
              <a:buClr>
                <a:srgbClr val="002060"/>
              </a:buClr>
              <a:buNone/>
            </a:pPr>
            <a:r>
              <a:rPr lang="en-IN" dirty="0">
                <a:latin typeface="+mj-lt"/>
              </a:rPr>
              <a:t> 	</a:t>
            </a:r>
            <a:r>
              <a:rPr lang="en-IN" dirty="0">
                <a:solidFill>
                  <a:srgbClr val="002060"/>
                </a:solidFill>
                <a:latin typeface="+mj-lt"/>
              </a:rPr>
              <a:t>3) </a:t>
            </a:r>
            <a:r>
              <a:rPr lang="en-IN" dirty="0">
                <a:latin typeface="+mj-lt"/>
              </a:rPr>
              <a:t>Problem Solving</a:t>
            </a:r>
          </a:p>
          <a:p>
            <a:pPr marL="0" indent="0">
              <a:buClr>
                <a:srgbClr val="002060"/>
              </a:buClr>
              <a:buNone/>
            </a:pPr>
            <a:r>
              <a:rPr lang="en-IN" dirty="0">
                <a:latin typeface="+mj-lt"/>
              </a:rPr>
              <a:t> 	</a:t>
            </a:r>
            <a:r>
              <a:rPr lang="en-IN" dirty="0">
                <a:solidFill>
                  <a:srgbClr val="002060"/>
                </a:solidFill>
                <a:latin typeface="+mj-lt"/>
              </a:rPr>
              <a:t>4) </a:t>
            </a:r>
            <a:r>
              <a:rPr lang="en-IN" dirty="0">
                <a:latin typeface="+mj-lt"/>
              </a:rPr>
              <a:t>Visualizing Analytical Insides</a:t>
            </a:r>
          </a:p>
          <a:p>
            <a:pPr marL="0" indent="0">
              <a:buClr>
                <a:srgbClr val="002060"/>
              </a:buClr>
              <a:buNone/>
            </a:pPr>
            <a:r>
              <a:rPr lang="en-IN" dirty="0">
                <a:latin typeface="+mj-lt"/>
              </a:rPr>
              <a:t> 	</a:t>
            </a:r>
            <a:r>
              <a:rPr lang="en-IN" dirty="0">
                <a:solidFill>
                  <a:srgbClr val="002060"/>
                </a:solidFill>
                <a:latin typeface="+mj-lt"/>
              </a:rPr>
              <a:t>5) </a:t>
            </a:r>
            <a:r>
              <a:rPr lang="en-IN" dirty="0">
                <a:latin typeface="+mj-lt"/>
              </a:rPr>
              <a:t>Dashboard Preparation</a:t>
            </a:r>
            <a:endParaRPr lang="en-IN" dirty="0"/>
          </a:p>
        </p:txBody>
      </p:sp>
    </p:spTree>
    <p:extLst>
      <p:ext uri="{BB962C8B-B14F-4D97-AF65-F5344CB8AC3E}">
        <p14:creationId xmlns:p14="http://schemas.microsoft.com/office/powerpoint/2010/main" val="105844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Project Group Details</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normAutofit lnSpcReduction="10000"/>
          </a:bodyPr>
          <a:lstStyle/>
          <a:p>
            <a:r>
              <a:rPr lang="en-IN" dirty="0">
                <a:solidFill>
                  <a:srgbClr val="0070C0"/>
                </a:solidFill>
                <a:latin typeface="Times New Roman" panose="02020603050405020304" pitchFamily="18" charset="0"/>
                <a:cs typeface="Times New Roman" panose="02020603050405020304" pitchFamily="18" charset="0"/>
              </a:rPr>
              <a:t>Project Group No: 02</a:t>
            </a:r>
          </a:p>
          <a:p>
            <a:pPr marL="457200" indent="-457200">
              <a:buFont typeface="+mj-lt"/>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Mr. Akshay Kumar</a:t>
            </a:r>
          </a:p>
          <a:p>
            <a:pPr marL="457200" indent="-457200">
              <a:buFont typeface="+mj-lt"/>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Abhinandan Kumar</a:t>
            </a:r>
          </a:p>
          <a:p>
            <a:pPr marL="457200" indent="-457200">
              <a:buFont typeface="+mj-lt"/>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Mr. sumit rajaram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pujare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solidFill>
                  <a:schemeClr val="tx1">
                    <a:lumMod val="95000"/>
                    <a:lumOff val="5000"/>
                  </a:schemeClr>
                </a:solidFill>
                <a:latin typeface="Calibri" panose="020F0502020204030204" pitchFamily="34" charset="0"/>
              </a:rPr>
              <a:t>M</a:t>
            </a:r>
            <a:r>
              <a:rPr lang="en-IN" b="0" i="0" dirty="0">
                <a:solidFill>
                  <a:schemeClr val="tx1">
                    <a:lumMod val="95000"/>
                    <a:lumOff val="5000"/>
                  </a:schemeClr>
                </a:solidFill>
                <a:effectLst/>
                <a:latin typeface="Calibri" panose="020F0502020204030204" pitchFamily="34" charset="0"/>
              </a:rPr>
              <a:t>r </a:t>
            </a:r>
            <a:r>
              <a:rPr lang="en-IN" b="0" i="0" dirty="0" err="1">
                <a:solidFill>
                  <a:schemeClr val="tx1">
                    <a:lumMod val="95000"/>
                    <a:lumOff val="5000"/>
                  </a:schemeClr>
                </a:solidFill>
                <a:effectLst/>
                <a:latin typeface="Calibri" panose="020F0502020204030204" pitchFamily="34" charset="0"/>
              </a:rPr>
              <a:t>Kondakari</a:t>
            </a:r>
            <a:r>
              <a:rPr lang="en-IN" b="0" i="0" dirty="0">
                <a:solidFill>
                  <a:schemeClr val="tx1">
                    <a:lumMod val="95000"/>
                    <a:lumOff val="5000"/>
                  </a:schemeClr>
                </a:solidFill>
                <a:effectLst/>
                <a:latin typeface="Calibri" panose="020F0502020204030204" pitchFamily="34" charset="0"/>
              </a:rPr>
              <a:t> Lakshmi </a:t>
            </a:r>
            <a:r>
              <a:rPr lang="en-IN" b="0" i="0" dirty="0" err="1">
                <a:solidFill>
                  <a:schemeClr val="tx1">
                    <a:lumMod val="95000"/>
                    <a:lumOff val="5000"/>
                  </a:schemeClr>
                </a:solidFill>
                <a:effectLst/>
                <a:latin typeface="Calibri" panose="020F0502020204030204" pitchFamily="34" charset="0"/>
              </a:rPr>
              <a:t>ganesh</a:t>
            </a:r>
            <a:endParaRPr lang="en-IN" b="0" i="0" dirty="0">
              <a:solidFill>
                <a:schemeClr val="tx1">
                  <a:lumMod val="95000"/>
                  <a:lumOff val="5000"/>
                </a:schemeClr>
              </a:solidFill>
              <a:effectLst/>
              <a:latin typeface="Calibri" panose="020F0502020204030204" pitchFamily="34" charset="0"/>
            </a:endParaRPr>
          </a:p>
          <a:p>
            <a:pPr marL="457200" indent="-457200">
              <a:buFont typeface="+mj-lt"/>
              <a:buAutoNum type="arabicPeriod"/>
            </a:pPr>
            <a:r>
              <a:rPr lang="en-IN" b="0" i="0" dirty="0">
                <a:solidFill>
                  <a:schemeClr val="tx1">
                    <a:lumMod val="95000"/>
                    <a:lumOff val="5000"/>
                  </a:schemeClr>
                </a:solidFill>
                <a:effectLst/>
                <a:latin typeface="Calibri" panose="020F0502020204030204" pitchFamily="34" charset="0"/>
              </a:rPr>
              <a:t>Mrs. Anjana C</a:t>
            </a:r>
            <a:endParaRPr lang="en-IN" dirty="0">
              <a:solidFill>
                <a:schemeClr val="tx1">
                  <a:lumMod val="95000"/>
                  <a:lumOff val="5000"/>
                </a:schemeClr>
              </a:solidFill>
              <a:latin typeface="Calibri" panose="020F0502020204030204" pitchFamily="34" charset="0"/>
            </a:endParaRPr>
          </a:p>
          <a:p>
            <a:pPr marL="457200" indent="-457200">
              <a:buFont typeface="+mj-lt"/>
              <a:buAutoNum type="arabicPeriod"/>
            </a:pPr>
            <a:r>
              <a:rPr lang="en-IN" b="0" i="0" dirty="0">
                <a:solidFill>
                  <a:schemeClr val="tx1">
                    <a:lumMod val="95000"/>
                    <a:lumOff val="5000"/>
                  </a:schemeClr>
                </a:solidFill>
                <a:effectLst/>
                <a:latin typeface="Calibri" panose="020F0502020204030204" pitchFamily="34" charset="0"/>
              </a:rPr>
              <a:t>Ms. Digdarshini Das</a:t>
            </a:r>
          </a:p>
          <a:p>
            <a:pPr marL="457200" indent="-457200">
              <a:buFont typeface="+mj-lt"/>
              <a:buAutoNum type="arabicPeriod"/>
            </a:pPr>
            <a:r>
              <a:rPr lang="en-IN" dirty="0">
                <a:solidFill>
                  <a:schemeClr val="tx1">
                    <a:lumMod val="95000"/>
                    <a:lumOff val="5000"/>
                  </a:schemeClr>
                </a:solidFill>
                <a:latin typeface="Calibri" panose="020F0502020204030204" pitchFamily="34" charset="0"/>
              </a:rPr>
              <a:t>Ahir Vishwa Bhadreshbhai</a:t>
            </a:r>
            <a:endParaRPr lang="en-IN" b="0" i="0" dirty="0">
              <a:solidFill>
                <a:schemeClr val="tx1">
                  <a:lumMod val="95000"/>
                  <a:lumOff val="5000"/>
                </a:schemeClr>
              </a:solidFill>
              <a:effectLst/>
              <a:latin typeface="Calibri" panose="020F0502020204030204" pitchFamily="34" charset="0"/>
            </a:endParaRPr>
          </a:p>
          <a:p>
            <a:pPr marL="457200" indent="-457200">
              <a:buFont typeface="+mj-lt"/>
              <a:buAutoNum type="arabicPeriod"/>
            </a:pPr>
            <a:endParaRPr lang="en-IN"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solidFill>
                <a:srgbClr val="0070C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Problems To Solve</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lstStyle/>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Weekday Vs Weekend (order_purchase_timestamp) Payment Statistics.</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Number of Orders with review score 5 and payment type as credit card.</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Average number of days taken for order_delivered_customer_date for pet_shop.</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Average price and payment values from customers of sao paulo city.</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Relationship between shipping days (order_delivered_customer_date - order_purchase_timestamp) Vs review scores.</a:t>
            </a:r>
          </a:p>
          <a:p>
            <a:pPr marL="457200" indent="-457200">
              <a:buFont typeface="+mj-lt"/>
              <a:buAutoNum type="arabicParenR"/>
            </a:pP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56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96B4DE-0311-A8B9-ED4A-A77134C4FE3E}"/>
              </a:ext>
            </a:extLst>
          </p:cNvPr>
          <p:cNvPicPr>
            <a:picLocks noChangeAspect="1"/>
          </p:cNvPicPr>
          <p:nvPr/>
        </p:nvPicPr>
        <p:blipFill>
          <a:blip r:embed="rId2"/>
          <a:stretch>
            <a:fillRect/>
          </a:stretch>
        </p:blipFill>
        <p:spPr>
          <a:xfrm>
            <a:off x="6514323" y="1054629"/>
            <a:ext cx="4150567" cy="2374371"/>
          </a:xfrm>
          <a:prstGeom prst="rect">
            <a:avLst/>
          </a:prstGeom>
          <a:ln>
            <a:solidFill>
              <a:schemeClr val="tx1"/>
            </a:solidFill>
          </a:ln>
        </p:spPr>
      </p:pic>
      <p:sp>
        <p:nvSpPr>
          <p:cNvPr id="10" name="TextBox 9">
            <a:extLst>
              <a:ext uri="{FF2B5EF4-FFF2-40B4-BE49-F238E27FC236}">
                <a16:creationId xmlns:a16="http://schemas.microsoft.com/office/drawing/2014/main" id="{5E6E8991-1CD5-5CC5-34C5-6F90D92E5CD2}"/>
              </a:ext>
            </a:extLst>
          </p:cNvPr>
          <p:cNvSpPr txBox="1"/>
          <p:nvPr/>
        </p:nvSpPr>
        <p:spPr>
          <a:xfrm>
            <a:off x="429209" y="237541"/>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Payment Statistics weekday vs weekend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83164" y="1054629"/>
            <a:ext cx="5318449"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can see that the majority of the payment was made throughout the workweek.</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Nearly 22% of payments are received on the weekends, while 78% happen during the workweek.</a:t>
            </a:r>
          </a:p>
          <a:p>
            <a:pPr>
              <a:buClr>
                <a:srgbClr val="002060"/>
              </a:buCl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percentage of transactions made in the evening on weekdays is 73.38% compared to 26.62% in the morning</a:t>
            </a:r>
            <a:r>
              <a:rPr lang="en-IN" dirty="0">
                <a:latin typeface="Times New Roman" panose="02020603050405020304" pitchFamily="18" charset="0"/>
                <a:cs typeface="Times New Roman" panose="02020603050405020304" pitchFamily="18" charset="0"/>
              </a:rPr>
              <a:t>.</a:t>
            </a: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leads us to the conclusion that </a:t>
            </a: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stores must employ their full staff throughout weekday evening hours. </a:t>
            </a:r>
          </a:p>
          <a:p>
            <a:pPr>
              <a:buClr>
                <a:srgbClr val="002060"/>
              </a:buCl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weekday evenings, the </a:t>
            </a: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 must check the product availability. </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35EF1B9-05CD-77D6-1B8A-98B5E512D67D}"/>
              </a:ext>
            </a:extLst>
          </p:cNvPr>
          <p:cNvPicPr>
            <a:picLocks noChangeAspect="1"/>
          </p:cNvPicPr>
          <p:nvPr/>
        </p:nvPicPr>
        <p:blipFill>
          <a:blip r:embed="rId3"/>
          <a:stretch>
            <a:fillRect/>
          </a:stretch>
        </p:blipFill>
        <p:spPr>
          <a:xfrm>
            <a:off x="6514323" y="3634273"/>
            <a:ext cx="4150568" cy="2598576"/>
          </a:xfrm>
          <a:prstGeom prst="rect">
            <a:avLst/>
          </a:prstGeom>
          <a:ln>
            <a:solidFill>
              <a:schemeClr val="tx1"/>
            </a:solidFill>
          </a:ln>
        </p:spPr>
      </p:pic>
    </p:spTree>
    <p:extLst>
      <p:ext uri="{BB962C8B-B14F-4D97-AF65-F5344CB8AC3E}">
        <p14:creationId xmlns:p14="http://schemas.microsoft.com/office/powerpoint/2010/main" val="73468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25659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Payment Statistics weekday vs weekend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83164" y="830424"/>
            <a:ext cx="5318449" cy="5078313"/>
          </a:xfrm>
          <a:prstGeom prst="rect">
            <a:avLst/>
          </a:prstGeom>
          <a:noFill/>
        </p:spPr>
        <p:txBody>
          <a:bodyPr wrap="square" rtlCol="0">
            <a:spAutoFit/>
          </a:bodyPr>
          <a:lstStyle>
            <a:defPPr>
              <a:defRPr lang="en-US"/>
            </a:defPPr>
            <a:lvl1pPr marL="285750" indent="-285750">
              <a:buClr>
                <a:srgbClr val="002060"/>
              </a:buClr>
              <a:buFont typeface="Arial" panose="020B0604020202020204" pitchFamily="34" charset="0"/>
              <a:buChar char="•"/>
              <a:defRPr>
                <a:latin typeface="Times New Roman" panose="02020603050405020304" pitchFamily="18" charset="0"/>
                <a:cs typeface="Times New Roman" panose="02020603050405020304" pitchFamily="18" charset="0"/>
              </a:defRPr>
            </a:lvl1pPr>
          </a:lstStyle>
          <a:p>
            <a:r>
              <a:rPr lang="en-US" dirty="0"/>
              <a:t>The top-selling goods include </a:t>
            </a:r>
            <a:r>
              <a:rPr lang="en-US" dirty="0" err="1"/>
              <a:t>Cama</a:t>
            </a:r>
            <a:r>
              <a:rPr lang="en-US" dirty="0"/>
              <a:t> Mesa </a:t>
            </a:r>
            <a:r>
              <a:rPr lang="en-US" dirty="0" err="1"/>
              <a:t>Bano</a:t>
            </a:r>
            <a:r>
              <a:rPr lang="en-US" dirty="0"/>
              <a:t>, </a:t>
            </a:r>
            <a:r>
              <a:rPr lang="en-US" dirty="0" err="1"/>
              <a:t>Bleza</a:t>
            </a:r>
            <a:r>
              <a:rPr lang="en-US" dirty="0"/>
              <a:t> </a:t>
            </a:r>
            <a:r>
              <a:rPr lang="en-US" dirty="0" err="1"/>
              <a:t>Saude</a:t>
            </a:r>
            <a:r>
              <a:rPr lang="en-US" dirty="0"/>
              <a:t>, </a:t>
            </a:r>
            <a:r>
              <a:rPr lang="en-US" dirty="0" err="1"/>
              <a:t>Informetica</a:t>
            </a:r>
            <a:r>
              <a:rPr lang="en-US" dirty="0"/>
              <a:t> Accessories, </a:t>
            </a:r>
            <a:r>
              <a:rPr lang="en-US" dirty="0" err="1"/>
              <a:t>Moveis</a:t>
            </a:r>
            <a:r>
              <a:rPr lang="en-US" dirty="0"/>
              <a:t> </a:t>
            </a:r>
            <a:r>
              <a:rPr lang="en-US" dirty="0" err="1"/>
              <a:t>Decoracao</a:t>
            </a:r>
            <a:r>
              <a:rPr lang="en-US" dirty="0"/>
              <a:t>, and </a:t>
            </a:r>
            <a:r>
              <a:rPr lang="en-US" dirty="0" err="1"/>
              <a:t>Relogios</a:t>
            </a:r>
            <a:r>
              <a:rPr lang="en-US" dirty="0"/>
              <a:t> </a:t>
            </a:r>
            <a:r>
              <a:rPr lang="en-US" dirty="0" err="1"/>
              <a:t>Decoracao</a:t>
            </a:r>
            <a:r>
              <a:rPr lang="en-US" dirty="0"/>
              <a:t>.</a:t>
            </a:r>
          </a:p>
          <a:p>
            <a:pPr marL="0" indent="0">
              <a:buNone/>
            </a:pPr>
            <a:endParaRPr lang="en-US" dirty="0"/>
          </a:p>
          <a:p>
            <a:r>
              <a:rPr lang="en-US" dirty="0" err="1"/>
              <a:t>Boleto</a:t>
            </a:r>
            <a:r>
              <a:rPr lang="en-US" dirty="0"/>
              <a:t> and credit cards were used for the majority of the payments.</a:t>
            </a:r>
          </a:p>
          <a:p>
            <a:pPr marL="0" indent="0">
              <a:buNone/>
            </a:pPr>
            <a:endParaRPr lang="en-US" dirty="0"/>
          </a:p>
          <a:p>
            <a:r>
              <a:rPr lang="en-US" dirty="0"/>
              <a:t>This leads us to the conclusion that online retailers should confirm the availability of their best-selling items.</a:t>
            </a:r>
          </a:p>
          <a:p>
            <a:pPr marL="0" indent="0">
              <a:buNone/>
            </a:pPr>
            <a:endParaRPr lang="en-US" dirty="0"/>
          </a:p>
          <a:p>
            <a:r>
              <a:rPr lang="en-US" dirty="0" err="1"/>
              <a:t>Olist</a:t>
            </a:r>
            <a:r>
              <a:rPr lang="en-US" dirty="0"/>
              <a:t> stores must provide customers a secure, convenient method of payment with a credit card and </a:t>
            </a:r>
            <a:r>
              <a:rPr lang="en-US" dirty="0" err="1"/>
              <a:t>Boleto</a:t>
            </a:r>
            <a:r>
              <a:rPr lang="en-US" dirty="0"/>
              <a:t>.</a:t>
            </a:r>
          </a:p>
          <a:p>
            <a:pPr marL="0" indent="0">
              <a:buNone/>
            </a:pPr>
            <a:endParaRPr lang="en-US" dirty="0"/>
          </a:p>
          <a:p>
            <a:r>
              <a:rPr lang="en-US" dirty="0"/>
              <a:t>Customers at </a:t>
            </a:r>
            <a:r>
              <a:rPr lang="en-US" dirty="0" err="1"/>
              <a:t>Olist</a:t>
            </a:r>
            <a:r>
              <a:rPr lang="en-US" dirty="0"/>
              <a:t> stores may receive discounts and coupons for using debit cards as a form of payment, increasing their share of the market.</a:t>
            </a:r>
            <a:endParaRPr lang="en-IN" dirty="0"/>
          </a:p>
        </p:txBody>
      </p:sp>
      <p:pic>
        <p:nvPicPr>
          <p:cNvPr id="5" name="Picture 4">
            <a:extLst>
              <a:ext uri="{FF2B5EF4-FFF2-40B4-BE49-F238E27FC236}">
                <a16:creationId xmlns:a16="http://schemas.microsoft.com/office/drawing/2014/main" id="{995DDBF2-A081-BBE8-A392-6A590C3EE88A}"/>
              </a:ext>
            </a:extLst>
          </p:cNvPr>
          <p:cNvPicPr>
            <a:picLocks noChangeAspect="1"/>
          </p:cNvPicPr>
          <p:nvPr/>
        </p:nvPicPr>
        <p:blipFill>
          <a:blip r:embed="rId2"/>
          <a:stretch>
            <a:fillRect/>
          </a:stretch>
        </p:blipFill>
        <p:spPr>
          <a:xfrm>
            <a:off x="6096000" y="830424"/>
            <a:ext cx="5756988" cy="2598576"/>
          </a:xfrm>
          <a:prstGeom prst="rect">
            <a:avLst/>
          </a:prstGeom>
          <a:ln>
            <a:solidFill>
              <a:schemeClr val="tx1"/>
            </a:solidFill>
          </a:ln>
        </p:spPr>
      </p:pic>
      <p:pic>
        <p:nvPicPr>
          <p:cNvPr id="7" name="Picture 6">
            <a:extLst>
              <a:ext uri="{FF2B5EF4-FFF2-40B4-BE49-F238E27FC236}">
                <a16:creationId xmlns:a16="http://schemas.microsoft.com/office/drawing/2014/main" id="{5AA652BA-4E3A-8ABD-3217-86718A3BC7D2}"/>
              </a:ext>
            </a:extLst>
          </p:cNvPr>
          <p:cNvPicPr>
            <a:picLocks noChangeAspect="1"/>
          </p:cNvPicPr>
          <p:nvPr/>
        </p:nvPicPr>
        <p:blipFill>
          <a:blip r:embed="rId3"/>
          <a:stretch>
            <a:fillRect/>
          </a:stretch>
        </p:blipFill>
        <p:spPr>
          <a:xfrm>
            <a:off x="6096000" y="3633501"/>
            <a:ext cx="5756988" cy="2598577"/>
          </a:xfrm>
          <a:prstGeom prst="rect">
            <a:avLst/>
          </a:prstGeom>
          <a:ln>
            <a:solidFill>
              <a:schemeClr val="tx1"/>
            </a:solidFill>
          </a:ln>
        </p:spPr>
      </p:pic>
    </p:spTree>
    <p:extLst>
      <p:ext uri="{BB962C8B-B14F-4D97-AF65-F5344CB8AC3E}">
        <p14:creationId xmlns:p14="http://schemas.microsoft.com/office/powerpoint/2010/main" val="402412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Count Of Orders With Review Score 5 And Payment Type Credit Card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5960317"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Customers who made credit card payments for these orders gave them an average rating of five stars out around 44k.</a:t>
            </a:r>
          </a:p>
          <a:p>
            <a:pPr>
              <a:buClr>
                <a:srgbClr val="002060"/>
              </a:buCl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using a credit card, 53.42% and 17.97% of the payment are received, with ratings of 5 and 4, respectively.</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money collected by the 5 and 4 review score is around 71.39%.</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 obtained the highest payout for reviews with a high rating, although Review Score 1 only received 16.54% of the total amount. </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must improve the areas where they received a 1 on the review scale. They should focus on the quickest delivery and a flawless client experience if they want to increase ratings.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52EEA4C-C716-11D5-8C17-20596EECF11F}"/>
              </a:ext>
            </a:extLst>
          </p:cNvPr>
          <p:cNvPicPr>
            <a:picLocks noChangeAspect="1"/>
          </p:cNvPicPr>
          <p:nvPr/>
        </p:nvPicPr>
        <p:blipFill>
          <a:blip r:embed="rId2"/>
          <a:stretch>
            <a:fillRect/>
          </a:stretch>
        </p:blipFill>
        <p:spPr>
          <a:xfrm>
            <a:off x="6923315" y="607638"/>
            <a:ext cx="5029200" cy="2570649"/>
          </a:xfrm>
          <a:prstGeom prst="rect">
            <a:avLst/>
          </a:prstGeom>
          <a:ln>
            <a:solidFill>
              <a:schemeClr val="tx1"/>
            </a:solidFill>
          </a:ln>
        </p:spPr>
      </p:pic>
      <p:pic>
        <p:nvPicPr>
          <p:cNvPr id="5" name="Picture 4">
            <a:extLst>
              <a:ext uri="{FF2B5EF4-FFF2-40B4-BE49-F238E27FC236}">
                <a16:creationId xmlns:a16="http://schemas.microsoft.com/office/drawing/2014/main" id="{4D735721-A9AA-EE16-6E71-698DBDABBBAE}"/>
              </a:ext>
            </a:extLst>
          </p:cNvPr>
          <p:cNvPicPr>
            <a:picLocks noChangeAspect="1"/>
          </p:cNvPicPr>
          <p:nvPr/>
        </p:nvPicPr>
        <p:blipFill>
          <a:blip r:embed="rId3"/>
          <a:stretch>
            <a:fillRect/>
          </a:stretch>
        </p:blipFill>
        <p:spPr>
          <a:xfrm>
            <a:off x="6923315" y="3318623"/>
            <a:ext cx="5029199" cy="2931739"/>
          </a:xfrm>
          <a:prstGeom prst="rect">
            <a:avLst/>
          </a:prstGeom>
          <a:ln>
            <a:solidFill>
              <a:schemeClr val="tx1"/>
            </a:solidFill>
          </a:ln>
        </p:spPr>
      </p:pic>
    </p:spTree>
    <p:extLst>
      <p:ext uri="{BB962C8B-B14F-4D97-AF65-F5344CB8AC3E}">
        <p14:creationId xmlns:p14="http://schemas.microsoft.com/office/powerpoint/2010/main" val="21678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Average Days Taken To Deliver Pet Shop Product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4054151"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time for OLIST to deliver pet shop products is 11 days.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often ordered goods with a rating of five and credit card payment are </a:t>
            </a:r>
            <a:r>
              <a:rPr lang="en-US" dirty="0" err="1">
                <a:latin typeface="Times New Roman" panose="02020603050405020304" pitchFamily="18" charset="0"/>
                <a:cs typeface="Times New Roman" panose="02020603050405020304" pitchFamily="18" charset="0"/>
              </a:rPr>
              <a:t>Cama</a:t>
            </a:r>
            <a:r>
              <a:rPr lang="en-US" dirty="0">
                <a:latin typeface="Times New Roman" panose="02020603050405020304" pitchFamily="18" charset="0"/>
                <a:cs typeface="Times New Roman" panose="02020603050405020304" pitchFamily="18" charset="0"/>
              </a:rPr>
              <a:t> Mesa </a:t>
            </a:r>
            <a:r>
              <a:rPr lang="en-US" dirty="0" err="1">
                <a:latin typeface="Times New Roman" panose="02020603050405020304" pitchFamily="18" charset="0"/>
                <a:cs typeface="Times New Roman" panose="02020603050405020304" pitchFamily="18" charset="0"/>
              </a:rPr>
              <a:t>Bano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Bleza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Isporte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Lazer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Moveis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Decoracao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Informetica</a:t>
            </a:r>
            <a:r>
              <a:rPr lang="en-US" dirty="0">
                <a:latin typeface="Times New Roman" panose="02020603050405020304" pitchFamily="18" charset="0"/>
                <a:cs typeface="Times New Roman" panose="02020603050405020304" pitchFamily="18" charset="0"/>
              </a:rPr>
              <a:t> Accessories.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money collected by the 5 and 4 review score is around 71.39%.</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must improve our delivery service since longer delivery times have an adverse effect on our company's reputation and customer service. </a:t>
            </a:r>
            <a:endParaRPr lang="en-IN" dirty="0">
              <a:latin typeface="Times New Roman" panose="02020603050405020304" pitchFamily="18" charset="0"/>
              <a:cs typeface="Times New Roman" panose="02020603050405020304" pitchFamily="18" charset="0"/>
            </a:endParaRPr>
          </a:p>
          <a:p>
            <a:pPr>
              <a:buClr>
                <a:srgbClr val="002060"/>
              </a:buClr>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AA11AB9-3672-A02F-B098-6D14A317FABA}"/>
              </a:ext>
            </a:extLst>
          </p:cNvPr>
          <p:cNvPicPr>
            <a:picLocks noChangeAspect="1"/>
          </p:cNvPicPr>
          <p:nvPr/>
        </p:nvPicPr>
        <p:blipFill>
          <a:blip r:embed="rId2"/>
          <a:stretch>
            <a:fillRect/>
          </a:stretch>
        </p:blipFill>
        <p:spPr>
          <a:xfrm>
            <a:off x="4963832" y="917142"/>
            <a:ext cx="2914316" cy="2693805"/>
          </a:xfrm>
          <a:prstGeom prst="rect">
            <a:avLst/>
          </a:prstGeom>
          <a:ln>
            <a:solidFill>
              <a:schemeClr val="tx1"/>
            </a:solidFill>
          </a:ln>
        </p:spPr>
      </p:pic>
      <p:pic>
        <p:nvPicPr>
          <p:cNvPr id="6" name="Picture 5">
            <a:extLst>
              <a:ext uri="{FF2B5EF4-FFF2-40B4-BE49-F238E27FC236}">
                <a16:creationId xmlns:a16="http://schemas.microsoft.com/office/drawing/2014/main" id="{857A6490-F21E-2FE2-2D99-2236C62117D0}"/>
              </a:ext>
            </a:extLst>
          </p:cNvPr>
          <p:cNvPicPr>
            <a:picLocks noChangeAspect="1"/>
          </p:cNvPicPr>
          <p:nvPr/>
        </p:nvPicPr>
        <p:blipFill>
          <a:blip r:embed="rId3"/>
          <a:stretch>
            <a:fillRect/>
          </a:stretch>
        </p:blipFill>
        <p:spPr>
          <a:xfrm>
            <a:off x="7977673" y="917142"/>
            <a:ext cx="4021495" cy="2693805"/>
          </a:xfrm>
          <a:prstGeom prst="rect">
            <a:avLst/>
          </a:prstGeom>
          <a:ln>
            <a:solidFill>
              <a:schemeClr val="tx1"/>
            </a:solidFill>
          </a:ln>
        </p:spPr>
      </p:pic>
      <p:pic>
        <p:nvPicPr>
          <p:cNvPr id="9" name="Picture 8">
            <a:extLst>
              <a:ext uri="{FF2B5EF4-FFF2-40B4-BE49-F238E27FC236}">
                <a16:creationId xmlns:a16="http://schemas.microsoft.com/office/drawing/2014/main" id="{B98A6743-EAF6-CACA-CF8B-A017BA468CCF}"/>
              </a:ext>
            </a:extLst>
          </p:cNvPr>
          <p:cNvPicPr>
            <a:picLocks noChangeAspect="1"/>
          </p:cNvPicPr>
          <p:nvPr/>
        </p:nvPicPr>
        <p:blipFill>
          <a:blip r:embed="rId4"/>
          <a:stretch>
            <a:fillRect/>
          </a:stretch>
        </p:blipFill>
        <p:spPr>
          <a:xfrm>
            <a:off x="4963833" y="3715382"/>
            <a:ext cx="7035336" cy="2461483"/>
          </a:xfrm>
          <a:prstGeom prst="rect">
            <a:avLst/>
          </a:prstGeom>
          <a:ln>
            <a:solidFill>
              <a:schemeClr val="tx1"/>
            </a:solidFill>
          </a:ln>
        </p:spPr>
      </p:pic>
    </p:spTree>
    <p:extLst>
      <p:ext uri="{BB962C8B-B14F-4D97-AF65-F5344CB8AC3E}">
        <p14:creationId xmlns:p14="http://schemas.microsoft.com/office/powerpoint/2010/main" val="280052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Average Price And Payment Values From Customers Of Sao Paulo City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4054151"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pricing and payment value from Sao Paulo City are 108 and 153.39 respectively. </a:t>
            </a: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top 5 items with the highest average price and payment value are </a:t>
            </a:r>
            <a:r>
              <a:rPr lang="en-US" dirty="0" err="1">
                <a:latin typeface="Times New Roman" panose="02020603050405020304" pitchFamily="18" charset="0"/>
                <a:cs typeface="Times New Roman" panose="02020603050405020304" pitchFamily="18" charset="0"/>
              </a:rPr>
              <a:t>agro_industria_e_comercio</a:t>
            </a:r>
            <a:r>
              <a:rPr lang="en-US" dirty="0">
                <a:latin typeface="Times New Roman" panose="02020603050405020304" pitchFamily="18" charset="0"/>
                <a:cs typeface="Times New Roman" panose="02020603050405020304" pitchFamily="18" charset="0"/>
              </a:rPr>
              <a:t>, pcs, </a:t>
            </a:r>
            <a:r>
              <a:rPr lang="en-US" dirty="0" err="1">
                <a:latin typeface="Times New Roman" panose="02020603050405020304" pitchFamily="18" charset="0"/>
                <a:cs typeface="Times New Roman" panose="02020603050405020304" pitchFamily="18" charset="0"/>
              </a:rPr>
              <a:t>telefonia_fixa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electrodomesticos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portateis_casa_forno_e_cafe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only city that is making a decent profit and above the target line, according to the research on cities, is Sao Paulo. As a result, we need to examine the other cities that are having an influence on the industry and strive to improve them.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7AD2D8-5DDB-6653-6312-2363E761309E}"/>
              </a:ext>
            </a:extLst>
          </p:cNvPr>
          <p:cNvPicPr>
            <a:picLocks noChangeAspect="1"/>
          </p:cNvPicPr>
          <p:nvPr/>
        </p:nvPicPr>
        <p:blipFill>
          <a:blip r:embed="rId2"/>
          <a:stretch>
            <a:fillRect/>
          </a:stretch>
        </p:blipFill>
        <p:spPr>
          <a:xfrm>
            <a:off x="4867275" y="722023"/>
            <a:ext cx="6909513" cy="2459716"/>
          </a:xfrm>
          <a:prstGeom prst="rect">
            <a:avLst/>
          </a:prstGeom>
          <a:ln>
            <a:solidFill>
              <a:schemeClr val="tx1"/>
            </a:solidFill>
          </a:ln>
        </p:spPr>
      </p:pic>
      <p:pic>
        <p:nvPicPr>
          <p:cNvPr id="7" name="Picture 6">
            <a:extLst>
              <a:ext uri="{FF2B5EF4-FFF2-40B4-BE49-F238E27FC236}">
                <a16:creationId xmlns:a16="http://schemas.microsoft.com/office/drawing/2014/main" id="{4906D3E5-2599-9350-046F-640F14F56A30}"/>
              </a:ext>
            </a:extLst>
          </p:cNvPr>
          <p:cNvPicPr>
            <a:picLocks noChangeAspect="1"/>
          </p:cNvPicPr>
          <p:nvPr/>
        </p:nvPicPr>
        <p:blipFill>
          <a:blip r:embed="rId3"/>
          <a:stretch>
            <a:fillRect/>
          </a:stretch>
        </p:blipFill>
        <p:spPr>
          <a:xfrm>
            <a:off x="8496300" y="3301946"/>
            <a:ext cx="3280488" cy="2834031"/>
          </a:xfrm>
          <a:prstGeom prst="rect">
            <a:avLst/>
          </a:prstGeom>
          <a:ln>
            <a:solidFill>
              <a:schemeClr val="tx1"/>
            </a:solidFill>
          </a:ln>
        </p:spPr>
      </p:pic>
      <p:pic>
        <p:nvPicPr>
          <p:cNvPr id="12" name="Picture 11">
            <a:extLst>
              <a:ext uri="{FF2B5EF4-FFF2-40B4-BE49-F238E27FC236}">
                <a16:creationId xmlns:a16="http://schemas.microsoft.com/office/drawing/2014/main" id="{D5F5DD08-EB76-F801-273C-58AC984206BC}"/>
              </a:ext>
            </a:extLst>
          </p:cNvPr>
          <p:cNvPicPr>
            <a:picLocks noChangeAspect="1"/>
          </p:cNvPicPr>
          <p:nvPr/>
        </p:nvPicPr>
        <p:blipFill>
          <a:blip r:embed="rId4"/>
          <a:stretch>
            <a:fillRect/>
          </a:stretch>
        </p:blipFill>
        <p:spPr>
          <a:xfrm>
            <a:off x="4867276" y="3301946"/>
            <a:ext cx="3524250" cy="2834031"/>
          </a:xfrm>
          <a:prstGeom prst="rect">
            <a:avLst/>
          </a:prstGeom>
          <a:ln>
            <a:solidFill>
              <a:schemeClr val="tx1"/>
            </a:solidFill>
          </a:ln>
        </p:spPr>
      </p:pic>
    </p:spTree>
    <p:extLst>
      <p:ext uri="{BB962C8B-B14F-4D97-AF65-F5344CB8AC3E}">
        <p14:creationId xmlns:p14="http://schemas.microsoft.com/office/powerpoint/2010/main" val="276871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{6929D035-60EA-4B52-962D-288BFEFA9953}tf22712842_win32</Template>
  <TotalTime>513</TotalTime>
  <Words>1021</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Tableau Light</vt:lpstr>
      <vt:lpstr>Times New Roman</vt:lpstr>
      <vt:lpstr>1_RetrospectVTI</vt:lpstr>
      <vt:lpstr>Olist Store Analysis</vt:lpstr>
      <vt:lpstr>Agenda</vt:lpstr>
      <vt:lpstr>Project Group Details</vt:lpstr>
      <vt:lpstr>Problems To Solve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Indrajeet Mali</dc:creator>
  <cp:lastModifiedBy>DELL PC</cp:lastModifiedBy>
  <cp:revision>19</cp:revision>
  <dcterms:created xsi:type="dcterms:W3CDTF">2023-04-19T11:12:44Z</dcterms:created>
  <dcterms:modified xsi:type="dcterms:W3CDTF">2024-02-04T08:56:54Z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