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14"/>
  </p:notesMasterIdLst>
  <p:handoutMasterIdLst>
    <p:handoutMasterId r:id="rId15"/>
  </p:handoutMasterIdLst>
  <p:sldIdLst>
    <p:sldId id="348" r:id="rId4"/>
    <p:sldId id="349" r:id="rId5"/>
    <p:sldId id="350" r:id="rId6"/>
    <p:sldId id="340" r:id="rId7"/>
    <p:sldId id="341" r:id="rId8"/>
    <p:sldId id="342" r:id="rId9"/>
    <p:sldId id="343" r:id="rId10"/>
    <p:sldId id="344" r:id="rId11"/>
    <p:sldId id="345" r:id="rId12"/>
    <p:sldId id="347" r:id="rId13"/>
  </p:sldIdLst>
  <p:sldSz cx="12192000" cy="6858000"/>
  <p:notesSz cx="6858000" cy="9144000"/>
  <p:embeddedFontLst>
    <p:embeddedFont>
      <p:font typeface="SimSun" panose="02010600030101010101" pitchFamily="2" charset="-122"/>
      <p:regular r:id="rId20"/>
    </p:embeddedFont>
    <p:embeddedFont>
      <p:font typeface="Poppins" panose="00000500000000000000" charset="0"/>
      <p:regular r:id="rId21"/>
      <p:bold r:id="rId22"/>
      <p:italic r:id="rId23"/>
      <p:boldItalic r:id="rId24"/>
    </p:embeddedFont>
    <p:embeddedFont>
      <p:font typeface="Calibri" panose="020F0502020204030204" charset="0"/>
      <p:regular r:id="rId25"/>
      <p:bold r:id="rId26"/>
      <p:italic r:id="rId27"/>
      <p:boldItalic r:id="rId28"/>
    </p:embeddedFont>
    <p:embeddedFont>
      <p:font typeface="Calibri Light" panose="020F0302020204030204" charset="0"/>
      <p:regular r:id="rId29"/>
      <p:italic r:id="rId30"/>
    </p:embeddedFont>
  </p:embeddedFontLst>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 initials="8" lastIdx="1" clrIdx="0"/>
  <p:cmAuthor id="2" name="student" initial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FC14"/>
    <a:srgbClr val="F1FC72"/>
    <a:srgbClr val="FF8A5F"/>
    <a:srgbClr val="E96539"/>
    <a:srgbClr val="FCE5DB"/>
    <a:srgbClr val="FBDDC8"/>
    <a:srgbClr val="FE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1.xml"/><Relationship Id="rId30" Type="http://schemas.openxmlformats.org/officeDocument/2006/relationships/font" Target="fonts/font11.fntdata"/><Relationship Id="rId3" Type="http://schemas.openxmlformats.org/officeDocument/2006/relationships/slideMaster" Target="slideMasters/slideMaster2.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Poppins" panose="00000500000000000000" charset="0"/>
              <a:cs typeface="Poppins" panose="0000050000000000000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Poppins" panose="00000500000000000000" charset="0"/>
              <a:cs typeface="Poppins" panose="0000050000000000000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Poppins" panose="00000500000000000000" charset="0"/>
                <a:cs typeface="Poppins" panose="00000500000000000000"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Poppins" panose="00000500000000000000" charset="0"/>
                <a:cs typeface="Poppins" panose="00000500000000000000"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Poppins" panose="00000500000000000000" charset="0"/>
                <a:cs typeface="Poppins"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Poppins" panose="00000500000000000000" charset="0"/>
                <a:cs typeface="Poppins" panose="00000500000000000000"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Poppins" panose="00000500000000000000" charset="0"/>
        <a:cs typeface="Poppins" panose="00000500000000000000" charset="0"/>
      </a:defRPr>
    </a:lvl1pPr>
    <a:lvl2pPr marL="457200" algn="l" defTabSz="914400" rtl="0" eaLnBrk="1" latinLnBrk="0" hangingPunct="1">
      <a:defRPr sz="1200" kern="1200">
        <a:solidFill>
          <a:schemeClr val="tx1"/>
        </a:solidFill>
        <a:latin typeface="+mn-lt"/>
        <a:ea typeface="Poppins" panose="00000500000000000000" charset="0"/>
        <a:cs typeface="Poppins" panose="00000500000000000000" charset="0"/>
      </a:defRPr>
    </a:lvl2pPr>
    <a:lvl3pPr marL="914400" algn="l" defTabSz="914400" rtl="0" eaLnBrk="1" latinLnBrk="0" hangingPunct="1">
      <a:defRPr sz="1200" kern="1200">
        <a:solidFill>
          <a:schemeClr val="tx1"/>
        </a:solidFill>
        <a:latin typeface="+mn-lt"/>
        <a:ea typeface="Poppins" panose="00000500000000000000" charset="0"/>
        <a:cs typeface="Poppins" panose="00000500000000000000" charset="0"/>
      </a:defRPr>
    </a:lvl3pPr>
    <a:lvl4pPr marL="1371600" algn="l" defTabSz="914400" rtl="0" eaLnBrk="1" latinLnBrk="0" hangingPunct="1">
      <a:defRPr sz="1200" kern="1200">
        <a:solidFill>
          <a:schemeClr val="tx1"/>
        </a:solidFill>
        <a:latin typeface="+mn-lt"/>
        <a:ea typeface="Poppins" panose="00000500000000000000" charset="0"/>
        <a:cs typeface="Poppins" panose="00000500000000000000" charset="0"/>
      </a:defRPr>
    </a:lvl4pPr>
    <a:lvl5pPr marL="1828800" algn="l" defTabSz="914400" rtl="0" eaLnBrk="1" latinLnBrk="0" hangingPunct="1">
      <a:defRPr sz="1200" kern="1200">
        <a:solidFill>
          <a:schemeClr val="tx1"/>
        </a:solidFill>
        <a:latin typeface="+mn-lt"/>
        <a:ea typeface="Poppins" panose="00000500000000000000" charset="0"/>
        <a:cs typeface="Poppins"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5646420" y="3233420"/>
            <a:ext cx="6506210" cy="3214370"/>
          </a:xfrm>
          <a:prstGeom prst="rect">
            <a:avLst/>
          </a:prstGeom>
          <a:noFill/>
        </p:spPr>
        <p:txBody>
          <a:bodyPr wrap="square" rtlCol="0" anchor="t">
            <a:noAutofit/>
          </a:bodyPr>
          <a:p>
            <a:r>
              <a:rPr lang="en-US" sz="4800">
                <a:solidFill>
                  <a:schemeClr val="bg1"/>
                </a:solidFill>
              </a:rPr>
              <a:t>Jacop Antony L</a:t>
            </a:r>
            <a:endParaRPr lang="en-US" sz="4800">
              <a:solidFill>
                <a:schemeClr val="bg1"/>
              </a:solidFill>
            </a:endParaRPr>
          </a:p>
          <a:p>
            <a:r>
              <a:rPr lang="en-US" sz="4800">
                <a:solidFill>
                  <a:schemeClr val="bg1"/>
                </a:solidFill>
              </a:rPr>
              <a:t> Manikandan N</a:t>
            </a:r>
            <a:endParaRPr lang="en-US" sz="4800">
              <a:solidFill>
                <a:schemeClr val="bg1"/>
              </a:solidFill>
            </a:endParaRPr>
          </a:p>
          <a:p>
            <a:r>
              <a:rPr lang="en-US" sz="4800">
                <a:solidFill>
                  <a:schemeClr val="bg1"/>
                </a:solidFill>
              </a:rPr>
              <a:t> Saravanaperumal S</a:t>
            </a:r>
            <a:endParaRPr lang="en-US" sz="4800">
              <a:solidFill>
                <a:schemeClr val="bg1"/>
              </a:solidFill>
            </a:endParaRPr>
          </a:p>
          <a:p>
            <a:r>
              <a:rPr lang="en-US" sz="4800">
                <a:solidFill>
                  <a:schemeClr val="bg1"/>
                </a:solidFill>
              </a:rPr>
              <a:t> Vishwa P</a:t>
            </a:r>
            <a:endParaRPr lang="en-US" sz="4800">
              <a:solidFill>
                <a:schemeClr val="bg1"/>
              </a:solidFill>
            </a:endParaRPr>
          </a:p>
          <a:p>
            <a:r>
              <a:rPr lang="en-US" sz="4800">
                <a:solidFill>
                  <a:schemeClr val="bg1"/>
                </a:solidFill>
              </a:rPr>
              <a:t> Jeevanantham SS</a:t>
            </a:r>
            <a:endParaRPr lang="en-US" sz="4800">
              <a:solidFill>
                <a:schemeClr val="bg1"/>
              </a:solidFill>
            </a:endParaRPr>
          </a:p>
        </p:txBody>
      </p:sp>
      <p:sp>
        <p:nvSpPr>
          <p:cNvPr id="4" name="Text Box 3"/>
          <p:cNvSpPr txBox="1"/>
          <p:nvPr/>
        </p:nvSpPr>
        <p:spPr>
          <a:xfrm>
            <a:off x="2734945" y="2084705"/>
            <a:ext cx="6096000" cy="922020"/>
          </a:xfrm>
          <a:prstGeom prst="rect">
            <a:avLst/>
          </a:prstGeom>
          <a:noFill/>
        </p:spPr>
        <p:txBody>
          <a:bodyPr wrap="square" rtlCol="0" anchor="t">
            <a:spAutoFit/>
          </a:bodyPr>
          <a:p>
            <a:r>
              <a:rPr lang="en-US" sz="5400">
                <a:solidFill>
                  <a:schemeClr val="bg1"/>
                </a:solidFill>
              </a:rPr>
              <a:t>presentation by </a:t>
            </a:r>
            <a:endParaRPr lang="en-US" sz="54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2188210" y="158115"/>
            <a:ext cx="8186420" cy="706755"/>
          </a:xfrm>
          <a:prstGeom prst="rect">
            <a:avLst/>
          </a:prstGeom>
          <a:noFill/>
        </p:spPr>
        <p:txBody>
          <a:bodyPr wrap="square" rtlCol="0" anchor="t">
            <a:spAutoFit/>
          </a:bodyPr>
          <a:p>
            <a:r>
              <a:rPr lang="en-US" sz="4000">
                <a:solidFill>
                  <a:srgbClr val="FF0000"/>
                </a:solidFill>
              </a:rPr>
              <a:t>What is Cloud Foundry?in Big Data</a:t>
            </a:r>
            <a:endParaRPr lang="en-US" sz="4000">
              <a:solidFill>
                <a:srgbClr val="FF0000"/>
              </a:solidFill>
            </a:endParaRPr>
          </a:p>
        </p:txBody>
      </p:sp>
      <p:sp>
        <p:nvSpPr>
          <p:cNvPr id="4" name="Text Box 3"/>
          <p:cNvSpPr txBox="1"/>
          <p:nvPr/>
        </p:nvSpPr>
        <p:spPr>
          <a:xfrm>
            <a:off x="1210945" y="1816100"/>
            <a:ext cx="10823575" cy="4553585"/>
          </a:xfrm>
          <a:prstGeom prst="rect">
            <a:avLst/>
          </a:prstGeom>
          <a:noFill/>
        </p:spPr>
        <p:txBody>
          <a:bodyPr wrap="square" rtlCol="0" anchor="t">
            <a:noAutofit/>
          </a:bodyPr>
          <a:p>
            <a:r>
              <a:rPr lang="en-US" sz="3200">
                <a:sym typeface="+mn-ea"/>
              </a:rPr>
              <a:t>Cloud Foundry is the premier industry standard Platform-as-a-Service (PaaS) that ensures the fastest, easiest, and most reliable deployment of cloud-native apps. Cloud Foundry ensures that the build and deploy aspects of coding remain carefully coordinated with any attached services; resulting in quick, consistent, and reliable iterating of apps.</a:t>
            </a:r>
            <a:endParaRPr lang="en-US" sz="32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83845" y="1949450"/>
            <a:ext cx="11774170" cy="3999865"/>
          </a:xfrm>
          <a:prstGeom prst="rect">
            <a:avLst/>
          </a:prstGeom>
          <a:noFill/>
        </p:spPr>
        <p:txBody>
          <a:bodyPr wrap="square" rtlCol="0" anchor="t">
            <a:spAutoFit/>
          </a:bodyPr>
          <a:p>
            <a:endParaRPr lang="en-US"/>
          </a:p>
          <a:p>
            <a:endParaRPr lang="en-US"/>
          </a:p>
          <a:p>
            <a:r>
              <a:rPr lang="en-US" sz="4000">
                <a:solidFill>
                  <a:srgbClr val="FF0000"/>
                </a:solidFill>
              </a:rPr>
              <a:t>Choose your own language</a:t>
            </a:r>
            <a:r>
              <a:rPr lang="en-US"/>
              <a:t> - </a:t>
            </a:r>
            <a:r>
              <a:rPr lang="en-US" sz="3200"/>
              <a:t>IBM Cloud® Foundry includes runtimes for Java™, Node.js, PHP, Python, Ruby, Swift, and Go. Cloud Foundry community build packs are also available. Combined with DevOps services, the app runtimes enable a delivery pipeline that automates much of the iterative development process.</a:t>
            </a:r>
            <a:endParaRPr lang="en-US" sz="3200"/>
          </a:p>
          <a:p>
            <a:r>
              <a:rPr lang="en-US"/>
              <a:t>.</a:t>
            </a:r>
            <a:endParaRPr lang="en-US"/>
          </a:p>
        </p:txBody>
      </p:sp>
      <p:sp>
        <p:nvSpPr>
          <p:cNvPr id="3" name="Text Box 2"/>
          <p:cNvSpPr txBox="1"/>
          <p:nvPr/>
        </p:nvSpPr>
        <p:spPr>
          <a:xfrm>
            <a:off x="1007110" y="797560"/>
            <a:ext cx="9584690" cy="922020"/>
          </a:xfrm>
          <a:prstGeom prst="rect">
            <a:avLst/>
          </a:prstGeom>
          <a:noFill/>
        </p:spPr>
        <p:txBody>
          <a:bodyPr wrap="square" rtlCol="0" anchor="t">
            <a:spAutoFit/>
          </a:bodyPr>
          <a:p>
            <a:r>
              <a:rPr lang="en-US" sz="5400">
                <a:solidFill>
                  <a:srgbClr val="00B0F0"/>
                </a:solidFill>
              </a:rPr>
              <a:t>Benefits of Cloud Foundry</a:t>
            </a:r>
            <a:endParaRPr lang="en-US" sz="540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76860" y="913130"/>
            <a:ext cx="6096000" cy="829945"/>
          </a:xfrm>
          <a:prstGeom prst="rect">
            <a:avLst/>
          </a:prstGeom>
          <a:noFill/>
        </p:spPr>
        <p:txBody>
          <a:bodyPr wrap="square" rtlCol="0" anchor="t">
            <a:spAutoFit/>
          </a:bodyPr>
          <a:p>
            <a:r>
              <a:rPr lang="en-US" sz="4800">
                <a:solidFill>
                  <a:srgbClr val="FF0000"/>
                </a:solidFill>
              </a:rPr>
              <a:t>Fault tolerant</a:t>
            </a:r>
            <a:endParaRPr lang="en-US" sz="4800">
              <a:solidFill>
                <a:srgbClr val="FF0000"/>
              </a:solidFill>
            </a:endParaRPr>
          </a:p>
        </p:txBody>
      </p:sp>
      <p:sp>
        <p:nvSpPr>
          <p:cNvPr id="3" name="Text Box 2"/>
          <p:cNvSpPr txBox="1"/>
          <p:nvPr/>
        </p:nvSpPr>
        <p:spPr>
          <a:xfrm>
            <a:off x="276860" y="2152015"/>
            <a:ext cx="11618595" cy="2553335"/>
          </a:xfrm>
          <a:prstGeom prst="rect">
            <a:avLst/>
          </a:prstGeom>
          <a:noFill/>
        </p:spPr>
        <p:txBody>
          <a:bodyPr wrap="square" rtlCol="0" anchor="t">
            <a:spAutoFit/>
          </a:bodyPr>
          <a:p>
            <a:r>
              <a:rPr lang="en-US" sz="4000"/>
              <a:t>Runtimes facilitate developing apps as stateless processes that quickly: start and stop, replicate if an instance fails, and duplicate if sustained or increased performance requires.</a:t>
            </a:r>
            <a:endParaRPr 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863090" y="473710"/>
            <a:ext cx="9726295" cy="768350"/>
          </a:xfrm>
          <a:prstGeom prst="rect">
            <a:avLst/>
          </a:prstGeom>
          <a:noFill/>
        </p:spPr>
        <p:txBody>
          <a:bodyPr wrap="square" rtlCol="0" anchor="t">
            <a:spAutoFit/>
          </a:bodyPr>
          <a:p>
            <a:r>
              <a:rPr lang="en-US" sz="4400">
                <a:solidFill>
                  <a:srgbClr val="FF0000"/>
                </a:solidFill>
              </a:rPr>
              <a:t>About Cloud Foundry in Big Data</a:t>
            </a:r>
            <a:endParaRPr lang="en-US" sz="4400">
              <a:solidFill>
                <a:srgbClr val="FF0000"/>
              </a:solidFill>
            </a:endParaRPr>
          </a:p>
        </p:txBody>
      </p:sp>
      <p:sp>
        <p:nvSpPr>
          <p:cNvPr id="3" name="Text Box 2"/>
          <p:cNvSpPr txBox="1"/>
          <p:nvPr/>
        </p:nvSpPr>
        <p:spPr>
          <a:xfrm>
            <a:off x="295910" y="2174240"/>
            <a:ext cx="11551285" cy="3784600"/>
          </a:xfrm>
          <a:prstGeom prst="rect">
            <a:avLst/>
          </a:prstGeom>
          <a:noFill/>
        </p:spPr>
        <p:txBody>
          <a:bodyPr wrap="square" rtlCol="0" anchor="t">
            <a:spAutoFit/>
          </a:bodyPr>
          <a:p>
            <a:r>
              <a:rPr lang="en-US" sz="4000">
                <a:solidFill>
                  <a:schemeClr val="tx1"/>
                </a:solidFill>
              </a:rPr>
              <a:t>Cloud Foundry is an open source, multicloud platform as a service (PaaS) for developing and deploying enterprise cloud applications. It is governed by the Cloud Foundry Foundation, an independent non-profit organization, and hosted by The Linux Foundation.</a:t>
            </a:r>
            <a:endParaRPr lang="en-US" sz="4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417445" y="359410"/>
            <a:ext cx="7356475" cy="768350"/>
          </a:xfrm>
          <a:prstGeom prst="rect">
            <a:avLst/>
          </a:prstGeom>
          <a:noFill/>
        </p:spPr>
        <p:txBody>
          <a:bodyPr wrap="square" rtlCol="0" anchor="t">
            <a:spAutoFit/>
          </a:bodyPr>
          <a:p>
            <a:r>
              <a:rPr lang="en-US" sz="4400">
                <a:solidFill>
                  <a:srgbClr val="FF0000"/>
                </a:solidFill>
              </a:rPr>
              <a:t>Extend apps with services</a:t>
            </a:r>
            <a:r>
              <a:rPr lang="en-US"/>
              <a:t> </a:t>
            </a:r>
            <a:endParaRPr lang="en-US"/>
          </a:p>
        </p:txBody>
      </p:sp>
      <p:sp>
        <p:nvSpPr>
          <p:cNvPr id="3" name="Text Box 2"/>
          <p:cNvSpPr txBox="1"/>
          <p:nvPr/>
        </p:nvSpPr>
        <p:spPr>
          <a:xfrm>
            <a:off x="219710" y="2275205"/>
            <a:ext cx="11972925" cy="3538220"/>
          </a:xfrm>
          <a:prstGeom prst="rect">
            <a:avLst/>
          </a:prstGeom>
          <a:noFill/>
        </p:spPr>
        <p:txBody>
          <a:bodyPr wrap="square" rtlCol="0" anchor="t">
            <a:spAutoFit/>
          </a:bodyPr>
          <a:p>
            <a:r>
              <a:rPr lang="en-US" sz="3200"/>
              <a:t> Runtimes link IBM Cloud services to apps as endpoints, giving any instance of an app embedded knowledge of how to manage relevant calls and data. In fact, runtimes manage all linked resources this way: SDKs, APIs (whether made available as cloud services or exposed from within a traditional enterprise as custom services), and also apps themselves when used as resources by other apps.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3592195" y="1208405"/>
            <a:ext cx="8599805" cy="5649595"/>
          </a:xfrm>
          <a:prstGeom prst="rect">
            <a:avLst/>
          </a:prstGeom>
          <a:noFill/>
        </p:spPr>
        <p:txBody>
          <a:bodyPr wrap="square" rtlCol="0" anchor="t">
            <a:noAutofit/>
          </a:bodyPr>
          <a:p>
            <a:r>
              <a:rPr lang="en-US"/>
              <a:t>from pyspark import SparkContext, SparkConf</a:t>
            </a:r>
            <a:endParaRPr lang="en-US"/>
          </a:p>
          <a:p>
            <a:endParaRPr lang="en-US"/>
          </a:p>
          <a:p>
            <a:r>
              <a:rPr lang="en-US"/>
              <a:t># Initialize Spark</a:t>
            </a:r>
            <a:endParaRPr lang="en-US"/>
          </a:p>
          <a:p>
            <a:r>
              <a:rPr lang="en-US"/>
              <a:t>conf = SparkConf().setAppName("WordCount")</a:t>
            </a:r>
            <a:endParaRPr lang="en-US"/>
          </a:p>
          <a:p>
            <a:r>
              <a:rPr lang="en-US"/>
              <a:t>sc = SparkContext(conf=conf)</a:t>
            </a:r>
            <a:endParaRPr lang="en-US"/>
          </a:p>
          <a:p>
            <a:endParaRPr lang="en-US"/>
          </a:p>
          <a:p>
            <a:r>
              <a:rPr lang="en-US"/>
              <a:t># Read data</a:t>
            </a:r>
            <a:endParaRPr lang="en-US"/>
          </a:p>
          <a:p>
            <a:r>
              <a:rPr lang="en-US"/>
              <a:t>text_file = sc.textFile("data.txt")</a:t>
            </a:r>
            <a:endParaRPr lang="en-US"/>
          </a:p>
          <a:p>
            <a:endParaRPr lang="en-US"/>
          </a:p>
          <a:p>
            <a:r>
              <a:rPr lang="en-US"/>
              <a:t># Word count</a:t>
            </a:r>
            <a:endParaRPr lang="en-US"/>
          </a:p>
          <a:p>
            <a:r>
              <a:rPr lang="en-US"/>
              <a:t>word_count = text_file.flatMap(lambda line: line.split(" ")) \</a:t>
            </a:r>
            <a:endParaRPr lang="en-US"/>
          </a:p>
          <a:p>
            <a:r>
              <a:rPr lang="en-US"/>
              <a:t>                     .map(lambda word: (word, 1)) \</a:t>
            </a:r>
            <a:endParaRPr lang="en-US"/>
          </a:p>
          <a:p>
            <a:r>
              <a:rPr lang="en-US"/>
              <a:t>                     .reduceByKey(lambda a, b: a + b)</a:t>
            </a:r>
            <a:endParaRPr lang="en-US"/>
          </a:p>
          <a:p>
            <a:endParaRPr lang="en-US"/>
          </a:p>
          <a:p>
            <a:r>
              <a:rPr lang="en-US"/>
              <a:t># Print results</a:t>
            </a:r>
            <a:endParaRPr lang="en-US"/>
          </a:p>
          <a:p>
            <a:r>
              <a:rPr lang="en-US"/>
              <a:t>for (word, count) in word_count.collect():</a:t>
            </a:r>
            <a:endParaRPr lang="en-US"/>
          </a:p>
          <a:p>
            <a:r>
              <a:rPr lang="en-US"/>
              <a:t>    print(f"{word}: {count}")</a:t>
            </a:r>
            <a:endParaRPr lang="en-US"/>
          </a:p>
          <a:p>
            <a:endParaRPr lang="en-US"/>
          </a:p>
          <a:p>
            <a:r>
              <a:rPr lang="en-US"/>
              <a:t># Stop Spark</a:t>
            </a:r>
            <a:endParaRPr lang="en-US"/>
          </a:p>
          <a:p>
            <a:r>
              <a:rPr lang="en-US"/>
              <a:t>sc.stop()</a:t>
            </a:r>
            <a:endParaRPr lang="en-US"/>
          </a:p>
        </p:txBody>
      </p:sp>
      <p:sp>
        <p:nvSpPr>
          <p:cNvPr id="5" name="Text Box 4"/>
          <p:cNvSpPr txBox="1"/>
          <p:nvPr/>
        </p:nvSpPr>
        <p:spPr>
          <a:xfrm>
            <a:off x="869950" y="248285"/>
            <a:ext cx="8274050" cy="768350"/>
          </a:xfrm>
          <a:prstGeom prst="rect">
            <a:avLst/>
          </a:prstGeom>
          <a:noFill/>
        </p:spPr>
        <p:txBody>
          <a:bodyPr wrap="square" rtlCol="0" anchor="t">
            <a:spAutoFit/>
          </a:bodyPr>
          <a:p>
            <a:r>
              <a:rPr lang="en-US" sz="4400" b="1">
                <a:solidFill>
                  <a:schemeClr val="accent2"/>
                </a:solidFill>
              </a:rPr>
              <a:t>Big Data Cloud Foundry</a:t>
            </a:r>
            <a:endParaRPr lang="en-US" sz="4400" b="1">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436495" y="2428240"/>
            <a:ext cx="7662545" cy="2708275"/>
          </a:xfrm>
          <a:prstGeom prst="rect">
            <a:avLst/>
          </a:prstGeom>
          <a:noFill/>
        </p:spPr>
        <p:txBody>
          <a:bodyPr wrap="square" rtlCol="0" anchor="t">
            <a:noAutofit/>
          </a:bodyPr>
          <a:p>
            <a:r>
              <a:rPr lang="en-US" sz="2800">
                <a:solidFill>
                  <a:srgbClr val="FF0000"/>
                </a:solidFill>
              </a:rPr>
              <a:t>word1: 5</a:t>
            </a:r>
            <a:endParaRPr lang="en-US" sz="2800">
              <a:solidFill>
                <a:srgbClr val="FF0000"/>
              </a:solidFill>
            </a:endParaRPr>
          </a:p>
          <a:p>
            <a:r>
              <a:rPr lang="en-US" sz="2800">
                <a:solidFill>
                  <a:srgbClr val="FF0000"/>
                </a:solidFill>
              </a:rPr>
              <a:t>word2: 10</a:t>
            </a:r>
            <a:endParaRPr lang="en-US" sz="2800">
              <a:solidFill>
                <a:srgbClr val="FF0000"/>
              </a:solidFill>
            </a:endParaRPr>
          </a:p>
          <a:p>
            <a:r>
              <a:rPr lang="en-US" sz="2800">
                <a:solidFill>
                  <a:srgbClr val="FF0000"/>
                </a:solidFill>
              </a:rPr>
              <a:t>word3: 3</a:t>
            </a:r>
            <a:endParaRPr lang="en-US" sz="2800">
              <a:solidFill>
                <a:srgbClr val="FF0000"/>
              </a:solidFill>
            </a:endParaRPr>
          </a:p>
          <a:p>
            <a:r>
              <a:rPr lang="en-US" sz="2800">
                <a:solidFill>
                  <a:srgbClr val="FF0000"/>
                </a:solidFill>
              </a:rPr>
              <a:t>...</a:t>
            </a:r>
            <a:endParaRPr lang="en-US" sz="2800">
              <a:solidFill>
                <a:srgbClr val="FF0000"/>
              </a:solidFill>
            </a:endParaRPr>
          </a:p>
        </p:txBody>
      </p:sp>
      <p:sp>
        <p:nvSpPr>
          <p:cNvPr id="3" name="Text Box 2"/>
          <p:cNvSpPr txBox="1"/>
          <p:nvPr/>
        </p:nvSpPr>
        <p:spPr>
          <a:xfrm>
            <a:off x="793115" y="1224280"/>
            <a:ext cx="6096000" cy="583565"/>
          </a:xfrm>
          <a:prstGeom prst="rect">
            <a:avLst/>
          </a:prstGeom>
          <a:noFill/>
        </p:spPr>
        <p:txBody>
          <a:bodyPr wrap="square" rtlCol="0" anchor="t">
            <a:spAutoFit/>
          </a:bodyPr>
          <a:p>
            <a:r>
              <a:rPr lang="en-US" sz="3200">
                <a:gradFill>
                  <a:gsLst>
                    <a:gs pos="0">
                      <a:srgbClr val="7B32B2"/>
                    </a:gs>
                    <a:gs pos="100000">
                      <a:srgbClr val="401A5D"/>
                    </a:gs>
                  </a:gsLst>
                  <a:lin scaled="0"/>
                </a:gradFill>
              </a:rPr>
              <a:t>OUTPUT</a:t>
            </a:r>
            <a:endParaRPr lang="en-US" sz="3200">
              <a:gradFill>
                <a:gsLst>
                  <a:gs pos="0">
                    <a:srgbClr val="7B32B2"/>
                  </a:gs>
                  <a:gs pos="100000">
                    <a:srgbClr val="401A5D"/>
                  </a:gs>
                </a:gsLst>
                <a:lin scaled="0"/>
              </a:gradFill>
            </a:endParaRPr>
          </a:p>
        </p:txBody>
      </p:sp>
    </p:spTree>
  </p:cSld>
  <p:clrMapOvr>
    <a:masterClrMapping/>
  </p:clrMapOvr>
</p:sld>
</file>

<file path=ppt/tags/tag1.xml><?xml version="1.0" encoding="utf-8"?>
<p:tagLst xmlns:p="http://schemas.openxmlformats.org/presentationml/2006/main">
  <p:tag name="KSO_WPP_MARK_KEY" val="b58b49e5-c38c-44d6-b277-dea011701d74"/>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2214</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Arial</vt:lpstr>
      <vt:lpstr>SimSun</vt:lpstr>
      <vt:lpstr>Wingdings</vt:lpstr>
      <vt:lpstr>Poppins</vt:lpstr>
      <vt:lpstr>Wingdings</vt:lpstr>
      <vt:lpstr>Bahnschrift</vt:lpstr>
      <vt:lpstr>Arial Black</vt:lpstr>
      <vt:lpstr>Malgun Gothic Semilight</vt:lpstr>
      <vt:lpstr>Microsoft YaHei</vt:lpstr>
      <vt:lpstr>Arial Unicode MS</vt:lpstr>
      <vt:lpstr>Calibri</vt:lpstr>
      <vt:lpstr>Calibri Light</vt:lpstr>
      <vt:lpstr>Custom Design</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kingsoft</dc:creator>
  <cp:lastModifiedBy>student</cp:lastModifiedBy>
  <cp:revision>44</cp:revision>
  <dcterms:created xsi:type="dcterms:W3CDTF">2023-06-02T10:01:00Z</dcterms:created>
  <dcterms:modified xsi:type="dcterms:W3CDTF">2023-10-13T09:22:11Z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EA3F450AAA844629A386CCFCA61A2E58_13</vt:lpwstr>
  </property>
  <property fmtid="{D5CDD505-2E9C-101B-9397-08002B2CF9AE}" pid="3" name="KSOProductBuildVer">
    <vt:lpwstr>1033-12.2.0.13215</vt:lpwstr>
  </property>
</Properties>
</file>