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25"/>
  </p:notesMasterIdLst>
  <p:handoutMasterIdLst>
    <p:handoutMasterId r:id="rId26"/>
  </p:handoutMasterIdLst>
  <p:sldIdLst>
    <p:sldId id="258" r:id="rId4"/>
    <p:sldId id="320" r:id="rId5"/>
    <p:sldId id="299" r:id="rId6"/>
    <p:sldId id="300" r:id="rId7"/>
    <p:sldId id="303" r:id="rId8"/>
    <p:sldId id="304" r:id="rId9"/>
    <p:sldId id="305" r:id="rId10"/>
    <p:sldId id="302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21" r:id="rId24"/>
  </p:sldIdLst>
  <p:sldSz cx="12192000" cy="6858000"/>
  <p:notesSz cx="6858000" cy="9144000"/>
  <p:embeddedFontLst>
    <p:embeddedFont>
      <p:font typeface="SimSun" panose="02010600030101010101" pitchFamily="2" charset="-122"/>
      <p:regular r:id="rId31"/>
    </p:embeddedFont>
    <p:embeddedFont>
      <p:font typeface="Poppins" panose="00000500000000000000" charset="0"/>
      <p:regular r:id="rId32"/>
      <p:bold r:id="rId33"/>
      <p:italic r:id="rId34"/>
      <p:boldItalic r:id="rId35"/>
    </p:embeddedFont>
    <p:embeddedFont>
      <p:font typeface="Malgun Gothic Semilight" panose="020B0502040204020203" charset="-122"/>
      <p:regular r:id="rId36"/>
    </p:embeddedFont>
    <p:embeddedFont>
      <p:font typeface="Calibri Light" panose="020F0302020204030204" charset="0"/>
      <p:regular r:id="rId37"/>
      <p:italic r:id="rId38"/>
    </p:embeddedFont>
    <p:embeddedFont>
      <p:font typeface="Calibri" panose="020F0502020204030204" charset="0"/>
      <p:regular r:id="rId39"/>
      <p:bold r:id="rId40"/>
      <p:italic r:id="rId41"/>
      <p:boldItalic r:id="rId42"/>
    </p:embeddedFont>
    <p:embeddedFont>
      <p:font typeface="Arial Black" panose="020B0A04020102020204" charset="0"/>
      <p:bold r:id="rId43"/>
    </p:embeddedFont>
    <p:embeddedFont>
      <p:font typeface="Bahnschrift" panose="020B0502040204020203" charset="0"/>
      <p:regular r:id="rId44"/>
      <p:bold r:id="rId45"/>
    </p:embeddedFont>
  </p:embeddedFontLst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9" initials="8" lastIdx="1" clrIdx="0"/>
  <p:cmAuthor id="2" name="student" initials="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14"/>
    <a:srgbClr val="F1FC72"/>
    <a:srgbClr val="FF8A5F"/>
    <a:srgbClr val="E96539"/>
    <a:srgbClr val="FCE5DB"/>
    <a:srgbClr val="FBDDC8"/>
    <a:srgbClr val="FE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.xml"/><Relationship Id="rId45" Type="http://schemas.openxmlformats.org/officeDocument/2006/relationships/font" Target="fonts/font15.fntdata"/><Relationship Id="rId44" Type="http://schemas.openxmlformats.org/officeDocument/2006/relationships/font" Target="fonts/font14.fntdata"/><Relationship Id="rId43" Type="http://schemas.openxmlformats.org/officeDocument/2006/relationships/font" Target="fonts/font13.fntdata"/><Relationship Id="rId42" Type="http://schemas.openxmlformats.org/officeDocument/2006/relationships/font" Target="fonts/font12.fntdata"/><Relationship Id="rId41" Type="http://schemas.openxmlformats.org/officeDocument/2006/relationships/font" Target="fonts/font11.fntdata"/><Relationship Id="rId40" Type="http://schemas.openxmlformats.org/officeDocument/2006/relationships/font" Target="fonts/font10.fntdata"/><Relationship Id="rId4" Type="http://schemas.openxmlformats.org/officeDocument/2006/relationships/slide" Target="slides/slide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0-06T13:15:57.576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30880" y="16764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FFFF00"/>
                </a:solidFill>
              </a:rPr>
              <a:t>Storing Big Data</a:t>
            </a: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8190" y="1529715"/>
            <a:ext cx="66376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Analyzing your data characteristics</a:t>
            </a:r>
            <a:endParaRPr lang="en-US" sz="3200" b="1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08785" y="2560955"/>
            <a:ext cx="1177226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chemeClr val="bg1"/>
                </a:solidFill>
                <a:latin typeface="+mj-lt"/>
                <a:cs typeface="+mj-lt"/>
              </a:rPr>
              <a:t>Selecting data sources for analysis</a:t>
            </a:r>
            <a:endParaRPr lang="en-US" sz="4400">
              <a:solidFill>
                <a:schemeClr val="bg1"/>
              </a:solidFill>
              <a:latin typeface="+mj-lt"/>
              <a:cs typeface="+mj-lt"/>
            </a:endParaRPr>
          </a:p>
          <a:p>
            <a:r>
              <a:rPr lang="en-US" sz="4400">
                <a:solidFill>
                  <a:schemeClr val="bg1"/>
                </a:solidFill>
                <a:latin typeface="+mj-lt"/>
                <a:cs typeface="+mj-lt"/>
              </a:rPr>
              <a:t>Eliminating redundant data</a:t>
            </a:r>
            <a:endParaRPr lang="en-US" sz="4400">
              <a:solidFill>
                <a:schemeClr val="bg1"/>
              </a:solidFill>
              <a:latin typeface="+mj-lt"/>
              <a:cs typeface="+mj-lt"/>
            </a:endParaRPr>
          </a:p>
          <a:p>
            <a:r>
              <a:rPr lang="en-US" sz="4400">
                <a:solidFill>
                  <a:schemeClr val="bg1"/>
                </a:solidFill>
                <a:latin typeface="+mj-lt"/>
                <a:cs typeface="+mj-lt"/>
              </a:rPr>
              <a:t>Establishing the role of NoSQL</a:t>
            </a:r>
            <a:endParaRPr lang="en-US" sz="4400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3420" y="26860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FFFF00"/>
                </a:solidFill>
              </a:rPr>
              <a:t>Selecting Big Data stores</a:t>
            </a:r>
            <a:endParaRPr lang="en-US" sz="44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9570" y="1960880"/>
            <a:ext cx="11233150" cy="3898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>
                <a:solidFill>
                  <a:schemeClr val="bg1"/>
                </a:solidFill>
              </a:rPr>
              <a:t>Choosing the correct data stores based on your data characteristics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Moving code to data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Implementing polyglot data store solutions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Aligning business goals to the appropriate data store</a:t>
            </a:r>
            <a:endParaRPr 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76855" y="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FFFF00"/>
                </a:solidFill>
              </a:rPr>
              <a:t>Processing Big Data</a:t>
            </a: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8755" y="1662430"/>
            <a:ext cx="80124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</a:rPr>
              <a:t>Integrating disparate data stores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8755" y="2690495"/>
            <a:ext cx="1184465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v"/>
            </a:pPr>
            <a:r>
              <a:rPr lang="en-US" sz="4000">
                <a:solidFill>
                  <a:schemeClr val="bg1"/>
                </a:solidFill>
              </a:rPr>
              <a:t> Mapping data to the programming framework Connecting and extracting data from storage Transforming data for processing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Subdividing data in preparation for Hadoop MapReduce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Employing Hadoop MapReduce</a:t>
            </a:r>
            <a:endParaRPr 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07310" y="12509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FFFF00"/>
                </a:solidFill>
              </a:rPr>
              <a:t>Why Big Data</a:t>
            </a: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4945" y="832485"/>
            <a:ext cx="11885930" cy="5390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>
                <a:solidFill>
                  <a:schemeClr val="bg1"/>
                </a:solidFill>
              </a:rPr>
              <a:t>Growth of Big Data is needed</a:t>
            </a:r>
            <a:endParaRPr lang="en-US" sz="44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4400">
                <a:solidFill>
                  <a:schemeClr val="bg1"/>
                </a:solidFill>
              </a:rPr>
              <a:t>Increase of storage capacities</a:t>
            </a:r>
            <a:endParaRPr lang="en-US" sz="44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4400">
                <a:solidFill>
                  <a:schemeClr val="bg1"/>
                </a:solidFill>
              </a:rPr>
              <a:t>Increase of processing power</a:t>
            </a:r>
            <a:endParaRPr lang="en-US" sz="44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4400">
                <a:solidFill>
                  <a:schemeClr val="bg1"/>
                </a:solidFill>
              </a:rPr>
              <a:t> Availability of data(different data types)</a:t>
            </a:r>
            <a:endParaRPr lang="en-US" sz="4400">
              <a:solidFill>
                <a:schemeClr val="bg1"/>
              </a:solidFill>
            </a:endParaRPr>
          </a:p>
          <a:p>
            <a:r>
              <a:rPr lang="en-US" sz="4400">
                <a:solidFill>
                  <a:schemeClr val="bg1"/>
                </a:solidFill>
              </a:rPr>
              <a:t>Every day we create 2.5 quintillion bytes of data; 90% of the data in the world today has been created in the last two years alone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50235" y="9652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FFFF00"/>
                </a:solidFill>
              </a:rPr>
              <a:t>Why Big Data</a:t>
            </a: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1445" y="1600200"/>
            <a:ext cx="49434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FB generates 10TB daily </a:t>
            </a:r>
            <a:endParaRPr lang="en-US" sz="36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endParaRPr lang="en-US" sz="36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245" y="3060700"/>
            <a:ext cx="6096000" cy="1990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IBM claims 90% oftoday's</a:t>
            </a:r>
            <a:endParaRPr lang="en-US" sz="36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3600">
                <a:solidFill>
                  <a:schemeClr val="bg1"/>
                </a:solidFill>
              </a:rPr>
              <a:t>stored data was generated</a:t>
            </a:r>
            <a:endParaRPr lang="en-US" sz="36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3600">
                <a:solidFill>
                  <a:schemeClr val="bg1"/>
                </a:solidFill>
              </a:rPr>
              <a:t>in just the last two years.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45" y="481330"/>
            <a:ext cx="5754370" cy="5962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570355"/>
            <a:ext cx="9639300" cy="49720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878455" y="48133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FFFF00"/>
                </a:solidFill>
              </a:rPr>
              <a:t>BIG DATA SOURCES</a:t>
            </a:r>
            <a:endParaRPr lang="en-US" sz="4000" b="1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74620" y="161290"/>
            <a:ext cx="85890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FFFF00"/>
                </a:solidFill>
              </a:rPr>
              <a:t>How Is Big Data Different?</a:t>
            </a:r>
            <a:endParaRPr lang="en-US" sz="44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735" y="1136015"/>
            <a:ext cx="8604885" cy="4720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600">
                <a:solidFill>
                  <a:schemeClr val="bg1"/>
                </a:solidFill>
              </a:rPr>
              <a:t>1) Automatically generated by a machine (e.g. Sensor embedded in an engine)</a:t>
            </a:r>
            <a:endParaRPr lang="en-US" sz="3600">
              <a:solidFill>
                <a:schemeClr val="bg1"/>
              </a:solidFill>
            </a:endParaRPr>
          </a:p>
          <a:p>
            <a:r>
              <a:rPr lang="en-US" sz="3600">
                <a:solidFill>
                  <a:schemeClr val="bg1"/>
                </a:solidFill>
              </a:rPr>
              <a:t>2) Typically an entirely new source of data (e.g. Use of the internet)</a:t>
            </a:r>
            <a:endParaRPr lang="en-US" sz="3600">
              <a:solidFill>
                <a:schemeClr val="bg1"/>
              </a:solidFill>
            </a:endParaRPr>
          </a:p>
          <a:p>
            <a:r>
              <a:rPr lang="en-US" sz="3600">
                <a:solidFill>
                  <a:schemeClr val="bg1"/>
                </a:solidFill>
              </a:rPr>
              <a:t>3) Not designed to be friendly (e.g. Text streams)</a:t>
            </a:r>
            <a:endParaRPr lang="en-US" sz="3600">
              <a:solidFill>
                <a:schemeClr val="bg1"/>
              </a:solidFill>
            </a:endParaRPr>
          </a:p>
          <a:p>
            <a:r>
              <a:rPr lang="en-US" sz="3600">
                <a:solidFill>
                  <a:schemeClr val="bg1"/>
                </a:solidFill>
              </a:rPr>
              <a:t>4) May not have much values</a:t>
            </a:r>
            <a:endParaRPr lang="en-US" sz="3600">
              <a:solidFill>
                <a:schemeClr val="bg1"/>
              </a:solidFill>
            </a:endParaRPr>
          </a:p>
          <a:p>
            <a:r>
              <a:rPr lang="en-US" sz="3600">
                <a:solidFill>
                  <a:schemeClr val="bg1"/>
                </a:solidFill>
              </a:rPr>
              <a:t>Need to focus on the important part</a:t>
            </a:r>
            <a:endParaRPr lang="en-US" sz="3600">
              <a:solidFill>
                <a:schemeClr val="bg1"/>
              </a:solidFill>
            </a:endParaRPr>
          </a:p>
          <a:p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05" y="2303780"/>
            <a:ext cx="1236345" cy="1236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605" y="4050665"/>
            <a:ext cx="1199515" cy="117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60" y="1266190"/>
            <a:ext cx="5942330" cy="53911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52675" y="260350"/>
            <a:ext cx="7486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rgbClr val="FFFF00"/>
                </a:solidFill>
              </a:rPr>
              <a:t>Data generation points Examples</a:t>
            </a:r>
            <a:endParaRPr lang="en-US" sz="3600" b="1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1033780"/>
            <a:ext cx="4195445" cy="562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17545" y="0"/>
            <a:ext cx="6096000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sz="4000" b="1">
                <a:solidFill>
                  <a:srgbClr val="FFFF00"/>
                </a:solidFill>
              </a:rPr>
              <a:t>Big Data Analytics</a:t>
            </a: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36245" y="1617345"/>
            <a:ext cx="7366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Examining large amount of data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6245" y="2262505"/>
            <a:ext cx="10911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Appropriate information</a:t>
            </a: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Identification of hidden patterns, unknowncorrelations</a:t>
            </a: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Competitive advantage</a:t>
            </a: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Better business decisions: strategic and operational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165350" y="0"/>
            <a:ext cx="84353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FFFF00"/>
                </a:solidFill>
              </a:rPr>
              <a:t>Application of Big Data analytics</a:t>
            </a:r>
            <a:endParaRPr lang="en-US" sz="4000" b="1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655" y="1377950"/>
            <a:ext cx="1841500" cy="1202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55" y="2981325"/>
            <a:ext cx="1841500" cy="1403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655" y="4785995"/>
            <a:ext cx="1841500" cy="1408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105" y="1377950"/>
            <a:ext cx="1846580" cy="1144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105" y="2981325"/>
            <a:ext cx="1845945" cy="13373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761480" y="1377950"/>
            <a:ext cx="6096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Multi channel </a:t>
            </a:r>
            <a:endParaRPr lang="en-US" sz="3200" b="1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</a:rPr>
              <a:t>      sales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61480" y="312547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Telecom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61480" y="478599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Traffic Control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18135" y="342265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Manufacturing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18135" y="1460500"/>
            <a:ext cx="6096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sym typeface="+mn-ea"/>
              </a:rPr>
              <a:t>Homeland</a:t>
            </a:r>
            <a:endParaRPr lang="en-US" sz="2800" b="1">
              <a:solidFill>
                <a:schemeClr val="bg1"/>
              </a:solidFill>
              <a:sym typeface="+mn-ea"/>
            </a:endParaRPr>
          </a:p>
          <a:p>
            <a:r>
              <a:rPr lang="en-US" sz="2800" b="1">
                <a:solidFill>
                  <a:schemeClr val="bg1"/>
                </a:solidFill>
                <a:sym typeface="+mn-ea"/>
              </a:rPr>
              <a:t> Security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18135" y="4570095"/>
            <a:ext cx="6096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Smarter </a:t>
            </a:r>
            <a:endParaRPr lang="en-US"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Healthcare</a:t>
            </a:r>
            <a:endParaRPr lang="en-US" sz="2800" b="1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105" y="4777740"/>
            <a:ext cx="1847215" cy="1399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638925" y="4095115"/>
            <a:ext cx="6149975" cy="2553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N.MANIKANDAN  </a:t>
            </a:r>
            <a:endParaRPr lang="en-US" sz="32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L.JACOP ANTONY  </a:t>
            </a:r>
            <a:endParaRPr lang="en-US" sz="32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S.VISHWA </a:t>
            </a:r>
            <a:endParaRPr lang="en-US" sz="32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S.S. JEEVANANTHAM</a:t>
            </a:r>
            <a:endParaRPr lang="en-US" sz="32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S.SARAVANAPERUMAL</a:t>
            </a:r>
            <a:r>
              <a:rPr lang="en-US" sz="3200">
                <a:solidFill>
                  <a:schemeClr val="tx1"/>
                </a:solidFill>
              </a:rPr>
              <a:t>ERUMAL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17615" y="3357245"/>
            <a:ext cx="5572760" cy="737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PRESENTED BY</a:t>
            </a:r>
            <a:endParaRPr 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5" y="2117725"/>
            <a:ext cx="4013835" cy="39452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2400" y="1243330"/>
            <a:ext cx="7877810" cy="3437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>
              <a:buFont typeface="Wingdings" panose="05000000000000000000" charset="0"/>
              <a:buChar char="v"/>
            </a:pPr>
            <a:r>
              <a:rPr lang="en-US" sz="4000">
                <a:solidFill>
                  <a:schemeClr val="bg1"/>
                </a:solidFill>
              </a:rPr>
              <a:t>will be so overwhelmed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  Need  the right people and solve              the right problem </a:t>
            </a:r>
            <a:endParaRPr lang="en-US" sz="4000">
              <a:solidFill>
                <a:schemeClr val="bg1"/>
              </a:solidFill>
            </a:endParaRPr>
          </a:p>
          <a:p>
            <a:endParaRPr lang="en-US" sz="40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US" sz="4000">
                <a:solidFill>
                  <a:schemeClr val="bg1"/>
                </a:solidFill>
              </a:rPr>
              <a:t>costs escalate too fast 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  isn't necessary to capture 100%</a:t>
            </a:r>
            <a:endParaRPr lang="en-US" sz="4000">
              <a:solidFill>
                <a:schemeClr val="bg1"/>
              </a:solidFill>
            </a:endParaRPr>
          </a:p>
          <a:p>
            <a:endParaRPr lang="en-US" sz="40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US" sz="4000">
                <a:solidFill>
                  <a:schemeClr val="bg1"/>
                </a:solidFill>
              </a:rPr>
              <a:t>Many sources of big data is privacy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827655" y="22669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FFFF00"/>
                </a:solidFill>
              </a:rPr>
              <a:t>Risk of Big data</a:t>
            </a:r>
            <a:endParaRPr lang="en-US" sz="4400" b="1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8160" y="1016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>
                <a:solidFill>
                  <a:schemeClr val="bg1"/>
                </a:solidFill>
              </a:rPr>
              <a:t>INTRODUCTION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6760" y="1017905"/>
            <a:ext cx="11445240" cy="57042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</a:rPr>
              <a:t>Big Data may well be the Next Big Thing in the IT </a:t>
            </a: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  <a:sym typeface="+mn-ea"/>
              </a:rPr>
              <a:t>world.</a:t>
            </a:r>
            <a:endParaRPr lang="en-US" sz="28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endParaRPr lang="en-US" sz="28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</a:rPr>
              <a:t>Big data burst upon the scene in the first decade of the </a:t>
            </a: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  <a:sym typeface="+mn-ea"/>
              </a:rPr>
              <a:t>21st century.</a:t>
            </a:r>
            <a:endParaRPr lang="en-US" sz="28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endParaRPr lang="en-US" sz="28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</a:rPr>
              <a:t>The first organizations to embrace it were online and </a:t>
            </a: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  <a:sym typeface="+mn-ea"/>
              </a:rPr>
              <a:t>startup firms. Firms like Google, eBay, LinkedIn, and</a:t>
            </a: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</a:rPr>
              <a:t> </a:t>
            </a: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  <a:sym typeface="+mn-ea"/>
              </a:rPr>
              <a:t>Facebook were built around big data from the beginning.</a:t>
            </a:r>
            <a:endParaRPr lang="en-US" sz="28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endParaRPr lang="en-US" sz="28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</a:rPr>
              <a:t>Like many new information technologies, big data can </a:t>
            </a: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  <a:sym typeface="+mn-ea"/>
              </a:rPr>
              <a:t>bring about dramatic cost reductions, substantial improvements in the time required to perform a</a:t>
            </a:r>
            <a:endParaRPr lang="en-US" sz="28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>
                <a:solidFill>
                  <a:schemeClr val="bg1"/>
                </a:solidFill>
                <a:ea typeface="Malgun Gothic Semilight" panose="020B0502040204020203" charset="-122"/>
                <a:sym typeface="+mn-ea"/>
              </a:rPr>
              <a:t>computing task, or new product and service offerings.</a:t>
            </a:r>
            <a:endParaRPr lang="en-US" sz="28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endParaRPr lang="en-US" sz="24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endParaRPr lang="en-US" sz="2400">
              <a:solidFill>
                <a:schemeClr val="bg1"/>
              </a:solidFill>
              <a:ea typeface="Malgun Gothic Semilight" panose="020B0502040204020203" charset="-122"/>
            </a:endParaRPr>
          </a:p>
          <a:p>
            <a:endParaRPr lang="en-US" sz="2400">
              <a:solidFill>
                <a:schemeClr val="bg1"/>
              </a:solidFill>
              <a:ea typeface="Malgun Gothic Semi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931160" y="9017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WHAT IS BIG DATA?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8120" y="1126490"/>
            <a:ext cx="11993880" cy="5592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 ‘</a:t>
            </a:r>
            <a:r>
              <a:rPr lang="en-US" sz="3200">
                <a:solidFill>
                  <a:srgbClr val="FFFF00"/>
                </a:solidFill>
              </a:rPr>
              <a:t>Big Data</a:t>
            </a:r>
            <a:r>
              <a:rPr lang="en-US" sz="3200">
                <a:solidFill>
                  <a:schemeClr val="bg1"/>
                </a:solidFill>
              </a:rPr>
              <a:t>’ is similar to ‘small data’, but bigger in </a:t>
            </a:r>
            <a:r>
              <a:rPr lang="en-US" sz="3200">
                <a:solidFill>
                  <a:schemeClr val="bg1"/>
                </a:solidFill>
                <a:sym typeface="+mn-ea"/>
              </a:rPr>
              <a:t>size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but having data bigger it requires different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approaches:</a:t>
            </a:r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 Techniques, tools and architecture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An aim to solve new problems or old problems in a </a:t>
            </a:r>
            <a:r>
              <a:rPr lang="en-US" sz="3200">
                <a:solidFill>
                  <a:schemeClr val="bg1"/>
                </a:solidFill>
                <a:sym typeface="+mn-ea"/>
              </a:rPr>
              <a:t>better way</a:t>
            </a:r>
            <a:endParaRPr lang="en-US" sz="3200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Big Data generates value from the storage and </a:t>
            </a:r>
            <a:r>
              <a:rPr lang="en-US" sz="3200">
                <a:solidFill>
                  <a:schemeClr val="bg1"/>
                </a:solidFill>
                <a:sym typeface="+mn-ea"/>
              </a:rPr>
              <a:t>processing of very large quantities of digital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  <a:sym typeface="+mn-ea"/>
              </a:rPr>
              <a:t>information that cannot be analyzed with</a:t>
            </a:r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sym typeface="+mn-ea"/>
              </a:rPr>
              <a:t>traditional computing techniques.</a:t>
            </a:r>
            <a:endParaRPr lang="en-US" sz="3200">
              <a:solidFill>
                <a:schemeClr val="bg1"/>
              </a:solidFill>
            </a:endParaRPr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4375" y="21399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FFFF00"/>
                </a:solidFill>
              </a:rPr>
              <a:t>What is big data</a:t>
            </a: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3695" y="1109980"/>
            <a:ext cx="11619230" cy="38881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571500" indent="-57150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Walmart handles more than 1 million customer transactions every hour </a:t>
            </a:r>
            <a:endParaRPr lang="en-US" sz="360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 Facebook handles 40 million photos from its user base </a:t>
            </a:r>
            <a:endParaRPr lang="en-US" sz="360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charset="0"/>
              <a:buChar char="v"/>
            </a:pPr>
            <a:r>
              <a:rPr lang="en-US" sz="3600">
                <a:solidFill>
                  <a:schemeClr val="bg1"/>
                </a:solidFill>
              </a:rPr>
              <a:t>Decoding the human genome originally took 10 years to process;now it can be achieved in one week 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WhatsApp Image 2023-10-06 at 10.27.36 AM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5" y="4998085"/>
            <a:ext cx="10377805" cy="1630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84325" y="112395"/>
            <a:ext cx="90233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FFFF00"/>
                </a:solidFill>
              </a:rPr>
              <a:t>1st Character of Big Data </a:t>
            </a:r>
            <a:r>
              <a:rPr lang="en-US" sz="4000" b="1">
                <a:solidFill>
                  <a:srgbClr val="FFFF00"/>
                </a:solidFill>
                <a:sym typeface="+mn-ea"/>
              </a:rPr>
              <a:t>Volume</a:t>
            </a:r>
            <a:endParaRPr lang="en-US" sz="4000" b="1">
              <a:solidFill>
                <a:schemeClr val="bg1"/>
              </a:solidFill>
            </a:endParaRPr>
          </a:p>
          <a:p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3370" y="1113790"/>
            <a:ext cx="11270615" cy="5744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A typical PC might have had 10 gigabytes of storage in 2000.</a:t>
            </a:r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Today, Facebook ingests 500 terabytes of new data every day.</a:t>
            </a:r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Boeing 737 will generate 240 terabytes of flight data during a single flight across the US.</a:t>
            </a:r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The smart phones, the data they create and consume; sensors 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embedded into everyday objects will soon result in billions of new, constantly-updated data feeds containing environmental, location, and other information, including video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99945" y="128905"/>
            <a:ext cx="923988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FFF00"/>
                </a:solidFill>
              </a:rPr>
              <a:t>2nd Character of Big Data </a:t>
            </a:r>
            <a:r>
              <a:rPr lang="en-US" sz="4400">
                <a:solidFill>
                  <a:srgbClr val="FFFF00"/>
                </a:solidFill>
                <a:sym typeface="+mn-ea"/>
              </a:rPr>
              <a:t>Velocity</a:t>
            </a:r>
            <a:endParaRPr lang="en-US" sz="4400">
              <a:solidFill>
                <a:srgbClr val="FFFF00"/>
              </a:solidFill>
            </a:endParaRPr>
          </a:p>
          <a:p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4160" y="1450340"/>
            <a:ext cx="11495405" cy="4718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200">
                <a:solidFill>
                  <a:schemeClr val="bg1"/>
                </a:solidFill>
              </a:rPr>
              <a:t>Clickstreams and ad impressions capture user behavior at millions of events per second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high-frequency stock trading algorithms reflect market changes within microseconds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machine to machine processes exchange data between billions of devices</a:t>
            </a:r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</a:rPr>
              <a:t> infrastructure and sensors generate massive log data in real- time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on-line gaming systems support millions of concurrent users, each producing multiple inputs per second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84910" y="315595"/>
            <a:ext cx="932307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rgbClr val="FFFF00"/>
                </a:solidFill>
              </a:rPr>
              <a:t>THREE CHARACTERISTICS OF </a:t>
            </a:r>
            <a:r>
              <a:rPr lang="en-US" sz="4000" b="1">
                <a:solidFill>
                  <a:srgbClr val="FFFF00"/>
                </a:solidFill>
                <a:sym typeface="+mn-ea"/>
              </a:rPr>
              <a:t>BIG DATA V3s</a:t>
            </a:r>
            <a:endParaRPr lang="en-US" sz="4000" b="1">
              <a:solidFill>
                <a:srgbClr val="FFFF00"/>
              </a:solidFill>
            </a:endParaRPr>
          </a:p>
          <a:p>
            <a:endParaRPr lang="en-US" sz="4000" b="1">
              <a:solidFill>
                <a:srgbClr val="FFFF00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183890" y="1893570"/>
            <a:ext cx="6196330" cy="4455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66315" y="0"/>
            <a:ext cx="8787130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solidFill>
                  <a:srgbClr val="FFFF00"/>
                </a:solidFill>
              </a:rPr>
              <a:t>3rd Character of Big Data </a:t>
            </a:r>
            <a:r>
              <a:rPr lang="en-US" sz="4400">
                <a:solidFill>
                  <a:srgbClr val="FFFF00"/>
                </a:solidFill>
                <a:sym typeface="+mn-ea"/>
              </a:rPr>
              <a:t>Variety</a:t>
            </a:r>
            <a:endParaRPr lang="en-US" sz="4400">
              <a:solidFill>
                <a:srgbClr val="FFFF00"/>
              </a:solidFill>
            </a:endParaRPr>
          </a:p>
          <a:p>
            <a:endParaRPr lang="en-US" sz="4000">
              <a:solidFill>
                <a:schemeClr val="bg1"/>
              </a:solidFill>
            </a:endParaRPr>
          </a:p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0650" y="916305"/>
            <a:ext cx="12071350" cy="5560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>
                <a:solidFill>
                  <a:schemeClr val="bg1"/>
                </a:solidFill>
              </a:rPr>
              <a:t>Big Data isn't just numbers, dates, and strings. Big Data is also geospatial data, 3D data, audio and video, and unstructured text, including log files and social media.</a:t>
            </a:r>
            <a:endParaRPr lang="en-US" sz="440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US" sz="4400">
                <a:solidFill>
                  <a:schemeClr val="bg1"/>
                </a:solidFill>
              </a:rPr>
              <a:t> Traditional database systems were designed to address smaller volumes of structured data, fewer updates or a predictable, consistent data structure.</a:t>
            </a:r>
            <a:endParaRPr lang="en-US" sz="4400">
              <a:solidFill>
                <a:schemeClr val="bg1"/>
              </a:solidFill>
            </a:endParaRPr>
          </a:p>
          <a:p>
            <a:r>
              <a:rPr lang="en-US" sz="4400">
                <a:solidFill>
                  <a:schemeClr val="bg1"/>
                </a:solidFill>
              </a:rPr>
              <a:t>• 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PP_MARK_KEY" val="b58b49e5-c38c-44d6-b277-dea011701d74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4364</Words>
  <Application>WPS Presentation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9" baseType="lpstr">
      <vt:lpstr>Arial</vt:lpstr>
      <vt:lpstr>SimSun</vt:lpstr>
      <vt:lpstr>Wingdings</vt:lpstr>
      <vt:lpstr>Poppins</vt:lpstr>
      <vt:lpstr>Poppins SemiBold</vt:lpstr>
      <vt:lpstr>Malgun Gothic Semilight</vt:lpstr>
      <vt:lpstr>Blackadder ITC</vt:lpstr>
      <vt:lpstr>Microsoft YaHei</vt:lpstr>
      <vt:lpstr>Arial Unicode MS</vt:lpstr>
      <vt:lpstr>Calibri Light</vt:lpstr>
      <vt:lpstr>Calibri</vt:lpstr>
      <vt:lpstr>AmdtSymbols</vt:lpstr>
      <vt:lpstr>Arial Black</vt:lpstr>
      <vt:lpstr>Bahnschrift</vt:lpstr>
      <vt:lpstr>Bahnschrift Light SemiCondensed</vt:lpstr>
      <vt:lpstr>Bahnschrift Condensed</vt:lpstr>
      <vt:lpstr>Bahnschrift SemiBold Condensed</vt:lpstr>
      <vt:lpstr>Arial Narrow</vt:lpstr>
      <vt:lpstr>Arial Rounded MT Bold</vt:lpstr>
      <vt:lpstr>Agency FB</vt:lpstr>
      <vt:lpstr>Algerian</vt:lpstr>
      <vt:lpstr>AcadEref</vt:lpstr>
      <vt:lpstr>Bahnschrift Light</vt:lpstr>
      <vt:lpstr>Bahnschrift SemiBold</vt:lpstr>
      <vt:lpstr>Bahnschrift Light Condensed</vt:lpstr>
      <vt:lpstr>Wingdings</vt:lpstr>
      <vt:lpstr>Custom Design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kingsoft</dc:creator>
  <cp:lastModifiedBy>student</cp:lastModifiedBy>
  <cp:revision>42</cp:revision>
  <dcterms:created xsi:type="dcterms:W3CDTF">2023-06-02T10:01:00Z</dcterms:created>
  <dcterms:modified xsi:type="dcterms:W3CDTF">2023-10-06T10:47:55Z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CD7EA6E213C6456F9483807E51201514_13</vt:lpwstr>
  </property>
  <property fmtid="{D5CDD505-2E9C-101B-9397-08002B2CF9AE}" pid="3" name="KSOProductBuildVer">
    <vt:lpwstr>1033-12.2.0.13215</vt:lpwstr>
  </property>
</Properties>
</file>