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anva Sans 1" panose="020B0604020202020204" charset="0"/>
      <p:regular r:id="rId18"/>
    </p:embeddedFont>
    <p:embeddedFont>
      <p:font typeface="Canva Sans 2" panose="020B0604020202020204" charset="0"/>
      <p:regular r:id="rId19"/>
    </p:embeddedFont>
    <p:embeddedFont>
      <p:font typeface="Canva Sans 2 Bold" panose="020B0604020202020204" charset="0"/>
      <p:regular r:id="rId20"/>
    </p:embeddedFont>
    <p:embeddedFont>
      <p:font typeface="Codec Pro" panose="020B0604020202020204" charset="0"/>
      <p:regular r:id="rId21"/>
    </p:embeddedFont>
    <p:embeddedFont>
      <p:font typeface="Codec Pro Bold" panose="020B0604020202020204" charset="0"/>
      <p:regular r:id="rId22"/>
    </p:embeddedFont>
    <p:embeddedFont>
      <p:font typeface="Codec Pro Ultra-Bold" panose="020B0604020202020204" charset="0"/>
      <p:regular r:id="rId23"/>
    </p:embeddedFont>
    <p:embeddedFont>
      <p:font typeface="Comic Sans 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Freeform 2"/>
          <p:cNvSpPr/>
          <p:nvPr/>
        </p:nvSpPr>
        <p:spPr>
          <a:xfrm>
            <a:off x="11087100" y="3086100"/>
            <a:ext cx="7200900" cy="7200900"/>
          </a:xfrm>
          <a:custGeom>
            <a:avLst/>
            <a:gdLst/>
            <a:ahLst/>
            <a:cxnLst/>
            <a:rect l="l" t="t" r="r" b="b"/>
            <a:pathLst>
              <a:path w="7200900" h="7200900">
                <a:moveTo>
                  <a:pt x="0" y="0"/>
                </a:moveTo>
                <a:lnTo>
                  <a:pt x="7200900" y="0"/>
                </a:lnTo>
                <a:lnTo>
                  <a:pt x="7200900"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9810113" y="2652012"/>
            <a:ext cx="1276987" cy="1276987"/>
          </a:xfrm>
          <a:custGeom>
            <a:avLst/>
            <a:gdLst/>
            <a:ahLst/>
            <a:cxnLst/>
            <a:rect l="l" t="t" r="r" b="b"/>
            <a:pathLst>
              <a:path w="1276987" h="1276987">
                <a:moveTo>
                  <a:pt x="0" y="0"/>
                </a:moveTo>
                <a:lnTo>
                  <a:pt x="1276987" y="0"/>
                </a:lnTo>
                <a:lnTo>
                  <a:pt x="1276987" y="1276987"/>
                </a:lnTo>
                <a:lnTo>
                  <a:pt x="0" y="12769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15329582" y="795184"/>
            <a:ext cx="1264709" cy="1264709"/>
          </a:xfrm>
          <a:custGeom>
            <a:avLst/>
            <a:gdLst/>
            <a:ahLst/>
            <a:cxnLst/>
            <a:rect l="l" t="t" r="r" b="b"/>
            <a:pathLst>
              <a:path w="1264709" h="1264709">
                <a:moveTo>
                  <a:pt x="0" y="0"/>
                </a:moveTo>
                <a:lnTo>
                  <a:pt x="1264709" y="0"/>
                </a:lnTo>
                <a:lnTo>
                  <a:pt x="1264709" y="1264709"/>
                </a:lnTo>
                <a:lnTo>
                  <a:pt x="0" y="12647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Freeform 5"/>
          <p:cNvSpPr/>
          <p:nvPr/>
        </p:nvSpPr>
        <p:spPr>
          <a:xfrm>
            <a:off x="15720864" y="1427539"/>
            <a:ext cx="482144" cy="467032"/>
          </a:xfrm>
          <a:custGeom>
            <a:avLst/>
            <a:gdLst/>
            <a:ahLst/>
            <a:cxnLst/>
            <a:rect l="l" t="t" r="r" b="b"/>
            <a:pathLst>
              <a:path w="482144" h="467032">
                <a:moveTo>
                  <a:pt x="0" y="0"/>
                </a:moveTo>
                <a:lnTo>
                  <a:pt x="482145" y="0"/>
                </a:lnTo>
                <a:lnTo>
                  <a:pt x="482145" y="467031"/>
                </a:lnTo>
                <a:lnTo>
                  <a:pt x="0" y="46703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6" name="Freeform 6"/>
          <p:cNvSpPr/>
          <p:nvPr/>
        </p:nvSpPr>
        <p:spPr>
          <a:xfrm rot="9906720">
            <a:off x="-1692213" y="-1275234"/>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7" name="TextBox 7"/>
          <p:cNvSpPr txBox="1"/>
          <p:nvPr/>
        </p:nvSpPr>
        <p:spPr>
          <a:xfrm>
            <a:off x="1722956" y="6564251"/>
            <a:ext cx="8883055" cy="695325"/>
          </a:xfrm>
          <a:prstGeom prst="rect">
            <a:avLst/>
          </a:prstGeom>
        </p:spPr>
        <p:txBody>
          <a:bodyPr lIns="0" tIns="0" rIns="0" bIns="0" rtlCol="0" anchor="t">
            <a:spAutoFit/>
          </a:bodyPr>
          <a:lstStyle/>
          <a:p>
            <a:pPr>
              <a:lnSpc>
                <a:spcPts val="5076"/>
              </a:lnSpc>
            </a:pPr>
            <a:r>
              <a:rPr lang="en-US" sz="4230" spc="287">
                <a:solidFill>
                  <a:srgbClr val="000000"/>
                </a:solidFill>
                <a:latin typeface="Codec Pro Ultra-Bold"/>
              </a:rPr>
              <a:t>Presentation 2023</a:t>
            </a:r>
          </a:p>
        </p:txBody>
      </p:sp>
      <p:sp>
        <p:nvSpPr>
          <p:cNvPr id="8" name="TextBox 8"/>
          <p:cNvSpPr txBox="1"/>
          <p:nvPr/>
        </p:nvSpPr>
        <p:spPr>
          <a:xfrm>
            <a:off x="14719876" y="8513226"/>
            <a:ext cx="2484121" cy="745074"/>
          </a:xfrm>
          <a:prstGeom prst="rect">
            <a:avLst/>
          </a:prstGeom>
        </p:spPr>
        <p:txBody>
          <a:bodyPr lIns="0" tIns="0" rIns="0" bIns="0" rtlCol="0" anchor="t">
            <a:spAutoFit/>
          </a:bodyPr>
          <a:lstStyle/>
          <a:p>
            <a:pPr algn="ctr">
              <a:lnSpc>
                <a:spcPts val="3032"/>
              </a:lnSpc>
            </a:pPr>
            <a:r>
              <a:rPr lang="en-US" sz="2166">
                <a:solidFill>
                  <a:srgbClr val="000000"/>
                </a:solidFill>
                <a:latin typeface="Canva Sans 1"/>
              </a:rPr>
              <a:t>Presented By: Tech priders</a:t>
            </a:r>
          </a:p>
        </p:txBody>
      </p:sp>
      <p:sp>
        <p:nvSpPr>
          <p:cNvPr id="9" name="Freeform 9"/>
          <p:cNvSpPr/>
          <p:nvPr/>
        </p:nvSpPr>
        <p:spPr>
          <a:xfrm rot="7682761">
            <a:off x="14146738" y="8589103"/>
            <a:ext cx="631420" cy="631420"/>
          </a:xfrm>
          <a:custGeom>
            <a:avLst/>
            <a:gdLst/>
            <a:ahLst/>
            <a:cxnLst/>
            <a:rect l="l" t="t" r="r" b="b"/>
            <a:pathLst>
              <a:path w="631420" h="631420">
                <a:moveTo>
                  <a:pt x="0" y="0"/>
                </a:moveTo>
                <a:lnTo>
                  <a:pt x="631420" y="0"/>
                </a:lnTo>
                <a:lnTo>
                  <a:pt x="631420" y="631420"/>
                </a:lnTo>
                <a:lnTo>
                  <a:pt x="0" y="63142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0" name="TextBox 10"/>
          <p:cNvSpPr txBox="1"/>
          <p:nvPr/>
        </p:nvSpPr>
        <p:spPr>
          <a:xfrm>
            <a:off x="1722956" y="2989227"/>
            <a:ext cx="5327374" cy="3371850"/>
          </a:xfrm>
          <a:prstGeom prst="rect">
            <a:avLst/>
          </a:prstGeom>
        </p:spPr>
        <p:txBody>
          <a:bodyPr lIns="0" tIns="0" rIns="0" bIns="0" rtlCol="0" anchor="t">
            <a:spAutoFit/>
          </a:bodyPr>
          <a:lstStyle/>
          <a:p>
            <a:pPr>
              <a:lnSpc>
                <a:spcPts val="8904"/>
              </a:lnSpc>
            </a:pPr>
            <a:r>
              <a:rPr lang="en-US" sz="7420" spc="44" dirty="0">
                <a:solidFill>
                  <a:srgbClr val="000000"/>
                </a:solidFill>
                <a:latin typeface="Canva Sans 1"/>
              </a:rPr>
              <a:t>House price prediction </a:t>
            </a:r>
          </a:p>
        </p:txBody>
      </p:sp>
      <p:sp>
        <p:nvSpPr>
          <p:cNvPr id="11" name="TextBox 11"/>
          <p:cNvSpPr txBox="1"/>
          <p:nvPr/>
        </p:nvSpPr>
        <p:spPr>
          <a:xfrm>
            <a:off x="14462448" y="1999106"/>
            <a:ext cx="2951949" cy="1069351"/>
          </a:xfrm>
          <a:prstGeom prst="rect">
            <a:avLst/>
          </a:prstGeom>
        </p:spPr>
        <p:txBody>
          <a:bodyPr lIns="0" tIns="0" rIns="0" bIns="0" rtlCol="0" anchor="t">
            <a:spAutoFit/>
          </a:bodyPr>
          <a:lstStyle/>
          <a:p>
            <a:pPr algn="ctr">
              <a:lnSpc>
                <a:spcPts val="4059"/>
              </a:lnSpc>
              <a:spcBef>
                <a:spcPct val="0"/>
              </a:spcBef>
            </a:pPr>
            <a:r>
              <a:rPr lang="en-US" sz="2899" spc="197">
                <a:solidFill>
                  <a:srgbClr val="000000"/>
                </a:solidFill>
                <a:latin typeface="Codec Pro Ultra-Bold"/>
              </a:rPr>
              <a:t>nan mudhalvar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Freeform 2"/>
          <p:cNvSpPr/>
          <p:nvPr/>
        </p:nvSpPr>
        <p:spPr>
          <a:xfrm>
            <a:off x="49306" y="-3736593"/>
            <a:ext cx="19670065" cy="5255628"/>
          </a:xfrm>
          <a:custGeom>
            <a:avLst/>
            <a:gdLst/>
            <a:ahLst/>
            <a:cxnLst/>
            <a:rect l="l" t="t" r="r" b="b"/>
            <a:pathLst>
              <a:path w="19670065" h="5255628">
                <a:moveTo>
                  <a:pt x="0" y="0"/>
                </a:moveTo>
                <a:lnTo>
                  <a:pt x="19670065" y="0"/>
                </a:lnTo>
                <a:lnTo>
                  <a:pt x="19670065" y="5255628"/>
                </a:lnTo>
                <a:lnTo>
                  <a:pt x="0" y="52556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49306" y="8721899"/>
            <a:ext cx="19670065" cy="5255628"/>
          </a:xfrm>
          <a:custGeom>
            <a:avLst/>
            <a:gdLst/>
            <a:ahLst/>
            <a:cxnLst/>
            <a:rect l="l" t="t" r="r" b="b"/>
            <a:pathLst>
              <a:path w="19670065" h="5255628">
                <a:moveTo>
                  <a:pt x="0" y="0"/>
                </a:moveTo>
                <a:lnTo>
                  <a:pt x="19670065" y="0"/>
                </a:lnTo>
                <a:lnTo>
                  <a:pt x="19670065" y="5255628"/>
                </a:lnTo>
                <a:lnTo>
                  <a:pt x="0" y="52556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TextBox 4"/>
          <p:cNvSpPr txBox="1"/>
          <p:nvPr/>
        </p:nvSpPr>
        <p:spPr>
          <a:xfrm>
            <a:off x="346276" y="2011747"/>
            <a:ext cx="17941724" cy="5685910"/>
          </a:xfrm>
          <a:prstGeom prst="rect">
            <a:avLst/>
          </a:prstGeom>
        </p:spPr>
        <p:txBody>
          <a:bodyPr lIns="0" tIns="0" rIns="0" bIns="0" rtlCol="0" anchor="t">
            <a:spAutoFit/>
          </a:bodyPr>
          <a:lstStyle/>
          <a:p>
            <a:pPr>
              <a:lnSpc>
                <a:spcPts val="4838"/>
              </a:lnSpc>
              <a:spcBef>
                <a:spcPct val="0"/>
              </a:spcBef>
            </a:pPr>
            <a:r>
              <a:rPr lang="en-US" sz="3505" spc="238" dirty="0">
                <a:solidFill>
                  <a:srgbClr val="F47C00"/>
                </a:solidFill>
                <a:latin typeface="Codec Pro"/>
              </a:rPr>
              <a:t>HOW IT WORKS?</a:t>
            </a:r>
          </a:p>
          <a:p>
            <a:pPr algn="ctr">
              <a:lnSpc>
                <a:spcPts val="4838"/>
              </a:lnSpc>
              <a:spcBef>
                <a:spcPct val="0"/>
              </a:spcBef>
            </a:pPr>
            <a:endParaRPr lang="en-US" sz="3505" spc="238" dirty="0">
              <a:solidFill>
                <a:srgbClr val="F47C00"/>
              </a:solidFill>
              <a:latin typeface="Codec Pro"/>
            </a:endParaRPr>
          </a:p>
          <a:p>
            <a:pPr>
              <a:lnSpc>
                <a:spcPts val="4424"/>
              </a:lnSpc>
              <a:spcBef>
                <a:spcPct val="0"/>
              </a:spcBef>
            </a:pPr>
            <a:r>
              <a:rPr lang="en-US" sz="3205" spc="217" dirty="0">
                <a:solidFill>
                  <a:srgbClr val="000000"/>
                </a:solidFill>
                <a:latin typeface="Codec Pro"/>
              </a:rPr>
              <a:t>COLLECTING DATA: FIRST STEP WAS TO COLLECT DATA WE COLLECTED DATA FROM DIFFERENT SOURCES &amp; MERGED THEM TOGETHER TO FORM OUR TRAINING DATA SET.</a:t>
            </a:r>
          </a:p>
          <a:p>
            <a:pPr>
              <a:lnSpc>
                <a:spcPts val="4424"/>
              </a:lnSpc>
              <a:spcBef>
                <a:spcPct val="0"/>
              </a:spcBef>
            </a:pPr>
            <a:endParaRPr lang="en-US" sz="3205" spc="217" dirty="0">
              <a:solidFill>
                <a:srgbClr val="000000"/>
              </a:solidFill>
              <a:latin typeface="Codec Pro"/>
            </a:endParaRPr>
          </a:p>
          <a:p>
            <a:pPr>
              <a:lnSpc>
                <a:spcPts val="4424"/>
              </a:lnSpc>
              <a:spcBef>
                <a:spcPct val="0"/>
              </a:spcBef>
            </a:pPr>
            <a:r>
              <a:rPr lang="en-US" sz="3205" spc="217" dirty="0">
                <a:solidFill>
                  <a:srgbClr val="000000"/>
                </a:solidFill>
                <a:latin typeface="Codec Pro"/>
              </a:rPr>
              <a:t>THEN WE TRAINED THE MODEL USING MACHINE LEARNIG ALGORITHMWHICH IN THIS CASE IS MULTIPLE LINEAR REGRESSION.</a:t>
            </a:r>
          </a:p>
          <a:p>
            <a:pPr algn="ctr">
              <a:lnSpc>
                <a:spcPts val="4424"/>
              </a:lnSpc>
              <a:spcBef>
                <a:spcPct val="0"/>
              </a:spcBef>
            </a:pPr>
            <a:endParaRPr lang="en-US" sz="3205" spc="217" dirty="0">
              <a:solidFill>
                <a:srgbClr val="000000"/>
              </a:solidFill>
              <a:latin typeface="Codec Pro"/>
            </a:endParaRPr>
          </a:p>
          <a:p>
            <a:pPr>
              <a:lnSpc>
                <a:spcPts val="4424"/>
              </a:lnSpc>
              <a:spcBef>
                <a:spcPct val="0"/>
              </a:spcBef>
            </a:pPr>
            <a:r>
              <a:rPr lang="en-US" sz="3205" spc="217" dirty="0">
                <a:solidFill>
                  <a:srgbClr val="000000"/>
                </a:solidFill>
                <a:latin typeface="Codec Pro"/>
              </a:rPr>
              <a:t>BASED ON THE GENERATED GRAPHS WE PREDICT THE COST OF THE HOUSE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TextBox 2"/>
          <p:cNvSpPr txBox="1"/>
          <p:nvPr/>
        </p:nvSpPr>
        <p:spPr>
          <a:xfrm>
            <a:off x="247403" y="1462778"/>
            <a:ext cx="18040597" cy="7228095"/>
          </a:xfrm>
          <a:prstGeom prst="rect">
            <a:avLst/>
          </a:prstGeom>
        </p:spPr>
        <p:txBody>
          <a:bodyPr lIns="0" tIns="0" rIns="0" bIns="0" rtlCol="0" anchor="t">
            <a:spAutoFit/>
          </a:bodyPr>
          <a:lstStyle/>
          <a:p>
            <a:pPr>
              <a:lnSpc>
                <a:spcPts val="5396"/>
              </a:lnSpc>
            </a:pPr>
            <a:r>
              <a:rPr lang="en-US" sz="3910" u="sng" spc="265">
                <a:solidFill>
                  <a:srgbClr val="F47C00"/>
                </a:solidFill>
                <a:latin typeface="Codec Pro Ultra-Bold"/>
              </a:rPr>
              <a:t>Future Work</a:t>
            </a:r>
          </a:p>
          <a:p>
            <a:pPr algn="ctr">
              <a:lnSpc>
                <a:spcPts val="5396"/>
              </a:lnSpc>
            </a:pPr>
            <a:endParaRPr lang="en-US" sz="3910" u="sng" spc="265">
              <a:solidFill>
                <a:srgbClr val="F47C00"/>
              </a:solidFill>
              <a:latin typeface="Codec Pro Ultra-Bold"/>
            </a:endParaRPr>
          </a:p>
          <a:p>
            <a:pPr>
              <a:lnSpc>
                <a:spcPts val="5120"/>
              </a:lnSpc>
            </a:pPr>
            <a:r>
              <a:rPr lang="en-US" sz="3710" spc="252">
                <a:solidFill>
                  <a:srgbClr val="000000"/>
                </a:solidFill>
                <a:latin typeface="Codec Pro"/>
              </a:rPr>
              <a:t>Our model had a low rmse score, but there is still room for improvement. In a real world scenario, we can use such a model to predict house prices. This model should check for new data, once in a month, and incorporate them to expand the dataset</a:t>
            </a:r>
          </a:p>
          <a:p>
            <a:pPr>
              <a:lnSpc>
                <a:spcPts val="5120"/>
              </a:lnSpc>
            </a:pPr>
            <a:r>
              <a:rPr lang="en-US" sz="3710" spc="252">
                <a:solidFill>
                  <a:srgbClr val="000000"/>
                </a:solidFill>
                <a:latin typeface="Codec Pro"/>
              </a:rPr>
              <a:t>and produce better results.</a:t>
            </a:r>
          </a:p>
          <a:p>
            <a:pPr>
              <a:lnSpc>
                <a:spcPts val="5120"/>
              </a:lnSpc>
            </a:pPr>
            <a:endParaRPr lang="en-US" sz="3710" spc="252">
              <a:solidFill>
                <a:srgbClr val="000000"/>
              </a:solidFill>
              <a:latin typeface="Codec Pro"/>
            </a:endParaRPr>
          </a:p>
          <a:p>
            <a:pPr marL="801071" lvl="1" indent="-400535">
              <a:lnSpc>
                <a:spcPts val="5120"/>
              </a:lnSpc>
              <a:buFont typeface="Arial"/>
              <a:buChar char="•"/>
            </a:pPr>
            <a:r>
              <a:rPr lang="en-US" sz="3710" spc="252">
                <a:solidFill>
                  <a:srgbClr val="000000"/>
                </a:solidFill>
                <a:latin typeface="Codec Pro"/>
              </a:rPr>
              <a:t>We can try out other dimensionality reduction techniques like Univariate Feature Selection and Recursive feature elimination in the initial stages.</a:t>
            </a:r>
          </a:p>
        </p:txBody>
      </p:sp>
      <p:sp>
        <p:nvSpPr>
          <p:cNvPr id="3" name="Freeform 3"/>
          <p:cNvSpPr/>
          <p:nvPr/>
        </p:nvSpPr>
        <p:spPr>
          <a:xfrm>
            <a:off x="0" y="8925759"/>
            <a:ext cx="19670065" cy="5255628"/>
          </a:xfrm>
          <a:custGeom>
            <a:avLst/>
            <a:gdLst/>
            <a:ahLst/>
            <a:cxnLst/>
            <a:rect l="l" t="t" r="r" b="b"/>
            <a:pathLst>
              <a:path w="19670065" h="5255628">
                <a:moveTo>
                  <a:pt x="0" y="0"/>
                </a:moveTo>
                <a:lnTo>
                  <a:pt x="19670065" y="0"/>
                </a:lnTo>
                <a:lnTo>
                  <a:pt x="19670065" y="5255628"/>
                </a:lnTo>
                <a:lnTo>
                  <a:pt x="0" y="52556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0" y="-3894387"/>
            <a:ext cx="19670065" cy="5255628"/>
          </a:xfrm>
          <a:custGeom>
            <a:avLst/>
            <a:gdLst/>
            <a:ahLst/>
            <a:cxnLst/>
            <a:rect l="l" t="t" r="r" b="b"/>
            <a:pathLst>
              <a:path w="19670065" h="5255628">
                <a:moveTo>
                  <a:pt x="0" y="0"/>
                </a:moveTo>
                <a:lnTo>
                  <a:pt x="19670065" y="0"/>
                </a:lnTo>
                <a:lnTo>
                  <a:pt x="19670065" y="5255628"/>
                </a:lnTo>
                <a:lnTo>
                  <a:pt x="0" y="52556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Freeform 2"/>
          <p:cNvSpPr/>
          <p:nvPr/>
        </p:nvSpPr>
        <p:spPr>
          <a:xfrm rot="-8008202">
            <a:off x="-3280835" y="7431986"/>
            <a:ext cx="6820406" cy="4600674"/>
          </a:xfrm>
          <a:custGeom>
            <a:avLst/>
            <a:gdLst/>
            <a:ahLst/>
            <a:cxnLst/>
            <a:rect l="l" t="t" r="r" b="b"/>
            <a:pathLst>
              <a:path w="6820406" h="4600674">
                <a:moveTo>
                  <a:pt x="0" y="0"/>
                </a:moveTo>
                <a:lnTo>
                  <a:pt x="6820406" y="0"/>
                </a:lnTo>
                <a:lnTo>
                  <a:pt x="6820406" y="4600674"/>
                </a:lnTo>
                <a:lnTo>
                  <a:pt x="0" y="46006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13030200" y="6515100"/>
            <a:ext cx="12295876" cy="10509296"/>
          </a:xfrm>
          <a:custGeom>
            <a:avLst/>
            <a:gdLst/>
            <a:ahLst/>
            <a:cxnLst/>
            <a:rect l="l" t="t" r="r" b="b"/>
            <a:pathLst>
              <a:path w="12295876" h="10509296">
                <a:moveTo>
                  <a:pt x="0" y="0"/>
                </a:moveTo>
                <a:lnTo>
                  <a:pt x="12295875" y="0"/>
                </a:lnTo>
                <a:lnTo>
                  <a:pt x="12295875" y="10509296"/>
                </a:lnTo>
                <a:lnTo>
                  <a:pt x="0" y="105092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TextBox 4"/>
          <p:cNvSpPr txBox="1"/>
          <p:nvPr/>
        </p:nvSpPr>
        <p:spPr>
          <a:xfrm>
            <a:off x="599457" y="554677"/>
            <a:ext cx="4286504" cy="1811020"/>
          </a:xfrm>
          <a:prstGeom prst="rect">
            <a:avLst/>
          </a:prstGeom>
        </p:spPr>
        <p:txBody>
          <a:bodyPr lIns="0" tIns="0" rIns="0" bIns="0" rtlCol="0" anchor="t">
            <a:spAutoFit/>
          </a:bodyPr>
          <a:lstStyle/>
          <a:p>
            <a:pPr algn="ctr">
              <a:lnSpc>
                <a:spcPts val="7279"/>
              </a:lnSpc>
            </a:pPr>
            <a:r>
              <a:rPr lang="en-US" sz="5199" u="sng">
                <a:solidFill>
                  <a:srgbClr val="F37221"/>
                </a:solidFill>
                <a:latin typeface="Canva Sans 2 Bold"/>
              </a:rPr>
              <a:t>conclusion:</a:t>
            </a:r>
          </a:p>
          <a:p>
            <a:pPr algn="ctr">
              <a:lnSpc>
                <a:spcPts val="7279"/>
              </a:lnSpc>
            </a:pPr>
            <a:endParaRPr lang="en-US" sz="5199" u="sng">
              <a:solidFill>
                <a:srgbClr val="F37221"/>
              </a:solidFill>
              <a:latin typeface="Canva Sans 2 Bold"/>
            </a:endParaRPr>
          </a:p>
        </p:txBody>
      </p:sp>
      <p:sp>
        <p:nvSpPr>
          <p:cNvPr id="5" name="TextBox 5"/>
          <p:cNvSpPr txBox="1"/>
          <p:nvPr/>
        </p:nvSpPr>
        <p:spPr>
          <a:xfrm>
            <a:off x="599457" y="2299022"/>
            <a:ext cx="14891073" cy="4417252"/>
          </a:xfrm>
          <a:prstGeom prst="rect">
            <a:avLst/>
          </a:prstGeom>
        </p:spPr>
        <p:txBody>
          <a:bodyPr lIns="0" tIns="0" rIns="0" bIns="0" rtlCol="0" anchor="t">
            <a:spAutoFit/>
          </a:bodyPr>
          <a:lstStyle/>
          <a:p>
            <a:pPr algn="ctr">
              <a:lnSpc>
                <a:spcPts val="4679"/>
              </a:lnSpc>
            </a:pPr>
            <a:endParaRPr/>
          </a:p>
          <a:p>
            <a:pPr>
              <a:lnSpc>
                <a:spcPts val="6079"/>
              </a:lnSpc>
            </a:pPr>
            <a:r>
              <a:rPr lang="en-US" sz="4342">
                <a:solidFill>
                  <a:srgbClr val="000000"/>
                </a:solidFill>
                <a:latin typeface="Canva Sans 2"/>
              </a:rPr>
              <a:t>This project aim to use machine learning </a:t>
            </a:r>
          </a:p>
          <a:p>
            <a:pPr>
              <a:lnSpc>
                <a:spcPts val="6079"/>
              </a:lnSpc>
            </a:pPr>
            <a:r>
              <a:rPr lang="en-US" sz="4342">
                <a:solidFill>
                  <a:srgbClr val="000000"/>
                </a:solidFill>
                <a:latin typeface="Canva Sans 2"/>
              </a:rPr>
              <a:t>techniques to predict the house prices.</a:t>
            </a:r>
          </a:p>
          <a:p>
            <a:pPr>
              <a:lnSpc>
                <a:spcPts val="6079"/>
              </a:lnSpc>
            </a:pPr>
            <a:r>
              <a:rPr lang="en-US" sz="4342">
                <a:solidFill>
                  <a:srgbClr val="000000"/>
                </a:solidFill>
                <a:latin typeface="Canva Sans 2"/>
              </a:rPr>
              <a:t> In this we represent the deign of the our </a:t>
            </a:r>
          </a:p>
          <a:p>
            <a:pPr>
              <a:lnSpc>
                <a:spcPts val="6079"/>
              </a:lnSpc>
            </a:pPr>
            <a:r>
              <a:rPr lang="en-US" sz="4342">
                <a:solidFill>
                  <a:srgbClr val="000000"/>
                </a:solidFill>
                <a:latin typeface="Canva Sans 2"/>
              </a:rPr>
              <a:t>project which is named as</a:t>
            </a:r>
          </a:p>
          <a:p>
            <a:pPr>
              <a:lnSpc>
                <a:spcPts val="6079"/>
              </a:lnSpc>
            </a:pPr>
            <a:r>
              <a:rPr lang="en-US" sz="4342">
                <a:solidFill>
                  <a:srgbClr val="000000"/>
                </a:solidFill>
                <a:latin typeface="Canva Sans 2"/>
              </a:rPr>
              <a:t> </a:t>
            </a:r>
            <a:r>
              <a:rPr lang="en-US" sz="4342">
                <a:solidFill>
                  <a:srgbClr val="000000"/>
                </a:solidFill>
                <a:latin typeface="Canva Sans 2 Bold"/>
              </a:rPr>
              <a:t>predicting house prices using machine learing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TextBox 2"/>
          <p:cNvSpPr txBox="1"/>
          <p:nvPr/>
        </p:nvSpPr>
        <p:spPr>
          <a:xfrm>
            <a:off x="2033062" y="3686824"/>
            <a:ext cx="6559375" cy="4021864"/>
          </a:xfrm>
          <a:prstGeom prst="rect">
            <a:avLst/>
          </a:prstGeom>
        </p:spPr>
        <p:txBody>
          <a:bodyPr lIns="0" tIns="0" rIns="0" bIns="0" rtlCol="0" anchor="t">
            <a:spAutoFit/>
          </a:bodyPr>
          <a:lstStyle/>
          <a:p>
            <a:pPr marL="706335" lvl="1" indent="-353167">
              <a:lnSpc>
                <a:spcPts val="5332"/>
              </a:lnSpc>
              <a:buFont typeface="Arial"/>
              <a:buChar char="•"/>
            </a:pPr>
            <a:r>
              <a:rPr lang="en-US" sz="3271" dirty="0">
                <a:solidFill>
                  <a:srgbClr val="000000"/>
                </a:solidFill>
                <a:latin typeface="Canva Sans 1"/>
              </a:rPr>
              <a:t>Project summary</a:t>
            </a:r>
          </a:p>
          <a:p>
            <a:pPr marL="706335" lvl="1" indent="-353167">
              <a:lnSpc>
                <a:spcPts val="5332"/>
              </a:lnSpc>
              <a:buFont typeface="Arial"/>
              <a:buChar char="•"/>
            </a:pPr>
            <a:r>
              <a:rPr lang="en-US" sz="3271" dirty="0">
                <a:solidFill>
                  <a:srgbClr val="000000"/>
                </a:solidFill>
                <a:latin typeface="Canva Sans 1"/>
              </a:rPr>
              <a:t>Technology used</a:t>
            </a:r>
          </a:p>
          <a:p>
            <a:pPr marL="706335" lvl="1" indent="-353167">
              <a:lnSpc>
                <a:spcPts val="5332"/>
              </a:lnSpc>
              <a:buFont typeface="Arial"/>
              <a:buChar char="•"/>
            </a:pPr>
            <a:r>
              <a:rPr lang="en-US" sz="3271" dirty="0">
                <a:solidFill>
                  <a:srgbClr val="000000"/>
                </a:solidFill>
                <a:latin typeface="Canva Sans 1"/>
              </a:rPr>
              <a:t>Tool used</a:t>
            </a:r>
          </a:p>
          <a:p>
            <a:pPr marL="706335" lvl="1" indent="-353167">
              <a:lnSpc>
                <a:spcPts val="5332"/>
              </a:lnSpc>
              <a:buFont typeface="Arial"/>
              <a:buChar char="•"/>
            </a:pPr>
            <a:r>
              <a:rPr lang="en-US" sz="3271" dirty="0">
                <a:solidFill>
                  <a:srgbClr val="000000"/>
                </a:solidFill>
                <a:latin typeface="Canva Sans 1"/>
              </a:rPr>
              <a:t>How it work?</a:t>
            </a:r>
          </a:p>
          <a:p>
            <a:pPr marL="706335" lvl="1" indent="-353167">
              <a:lnSpc>
                <a:spcPts val="5332"/>
              </a:lnSpc>
              <a:buFont typeface="Arial"/>
              <a:buChar char="•"/>
            </a:pPr>
            <a:r>
              <a:rPr lang="en-US" sz="3271" dirty="0">
                <a:solidFill>
                  <a:srgbClr val="000000"/>
                </a:solidFill>
                <a:latin typeface="Canva Sans 1"/>
              </a:rPr>
              <a:t>What is does?</a:t>
            </a:r>
          </a:p>
          <a:p>
            <a:pPr marL="706335" lvl="1" indent="-353167" algn="l">
              <a:lnSpc>
                <a:spcPts val="5332"/>
              </a:lnSpc>
              <a:spcBef>
                <a:spcPct val="0"/>
              </a:spcBef>
              <a:buFont typeface="Arial"/>
              <a:buChar char="•"/>
            </a:pPr>
            <a:r>
              <a:rPr lang="en-US" sz="3271" dirty="0">
                <a:solidFill>
                  <a:srgbClr val="000000"/>
                </a:solidFill>
                <a:latin typeface="Canva Sans 1"/>
              </a:rPr>
              <a:t>Conclusion</a:t>
            </a:r>
          </a:p>
        </p:txBody>
      </p:sp>
      <p:grpSp>
        <p:nvGrpSpPr>
          <p:cNvPr id="3" name="Group 3"/>
          <p:cNvGrpSpPr/>
          <p:nvPr/>
        </p:nvGrpSpPr>
        <p:grpSpPr>
          <a:xfrm>
            <a:off x="2033062" y="1894618"/>
            <a:ext cx="4122555" cy="1085869"/>
            <a:chOff x="0" y="0"/>
            <a:chExt cx="1085776" cy="285990"/>
          </a:xfrm>
        </p:grpSpPr>
        <p:sp>
          <p:nvSpPr>
            <p:cNvPr id="4" name="Freeform 4"/>
            <p:cNvSpPr/>
            <p:nvPr/>
          </p:nvSpPr>
          <p:spPr>
            <a:xfrm>
              <a:off x="0" y="0"/>
              <a:ext cx="1085776" cy="285990"/>
            </a:xfrm>
            <a:custGeom>
              <a:avLst/>
              <a:gdLst/>
              <a:ahLst/>
              <a:cxnLst/>
              <a:rect l="l" t="t" r="r" b="b"/>
              <a:pathLst>
                <a:path w="1085776" h="285990">
                  <a:moveTo>
                    <a:pt x="46949" y="0"/>
                  </a:moveTo>
                  <a:lnTo>
                    <a:pt x="1038827" y="0"/>
                  </a:lnTo>
                  <a:cubicBezTo>
                    <a:pt x="1051279" y="0"/>
                    <a:pt x="1063220" y="4946"/>
                    <a:pt x="1072025" y="13751"/>
                  </a:cubicBezTo>
                  <a:cubicBezTo>
                    <a:pt x="1080830" y="22555"/>
                    <a:pt x="1085776" y="34497"/>
                    <a:pt x="1085776" y="46949"/>
                  </a:cubicBezTo>
                  <a:lnTo>
                    <a:pt x="1085776" y="239042"/>
                  </a:lnTo>
                  <a:cubicBezTo>
                    <a:pt x="1085776" y="251493"/>
                    <a:pt x="1080830" y="263435"/>
                    <a:pt x="1072025" y="272239"/>
                  </a:cubicBezTo>
                  <a:cubicBezTo>
                    <a:pt x="1063220" y="281044"/>
                    <a:pt x="1051279" y="285990"/>
                    <a:pt x="1038827" y="285990"/>
                  </a:cubicBezTo>
                  <a:lnTo>
                    <a:pt x="46949" y="285990"/>
                  </a:lnTo>
                  <a:cubicBezTo>
                    <a:pt x="34497" y="285990"/>
                    <a:pt x="22555" y="281044"/>
                    <a:pt x="13751" y="272239"/>
                  </a:cubicBezTo>
                  <a:cubicBezTo>
                    <a:pt x="4946" y="263435"/>
                    <a:pt x="0" y="251493"/>
                    <a:pt x="0" y="239042"/>
                  </a:cubicBezTo>
                  <a:lnTo>
                    <a:pt x="0" y="46949"/>
                  </a:lnTo>
                  <a:cubicBezTo>
                    <a:pt x="0" y="34497"/>
                    <a:pt x="4946" y="22555"/>
                    <a:pt x="13751" y="13751"/>
                  </a:cubicBezTo>
                  <a:cubicBezTo>
                    <a:pt x="22555" y="4946"/>
                    <a:pt x="34497" y="0"/>
                    <a:pt x="46949" y="0"/>
                  </a:cubicBezTo>
                  <a:close/>
                </a:path>
              </a:pathLst>
            </a:custGeom>
            <a:solidFill>
              <a:srgbClr val="F37221"/>
            </a:solidFill>
            <a:ln cap="rnd">
              <a:noFill/>
              <a:prstDash val="solid"/>
              <a:round/>
            </a:ln>
          </p:spPr>
          <p:txBody>
            <a:bodyPr/>
            <a:lstStyle/>
            <a:p>
              <a:endParaRPr lang="en-IN"/>
            </a:p>
          </p:txBody>
        </p:sp>
        <p:sp>
          <p:nvSpPr>
            <p:cNvPr id="5" name="TextBox 5"/>
            <p:cNvSpPr txBox="1"/>
            <p:nvPr/>
          </p:nvSpPr>
          <p:spPr>
            <a:xfrm>
              <a:off x="0" y="-142875"/>
              <a:ext cx="812800" cy="955675"/>
            </a:xfrm>
            <a:prstGeom prst="rect">
              <a:avLst/>
            </a:prstGeom>
          </p:spPr>
          <p:txBody>
            <a:bodyPr lIns="50800" tIns="50800" rIns="50800" bIns="50800" rtlCol="0" anchor="ctr"/>
            <a:lstStyle/>
            <a:p>
              <a:pPr marL="0" lvl="0" indent="0" algn="ctr">
                <a:lnSpc>
                  <a:spcPts val="5534"/>
                </a:lnSpc>
                <a:spcBef>
                  <a:spcPct val="0"/>
                </a:spcBef>
              </a:pPr>
              <a:endParaRPr lang="en-US" sz="4010" spc="272" dirty="0">
                <a:solidFill>
                  <a:srgbClr val="000000"/>
                </a:solidFill>
                <a:latin typeface="Codec Pro Ultra-Bold"/>
              </a:endParaRPr>
            </a:p>
          </p:txBody>
        </p:sp>
      </p:grpSp>
      <p:sp>
        <p:nvSpPr>
          <p:cNvPr id="6" name="Freeform 6"/>
          <p:cNvSpPr/>
          <p:nvPr/>
        </p:nvSpPr>
        <p:spPr>
          <a:xfrm>
            <a:off x="8275376" y="5431056"/>
            <a:ext cx="12295876" cy="10509296"/>
          </a:xfrm>
          <a:custGeom>
            <a:avLst/>
            <a:gdLst/>
            <a:ahLst/>
            <a:cxnLst/>
            <a:rect l="l" t="t" r="r" b="b"/>
            <a:pathLst>
              <a:path w="12295876" h="10509296">
                <a:moveTo>
                  <a:pt x="0" y="0"/>
                </a:moveTo>
                <a:lnTo>
                  <a:pt x="12295876" y="0"/>
                </a:lnTo>
                <a:lnTo>
                  <a:pt x="12295876" y="10509295"/>
                </a:lnTo>
                <a:lnTo>
                  <a:pt x="0" y="105092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7"/>
          <p:cNvSpPr/>
          <p:nvPr/>
        </p:nvSpPr>
        <p:spPr>
          <a:xfrm rot="2121754">
            <a:off x="14196449" y="953069"/>
            <a:ext cx="1286811" cy="1099839"/>
          </a:xfrm>
          <a:custGeom>
            <a:avLst/>
            <a:gdLst/>
            <a:ahLst/>
            <a:cxnLst/>
            <a:rect l="l" t="t" r="r" b="b"/>
            <a:pathLst>
              <a:path w="1286811" h="1099839">
                <a:moveTo>
                  <a:pt x="0" y="0"/>
                </a:moveTo>
                <a:lnTo>
                  <a:pt x="1286812" y="0"/>
                </a:lnTo>
                <a:lnTo>
                  <a:pt x="1286812" y="1099839"/>
                </a:lnTo>
                <a:lnTo>
                  <a:pt x="0" y="10998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pic>
        <p:nvPicPr>
          <p:cNvPr id="10" name="Picture 9">
            <a:extLst>
              <a:ext uri="{FF2B5EF4-FFF2-40B4-BE49-F238E27FC236}">
                <a16:creationId xmlns:a16="http://schemas.microsoft.com/office/drawing/2014/main" id="{C970A324-29E6-7DD6-7A51-28210E17120D}"/>
              </a:ext>
            </a:extLst>
          </p:cNvPr>
          <p:cNvPicPr>
            <a:picLocks noChangeAspect="1"/>
          </p:cNvPicPr>
          <p:nvPr/>
        </p:nvPicPr>
        <p:blipFill>
          <a:blip r:embed="rId4"/>
          <a:stretch>
            <a:fillRect/>
          </a:stretch>
        </p:blipFill>
        <p:spPr>
          <a:xfrm>
            <a:off x="2570766" y="1989070"/>
            <a:ext cx="3017782" cy="108518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75A00"/>
        </a:solidFill>
        <a:effectLst/>
      </p:bgPr>
    </p:bg>
    <p:spTree>
      <p:nvGrpSpPr>
        <p:cNvPr id="1" name=""/>
        <p:cNvGrpSpPr/>
        <p:nvPr/>
      </p:nvGrpSpPr>
      <p:grpSpPr>
        <a:xfrm>
          <a:off x="0" y="0"/>
          <a:ext cx="0" cy="0"/>
          <a:chOff x="0" y="0"/>
          <a:chExt cx="0" cy="0"/>
        </a:xfrm>
      </p:grpSpPr>
      <p:sp>
        <p:nvSpPr>
          <p:cNvPr id="2" name="Freeform 2"/>
          <p:cNvSpPr/>
          <p:nvPr/>
        </p:nvSpPr>
        <p:spPr>
          <a:xfrm>
            <a:off x="0" y="4236528"/>
            <a:ext cx="6132760" cy="6132760"/>
          </a:xfrm>
          <a:custGeom>
            <a:avLst/>
            <a:gdLst/>
            <a:ahLst/>
            <a:cxnLst/>
            <a:rect l="l" t="t" r="r" b="b"/>
            <a:pathLst>
              <a:path w="6132760" h="6132760">
                <a:moveTo>
                  <a:pt x="0" y="0"/>
                </a:moveTo>
                <a:lnTo>
                  <a:pt x="6132760" y="0"/>
                </a:lnTo>
                <a:lnTo>
                  <a:pt x="6132760" y="6132760"/>
                </a:lnTo>
                <a:lnTo>
                  <a:pt x="0" y="61327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4883803" y="2872423"/>
            <a:ext cx="1399734" cy="1364105"/>
          </a:xfrm>
          <a:custGeom>
            <a:avLst/>
            <a:gdLst/>
            <a:ahLst/>
            <a:cxnLst/>
            <a:rect l="l" t="t" r="r" b="b"/>
            <a:pathLst>
              <a:path w="1399734" h="1364105">
                <a:moveTo>
                  <a:pt x="0" y="0"/>
                </a:moveTo>
                <a:lnTo>
                  <a:pt x="1399735" y="0"/>
                </a:lnTo>
                <a:lnTo>
                  <a:pt x="1399735" y="1364105"/>
                </a:lnTo>
                <a:lnTo>
                  <a:pt x="0" y="136410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TextBox 4"/>
          <p:cNvSpPr txBox="1"/>
          <p:nvPr/>
        </p:nvSpPr>
        <p:spPr>
          <a:xfrm>
            <a:off x="1560392" y="3165320"/>
            <a:ext cx="9104994" cy="3314700"/>
          </a:xfrm>
          <a:prstGeom prst="rect">
            <a:avLst/>
          </a:prstGeom>
        </p:spPr>
        <p:txBody>
          <a:bodyPr lIns="0" tIns="0" rIns="0" bIns="0" rtlCol="0" anchor="t">
            <a:spAutoFit/>
          </a:bodyPr>
          <a:lstStyle/>
          <a:p>
            <a:pPr marL="784306" lvl="1" indent="-392153">
              <a:lnSpc>
                <a:spcPts val="4359"/>
              </a:lnSpc>
              <a:buFont typeface="Arial"/>
              <a:buChar char="•"/>
            </a:pPr>
            <a:r>
              <a:rPr lang="en-US" sz="3632" dirty="0">
                <a:solidFill>
                  <a:srgbClr val="FFC5A8"/>
                </a:solidFill>
                <a:latin typeface="Canva Sans 1"/>
              </a:rPr>
              <a:t>our project is a machine learning </a:t>
            </a:r>
            <a:r>
              <a:rPr lang="en-US" sz="3632" dirty="0" err="1">
                <a:solidFill>
                  <a:srgbClr val="FFC5A8"/>
                </a:solidFill>
                <a:latin typeface="Canva Sans 1"/>
              </a:rPr>
              <a:t>app,based</a:t>
            </a:r>
            <a:r>
              <a:rPr lang="en-US" sz="3632" dirty="0">
                <a:solidFill>
                  <a:srgbClr val="FFC5A8"/>
                </a:solidFill>
                <a:latin typeface="Canva Sans 1"/>
              </a:rPr>
              <a:t> on certain specification of your future home it will try to guess the most accurate prices.</a:t>
            </a:r>
          </a:p>
          <a:p>
            <a:pPr marL="784306" lvl="1" indent="-392153">
              <a:lnSpc>
                <a:spcPts val="4359"/>
              </a:lnSpc>
              <a:buFont typeface="Arial"/>
              <a:buChar char="•"/>
            </a:pPr>
            <a:endParaRPr lang="en-US" sz="3632" dirty="0">
              <a:solidFill>
                <a:srgbClr val="FFC5A8"/>
              </a:solidFill>
              <a:latin typeface="Canva Sans 1"/>
            </a:endParaRPr>
          </a:p>
          <a:p>
            <a:pPr marL="784306" lvl="1" indent="-392153">
              <a:lnSpc>
                <a:spcPts val="4359"/>
              </a:lnSpc>
              <a:buFont typeface="Arial"/>
              <a:buChar char="•"/>
            </a:pPr>
            <a:r>
              <a:rPr lang="en-US" sz="3632" dirty="0">
                <a:solidFill>
                  <a:srgbClr val="FFC5A8"/>
                </a:solidFill>
                <a:latin typeface="Canva Sans 1"/>
              </a:rPr>
              <a:t>Information such as </a:t>
            </a:r>
            <a:r>
              <a:rPr lang="en-US" sz="3632" dirty="0" err="1">
                <a:solidFill>
                  <a:srgbClr val="FFC5A8"/>
                </a:solidFill>
                <a:latin typeface="Canva Sans 1"/>
              </a:rPr>
              <a:t>state,area,etc</a:t>
            </a:r>
            <a:r>
              <a:rPr lang="en-US" sz="3632" dirty="0">
                <a:solidFill>
                  <a:srgbClr val="FFC5A8"/>
                </a:solidFill>
                <a:latin typeface="Canva Sans 1"/>
              </a:rPr>
              <a:t>.... </a:t>
            </a:r>
          </a:p>
        </p:txBody>
      </p:sp>
      <p:sp>
        <p:nvSpPr>
          <p:cNvPr id="5" name="Freeform 5"/>
          <p:cNvSpPr/>
          <p:nvPr/>
        </p:nvSpPr>
        <p:spPr>
          <a:xfrm>
            <a:off x="10831551" y="1181773"/>
            <a:ext cx="7312238" cy="5676459"/>
          </a:xfrm>
          <a:custGeom>
            <a:avLst/>
            <a:gdLst/>
            <a:ahLst/>
            <a:cxnLst/>
            <a:rect l="l" t="t" r="r" b="b"/>
            <a:pathLst>
              <a:path w="7312238" h="5676459">
                <a:moveTo>
                  <a:pt x="0" y="0"/>
                </a:moveTo>
                <a:lnTo>
                  <a:pt x="7312238" y="0"/>
                </a:lnTo>
                <a:lnTo>
                  <a:pt x="7312238" y="5676459"/>
                </a:lnTo>
                <a:lnTo>
                  <a:pt x="0" y="5676459"/>
                </a:lnTo>
                <a:lnTo>
                  <a:pt x="0" y="0"/>
                </a:lnTo>
                <a:close/>
              </a:path>
            </a:pathLst>
          </a:custGeom>
          <a:blipFill>
            <a:blip r:embed="rId6"/>
            <a:stretch>
              <a:fillRect l="-1753" r="-1753"/>
            </a:stretch>
          </a:blipFill>
        </p:spPr>
        <p:txBody>
          <a:bodyPr/>
          <a:lstStyle/>
          <a:p>
            <a:endParaRPr lang="en-IN"/>
          </a:p>
        </p:txBody>
      </p:sp>
      <p:grpSp>
        <p:nvGrpSpPr>
          <p:cNvPr id="6" name="Group 6"/>
          <p:cNvGrpSpPr/>
          <p:nvPr/>
        </p:nvGrpSpPr>
        <p:grpSpPr>
          <a:xfrm>
            <a:off x="1560392" y="1098924"/>
            <a:ext cx="7583608" cy="3628581"/>
            <a:chOff x="0" y="-142875"/>
            <a:chExt cx="1997329" cy="955675"/>
          </a:xfrm>
        </p:grpSpPr>
        <p:sp>
          <p:nvSpPr>
            <p:cNvPr id="7" name="Freeform 7"/>
            <p:cNvSpPr/>
            <p:nvPr/>
          </p:nvSpPr>
          <p:spPr>
            <a:xfrm>
              <a:off x="0" y="0"/>
              <a:ext cx="1997329" cy="285990"/>
            </a:xfrm>
            <a:custGeom>
              <a:avLst/>
              <a:gdLst/>
              <a:ahLst/>
              <a:cxnLst/>
              <a:rect l="l" t="t" r="r" b="b"/>
              <a:pathLst>
                <a:path w="1997329" h="285990">
                  <a:moveTo>
                    <a:pt x="25522" y="0"/>
                  </a:moveTo>
                  <a:lnTo>
                    <a:pt x="1971807" y="0"/>
                  </a:lnTo>
                  <a:cubicBezTo>
                    <a:pt x="1985902" y="0"/>
                    <a:pt x="1997329" y="11427"/>
                    <a:pt x="1997329" y="25522"/>
                  </a:cubicBezTo>
                  <a:lnTo>
                    <a:pt x="1997329" y="260468"/>
                  </a:lnTo>
                  <a:cubicBezTo>
                    <a:pt x="1997329" y="267237"/>
                    <a:pt x="1994640" y="273729"/>
                    <a:pt x="1989854" y="278515"/>
                  </a:cubicBezTo>
                  <a:cubicBezTo>
                    <a:pt x="1985067" y="283301"/>
                    <a:pt x="1978576" y="285990"/>
                    <a:pt x="1971807" y="285990"/>
                  </a:cubicBezTo>
                  <a:lnTo>
                    <a:pt x="25522" y="285990"/>
                  </a:lnTo>
                  <a:cubicBezTo>
                    <a:pt x="18753" y="285990"/>
                    <a:pt x="12261" y="283301"/>
                    <a:pt x="7475" y="278515"/>
                  </a:cubicBezTo>
                  <a:cubicBezTo>
                    <a:pt x="2689" y="273729"/>
                    <a:pt x="0" y="267237"/>
                    <a:pt x="0" y="260468"/>
                  </a:cubicBezTo>
                  <a:lnTo>
                    <a:pt x="0" y="25522"/>
                  </a:lnTo>
                  <a:cubicBezTo>
                    <a:pt x="0" y="18753"/>
                    <a:pt x="2689" y="12261"/>
                    <a:pt x="7475" y="7475"/>
                  </a:cubicBezTo>
                  <a:cubicBezTo>
                    <a:pt x="12261" y="2689"/>
                    <a:pt x="18753" y="0"/>
                    <a:pt x="25522" y="0"/>
                  </a:cubicBezTo>
                  <a:close/>
                </a:path>
              </a:pathLst>
            </a:custGeom>
            <a:solidFill>
              <a:srgbClr val="FEFFFF"/>
            </a:solidFill>
            <a:ln cap="rnd">
              <a:noFill/>
              <a:prstDash val="solid"/>
              <a:round/>
            </a:ln>
          </p:spPr>
          <p:txBody>
            <a:bodyPr/>
            <a:lstStyle/>
            <a:p>
              <a:r>
                <a:rPr lang="en-US" sz="4800" spc="272" dirty="0">
                  <a:solidFill>
                    <a:srgbClr val="000000"/>
                  </a:solidFill>
                  <a:latin typeface="Codec Pro Ultra-Bold"/>
                </a:rPr>
                <a:t>Project summary</a:t>
              </a:r>
            </a:p>
            <a:p>
              <a:endParaRPr lang="en-IN" dirty="0"/>
            </a:p>
          </p:txBody>
        </p:sp>
        <p:sp>
          <p:nvSpPr>
            <p:cNvPr id="8" name="TextBox 8"/>
            <p:cNvSpPr txBox="1"/>
            <p:nvPr/>
          </p:nvSpPr>
          <p:spPr>
            <a:xfrm>
              <a:off x="0" y="-142875"/>
              <a:ext cx="1552871" cy="955675"/>
            </a:xfrm>
            <a:prstGeom prst="rect">
              <a:avLst/>
            </a:prstGeom>
          </p:spPr>
          <p:txBody>
            <a:bodyPr lIns="50800" tIns="50800" rIns="50800" bIns="50800" rtlCol="0" anchor="ctr"/>
            <a:lstStyle/>
            <a:p>
              <a:pPr marL="0" lvl="0" indent="0" algn="ctr">
                <a:lnSpc>
                  <a:spcPts val="5534"/>
                </a:lnSpc>
                <a:spcBef>
                  <a:spcPct val="0"/>
                </a:spcBef>
              </a:pPr>
              <a:endParaRPr lang="en-US" sz="4010" spc="272" dirty="0">
                <a:solidFill>
                  <a:srgbClr val="000000"/>
                </a:solidFill>
                <a:latin typeface="Codec Pro Ultra-Bold"/>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5A0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5544818" cy="10287000"/>
            <a:chOff x="0" y="0"/>
            <a:chExt cx="1460363" cy="2709333"/>
          </a:xfrm>
        </p:grpSpPr>
        <p:sp>
          <p:nvSpPr>
            <p:cNvPr id="3" name="Freeform 3"/>
            <p:cNvSpPr/>
            <p:nvPr/>
          </p:nvSpPr>
          <p:spPr>
            <a:xfrm>
              <a:off x="0" y="0"/>
              <a:ext cx="1460363" cy="2709333"/>
            </a:xfrm>
            <a:custGeom>
              <a:avLst/>
              <a:gdLst/>
              <a:ahLst/>
              <a:cxnLst/>
              <a:rect l="l" t="t" r="r" b="b"/>
              <a:pathLst>
                <a:path w="1460363" h="2709333">
                  <a:moveTo>
                    <a:pt x="0" y="0"/>
                  </a:moveTo>
                  <a:lnTo>
                    <a:pt x="1460363" y="0"/>
                  </a:lnTo>
                  <a:lnTo>
                    <a:pt x="1460363" y="2709333"/>
                  </a:lnTo>
                  <a:lnTo>
                    <a:pt x="0" y="2709333"/>
                  </a:lnTo>
                  <a:close/>
                </a:path>
              </a:pathLst>
            </a:custGeom>
            <a:solidFill>
              <a:srgbClr val="FEFFFF"/>
            </a:solidFill>
          </p:spPr>
          <p:txBody>
            <a:bodyPr/>
            <a:lstStyle/>
            <a:p>
              <a:endParaRPr lang="en-IN"/>
            </a:p>
          </p:txBody>
        </p:sp>
        <p:sp>
          <p:nvSpPr>
            <p:cNvPr id="4" name="TextBox 4"/>
            <p:cNvSpPr txBox="1"/>
            <p:nvPr/>
          </p:nvSpPr>
          <p:spPr>
            <a:xfrm>
              <a:off x="0" y="-57150"/>
              <a:ext cx="812800" cy="869950"/>
            </a:xfrm>
            <a:prstGeom prst="rect">
              <a:avLst/>
            </a:prstGeom>
          </p:spPr>
          <p:txBody>
            <a:bodyPr lIns="50800" tIns="50800" rIns="50800" bIns="50800" rtlCol="0" anchor="ctr"/>
            <a:lstStyle/>
            <a:p>
              <a:pPr algn="ctr">
                <a:lnSpc>
                  <a:spcPts val="3632"/>
                </a:lnSpc>
              </a:pPr>
              <a:endParaRPr/>
            </a:p>
          </p:txBody>
        </p:sp>
      </p:grpSp>
      <p:grpSp>
        <p:nvGrpSpPr>
          <p:cNvPr id="5" name="Group 5"/>
          <p:cNvGrpSpPr/>
          <p:nvPr/>
        </p:nvGrpSpPr>
        <p:grpSpPr>
          <a:xfrm>
            <a:off x="6570969" y="3393093"/>
            <a:ext cx="3726378" cy="3726378"/>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FFF"/>
            </a:solidFill>
          </p:spPr>
          <p:txBody>
            <a:bodyPr/>
            <a:lstStyle/>
            <a:p>
              <a:endParaRPr lang="en-IN"/>
            </a:p>
          </p:txBody>
        </p:sp>
        <p:sp>
          <p:nvSpPr>
            <p:cNvPr id="7" name="TextBox 7"/>
            <p:cNvSpPr txBox="1"/>
            <p:nvPr/>
          </p:nvSpPr>
          <p:spPr>
            <a:xfrm>
              <a:off x="76200" y="-28575"/>
              <a:ext cx="660400" cy="765175"/>
            </a:xfrm>
            <a:prstGeom prst="rect">
              <a:avLst/>
            </a:prstGeom>
          </p:spPr>
          <p:txBody>
            <a:bodyPr lIns="50800" tIns="50800" rIns="50800" bIns="50800" rtlCol="0" anchor="ctr"/>
            <a:lstStyle/>
            <a:p>
              <a:pPr algn="ctr">
                <a:lnSpc>
                  <a:spcPts val="4192"/>
                </a:lnSpc>
              </a:pPr>
              <a:r>
                <a:rPr lang="en-US" sz="2994" spc="203">
                  <a:solidFill>
                    <a:srgbClr val="000000"/>
                  </a:solidFill>
                  <a:latin typeface="Codec Pro Ultra-Bold"/>
                </a:rPr>
                <a:t> Tool used</a:t>
              </a:r>
            </a:p>
          </p:txBody>
        </p:sp>
      </p:grpSp>
      <p:grpSp>
        <p:nvGrpSpPr>
          <p:cNvPr id="8" name="Group 8"/>
          <p:cNvGrpSpPr/>
          <p:nvPr/>
        </p:nvGrpSpPr>
        <p:grpSpPr>
          <a:xfrm>
            <a:off x="10297347" y="882595"/>
            <a:ext cx="3644364" cy="1406788"/>
            <a:chOff x="0" y="-123825"/>
            <a:chExt cx="1373578" cy="530225"/>
          </a:xfrm>
        </p:grpSpPr>
        <p:sp>
          <p:nvSpPr>
            <p:cNvPr id="9" name="Freeform 9"/>
            <p:cNvSpPr/>
            <p:nvPr/>
          </p:nvSpPr>
          <p:spPr>
            <a:xfrm>
              <a:off x="0" y="0"/>
              <a:ext cx="1347049" cy="406400"/>
            </a:xfrm>
            <a:custGeom>
              <a:avLst/>
              <a:gdLst/>
              <a:ahLst/>
              <a:cxnLst/>
              <a:rect l="l" t="t" r="r" b="b"/>
              <a:pathLst>
                <a:path w="1347049" h="406400">
                  <a:moveTo>
                    <a:pt x="1143849" y="0"/>
                  </a:moveTo>
                  <a:cubicBezTo>
                    <a:pt x="1256073" y="0"/>
                    <a:pt x="1347049" y="90976"/>
                    <a:pt x="1347049" y="203200"/>
                  </a:cubicBezTo>
                  <a:cubicBezTo>
                    <a:pt x="1347049" y="315424"/>
                    <a:pt x="1256073" y="406400"/>
                    <a:pt x="1143849" y="406400"/>
                  </a:cubicBezTo>
                  <a:lnTo>
                    <a:pt x="203200" y="406400"/>
                  </a:lnTo>
                  <a:cubicBezTo>
                    <a:pt x="90976" y="406400"/>
                    <a:pt x="0" y="315424"/>
                    <a:pt x="0" y="203200"/>
                  </a:cubicBezTo>
                  <a:cubicBezTo>
                    <a:pt x="0" y="90976"/>
                    <a:pt x="90976" y="0"/>
                    <a:pt x="203200" y="0"/>
                  </a:cubicBezTo>
                  <a:close/>
                </a:path>
              </a:pathLst>
            </a:custGeom>
            <a:solidFill>
              <a:srgbClr val="FEFFFF"/>
            </a:solidFill>
          </p:spPr>
          <p:txBody>
            <a:bodyPr/>
            <a:lstStyle/>
            <a:p>
              <a:endParaRPr lang="en-IN"/>
            </a:p>
          </p:txBody>
        </p:sp>
        <p:sp>
          <p:nvSpPr>
            <p:cNvPr id="10" name="TextBox 10"/>
            <p:cNvSpPr txBox="1"/>
            <p:nvPr/>
          </p:nvSpPr>
          <p:spPr>
            <a:xfrm>
              <a:off x="0" y="-123825"/>
              <a:ext cx="1373578" cy="530225"/>
            </a:xfrm>
            <a:prstGeom prst="rect">
              <a:avLst/>
            </a:prstGeom>
          </p:spPr>
          <p:txBody>
            <a:bodyPr lIns="50800" tIns="50800" rIns="50800" bIns="50800" rtlCol="0" anchor="ctr"/>
            <a:lstStyle/>
            <a:p>
              <a:pPr algn="ctr">
                <a:lnSpc>
                  <a:spcPts val="4612"/>
                </a:lnSpc>
              </a:pPr>
              <a:r>
                <a:rPr lang="en-US" sz="3294" spc="224" dirty="0">
                  <a:solidFill>
                    <a:srgbClr val="000000"/>
                  </a:solidFill>
                  <a:latin typeface="Codec Pro Ultra-Bold"/>
                </a:rPr>
                <a:t>Python</a:t>
              </a:r>
            </a:p>
          </p:txBody>
        </p:sp>
      </p:grpSp>
      <p:grpSp>
        <p:nvGrpSpPr>
          <p:cNvPr id="11" name="Group 11"/>
          <p:cNvGrpSpPr/>
          <p:nvPr/>
        </p:nvGrpSpPr>
        <p:grpSpPr>
          <a:xfrm>
            <a:off x="11564443" y="2525433"/>
            <a:ext cx="3600560" cy="1406788"/>
            <a:chOff x="0" y="-123825"/>
            <a:chExt cx="1357068" cy="530225"/>
          </a:xfrm>
        </p:grpSpPr>
        <p:sp>
          <p:nvSpPr>
            <p:cNvPr id="12" name="Freeform 12"/>
            <p:cNvSpPr/>
            <p:nvPr/>
          </p:nvSpPr>
          <p:spPr>
            <a:xfrm>
              <a:off x="0" y="0"/>
              <a:ext cx="1347049" cy="406400"/>
            </a:xfrm>
            <a:custGeom>
              <a:avLst/>
              <a:gdLst/>
              <a:ahLst/>
              <a:cxnLst/>
              <a:rect l="l" t="t" r="r" b="b"/>
              <a:pathLst>
                <a:path w="1347049" h="406400">
                  <a:moveTo>
                    <a:pt x="1143849" y="0"/>
                  </a:moveTo>
                  <a:cubicBezTo>
                    <a:pt x="1256073" y="0"/>
                    <a:pt x="1347049" y="90976"/>
                    <a:pt x="1347049" y="203200"/>
                  </a:cubicBezTo>
                  <a:cubicBezTo>
                    <a:pt x="1347049" y="315424"/>
                    <a:pt x="1256073" y="406400"/>
                    <a:pt x="1143849" y="406400"/>
                  </a:cubicBezTo>
                  <a:lnTo>
                    <a:pt x="203200" y="406400"/>
                  </a:lnTo>
                  <a:cubicBezTo>
                    <a:pt x="90976" y="406400"/>
                    <a:pt x="0" y="315424"/>
                    <a:pt x="0" y="203200"/>
                  </a:cubicBezTo>
                  <a:cubicBezTo>
                    <a:pt x="0" y="90976"/>
                    <a:pt x="90976" y="0"/>
                    <a:pt x="203200" y="0"/>
                  </a:cubicBezTo>
                  <a:close/>
                </a:path>
              </a:pathLst>
            </a:custGeom>
            <a:solidFill>
              <a:srgbClr val="FEFFFF"/>
            </a:solidFill>
          </p:spPr>
          <p:txBody>
            <a:bodyPr/>
            <a:lstStyle/>
            <a:p>
              <a:endParaRPr lang="en-IN"/>
            </a:p>
          </p:txBody>
        </p:sp>
        <p:sp>
          <p:nvSpPr>
            <p:cNvPr id="13" name="TextBox 13"/>
            <p:cNvSpPr txBox="1"/>
            <p:nvPr/>
          </p:nvSpPr>
          <p:spPr>
            <a:xfrm>
              <a:off x="0" y="-123825"/>
              <a:ext cx="1357068" cy="530225"/>
            </a:xfrm>
            <a:prstGeom prst="rect">
              <a:avLst/>
            </a:prstGeom>
          </p:spPr>
          <p:txBody>
            <a:bodyPr lIns="50800" tIns="50800" rIns="50800" bIns="50800" rtlCol="0" anchor="ctr"/>
            <a:lstStyle/>
            <a:p>
              <a:pPr algn="ctr">
                <a:lnSpc>
                  <a:spcPts val="4612"/>
                </a:lnSpc>
              </a:pPr>
              <a:r>
                <a:rPr lang="en-US" sz="3294" spc="224" dirty="0" err="1">
                  <a:solidFill>
                    <a:srgbClr val="000000"/>
                  </a:solidFill>
                  <a:latin typeface="Codec Pro Ultra-Bold"/>
                </a:rPr>
                <a:t>Twensorflo</a:t>
              </a:r>
              <a:endParaRPr lang="en-US" sz="3294" spc="224" dirty="0">
                <a:solidFill>
                  <a:srgbClr val="000000"/>
                </a:solidFill>
                <a:latin typeface="Codec Pro Ultra-Bold"/>
              </a:endParaRPr>
            </a:p>
          </p:txBody>
        </p:sp>
      </p:grpSp>
      <p:grpSp>
        <p:nvGrpSpPr>
          <p:cNvPr id="14" name="Group 14"/>
          <p:cNvGrpSpPr/>
          <p:nvPr/>
        </p:nvGrpSpPr>
        <p:grpSpPr>
          <a:xfrm>
            <a:off x="12181305" y="4413892"/>
            <a:ext cx="3600560" cy="1381517"/>
            <a:chOff x="0" y="-114300"/>
            <a:chExt cx="1357068" cy="520700"/>
          </a:xfrm>
        </p:grpSpPr>
        <p:sp>
          <p:nvSpPr>
            <p:cNvPr id="15" name="Freeform 15"/>
            <p:cNvSpPr/>
            <p:nvPr/>
          </p:nvSpPr>
          <p:spPr>
            <a:xfrm>
              <a:off x="0" y="0"/>
              <a:ext cx="1347049" cy="406400"/>
            </a:xfrm>
            <a:custGeom>
              <a:avLst/>
              <a:gdLst/>
              <a:ahLst/>
              <a:cxnLst/>
              <a:rect l="l" t="t" r="r" b="b"/>
              <a:pathLst>
                <a:path w="1347049" h="406400">
                  <a:moveTo>
                    <a:pt x="1143849" y="0"/>
                  </a:moveTo>
                  <a:cubicBezTo>
                    <a:pt x="1256073" y="0"/>
                    <a:pt x="1347049" y="90976"/>
                    <a:pt x="1347049" y="203200"/>
                  </a:cubicBezTo>
                  <a:cubicBezTo>
                    <a:pt x="1347049" y="315424"/>
                    <a:pt x="1256073" y="406400"/>
                    <a:pt x="1143849" y="406400"/>
                  </a:cubicBezTo>
                  <a:lnTo>
                    <a:pt x="203200" y="406400"/>
                  </a:lnTo>
                  <a:cubicBezTo>
                    <a:pt x="90976" y="406400"/>
                    <a:pt x="0" y="315424"/>
                    <a:pt x="0" y="203200"/>
                  </a:cubicBezTo>
                  <a:cubicBezTo>
                    <a:pt x="0" y="90976"/>
                    <a:pt x="90976" y="0"/>
                    <a:pt x="203200" y="0"/>
                  </a:cubicBezTo>
                  <a:close/>
                </a:path>
              </a:pathLst>
            </a:custGeom>
            <a:solidFill>
              <a:srgbClr val="FEFFFF"/>
            </a:solidFill>
          </p:spPr>
          <p:txBody>
            <a:bodyPr/>
            <a:lstStyle/>
            <a:p>
              <a:endParaRPr lang="en-IN"/>
            </a:p>
          </p:txBody>
        </p:sp>
        <p:sp>
          <p:nvSpPr>
            <p:cNvPr id="16" name="TextBox 16"/>
            <p:cNvSpPr txBox="1"/>
            <p:nvPr/>
          </p:nvSpPr>
          <p:spPr>
            <a:xfrm>
              <a:off x="0" y="-114300"/>
              <a:ext cx="1357068" cy="520700"/>
            </a:xfrm>
            <a:prstGeom prst="rect">
              <a:avLst/>
            </a:prstGeom>
          </p:spPr>
          <p:txBody>
            <a:bodyPr lIns="50800" tIns="50800" rIns="50800" bIns="50800" rtlCol="0" anchor="ctr"/>
            <a:lstStyle/>
            <a:p>
              <a:pPr algn="ctr">
                <a:lnSpc>
                  <a:spcPts val="4052"/>
                </a:lnSpc>
              </a:pPr>
              <a:r>
                <a:rPr lang="en-US" sz="2894" spc="196" dirty="0" err="1">
                  <a:solidFill>
                    <a:srgbClr val="000000"/>
                  </a:solidFill>
                  <a:latin typeface="Codec Pro Ultra-Bold"/>
                </a:rPr>
                <a:t>Andriod</a:t>
              </a:r>
              <a:r>
                <a:rPr lang="en-US" sz="2894" spc="196" dirty="0">
                  <a:solidFill>
                    <a:srgbClr val="000000"/>
                  </a:solidFill>
                  <a:latin typeface="Codec Pro Ultra-Bold"/>
                </a:rPr>
                <a:t> Studio</a:t>
              </a:r>
            </a:p>
          </p:txBody>
        </p:sp>
      </p:grpSp>
      <p:grpSp>
        <p:nvGrpSpPr>
          <p:cNvPr id="17" name="Group 17"/>
          <p:cNvGrpSpPr/>
          <p:nvPr/>
        </p:nvGrpSpPr>
        <p:grpSpPr>
          <a:xfrm>
            <a:off x="11574187" y="6079397"/>
            <a:ext cx="3726377" cy="1356245"/>
            <a:chOff x="0" y="-104775"/>
            <a:chExt cx="1404489" cy="511175"/>
          </a:xfrm>
        </p:grpSpPr>
        <p:sp>
          <p:nvSpPr>
            <p:cNvPr id="18" name="Freeform 18"/>
            <p:cNvSpPr/>
            <p:nvPr/>
          </p:nvSpPr>
          <p:spPr>
            <a:xfrm>
              <a:off x="0" y="0"/>
              <a:ext cx="1347049" cy="406400"/>
            </a:xfrm>
            <a:custGeom>
              <a:avLst/>
              <a:gdLst/>
              <a:ahLst/>
              <a:cxnLst/>
              <a:rect l="l" t="t" r="r" b="b"/>
              <a:pathLst>
                <a:path w="1347049" h="406400">
                  <a:moveTo>
                    <a:pt x="1143849" y="0"/>
                  </a:moveTo>
                  <a:cubicBezTo>
                    <a:pt x="1256073" y="0"/>
                    <a:pt x="1347049" y="90976"/>
                    <a:pt x="1347049" y="203200"/>
                  </a:cubicBezTo>
                  <a:cubicBezTo>
                    <a:pt x="1347049" y="315424"/>
                    <a:pt x="1256073" y="406400"/>
                    <a:pt x="1143849" y="406400"/>
                  </a:cubicBezTo>
                  <a:lnTo>
                    <a:pt x="203200" y="406400"/>
                  </a:lnTo>
                  <a:cubicBezTo>
                    <a:pt x="90976" y="406400"/>
                    <a:pt x="0" y="315424"/>
                    <a:pt x="0" y="203200"/>
                  </a:cubicBezTo>
                  <a:cubicBezTo>
                    <a:pt x="0" y="90976"/>
                    <a:pt x="90976" y="0"/>
                    <a:pt x="203200" y="0"/>
                  </a:cubicBezTo>
                  <a:close/>
                </a:path>
              </a:pathLst>
            </a:custGeom>
            <a:solidFill>
              <a:srgbClr val="FEFFFF"/>
            </a:solidFill>
          </p:spPr>
          <p:txBody>
            <a:bodyPr/>
            <a:lstStyle/>
            <a:p>
              <a:endParaRPr lang="en-IN"/>
            </a:p>
          </p:txBody>
        </p:sp>
        <p:sp>
          <p:nvSpPr>
            <p:cNvPr id="19" name="TextBox 19"/>
            <p:cNvSpPr txBox="1"/>
            <p:nvPr/>
          </p:nvSpPr>
          <p:spPr>
            <a:xfrm>
              <a:off x="0" y="-104775"/>
              <a:ext cx="1404489" cy="511175"/>
            </a:xfrm>
            <a:prstGeom prst="rect">
              <a:avLst/>
            </a:prstGeom>
          </p:spPr>
          <p:txBody>
            <a:bodyPr lIns="50800" tIns="50800" rIns="50800" bIns="50800" rtlCol="0" anchor="ctr"/>
            <a:lstStyle/>
            <a:p>
              <a:pPr algn="ctr">
                <a:lnSpc>
                  <a:spcPts val="4192"/>
                </a:lnSpc>
              </a:pPr>
              <a:r>
                <a:rPr lang="en-US" sz="2994" spc="203" dirty="0">
                  <a:solidFill>
                    <a:srgbClr val="000000"/>
                  </a:solidFill>
                  <a:latin typeface="Codec Pro Ultra-Bold"/>
                </a:rPr>
                <a:t>Anaconda</a:t>
              </a:r>
            </a:p>
          </p:txBody>
        </p:sp>
      </p:grpSp>
      <p:grpSp>
        <p:nvGrpSpPr>
          <p:cNvPr id="20" name="Group 20"/>
          <p:cNvGrpSpPr/>
          <p:nvPr/>
        </p:nvGrpSpPr>
        <p:grpSpPr>
          <a:xfrm>
            <a:off x="10248975" y="7585800"/>
            <a:ext cx="3573978" cy="1406788"/>
            <a:chOff x="-122999" y="-123825"/>
            <a:chExt cx="1347049" cy="530225"/>
          </a:xfrm>
        </p:grpSpPr>
        <p:sp>
          <p:nvSpPr>
            <p:cNvPr id="21" name="Freeform 21"/>
            <p:cNvSpPr/>
            <p:nvPr/>
          </p:nvSpPr>
          <p:spPr>
            <a:xfrm>
              <a:off x="-122999" y="-31078"/>
              <a:ext cx="1347049" cy="406400"/>
            </a:xfrm>
            <a:custGeom>
              <a:avLst/>
              <a:gdLst/>
              <a:ahLst/>
              <a:cxnLst/>
              <a:rect l="l" t="t" r="r" b="b"/>
              <a:pathLst>
                <a:path w="1347049" h="406400">
                  <a:moveTo>
                    <a:pt x="1143849" y="0"/>
                  </a:moveTo>
                  <a:cubicBezTo>
                    <a:pt x="1256073" y="0"/>
                    <a:pt x="1347049" y="90976"/>
                    <a:pt x="1347049" y="203200"/>
                  </a:cubicBezTo>
                  <a:cubicBezTo>
                    <a:pt x="1347049" y="315424"/>
                    <a:pt x="1256073" y="406400"/>
                    <a:pt x="1143849" y="406400"/>
                  </a:cubicBezTo>
                  <a:lnTo>
                    <a:pt x="203200" y="406400"/>
                  </a:lnTo>
                  <a:cubicBezTo>
                    <a:pt x="90976" y="406400"/>
                    <a:pt x="0" y="315424"/>
                    <a:pt x="0" y="203200"/>
                  </a:cubicBezTo>
                  <a:cubicBezTo>
                    <a:pt x="0" y="90976"/>
                    <a:pt x="90976" y="0"/>
                    <a:pt x="203200" y="0"/>
                  </a:cubicBezTo>
                  <a:close/>
                </a:path>
              </a:pathLst>
            </a:custGeom>
            <a:solidFill>
              <a:srgbClr val="FEFFFF"/>
            </a:solidFill>
          </p:spPr>
          <p:txBody>
            <a:bodyPr/>
            <a:lstStyle/>
            <a:p>
              <a:endParaRPr lang="en-IN"/>
            </a:p>
          </p:txBody>
        </p:sp>
        <p:sp>
          <p:nvSpPr>
            <p:cNvPr id="22" name="TextBox 22"/>
            <p:cNvSpPr txBox="1"/>
            <p:nvPr/>
          </p:nvSpPr>
          <p:spPr>
            <a:xfrm>
              <a:off x="0" y="-123825"/>
              <a:ext cx="812800" cy="530225"/>
            </a:xfrm>
            <a:prstGeom prst="rect">
              <a:avLst/>
            </a:prstGeom>
          </p:spPr>
          <p:txBody>
            <a:bodyPr lIns="50800" tIns="50800" rIns="50800" bIns="50800" rtlCol="0" anchor="ctr"/>
            <a:lstStyle/>
            <a:p>
              <a:pPr algn="ctr">
                <a:lnSpc>
                  <a:spcPts val="5172"/>
                </a:lnSpc>
              </a:pPr>
              <a:r>
                <a:rPr lang="en-US" sz="3694" spc="251">
                  <a:solidFill>
                    <a:srgbClr val="000000"/>
                  </a:solidFill>
                  <a:latin typeface="Codec Pro Ultra-Bold"/>
                </a:rPr>
                <a:t>Keras</a:t>
              </a:r>
            </a:p>
          </p:txBody>
        </p:sp>
      </p:grpSp>
      <p:sp>
        <p:nvSpPr>
          <p:cNvPr id="23" name="Freeform 23"/>
          <p:cNvSpPr/>
          <p:nvPr/>
        </p:nvSpPr>
        <p:spPr>
          <a:xfrm rot="1605981">
            <a:off x="8151410" y="7740217"/>
            <a:ext cx="1985179" cy="560813"/>
          </a:xfrm>
          <a:custGeom>
            <a:avLst/>
            <a:gdLst/>
            <a:ahLst/>
            <a:cxnLst/>
            <a:rect l="l" t="t" r="r" b="b"/>
            <a:pathLst>
              <a:path w="1985179" h="560813">
                <a:moveTo>
                  <a:pt x="0" y="0"/>
                </a:moveTo>
                <a:lnTo>
                  <a:pt x="1985180" y="0"/>
                </a:lnTo>
                <a:lnTo>
                  <a:pt x="1985180" y="560813"/>
                </a:lnTo>
                <a:lnTo>
                  <a:pt x="0" y="5608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4" name="Freeform 24"/>
          <p:cNvSpPr/>
          <p:nvPr/>
        </p:nvSpPr>
        <p:spPr>
          <a:xfrm rot="7851052" flipH="1">
            <a:off x="8443408" y="2172271"/>
            <a:ext cx="1985179" cy="560813"/>
          </a:xfrm>
          <a:custGeom>
            <a:avLst/>
            <a:gdLst/>
            <a:ahLst/>
            <a:cxnLst/>
            <a:rect l="l" t="t" r="r" b="b"/>
            <a:pathLst>
              <a:path w="1985179" h="560813">
                <a:moveTo>
                  <a:pt x="1985180" y="0"/>
                </a:moveTo>
                <a:lnTo>
                  <a:pt x="0" y="0"/>
                </a:lnTo>
                <a:lnTo>
                  <a:pt x="0" y="560813"/>
                </a:lnTo>
                <a:lnTo>
                  <a:pt x="1985180" y="560813"/>
                </a:lnTo>
                <a:lnTo>
                  <a:pt x="198518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5" name="Freeform 25"/>
          <p:cNvSpPr/>
          <p:nvPr/>
        </p:nvSpPr>
        <p:spPr>
          <a:xfrm>
            <a:off x="10587605" y="5041782"/>
            <a:ext cx="1567117" cy="428998"/>
          </a:xfrm>
          <a:custGeom>
            <a:avLst/>
            <a:gdLst/>
            <a:ahLst/>
            <a:cxnLst/>
            <a:rect l="l" t="t" r="r" b="b"/>
            <a:pathLst>
              <a:path w="1567117" h="428998">
                <a:moveTo>
                  <a:pt x="0" y="0"/>
                </a:moveTo>
                <a:lnTo>
                  <a:pt x="1567117" y="0"/>
                </a:lnTo>
                <a:lnTo>
                  <a:pt x="1567117" y="428999"/>
                </a:lnTo>
                <a:lnTo>
                  <a:pt x="0" y="4289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6" name="TextBox 26"/>
          <p:cNvSpPr txBox="1"/>
          <p:nvPr/>
        </p:nvSpPr>
        <p:spPr>
          <a:xfrm>
            <a:off x="1744673" y="3782830"/>
            <a:ext cx="2906092" cy="4677596"/>
          </a:xfrm>
          <a:prstGeom prst="rect">
            <a:avLst/>
          </a:prstGeom>
        </p:spPr>
        <p:txBody>
          <a:bodyPr lIns="0" tIns="0" rIns="0" bIns="0" rtlCol="0" anchor="t">
            <a:spAutoFit/>
          </a:bodyPr>
          <a:lstStyle/>
          <a:p>
            <a:pPr marL="0" lvl="0" indent="0">
              <a:lnSpc>
                <a:spcPts val="3104"/>
              </a:lnSpc>
            </a:pPr>
            <a:r>
              <a:rPr lang="en-US" sz="2217">
                <a:solidFill>
                  <a:srgbClr val="000000"/>
                </a:solidFill>
                <a:latin typeface="Canva Sans 1"/>
              </a:rPr>
              <a:t>Software tools and techniques can be valuable aids to information re- source managers; data processing design, development, and operations procedures or automation of some development tasks. </a:t>
            </a:r>
          </a:p>
        </p:txBody>
      </p:sp>
      <p:sp>
        <p:nvSpPr>
          <p:cNvPr id="27" name="TextBox 27"/>
          <p:cNvSpPr txBox="1"/>
          <p:nvPr/>
        </p:nvSpPr>
        <p:spPr>
          <a:xfrm>
            <a:off x="1744673" y="2850305"/>
            <a:ext cx="3375304" cy="803917"/>
          </a:xfrm>
          <a:prstGeom prst="rect">
            <a:avLst/>
          </a:prstGeom>
        </p:spPr>
        <p:txBody>
          <a:bodyPr lIns="0" tIns="0" rIns="0" bIns="0" rtlCol="0" anchor="t">
            <a:spAutoFit/>
          </a:bodyPr>
          <a:lstStyle/>
          <a:p>
            <a:pPr>
              <a:lnSpc>
                <a:spcPts val="6669"/>
              </a:lnSpc>
              <a:spcBef>
                <a:spcPct val="0"/>
              </a:spcBef>
            </a:pPr>
            <a:r>
              <a:rPr lang="en-US" sz="4833" spc="28">
                <a:solidFill>
                  <a:srgbClr val="000000"/>
                </a:solidFill>
                <a:latin typeface="Canva Sans 1"/>
              </a:rPr>
              <a:t>TooLS</a:t>
            </a:r>
          </a:p>
        </p:txBody>
      </p:sp>
      <p:sp>
        <p:nvSpPr>
          <p:cNvPr id="28" name="Freeform 28"/>
          <p:cNvSpPr/>
          <p:nvPr/>
        </p:nvSpPr>
        <p:spPr>
          <a:xfrm rot="-1482789">
            <a:off x="9979414" y="3451084"/>
            <a:ext cx="1567117" cy="428998"/>
          </a:xfrm>
          <a:custGeom>
            <a:avLst/>
            <a:gdLst/>
            <a:ahLst/>
            <a:cxnLst/>
            <a:rect l="l" t="t" r="r" b="b"/>
            <a:pathLst>
              <a:path w="1567117" h="428998">
                <a:moveTo>
                  <a:pt x="0" y="0"/>
                </a:moveTo>
                <a:lnTo>
                  <a:pt x="1567117" y="0"/>
                </a:lnTo>
                <a:lnTo>
                  <a:pt x="1567117" y="428998"/>
                </a:lnTo>
                <a:lnTo>
                  <a:pt x="0" y="42899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9" name="Freeform 29"/>
          <p:cNvSpPr/>
          <p:nvPr/>
        </p:nvSpPr>
        <p:spPr>
          <a:xfrm rot="963931">
            <a:off x="9883676" y="6515409"/>
            <a:ext cx="1567117" cy="428998"/>
          </a:xfrm>
          <a:custGeom>
            <a:avLst/>
            <a:gdLst/>
            <a:ahLst/>
            <a:cxnLst/>
            <a:rect l="l" t="t" r="r" b="b"/>
            <a:pathLst>
              <a:path w="1567117" h="428998">
                <a:moveTo>
                  <a:pt x="0" y="0"/>
                </a:moveTo>
                <a:lnTo>
                  <a:pt x="1567117" y="0"/>
                </a:lnTo>
                <a:lnTo>
                  <a:pt x="1567117" y="428998"/>
                </a:lnTo>
                <a:lnTo>
                  <a:pt x="0" y="42899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TextBox 2"/>
          <p:cNvSpPr txBox="1"/>
          <p:nvPr/>
        </p:nvSpPr>
        <p:spPr>
          <a:xfrm>
            <a:off x="1497531" y="3550498"/>
            <a:ext cx="15461313" cy="6780299"/>
          </a:xfrm>
          <a:prstGeom prst="rect">
            <a:avLst/>
          </a:prstGeom>
        </p:spPr>
        <p:txBody>
          <a:bodyPr lIns="0" tIns="0" rIns="0" bIns="0" rtlCol="0" anchor="t">
            <a:spAutoFit/>
          </a:bodyPr>
          <a:lstStyle/>
          <a:p>
            <a:pPr>
              <a:lnSpc>
                <a:spcPts val="6208"/>
              </a:lnSpc>
            </a:pPr>
            <a:r>
              <a:rPr lang="en-US" sz="4498" spc="305">
                <a:solidFill>
                  <a:srgbClr val="000000"/>
                </a:solidFill>
                <a:latin typeface="Codec Pro Ultra-Bold"/>
              </a:rPr>
              <a:t>1.Machine learning </a:t>
            </a:r>
          </a:p>
          <a:p>
            <a:pPr>
              <a:lnSpc>
                <a:spcPts val="3172"/>
              </a:lnSpc>
            </a:pPr>
            <a:endParaRPr lang="en-US" sz="4498" spc="305">
              <a:solidFill>
                <a:srgbClr val="000000"/>
              </a:solidFill>
              <a:latin typeface="Codec Pro Ultra-Bold"/>
            </a:endParaRPr>
          </a:p>
          <a:p>
            <a:pPr>
              <a:lnSpc>
                <a:spcPts val="4599"/>
              </a:lnSpc>
            </a:pPr>
            <a:r>
              <a:rPr lang="en-US" sz="3333">
                <a:solidFill>
                  <a:srgbClr val="000000"/>
                </a:solidFill>
                <a:latin typeface="Canva Sans 1"/>
              </a:rPr>
              <a:t>      Tom Mitchell provides explained: "A computer program is said to learn from experience E with  respect to some class of tasks T and performance measure P, if its performance at tasks in T, a</a:t>
            </a:r>
          </a:p>
          <a:p>
            <a:pPr>
              <a:lnSpc>
                <a:spcPts val="4599"/>
              </a:lnSpc>
            </a:pPr>
            <a:r>
              <a:rPr lang="en-US" sz="3333">
                <a:solidFill>
                  <a:srgbClr val="000000"/>
                </a:solidFill>
                <a:latin typeface="Canva Sans 1"/>
              </a:rPr>
              <a:t>measured by P, improves with experience E."</a:t>
            </a:r>
          </a:p>
          <a:p>
            <a:pPr>
              <a:lnSpc>
                <a:spcPts val="4599"/>
              </a:lnSpc>
            </a:pPr>
            <a:endParaRPr lang="en-US" sz="3333">
              <a:solidFill>
                <a:srgbClr val="000000"/>
              </a:solidFill>
              <a:latin typeface="Canva Sans 1"/>
            </a:endParaRPr>
          </a:p>
          <a:p>
            <a:pPr>
              <a:lnSpc>
                <a:spcPts val="4859"/>
              </a:lnSpc>
            </a:pPr>
            <a:r>
              <a:rPr lang="en-US" sz="3521">
                <a:solidFill>
                  <a:srgbClr val="000000"/>
                </a:solidFill>
                <a:latin typeface="Canva Sans 1"/>
              </a:rPr>
              <a:t>     </a:t>
            </a:r>
          </a:p>
          <a:p>
            <a:pPr>
              <a:lnSpc>
                <a:spcPts val="3172"/>
              </a:lnSpc>
            </a:pPr>
            <a:endParaRPr lang="en-US" sz="3521">
              <a:solidFill>
                <a:srgbClr val="000000"/>
              </a:solidFill>
              <a:latin typeface="Canva Sans 1"/>
            </a:endParaRPr>
          </a:p>
          <a:p>
            <a:pPr>
              <a:lnSpc>
                <a:spcPts val="3172"/>
              </a:lnSpc>
            </a:pPr>
            <a:endParaRPr lang="en-US" sz="3521">
              <a:solidFill>
                <a:srgbClr val="000000"/>
              </a:solidFill>
              <a:latin typeface="Canva Sans 1"/>
            </a:endParaRPr>
          </a:p>
          <a:p>
            <a:pPr>
              <a:lnSpc>
                <a:spcPts val="3172"/>
              </a:lnSpc>
            </a:pPr>
            <a:endParaRPr lang="en-US" sz="3521">
              <a:solidFill>
                <a:srgbClr val="000000"/>
              </a:solidFill>
              <a:latin typeface="Canva Sans 1"/>
            </a:endParaRPr>
          </a:p>
          <a:p>
            <a:pPr>
              <a:lnSpc>
                <a:spcPts val="3172"/>
              </a:lnSpc>
            </a:pPr>
            <a:endParaRPr lang="en-US" sz="3521">
              <a:solidFill>
                <a:srgbClr val="000000"/>
              </a:solidFill>
              <a:latin typeface="Canva Sans 1"/>
            </a:endParaRPr>
          </a:p>
          <a:p>
            <a:pPr marL="0" lvl="0" indent="0">
              <a:lnSpc>
                <a:spcPts val="3172"/>
              </a:lnSpc>
              <a:spcBef>
                <a:spcPct val="0"/>
              </a:spcBef>
            </a:pPr>
            <a:endParaRPr lang="en-US" sz="3521">
              <a:solidFill>
                <a:srgbClr val="000000"/>
              </a:solidFill>
              <a:latin typeface="Canva Sans 1"/>
            </a:endParaRPr>
          </a:p>
        </p:txBody>
      </p:sp>
      <p:sp>
        <p:nvSpPr>
          <p:cNvPr id="3" name="TextBox 3"/>
          <p:cNvSpPr txBox="1"/>
          <p:nvPr/>
        </p:nvSpPr>
        <p:spPr>
          <a:xfrm>
            <a:off x="772385" y="1423785"/>
            <a:ext cx="7483515" cy="856496"/>
          </a:xfrm>
          <a:prstGeom prst="rect">
            <a:avLst/>
          </a:prstGeom>
        </p:spPr>
        <p:txBody>
          <a:bodyPr lIns="0" tIns="0" rIns="0" bIns="0" rtlCol="0" anchor="t">
            <a:spAutoFit/>
          </a:bodyPr>
          <a:lstStyle/>
          <a:p>
            <a:pPr marL="0" lvl="0" indent="0">
              <a:lnSpc>
                <a:spcPts val="6945"/>
              </a:lnSpc>
              <a:spcBef>
                <a:spcPct val="0"/>
              </a:spcBef>
            </a:pPr>
            <a:r>
              <a:rPr lang="en-US" sz="5033" u="sng" spc="30">
                <a:solidFill>
                  <a:srgbClr val="F47C00"/>
                </a:solidFill>
                <a:latin typeface="Canva Sans 1"/>
              </a:rPr>
              <a:t>Technology used</a:t>
            </a:r>
          </a:p>
        </p:txBody>
      </p:sp>
      <p:sp>
        <p:nvSpPr>
          <p:cNvPr id="4" name="Freeform 4"/>
          <p:cNvSpPr/>
          <p:nvPr/>
        </p:nvSpPr>
        <p:spPr>
          <a:xfrm>
            <a:off x="49306" y="8544758"/>
            <a:ext cx="19670065" cy="5255628"/>
          </a:xfrm>
          <a:custGeom>
            <a:avLst/>
            <a:gdLst/>
            <a:ahLst/>
            <a:cxnLst/>
            <a:rect l="l" t="t" r="r" b="b"/>
            <a:pathLst>
              <a:path w="19670065" h="5255628">
                <a:moveTo>
                  <a:pt x="0" y="0"/>
                </a:moveTo>
                <a:lnTo>
                  <a:pt x="19670065" y="0"/>
                </a:lnTo>
                <a:lnTo>
                  <a:pt x="19670065" y="5255629"/>
                </a:lnTo>
                <a:lnTo>
                  <a:pt x="0" y="52556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a:off x="49306" y="-3736593"/>
            <a:ext cx="19670065" cy="5255628"/>
          </a:xfrm>
          <a:custGeom>
            <a:avLst/>
            <a:gdLst/>
            <a:ahLst/>
            <a:cxnLst/>
            <a:rect l="l" t="t" r="r" b="b"/>
            <a:pathLst>
              <a:path w="19670065" h="5255628">
                <a:moveTo>
                  <a:pt x="0" y="0"/>
                </a:moveTo>
                <a:lnTo>
                  <a:pt x="19670065" y="0"/>
                </a:lnTo>
                <a:lnTo>
                  <a:pt x="19670065" y="5255628"/>
                </a:lnTo>
                <a:lnTo>
                  <a:pt x="0" y="52556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Freeform 2"/>
          <p:cNvSpPr/>
          <p:nvPr/>
        </p:nvSpPr>
        <p:spPr>
          <a:xfrm>
            <a:off x="49306" y="8544758"/>
            <a:ext cx="19670065" cy="5255628"/>
          </a:xfrm>
          <a:custGeom>
            <a:avLst/>
            <a:gdLst/>
            <a:ahLst/>
            <a:cxnLst/>
            <a:rect l="l" t="t" r="r" b="b"/>
            <a:pathLst>
              <a:path w="19670065" h="5255628">
                <a:moveTo>
                  <a:pt x="0" y="0"/>
                </a:moveTo>
                <a:lnTo>
                  <a:pt x="19670065" y="0"/>
                </a:lnTo>
                <a:lnTo>
                  <a:pt x="19670065" y="5255629"/>
                </a:lnTo>
                <a:lnTo>
                  <a:pt x="0" y="52556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49306" y="-3736593"/>
            <a:ext cx="19670065" cy="5255628"/>
          </a:xfrm>
          <a:custGeom>
            <a:avLst/>
            <a:gdLst/>
            <a:ahLst/>
            <a:cxnLst/>
            <a:rect l="l" t="t" r="r" b="b"/>
            <a:pathLst>
              <a:path w="19670065" h="5255628">
                <a:moveTo>
                  <a:pt x="0" y="0"/>
                </a:moveTo>
                <a:lnTo>
                  <a:pt x="19670065" y="0"/>
                </a:lnTo>
                <a:lnTo>
                  <a:pt x="19670065" y="5255628"/>
                </a:lnTo>
                <a:lnTo>
                  <a:pt x="0" y="52556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TextBox 4"/>
          <p:cNvSpPr txBox="1"/>
          <p:nvPr/>
        </p:nvSpPr>
        <p:spPr>
          <a:xfrm>
            <a:off x="237012" y="2387304"/>
            <a:ext cx="17022288" cy="5222511"/>
          </a:xfrm>
          <a:prstGeom prst="rect">
            <a:avLst/>
          </a:prstGeom>
        </p:spPr>
        <p:txBody>
          <a:bodyPr lIns="0" tIns="0" rIns="0" bIns="0" rtlCol="0" anchor="t">
            <a:spAutoFit/>
          </a:bodyPr>
          <a:lstStyle/>
          <a:p>
            <a:pPr algn="ctr">
              <a:lnSpc>
                <a:spcPts val="2636"/>
              </a:lnSpc>
              <a:spcBef>
                <a:spcPct val="0"/>
              </a:spcBef>
            </a:pPr>
            <a:endParaRPr/>
          </a:p>
          <a:p>
            <a:pPr algn="ctr">
              <a:lnSpc>
                <a:spcPts val="5534"/>
              </a:lnSpc>
              <a:spcBef>
                <a:spcPct val="0"/>
              </a:spcBef>
            </a:pPr>
            <a:r>
              <a:rPr lang="en-US" sz="4010" spc="272">
                <a:solidFill>
                  <a:srgbClr val="000000"/>
                </a:solidFill>
                <a:latin typeface="Codec Pro Ultra-Bold"/>
              </a:rPr>
              <a:t>Example: predicting whether the given object is pen or pencil??</a:t>
            </a:r>
          </a:p>
          <a:p>
            <a:pPr algn="ctr">
              <a:lnSpc>
                <a:spcPts val="5534"/>
              </a:lnSpc>
              <a:spcBef>
                <a:spcPct val="0"/>
              </a:spcBef>
            </a:pPr>
            <a:endParaRPr lang="en-US" sz="4010" spc="272">
              <a:solidFill>
                <a:srgbClr val="000000"/>
              </a:solidFill>
              <a:latin typeface="Codec Pro Ultra-Bold"/>
            </a:endParaRPr>
          </a:p>
          <a:p>
            <a:pPr algn="ctr">
              <a:lnSpc>
                <a:spcPts val="5534"/>
              </a:lnSpc>
              <a:spcBef>
                <a:spcPct val="0"/>
              </a:spcBef>
            </a:pPr>
            <a:r>
              <a:rPr lang="en-US" sz="4010" spc="272">
                <a:solidFill>
                  <a:srgbClr val="000000"/>
                </a:solidFill>
                <a:latin typeface="Codec Pro Ultra-Bold"/>
              </a:rPr>
              <a:t>  </a:t>
            </a:r>
            <a:r>
              <a:rPr lang="en-US" sz="4010" spc="272">
                <a:solidFill>
                  <a:srgbClr val="000000"/>
                </a:solidFill>
                <a:latin typeface="Codec Pro"/>
              </a:rPr>
              <a:t>E = the experience of predicting many pens and pen</a:t>
            </a:r>
          </a:p>
          <a:p>
            <a:pPr>
              <a:lnSpc>
                <a:spcPts val="5534"/>
              </a:lnSpc>
            </a:pPr>
            <a:r>
              <a:rPr lang="en-US" sz="4010" spc="272">
                <a:solidFill>
                  <a:srgbClr val="000000"/>
                </a:solidFill>
                <a:latin typeface="Codec Pro"/>
              </a:rPr>
              <a:t>         T = the task of predict pen or pencil</a:t>
            </a:r>
          </a:p>
          <a:p>
            <a:pPr algn="l">
              <a:lnSpc>
                <a:spcPts val="5534"/>
              </a:lnSpc>
              <a:spcBef>
                <a:spcPct val="0"/>
              </a:spcBef>
            </a:pPr>
            <a:r>
              <a:rPr lang="en-US" sz="4010" spc="272">
                <a:solidFill>
                  <a:srgbClr val="000000"/>
                </a:solidFill>
                <a:latin typeface="Codec Pro"/>
              </a:rPr>
              <a:t>         P = the probability that of whether it is a pen or pencil</a:t>
            </a:r>
          </a:p>
          <a:p>
            <a:pPr algn="ctr">
              <a:lnSpc>
                <a:spcPts val="5534"/>
              </a:lnSpc>
              <a:spcBef>
                <a:spcPct val="0"/>
              </a:spcBef>
            </a:pPr>
            <a:endParaRPr lang="en-US" sz="4010" spc="272">
              <a:solidFill>
                <a:srgbClr val="000000"/>
              </a:solidFill>
              <a:latin typeface="Codec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Freeform 2"/>
          <p:cNvSpPr/>
          <p:nvPr/>
        </p:nvSpPr>
        <p:spPr>
          <a:xfrm>
            <a:off x="49306" y="-3736593"/>
            <a:ext cx="19670065" cy="5255628"/>
          </a:xfrm>
          <a:custGeom>
            <a:avLst/>
            <a:gdLst/>
            <a:ahLst/>
            <a:cxnLst/>
            <a:rect l="l" t="t" r="r" b="b"/>
            <a:pathLst>
              <a:path w="19670065" h="5255628">
                <a:moveTo>
                  <a:pt x="0" y="0"/>
                </a:moveTo>
                <a:lnTo>
                  <a:pt x="19670065" y="0"/>
                </a:lnTo>
                <a:lnTo>
                  <a:pt x="19670065" y="5255628"/>
                </a:lnTo>
                <a:lnTo>
                  <a:pt x="0" y="52556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49306" y="8544758"/>
            <a:ext cx="19670065" cy="5255628"/>
          </a:xfrm>
          <a:custGeom>
            <a:avLst/>
            <a:gdLst/>
            <a:ahLst/>
            <a:cxnLst/>
            <a:rect l="l" t="t" r="r" b="b"/>
            <a:pathLst>
              <a:path w="19670065" h="5255628">
                <a:moveTo>
                  <a:pt x="0" y="0"/>
                </a:moveTo>
                <a:lnTo>
                  <a:pt x="19670065" y="0"/>
                </a:lnTo>
                <a:lnTo>
                  <a:pt x="19670065" y="5255629"/>
                </a:lnTo>
                <a:lnTo>
                  <a:pt x="0" y="52556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201706" y="8697158"/>
            <a:ext cx="19670065" cy="5255628"/>
          </a:xfrm>
          <a:custGeom>
            <a:avLst/>
            <a:gdLst/>
            <a:ahLst/>
            <a:cxnLst/>
            <a:rect l="l" t="t" r="r" b="b"/>
            <a:pathLst>
              <a:path w="19670065" h="5255628">
                <a:moveTo>
                  <a:pt x="0" y="0"/>
                </a:moveTo>
                <a:lnTo>
                  <a:pt x="19670065" y="0"/>
                </a:lnTo>
                <a:lnTo>
                  <a:pt x="19670065" y="5255629"/>
                </a:lnTo>
                <a:lnTo>
                  <a:pt x="0" y="52556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TextBox 5"/>
          <p:cNvSpPr txBox="1"/>
          <p:nvPr/>
        </p:nvSpPr>
        <p:spPr>
          <a:xfrm>
            <a:off x="49306" y="2311612"/>
            <a:ext cx="18238694" cy="5845275"/>
          </a:xfrm>
          <a:prstGeom prst="rect">
            <a:avLst/>
          </a:prstGeom>
        </p:spPr>
        <p:txBody>
          <a:bodyPr lIns="0" tIns="0" rIns="0" bIns="0" rtlCol="0" anchor="t">
            <a:spAutoFit/>
          </a:bodyPr>
          <a:lstStyle/>
          <a:p>
            <a:pPr algn="ctr">
              <a:lnSpc>
                <a:spcPts val="4210"/>
              </a:lnSpc>
              <a:spcBef>
                <a:spcPct val="0"/>
              </a:spcBef>
            </a:pPr>
            <a:r>
              <a:rPr lang="en-US" sz="3051" spc="207">
                <a:solidFill>
                  <a:srgbClr val="000000"/>
                </a:solidFill>
                <a:latin typeface="Codec Pro"/>
              </a:rPr>
              <a:t>In general, any machine learning problem can be assigned to one of two broad classifications:</a:t>
            </a:r>
          </a:p>
          <a:p>
            <a:pPr algn="ctr">
              <a:lnSpc>
                <a:spcPts val="3778"/>
              </a:lnSpc>
              <a:spcBef>
                <a:spcPct val="0"/>
              </a:spcBef>
            </a:pPr>
            <a:r>
              <a:rPr lang="en-US" sz="2738" spc="186">
                <a:solidFill>
                  <a:srgbClr val="000000"/>
                </a:solidFill>
                <a:latin typeface="Comic Sans Bold"/>
              </a:rPr>
              <a:t>Supervised learning and Unsupervised learning.</a:t>
            </a:r>
          </a:p>
          <a:p>
            <a:pPr algn="ctr">
              <a:lnSpc>
                <a:spcPts val="4210"/>
              </a:lnSpc>
              <a:spcBef>
                <a:spcPct val="0"/>
              </a:spcBef>
            </a:pPr>
            <a:endParaRPr lang="en-US" sz="2738" spc="186">
              <a:solidFill>
                <a:srgbClr val="000000"/>
              </a:solidFill>
              <a:latin typeface="Comic Sans Bold"/>
            </a:endParaRPr>
          </a:p>
          <a:p>
            <a:pPr algn="ctr">
              <a:lnSpc>
                <a:spcPts val="4228"/>
              </a:lnSpc>
              <a:spcBef>
                <a:spcPct val="0"/>
              </a:spcBef>
            </a:pPr>
            <a:r>
              <a:rPr lang="en-US" sz="3064" spc="208">
                <a:solidFill>
                  <a:srgbClr val="000000"/>
                </a:solidFill>
                <a:latin typeface="Codec Pro Bold"/>
              </a:rPr>
              <a:t>1) Supervised Learning</a:t>
            </a:r>
            <a:r>
              <a:rPr lang="en-US" sz="3064" spc="208">
                <a:solidFill>
                  <a:srgbClr val="000000"/>
                </a:solidFill>
                <a:latin typeface="Codec Pro"/>
              </a:rPr>
              <a:t>: - In supervised learning, we are given a data set and already know what our correct output should look like, having the idea that there is a relationship between the input and the output. Supervised learning problems are categorized into "regression" and "classification" problems.</a:t>
            </a:r>
          </a:p>
          <a:p>
            <a:pPr algn="ctr">
              <a:lnSpc>
                <a:spcPts val="4210"/>
              </a:lnSpc>
              <a:spcBef>
                <a:spcPct val="0"/>
              </a:spcBef>
            </a:pPr>
            <a:endParaRPr lang="en-US" sz="3064" spc="208">
              <a:solidFill>
                <a:srgbClr val="000000"/>
              </a:solidFill>
              <a:latin typeface="Codec Pro"/>
            </a:endParaRPr>
          </a:p>
          <a:p>
            <a:pPr algn="ctr">
              <a:lnSpc>
                <a:spcPts val="4210"/>
              </a:lnSpc>
              <a:spcBef>
                <a:spcPct val="0"/>
              </a:spcBef>
            </a:pPr>
            <a:r>
              <a:rPr lang="en-US" sz="3051" spc="207">
                <a:solidFill>
                  <a:srgbClr val="000000"/>
                </a:solidFill>
                <a:latin typeface="Codec Pro"/>
              </a:rPr>
              <a:t>2) In a regression problem, we are trying to predict results within a continuous output, meaning that we are trying to map input variables to some continuous function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Freeform 2"/>
          <p:cNvSpPr/>
          <p:nvPr/>
        </p:nvSpPr>
        <p:spPr>
          <a:xfrm>
            <a:off x="49306" y="-3736593"/>
            <a:ext cx="19670065" cy="5255628"/>
          </a:xfrm>
          <a:custGeom>
            <a:avLst/>
            <a:gdLst/>
            <a:ahLst/>
            <a:cxnLst/>
            <a:rect l="l" t="t" r="r" b="b"/>
            <a:pathLst>
              <a:path w="19670065" h="5255628">
                <a:moveTo>
                  <a:pt x="0" y="0"/>
                </a:moveTo>
                <a:lnTo>
                  <a:pt x="19670065" y="0"/>
                </a:lnTo>
                <a:lnTo>
                  <a:pt x="19670065" y="5255628"/>
                </a:lnTo>
                <a:lnTo>
                  <a:pt x="0" y="52556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201706" y="8697158"/>
            <a:ext cx="19670065" cy="5255628"/>
          </a:xfrm>
          <a:custGeom>
            <a:avLst/>
            <a:gdLst/>
            <a:ahLst/>
            <a:cxnLst/>
            <a:rect l="l" t="t" r="r" b="b"/>
            <a:pathLst>
              <a:path w="19670065" h="5255628">
                <a:moveTo>
                  <a:pt x="0" y="0"/>
                </a:moveTo>
                <a:lnTo>
                  <a:pt x="19670065" y="0"/>
                </a:lnTo>
                <a:lnTo>
                  <a:pt x="19670065" y="5255629"/>
                </a:lnTo>
                <a:lnTo>
                  <a:pt x="0" y="52556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TextBox 4"/>
          <p:cNvSpPr txBox="1"/>
          <p:nvPr/>
        </p:nvSpPr>
        <p:spPr>
          <a:xfrm>
            <a:off x="201706" y="1940833"/>
            <a:ext cx="18086294" cy="5650111"/>
          </a:xfrm>
          <a:prstGeom prst="rect">
            <a:avLst/>
          </a:prstGeom>
        </p:spPr>
        <p:txBody>
          <a:bodyPr lIns="0" tIns="0" rIns="0" bIns="0" rtlCol="0" anchor="t">
            <a:spAutoFit/>
          </a:bodyPr>
          <a:lstStyle/>
          <a:p>
            <a:pPr>
              <a:lnSpc>
                <a:spcPts val="4492"/>
              </a:lnSpc>
              <a:spcBef>
                <a:spcPct val="0"/>
              </a:spcBef>
            </a:pPr>
            <a:r>
              <a:rPr lang="en-US" sz="3255" spc="221">
                <a:solidFill>
                  <a:srgbClr val="000000"/>
                </a:solidFill>
                <a:latin typeface="Codec Pro"/>
              </a:rPr>
              <a:t>3) In a classification problem, we are instead trying to predict results in a discrete output. In other words, we are trying to map input variables into discrete categories.</a:t>
            </a:r>
          </a:p>
          <a:p>
            <a:pPr>
              <a:lnSpc>
                <a:spcPts val="4492"/>
              </a:lnSpc>
              <a:spcBef>
                <a:spcPct val="0"/>
              </a:spcBef>
            </a:pPr>
            <a:endParaRPr lang="en-US" sz="3255" spc="221">
              <a:solidFill>
                <a:srgbClr val="000000"/>
              </a:solidFill>
              <a:latin typeface="Codec Pro"/>
            </a:endParaRPr>
          </a:p>
          <a:p>
            <a:pPr>
              <a:lnSpc>
                <a:spcPts val="4492"/>
              </a:lnSpc>
              <a:spcBef>
                <a:spcPct val="0"/>
              </a:spcBef>
            </a:pPr>
            <a:r>
              <a:rPr lang="en-US" sz="3255" spc="221">
                <a:solidFill>
                  <a:srgbClr val="000000"/>
                </a:solidFill>
                <a:latin typeface="Codec Pro Bold"/>
              </a:rPr>
              <a:t>Unsupervised Learning:</a:t>
            </a:r>
            <a:r>
              <a:rPr lang="en-US" sz="3255" spc="221">
                <a:solidFill>
                  <a:srgbClr val="000000"/>
                </a:solidFill>
                <a:latin typeface="Codec Pro"/>
              </a:rPr>
              <a:t>-Unsupervised learning allows us to approach problems with little or no idea what our results should look like. We can derive structure from data where we don't necessarily know the effect of the variables. We can derive this structure by clustering the data based on relationships among the variables in the data. With unsupervised learning there is no feedback based on the prediction results.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52FBB2-E565-5D5E-899B-152AC109A5E4}"/>
              </a:ext>
            </a:extLst>
          </p:cNvPr>
          <p:cNvSpPr txBox="1"/>
          <p:nvPr/>
        </p:nvSpPr>
        <p:spPr>
          <a:xfrm>
            <a:off x="533400" y="952500"/>
            <a:ext cx="10439400" cy="8956298"/>
          </a:xfrm>
          <a:prstGeom prst="rect">
            <a:avLst/>
          </a:prstGeom>
          <a:noFill/>
        </p:spPr>
        <p:txBody>
          <a:bodyPr wrap="square">
            <a:spAutoFit/>
          </a:bodyPr>
          <a:lstStyle/>
          <a:p>
            <a:pPr algn="just"/>
            <a:endParaRPr lang="en-US" sz="4800" spc="238" dirty="0">
              <a:solidFill>
                <a:srgbClr val="F47C00"/>
              </a:solidFill>
              <a:latin typeface="Codec Pro"/>
            </a:endParaRPr>
          </a:p>
          <a:p>
            <a:pPr algn="just"/>
            <a:r>
              <a:rPr lang="en-IN" sz="4800" dirty="0"/>
              <a:t>           we are collect a  databases  from the register office and house tax department .</a:t>
            </a:r>
          </a:p>
          <a:p>
            <a:pPr algn="just"/>
            <a:r>
              <a:rPr lang="en-IN" sz="4800" dirty="0"/>
              <a:t>           Then by the software we are classifying the </a:t>
            </a:r>
            <a:r>
              <a:rPr lang="en-IN" sz="4800" dirty="0" err="1"/>
              <a:t>sqare</a:t>
            </a:r>
            <a:r>
              <a:rPr lang="en-IN" sz="4800" dirty="0"/>
              <a:t> </a:t>
            </a:r>
            <a:r>
              <a:rPr lang="en-IN" sz="4800" dirty="0" err="1"/>
              <a:t>feets</a:t>
            </a:r>
            <a:r>
              <a:rPr lang="en-IN" sz="4800" dirty="0"/>
              <a:t> ,</a:t>
            </a:r>
            <a:r>
              <a:rPr lang="en-IN" sz="4800" dirty="0" err="1"/>
              <a:t>no.of</a:t>
            </a:r>
            <a:r>
              <a:rPr lang="en-IN" sz="4800" dirty="0"/>
              <a:t>. </a:t>
            </a:r>
            <a:r>
              <a:rPr lang="en-IN" sz="4800" dirty="0" err="1"/>
              <a:t>bedrooms,no.of</a:t>
            </a:r>
            <a:r>
              <a:rPr lang="en-IN" sz="4800" dirty="0"/>
              <a:t> toilets etc….</a:t>
            </a:r>
          </a:p>
          <a:p>
            <a:pPr algn="just"/>
            <a:r>
              <a:rPr lang="en-IN" sz="4800" dirty="0"/>
              <a:t>            By the training and testing the other data we can predict the house price.</a:t>
            </a:r>
          </a:p>
          <a:p>
            <a:pPr algn="just"/>
            <a:r>
              <a:rPr lang="en-IN" sz="4800" dirty="0"/>
              <a:t>           </a:t>
            </a:r>
          </a:p>
          <a:p>
            <a:pPr algn="just"/>
            <a:r>
              <a:rPr lang="en-IN" sz="4800" dirty="0"/>
              <a:t>            </a:t>
            </a:r>
          </a:p>
        </p:txBody>
      </p:sp>
      <p:pic>
        <p:nvPicPr>
          <p:cNvPr id="1026" name="Picture 2">
            <a:extLst>
              <a:ext uri="{FF2B5EF4-FFF2-40B4-BE49-F238E27FC236}">
                <a16:creationId xmlns:a16="http://schemas.microsoft.com/office/drawing/2014/main" id="{EF8A38D3-9B2B-E36D-BFE9-F6A8F9BE7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1252775"/>
            <a:ext cx="6400799" cy="739592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6">
            <a:extLst>
              <a:ext uri="{FF2B5EF4-FFF2-40B4-BE49-F238E27FC236}">
                <a16:creationId xmlns:a16="http://schemas.microsoft.com/office/drawing/2014/main" id="{98EB7AA3-936B-6F99-8810-AD362362067C}"/>
              </a:ext>
            </a:extLst>
          </p:cNvPr>
          <p:cNvGrpSpPr/>
          <p:nvPr/>
        </p:nvGrpSpPr>
        <p:grpSpPr>
          <a:xfrm>
            <a:off x="7371496" y="279700"/>
            <a:ext cx="7583608" cy="3678973"/>
            <a:chOff x="-116641" y="-156147"/>
            <a:chExt cx="1997329" cy="968947"/>
          </a:xfrm>
        </p:grpSpPr>
        <p:sp>
          <p:nvSpPr>
            <p:cNvPr id="11" name="Freeform 7">
              <a:extLst>
                <a:ext uri="{FF2B5EF4-FFF2-40B4-BE49-F238E27FC236}">
                  <a16:creationId xmlns:a16="http://schemas.microsoft.com/office/drawing/2014/main" id="{8D6BF7B7-FDCC-33E5-D2AE-0DCAEC7DD618}"/>
                </a:ext>
              </a:extLst>
            </p:cNvPr>
            <p:cNvSpPr/>
            <p:nvPr/>
          </p:nvSpPr>
          <p:spPr>
            <a:xfrm>
              <a:off x="-116641" y="-156147"/>
              <a:ext cx="1997329" cy="285990"/>
            </a:xfrm>
            <a:custGeom>
              <a:avLst/>
              <a:gdLst/>
              <a:ahLst/>
              <a:cxnLst/>
              <a:rect l="l" t="t" r="r" b="b"/>
              <a:pathLst>
                <a:path w="1997329" h="285990">
                  <a:moveTo>
                    <a:pt x="25522" y="0"/>
                  </a:moveTo>
                  <a:lnTo>
                    <a:pt x="1971807" y="0"/>
                  </a:lnTo>
                  <a:cubicBezTo>
                    <a:pt x="1985902" y="0"/>
                    <a:pt x="1997329" y="11427"/>
                    <a:pt x="1997329" y="25522"/>
                  </a:cubicBezTo>
                  <a:lnTo>
                    <a:pt x="1997329" y="260468"/>
                  </a:lnTo>
                  <a:cubicBezTo>
                    <a:pt x="1997329" y="267237"/>
                    <a:pt x="1994640" y="273729"/>
                    <a:pt x="1989854" y="278515"/>
                  </a:cubicBezTo>
                  <a:cubicBezTo>
                    <a:pt x="1985067" y="283301"/>
                    <a:pt x="1978576" y="285990"/>
                    <a:pt x="1971807" y="285990"/>
                  </a:cubicBezTo>
                  <a:lnTo>
                    <a:pt x="25522" y="285990"/>
                  </a:lnTo>
                  <a:cubicBezTo>
                    <a:pt x="18753" y="285990"/>
                    <a:pt x="12261" y="283301"/>
                    <a:pt x="7475" y="278515"/>
                  </a:cubicBezTo>
                  <a:cubicBezTo>
                    <a:pt x="2689" y="273729"/>
                    <a:pt x="0" y="267237"/>
                    <a:pt x="0" y="260468"/>
                  </a:cubicBezTo>
                  <a:lnTo>
                    <a:pt x="0" y="25522"/>
                  </a:lnTo>
                  <a:cubicBezTo>
                    <a:pt x="0" y="18753"/>
                    <a:pt x="2689" y="12261"/>
                    <a:pt x="7475" y="7475"/>
                  </a:cubicBezTo>
                  <a:cubicBezTo>
                    <a:pt x="12261" y="2689"/>
                    <a:pt x="18753" y="0"/>
                    <a:pt x="25522" y="0"/>
                  </a:cubicBezTo>
                  <a:close/>
                </a:path>
              </a:pathLst>
            </a:custGeom>
            <a:solidFill>
              <a:srgbClr val="FEFFFF"/>
            </a:solidFill>
            <a:ln cap="rnd">
              <a:noFill/>
              <a:prstDash val="solid"/>
              <a:round/>
            </a:ln>
          </p:spPr>
          <p:txBody>
            <a:bodyPr/>
            <a:lstStyle/>
            <a:p>
              <a:r>
                <a:rPr lang="en-US" sz="4800" spc="272" dirty="0">
                  <a:solidFill>
                    <a:srgbClr val="000000"/>
                  </a:solidFill>
                  <a:latin typeface="Codec Pro Ultra-Bold"/>
                </a:rPr>
                <a:t>Innovation</a:t>
              </a:r>
            </a:p>
            <a:p>
              <a:endParaRPr lang="en-US" sz="4800" spc="272" dirty="0">
                <a:solidFill>
                  <a:srgbClr val="000000"/>
                </a:solidFill>
                <a:latin typeface="Codec Pro Ultra-Bold"/>
              </a:endParaRPr>
            </a:p>
            <a:p>
              <a:endParaRPr lang="en-IN" dirty="0"/>
            </a:p>
          </p:txBody>
        </p:sp>
        <p:sp>
          <p:nvSpPr>
            <p:cNvPr id="12" name="TextBox 8">
              <a:extLst>
                <a:ext uri="{FF2B5EF4-FFF2-40B4-BE49-F238E27FC236}">
                  <a16:creationId xmlns:a16="http://schemas.microsoft.com/office/drawing/2014/main" id="{C02E35D5-4398-3F9A-3CD5-AF09357F9FE0}"/>
                </a:ext>
              </a:extLst>
            </p:cNvPr>
            <p:cNvSpPr txBox="1"/>
            <p:nvPr/>
          </p:nvSpPr>
          <p:spPr>
            <a:xfrm>
              <a:off x="0" y="-142875"/>
              <a:ext cx="1552871" cy="955675"/>
            </a:xfrm>
            <a:prstGeom prst="rect">
              <a:avLst/>
            </a:prstGeom>
          </p:spPr>
          <p:txBody>
            <a:bodyPr lIns="50800" tIns="50800" rIns="50800" bIns="50800" rtlCol="0" anchor="ctr"/>
            <a:lstStyle/>
            <a:p>
              <a:pPr marL="0" lvl="0" indent="0" algn="ctr">
                <a:lnSpc>
                  <a:spcPts val="5534"/>
                </a:lnSpc>
                <a:spcBef>
                  <a:spcPct val="0"/>
                </a:spcBef>
              </a:pPr>
              <a:endParaRPr lang="en-US" sz="4010" spc="272" dirty="0">
                <a:solidFill>
                  <a:srgbClr val="000000"/>
                </a:solidFill>
                <a:latin typeface="Codec Pro Ultra-Bold"/>
              </a:endParaRPr>
            </a:p>
          </p:txBody>
        </p:sp>
      </p:grpSp>
      <p:grpSp>
        <p:nvGrpSpPr>
          <p:cNvPr id="13" name="Group 3">
            <a:extLst>
              <a:ext uri="{FF2B5EF4-FFF2-40B4-BE49-F238E27FC236}">
                <a16:creationId xmlns:a16="http://schemas.microsoft.com/office/drawing/2014/main" id="{3C37A6DF-A788-871F-3F4D-8FB0AFB3709C}"/>
              </a:ext>
            </a:extLst>
          </p:cNvPr>
          <p:cNvGrpSpPr/>
          <p:nvPr/>
        </p:nvGrpSpPr>
        <p:grpSpPr>
          <a:xfrm>
            <a:off x="865138" y="-132914"/>
            <a:ext cx="4122555" cy="3628581"/>
            <a:chOff x="0" y="-142875"/>
            <a:chExt cx="1085776" cy="955675"/>
          </a:xfrm>
        </p:grpSpPr>
        <p:sp>
          <p:nvSpPr>
            <p:cNvPr id="14" name="Freeform 4">
              <a:extLst>
                <a:ext uri="{FF2B5EF4-FFF2-40B4-BE49-F238E27FC236}">
                  <a16:creationId xmlns:a16="http://schemas.microsoft.com/office/drawing/2014/main" id="{0A7AD4F5-E895-B616-2F8F-FEE87DCEFBBF}"/>
                </a:ext>
              </a:extLst>
            </p:cNvPr>
            <p:cNvSpPr/>
            <p:nvPr/>
          </p:nvSpPr>
          <p:spPr>
            <a:xfrm>
              <a:off x="0" y="0"/>
              <a:ext cx="1085776" cy="183133"/>
            </a:xfrm>
            <a:custGeom>
              <a:avLst/>
              <a:gdLst/>
              <a:ahLst/>
              <a:cxnLst/>
              <a:rect l="l" t="t" r="r" b="b"/>
              <a:pathLst>
                <a:path w="1085776" h="285990">
                  <a:moveTo>
                    <a:pt x="46949" y="0"/>
                  </a:moveTo>
                  <a:lnTo>
                    <a:pt x="1038827" y="0"/>
                  </a:lnTo>
                  <a:cubicBezTo>
                    <a:pt x="1051279" y="0"/>
                    <a:pt x="1063220" y="4946"/>
                    <a:pt x="1072025" y="13751"/>
                  </a:cubicBezTo>
                  <a:cubicBezTo>
                    <a:pt x="1080830" y="22555"/>
                    <a:pt x="1085776" y="34497"/>
                    <a:pt x="1085776" y="46949"/>
                  </a:cubicBezTo>
                  <a:lnTo>
                    <a:pt x="1085776" y="239042"/>
                  </a:lnTo>
                  <a:cubicBezTo>
                    <a:pt x="1085776" y="251493"/>
                    <a:pt x="1080830" y="263435"/>
                    <a:pt x="1072025" y="272239"/>
                  </a:cubicBezTo>
                  <a:cubicBezTo>
                    <a:pt x="1063220" y="281044"/>
                    <a:pt x="1051279" y="285990"/>
                    <a:pt x="1038827" y="285990"/>
                  </a:cubicBezTo>
                  <a:lnTo>
                    <a:pt x="46949" y="285990"/>
                  </a:lnTo>
                  <a:cubicBezTo>
                    <a:pt x="34497" y="285990"/>
                    <a:pt x="22555" y="281044"/>
                    <a:pt x="13751" y="272239"/>
                  </a:cubicBezTo>
                  <a:cubicBezTo>
                    <a:pt x="4946" y="263435"/>
                    <a:pt x="0" y="251493"/>
                    <a:pt x="0" y="239042"/>
                  </a:cubicBezTo>
                  <a:lnTo>
                    <a:pt x="0" y="46949"/>
                  </a:lnTo>
                  <a:cubicBezTo>
                    <a:pt x="0" y="34497"/>
                    <a:pt x="4946" y="22555"/>
                    <a:pt x="13751" y="13751"/>
                  </a:cubicBezTo>
                  <a:cubicBezTo>
                    <a:pt x="22555" y="4946"/>
                    <a:pt x="34497" y="0"/>
                    <a:pt x="46949" y="0"/>
                  </a:cubicBezTo>
                  <a:close/>
                </a:path>
              </a:pathLst>
            </a:custGeom>
            <a:solidFill>
              <a:srgbClr val="F37221"/>
            </a:solidFill>
            <a:ln cap="rnd">
              <a:noFill/>
              <a:prstDash val="solid"/>
              <a:round/>
            </a:ln>
          </p:spPr>
          <p:txBody>
            <a:bodyPr/>
            <a:lstStyle/>
            <a:p>
              <a:r>
                <a:rPr lang="en-US" sz="4400" dirty="0"/>
                <a:t>Innovation</a:t>
              </a:r>
              <a:endParaRPr lang="en-IN" dirty="0"/>
            </a:p>
          </p:txBody>
        </p:sp>
        <p:sp>
          <p:nvSpPr>
            <p:cNvPr id="15" name="TextBox 5">
              <a:extLst>
                <a:ext uri="{FF2B5EF4-FFF2-40B4-BE49-F238E27FC236}">
                  <a16:creationId xmlns:a16="http://schemas.microsoft.com/office/drawing/2014/main" id="{869F959F-56E7-E4C6-002B-04EBB89A4AF2}"/>
                </a:ext>
              </a:extLst>
            </p:cNvPr>
            <p:cNvSpPr txBox="1"/>
            <p:nvPr/>
          </p:nvSpPr>
          <p:spPr>
            <a:xfrm>
              <a:off x="0" y="-142875"/>
              <a:ext cx="812800" cy="955675"/>
            </a:xfrm>
            <a:prstGeom prst="rect">
              <a:avLst/>
            </a:prstGeom>
          </p:spPr>
          <p:txBody>
            <a:bodyPr lIns="50800" tIns="50800" rIns="50800" bIns="50800" rtlCol="0" anchor="ctr"/>
            <a:lstStyle/>
            <a:p>
              <a:pPr marL="0" lvl="0" indent="0" algn="ctr">
                <a:lnSpc>
                  <a:spcPts val="5534"/>
                </a:lnSpc>
                <a:spcBef>
                  <a:spcPct val="0"/>
                </a:spcBef>
              </a:pPr>
              <a:endParaRPr lang="en-US" sz="4010" spc="272" dirty="0">
                <a:solidFill>
                  <a:srgbClr val="000000"/>
                </a:solidFill>
                <a:latin typeface="Codec Pro Ultra-Bold"/>
              </a:endParaRPr>
            </a:p>
          </p:txBody>
        </p:sp>
      </p:grpSp>
      <p:sp>
        <p:nvSpPr>
          <p:cNvPr id="19" name="Freeform 7">
            <a:extLst>
              <a:ext uri="{FF2B5EF4-FFF2-40B4-BE49-F238E27FC236}">
                <a16:creationId xmlns:a16="http://schemas.microsoft.com/office/drawing/2014/main" id="{4C0A4EEE-1C49-A4BD-8813-B6AFC28E0FF0}"/>
              </a:ext>
            </a:extLst>
          </p:cNvPr>
          <p:cNvSpPr/>
          <p:nvPr/>
        </p:nvSpPr>
        <p:spPr>
          <a:xfrm>
            <a:off x="7523896" y="432100"/>
            <a:ext cx="7583608" cy="1085869"/>
          </a:xfrm>
          <a:custGeom>
            <a:avLst/>
            <a:gdLst/>
            <a:ahLst/>
            <a:cxnLst/>
            <a:rect l="l" t="t" r="r" b="b"/>
            <a:pathLst>
              <a:path w="1997329" h="285990">
                <a:moveTo>
                  <a:pt x="25522" y="0"/>
                </a:moveTo>
                <a:lnTo>
                  <a:pt x="1971807" y="0"/>
                </a:lnTo>
                <a:cubicBezTo>
                  <a:pt x="1985902" y="0"/>
                  <a:pt x="1997329" y="11427"/>
                  <a:pt x="1997329" y="25522"/>
                </a:cubicBezTo>
                <a:lnTo>
                  <a:pt x="1997329" y="260468"/>
                </a:lnTo>
                <a:cubicBezTo>
                  <a:pt x="1997329" y="267237"/>
                  <a:pt x="1994640" y="273729"/>
                  <a:pt x="1989854" y="278515"/>
                </a:cubicBezTo>
                <a:cubicBezTo>
                  <a:pt x="1985067" y="283301"/>
                  <a:pt x="1978576" y="285990"/>
                  <a:pt x="1971807" y="285990"/>
                </a:cubicBezTo>
                <a:lnTo>
                  <a:pt x="25522" y="285990"/>
                </a:lnTo>
                <a:cubicBezTo>
                  <a:pt x="18753" y="285990"/>
                  <a:pt x="12261" y="283301"/>
                  <a:pt x="7475" y="278515"/>
                </a:cubicBezTo>
                <a:cubicBezTo>
                  <a:pt x="2689" y="273729"/>
                  <a:pt x="0" y="267237"/>
                  <a:pt x="0" y="260468"/>
                </a:cubicBezTo>
                <a:lnTo>
                  <a:pt x="0" y="25522"/>
                </a:lnTo>
                <a:cubicBezTo>
                  <a:pt x="0" y="18753"/>
                  <a:pt x="2689" y="12261"/>
                  <a:pt x="7475" y="7475"/>
                </a:cubicBezTo>
                <a:cubicBezTo>
                  <a:pt x="12261" y="2689"/>
                  <a:pt x="18753" y="0"/>
                  <a:pt x="25522" y="0"/>
                </a:cubicBezTo>
                <a:close/>
              </a:path>
            </a:pathLst>
          </a:custGeom>
          <a:solidFill>
            <a:srgbClr val="FEFFFF"/>
          </a:solidFill>
          <a:ln cap="rnd">
            <a:noFill/>
            <a:prstDash val="solid"/>
            <a:round/>
          </a:ln>
        </p:spPr>
        <p:txBody>
          <a:bodyPr/>
          <a:lstStyle/>
          <a:p>
            <a:endParaRPr lang="en-US" sz="4800" spc="272" dirty="0">
              <a:solidFill>
                <a:srgbClr val="000000"/>
              </a:solidFill>
              <a:latin typeface="Codec Pro Ultra-Bold"/>
            </a:endParaRPr>
          </a:p>
          <a:p>
            <a:endParaRPr lang="en-US" sz="4800" spc="272" dirty="0">
              <a:solidFill>
                <a:srgbClr val="000000"/>
              </a:solidFill>
              <a:latin typeface="Codec Pro Ultra-Bold"/>
            </a:endParaRPr>
          </a:p>
          <a:p>
            <a:endParaRPr lang="en-IN" dirty="0"/>
          </a:p>
        </p:txBody>
      </p:sp>
    </p:spTree>
    <p:extLst>
      <p:ext uri="{BB962C8B-B14F-4D97-AF65-F5344CB8AC3E}">
        <p14:creationId xmlns:p14="http://schemas.microsoft.com/office/powerpoint/2010/main" val="3630897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660</Words>
  <Application>Microsoft Office PowerPoint</Application>
  <PresentationFormat>Custom</PresentationFormat>
  <Paragraphs>76</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Canva Sans 1</vt:lpstr>
      <vt:lpstr>Canva Sans 2 Bold</vt:lpstr>
      <vt:lpstr>Calibri</vt:lpstr>
      <vt:lpstr>Comic Sans Bold</vt:lpstr>
      <vt:lpstr>Arial</vt:lpstr>
      <vt:lpstr>Codec Pro Ultra-Bold</vt:lpstr>
      <vt:lpstr>Canva Sans 2</vt:lpstr>
      <vt:lpstr>Codec Pro</vt:lpstr>
      <vt:lpstr>Codec Pro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vishwa</dc:creator>
  <cp:lastModifiedBy>vishwaseka2003@gmail.com</cp:lastModifiedBy>
  <cp:revision>3</cp:revision>
  <dcterms:created xsi:type="dcterms:W3CDTF">2006-08-16T00:00:00Z</dcterms:created>
  <dcterms:modified xsi:type="dcterms:W3CDTF">2023-10-11T02:13:39Z</dcterms:modified>
  <dc:identifier>DAFwnlzIICw</dc:identifier>
</cp:coreProperties>
</file>