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Forms</a:t>
            </a:r>
            <a:endParaRPr lang="en-US" dirty="0"/>
          </a:p>
        </p:txBody>
      </p:sp>
      <p:pic>
        <p:nvPicPr>
          <p:cNvPr id="6" name="Picture 5" descr="cybercom-creation-office"/>
          <p:cNvPicPr>
            <a:picLocks noChangeAspect="1"/>
          </p:cNvPicPr>
          <p:nvPr/>
        </p:nvPicPr>
        <p:blipFill>
          <a:blip r:embed="rId1"/>
          <a:stretch>
            <a:fillRect/>
          </a:stretch>
        </p:blipFill>
        <p:spPr>
          <a:xfrm>
            <a:off x="8916035" y="145415"/>
            <a:ext cx="3002915" cy="225234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Select Boxes</a:t>
            </a:r>
            <a:endParaRPr lang="en-US"/>
          </a:p>
        </p:txBody>
      </p:sp>
      <p:sp>
        <p:nvSpPr>
          <p:cNvPr id="3" name="Content Placeholder 2"/>
          <p:cNvSpPr>
            <a:spLocks noGrp="1"/>
          </p:cNvSpPr>
          <p:nvPr>
            <p:ph idx="1"/>
          </p:nvPr>
        </p:nvSpPr>
        <p:spPr/>
        <p:txBody>
          <a:bodyPr/>
          <a:p>
            <a:r>
              <a:rPr lang="en-US" sz="2000"/>
              <a:t>A select box is a dropdown list of options that allows user to select one or more option from a pull-down list of options. Select box is created using the &lt;select&gt; element and &lt;option&gt; element.</a:t>
            </a:r>
            <a:endParaRPr lang="en-US" sz="2000"/>
          </a:p>
          <a:p>
            <a:endParaRPr lang="en-US" sz="2000"/>
          </a:p>
        </p:txBody>
      </p:sp>
      <p:pic>
        <p:nvPicPr>
          <p:cNvPr id="4" name="Picture 3"/>
          <p:cNvPicPr>
            <a:picLocks noChangeAspect="1"/>
          </p:cNvPicPr>
          <p:nvPr/>
        </p:nvPicPr>
        <p:blipFill>
          <a:blip r:embed="rId1"/>
          <a:stretch>
            <a:fillRect/>
          </a:stretch>
        </p:blipFill>
        <p:spPr>
          <a:xfrm>
            <a:off x="879475" y="2516505"/>
            <a:ext cx="7781925" cy="3390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Submit and Reset Buttons</a:t>
            </a:r>
            <a:endParaRPr lang="en-US"/>
          </a:p>
        </p:txBody>
      </p:sp>
      <p:sp>
        <p:nvSpPr>
          <p:cNvPr id="3" name="Content Placeholder 2"/>
          <p:cNvSpPr>
            <a:spLocks noGrp="1"/>
          </p:cNvSpPr>
          <p:nvPr>
            <p:ph idx="1"/>
          </p:nvPr>
        </p:nvSpPr>
        <p:spPr/>
        <p:txBody>
          <a:bodyPr/>
          <a:p>
            <a:r>
              <a:rPr lang="en-US" sz="2000"/>
              <a:t>A submit button is used to send the form data to a web server. When submit button is clicked the form data is sent to the file specified in the form's action attribute to process the submitted data.</a:t>
            </a:r>
            <a:endParaRPr lang="en-US" sz="2000"/>
          </a:p>
          <a:p>
            <a:r>
              <a:rPr lang="en-US" sz="2000"/>
              <a:t>A reset button resets all the forms control to default values. Try out the following example by typing your name in the text field, and click on submit button to see it in action.</a:t>
            </a:r>
            <a:endParaRPr lang="en-US" sz="2000"/>
          </a:p>
        </p:txBody>
      </p:sp>
      <p:pic>
        <p:nvPicPr>
          <p:cNvPr id="4" name="Picture 3"/>
          <p:cNvPicPr>
            <a:picLocks noChangeAspect="1"/>
          </p:cNvPicPr>
          <p:nvPr/>
        </p:nvPicPr>
        <p:blipFill>
          <a:blip r:embed="rId1"/>
          <a:stretch>
            <a:fillRect/>
          </a:stretch>
        </p:blipFill>
        <p:spPr>
          <a:xfrm>
            <a:off x="778510" y="3510280"/>
            <a:ext cx="7839075" cy="2486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Form Attributes</a:t>
            </a:r>
            <a:endParaRPr lang="en-US"/>
          </a:p>
        </p:txBody>
      </p:sp>
      <p:sp>
        <p:nvSpPr>
          <p:cNvPr id="3" name="Content Placeholder 2"/>
          <p:cNvSpPr>
            <a:spLocks noGrp="1"/>
          </p:cNvSpPr>
          <p:nvPr>
            <p:ph idx="1"/>
          </p:nvPr>
        </p:nvSpPr>
        <p:spPr/>
        <p:txBody>
          <a:bodyPr/>
          <a:p>
            <a:r>
              <a:rPr lang="en-US" sz="2000"/>
              <a:t>The action attribute defines the action to be performed when the form is submitted.</a:t>
            </a:r>
            <a:endParaRPr lang="en-US" sz="2000"/>
          </a:p>
          <a:p>
            <a:endParaRPr lang="en-US" sz="2000"/>
          </a:p>
          <a:p>
            <a:endParaRPr lang="en-US" sz="2000"/>
          </a:p>
          <a:p>
            <a:endParaRPr lang="en-US" sz="2000"/>
          </a:p>
          <a:p>
            <a:r>
              <a:rPr lang="en-US" sz="2000"/>
              <a:t>The target attribute specifies if the submitted result will open in a new browser tab, a frame, or in the current window.The default value is "_self" which means the form will be submitted in the current window.To make the form result open in a new browser tab, use the value "_blank":</a:t>
            </a:r>
            <a:endParaRPr lang="en-US" sz="2000"/>
          </a:p>
          <a:p>
            <a:endParaRPr lang="en-US" sz="2000"/>
          </a:p>
        </p:txBody>
      </p:sp>
      <p:pic>
        <p:nvPicPr>
          <p:cNvPr id="4" name="Picture 3"/>
          <p:cNvPicPr>
            <a:picLocks noChangeAspect="1"/>
          </p:cNvPicPr>
          <p:nvPr/>
        </p:nvPicPr>
        <p:blipFill>
          <a:blip r:embed="rId1"/>
          <a:stretch>
            <a:fillRect/>
          </a:stretch>
        </p:blipFill>
        <p:spPr>
          <a:xfrm>
            <a:off x="1023620" y="1588135"/>
            <a:ext cx="8829675" cy="909320"/>
          </a:xfrm>
          <a:prstGeom prst="rect">
            <a:avLst/>
          </a:prstGeom>
        </p:spPr>
      </p:pic>
      <p:pic>
        <p:nvPicPr>
          <p:cNvPr id="5" name="Picture 4"/>
          <p:cNvPicPr>
            <a:picLocks noChangeAspect="1"/>
          </p:cNvPicPr>
          <p:nvPr/>
        </p:nvPicPr>
        <p:blipFill>
          <a:blip r:embed="rId2"/>
          <a:stretch>
            <a:fillRect/>
          </a:stretch>
        </p:blipFill>
        <p:spPr>
          <a:xfrm>
            <a:off x="1075055" y="4631690"/>
            <a:ext cx="10782300" cy="6330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01675"/>
            <a:ext cx="10972800" cy="5424805"/>
          </a:xfrm>
        </p:spPr>
        <p:txBody>
          <a:bodyPr/>
          <a:p>
            <a:r>
              <a:rPr lang="en-US" sz="2000"/>
              <a:t>The method attribute specifies the HTTP method (GET or POST) to be used when submitting the form data:</a:t>
            </a:r>
            <a:endParaRPr lang="en-US" sz="2000"/>
          </a:p>
        </p:txBody>
      </p:sp>
      <p:pic>
        <p:nvPicPr>
          <p:cNvPr id="4" name="Picture 3"/>
          <p:cNvPicPr>
            <a:picLocks noChangeAspect="1"/>
          </p:cNvPicPr>
          <p:nvPr/>
        </p:nvPicPr>
        <p:blipFill>
          <a:blip r:embed="rId1"/>
          <a:stretch>
            <a:fillRect/>
          </a:stretch>
        </p:blipFill>
        <p:spPr>
          <a:xfrm>
            <a:off x="1033780" y="1550670"/>
            <a:ext cx="10439400" cy="619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What is HTML Form</a:t>
            </a:r>
            <a:endParaRPr lang="en-US"/>
          </a:p>
        </p:txBody>
      </p:sp>
      <p:sp>
        <p:nvSpPr>
          <p:cNvPr id="3" name="Content Placeholder 2"/>
          <p:cNvSpPr>
            <a:spLocks noGrp="1"/>
          </p:cNvSpPr>
          <p:nvPr>
            <p:ph idx="1"/>
          </p:nvPr>
        </p:nvSpPr>
        <p:spPr/>
        <p:txBody>
          <a:bodyPr/>
          <a:p>
            <a:r>
              <a:rPr lang="en-US" sz="2000"/>
              <a:t>HTML Forms are required to collect different kinds of user inputs, such as contact details like name, email address, phone numbers, or details like credit card information, etc.</a:t>
            </a:r>
            <a:endParaRPr lang="en-US" sz="2000"/>
          </a:p>
          <a:p>
            <a:r>
              <a:rPr lang="en-US" sz="2000"/>
              <a:t>Forms contain special elements called controls like inputbox, checkboxes, radio-buttons, submit buttons, etc. Users generally complete a form by modifying its controls e.g. entering text, selecting items, etc. and submitting this form to a web server for further processing.</a:t>
            </a:r>
            <a:endParaRPr lang="en-US" sz="2000"/>
          </a:p>
        </p:txBody>
      </p:sp>
      <p:pic>
        <p:nvPicPr>
          <p:cNvPr id="5" name="Picture 4"/>
          <p:cNvPicPr>
            <a:picLocks noChangeAspect="1"/>
          </p:cNvPicPr>
          <p:nvPr/>
        </p:nvPicPr>
        <p:blipFill>
          <a:blip r:embed="rId1"/>
          <a:stretch>
            <a:fillRect/>
          </a:stretch>
        </p:blipFill>
        <p:spPr>
          <a:xfrm>
            <a:off x="802005" y="3660140"/>
            <a:ext cx="10779760" cy="19284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Input Element</a:t>
            </a:r>
            <a:endParaRPr lang="en-US"/>
          </a:p>
        </p:txBody>
      </p:sp>
      <p:sp>
        <p:nvSpPr>
          <p:cNvPr id="3" name="Content Placeholder 2"/>
          <p:cNvSpPr>
            <a:spLocks noGrp="1"/>
          </p:cNvSpPr>
          <p:nvPr>
            <p:ph idx="1"/>
          </p:nvPr>
        </p:nvSpPr>
        <p:spPr/>
        <p:txBody>
          <a:bodyPr/>
          <a:p>
            <a:r>
              <a:rPr lang="en-US" sz="2000"/>
              <a:t>This is the most commonly used element within HTML forms.</a:t>
            </a:r>
            <a:endParaRPr lang="en-US" sz="2000"/>
          </a:p>
          <a:p>
            <a:endParaRPr lang="en-US" sz="2000"/>
          </a:p>
          <a:p>
            <a:r>
              <a:rPr lang="en-US" sz="2000"/>
              <a:t>It allows you to specify various types of user input fields, depending on the type attribute. An input element can be of type text field, password field, checkbox, radio button, submit button, reset button, file select box, as well as several new input types introduced in HTML5.</a:t>
            </a:r>
            <a:endParaRPr lang="en-US" sz="2000"/>
          </a:p>
          <a:p>
            <a:endParaRPr lang="en-US" sz="2000"/>
          </a:p>
          <a:p>
            <a:r>
              <a:rPr lang="en-US" sz="2000"/>
              <a:t>The most frequently used input types are described further.</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Text Fields</a:t>
            </a:r>
            <a:endParaRPr lang="en-US"/>
          </a:p>
        </p:txBody>
      </p:sp>
      <p:sp>
        <p:nvSpPr>
          <p:cNvPr id="3" name="Content Placeholder 2"/>
          <p:cNvSpPr>
            <a:spLocks noGrp="1"/>
          </p:cNvSpPr>
          <p:nvPr>
            <p:ph idx="1"/>
          </p:nvPr>
        </p:nvSpPr>
        <p:spPr/>
        <p:txBody>
          <a:bodyPr/>
          <a:p>
            <a:r>
              <a:rPr lang="en-US" sz="2000"/>
              <a:t>Text fields are one line areas that allow the user to input text.</a:t>
            </a:r>
            <a:endParaRPr lang="en-US" sz="2000"/>
          </a:p>
          <a:p>
            <a:r>
              <a:rPr lang="en-US" sz="2000"/>
              <a:t>Single-line text input controls are created using an &lt;input&gt; element, whose type attribute has a value of text. Here's an example of a single-line text input used to take username:</a:t>
            </a:r>
            <a:endParaRPr lang="en-US" sz="2000"/>
          </a:p>
        </p:txBody>
      </p:sp>
      <p:pic>
        <p:nvPicPr>
          <p:cNvPr id="6" name="Picture 5"/>
          <p:cNvPicPr>
            <a:picLocks noChangeAspect="1"/>
          </p:cNvPicPr>
          <p:nvPr/>
        </p:nvPicPr>
        <p:blipFill>
          <a:blip r:embed="rId1"/>
          <a:stretch>
            <a:fillRect/>
          </a:stretch>
        </p:blipFill>
        <p:spPr>
          <a:xfrm>
            <a:off x="833120" y="2444115"/>
            <a:ext cx="9567545" cy="3086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Password Field</a:t>
            </a:r>
            <a:endParaRPr lang="en-US"/>
          </a:p>
        </p:txBody>
      </p:sp>
      <p:sp>
        <p:nvSpPr>
          <p:cNvPr id="3" name="Content Placeholder 2"/>
          <p:cNvSpPr>
            <a:spLocks noGrp="1"/>
          </p:cNvSpPr>
          <p:nvPr>
            <p:ph idx="1"/>
          </p:nvPr>
        </p:nvSpPr>
        <p:spPr/>
        <p:txBody>
          <a:bodyPr/>
          <a:p>
            <a:r>
              <a:rPr lang="en-US" sz="2000"/>
              <a:t>Password fields are similar to text fields. The only difference is; characters in a password field are masked, i.e. they are shown as asterisks or dots. This is to prevent someone else from reading the password on the screen. This is also a single-line text input controls created using an &lt;input&gt; element whose type attribute has a value of password.</a:t>
            </a:r>
            <a:endParaRPr lang="en-US" sz="2000"/>
          </a:p>
          <a:p>
            <a:endParaRPr lang="en-US" sz="2000"/>
          </a:p>
        </p:txBody>
      </p:sp>
      <p:pic>
        <p:nvPicPr>
          <p:cNvPr id="4" name="Picture 3"/>
          <p:cNvPicPr>
            <a:picLocks noChangeAspect="1"/>
          </p:cNvPicPr>
          <p:nvPr/>
        </p:nvPicPr>
        <p:blipFill>
          <a:blip r:embed="rId1"/>
          <a:stretch>
            <a:fillRect/>
          </a:stretch>
        </p:blipFill>
        <p:spPr>
          <a:xfrm>
            <a:off x="875030" y="2801620"/>
            <a:ext cx="9284970" cy="3180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Radio Buttons</a:t>
            </a:r>
            <a:endParaRPr lang="en-US"/>
          </a:p>
        </p:txBody>
      </p:sp>
      <p:sp>
        <p:nvSpPr>
          <p:cNvPr id="3" name="Content Placeholder 2"/>
          <p:cNvSpPr>
            <a:spLocks noGrp="1"/>
          </p:cNvSpPr>
          <p:nvPr>
            <p:ph idx="1"/>
          </p:nvPr>
        </p:nvSpPr>
        <p:spPr/>
        <p:txBody>
          <a:bodyPr/>
          <a:p>
            <a:r>
              <a:rPr lang="en-US" sz="2000"/>
              <a:t>Radio buttons are used to let the user select exactly one option from a pre-defined set of options. It is created using an &lt;input&gt; element whose type attribute has a value of radio.</a:t>
            </a:r>
            <a:endParaRPr lang="en-US" sz="2000"/>
          </a:p>
          <a:p>
            <a:endParaRPr lang="en-US" sz="2000"/>
          </a:p>
        </p:txBody>
      </p:sp>
      <p:pic>
        <p:nvPicPr>
          <p:cNvPr id="4" name="Picture 3"/>
          <p:cNvPicPr>
            <a:picLocks noChangeAspect="1"/>
          </p:cNvPicPr>
          <p:nvPr/>
        </p:nvPicPr>
        <p:blipFill>
          <a:blip r:embed="rId1"/>
          <a:stretch>
            <a:fillRect/>
          </a:stretch>
        </p:blipFill>
        <p:spPr>
          <a:xfrm>
            <a:off x="793115" y="2202180"/>
            <a:ext cx="9255125" cy="3716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Checkboxes</a:t>
            </a:r>
            <a:endParaRPr lang="en-US"/>
          </a:p>
        </p:txBody>
      </p:sp>
      <p:sp>
        <p:nvSpPr>
          <p:cNvPr id="3" name="Content Placeholder 2"/>
          <p:cNvSpPr>
            <a:spLocks noGrp="1"/>
          </p:cNvSpPr>
          <p:nvPr>
            <p:ph idx="1"/>
          </p:nvPr>
        </p:nvSpPr>
        <p:spPr/>
        <p:txBody>
          <a:bodyPr/>
          <a:p>
            <a:r>
              <a:rPr lang="en-US" sz="2000"/>
              <a:t>Checkboxes allows the user to select one or more option from a pre-defined set of options. It is created using an &lt;input&gt; element whose type attribute has a value of checkbox.</a:t>
            </a:r>
            <a:endParaRPr lang="en-US" sz="2000"/>
          </a:p>
        </p:txBody>
      </p:sp>
      <p:pic>
        <p:nvPicPr>
          <p:cNvPr id="4" name="Picture 3"/>
          <p:cNvPicPr>
            <a:picLocks noChangeAspect="1"/>
          </p:cNvPicPr>
          <p:nvPr/>
        </p:nvPicPr>
        <p:blipFill>
          <a:blip r:embed="rId1"/>
          <a:stretch>
            <a:fillRect/>
          </a:stretch>
        </p:blipFill>
        <p:spPr>
          <a:xfrm>
            <a:off x="1016000" y="2680970"/>
            <a:ext cx="7753350" cy="3343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File Select box</a:t>
            </a:r>
            <a:endParaRPr lang="en-US"/>
          </a:p>
        </p:txBody>
      </p:sp>
      <p:sp>
        <p:nvSpPr>
          <p:cNvPr id="3" name="Content Placeholder 2"/>
          <p:cNvSpPr>
            <a:spLocks noGrp="1"/>
          </p:cNvSpPr>
          <p:nvPr>
            <p:ph idx="1"/>
          </p:nvPr>
        </p:nvSpPr>
        <p:spPr/>
        <p:txBody>
          <a:bodyPr/>
          <a:p>
            <a:r>
              <a:rPr lang="en-US" sz="2000"/>
              <a:t>The file fields allow a user to browse for a local file and send it as an attachment with the form data. Web browsers such as Google Chrome and Firefox render a file select input field with a Browse button that enables the user to navigate the local hard drive and select a file.</a:t>
            </a:r>
            <a:endParaRPr lang="en-US" sz="2000"/>
          </a:p>
        </p:txBody>
      </p:sp>
      <p:pic>
        <p:nvPicPr>
          <p:cNvPr id="4" name="Picture 3"/>
          <p:cNvPicPr>
            <a:picLocks noChangeAspect="1"/>
          </p:cNvPicPr>
          <p:nvPr/>
        </p:nvPicPr>
        <p:blipFill>
          <a:blip r:embed="rId1"/>
          <a:stretch>
            <a:fillRect/>
          </a:stretch>
        </p:blipFill>
        <p:spPr>
          <a:xfrm>
            <a:off x="993775" y="2831465"/>
            <a:ext cx="9904730" cy="30899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Textarea</a:t>
            </a:r>
            <a:endParaRPr lang="en-US"/>
          </a:p>
        </p:txBody>
      </p:sp>
      <p:sp>
        <p:nvSpPr>
          <p:cNvPr id="3" name="Content Placeholder 2"/>
          <p:cNvSpPr>
            <a:spLocks noGrp="1"/>
          </p:cNvSpPr>
          <p:nvPr>
            <p:ph idx="1"/>
          </p:nvPr>
        </p:nvSpPr>
        <p:spPr/>
        <p:txBody>
          <a:bodyPr/>
          <a:p>
            <a:r>
              <a:rPr lang="en-US" sz="2000"/>
              <a:t>Textarea is a multiple-line text input control that allows a user to enter more than one line of text. Multi-line text input controls are created using an &lt;textarea&gt; element.</a:t>
            </a:r>
            <a:endParaRPr lang="en-US" sz="2000"/>
          </a:p>
        </p:txBody>
      </p:sp>
      <p:pic>
        <p:nvPicPr>
          <p:cNvPr id="4" name="Picture 3"/>
          <p:cNvPicPr>
            <a:picLocks noChangeAspect="1"/>
          </p:cNvPicPr>
          <p:nvPr/>
        </p:nvPicPr>
        <p:blipFill>
          <a:blip r:embed="rId1"/>
          <a:stretch>
            <a:fillRect/>
          </a:stretch>
        </p:blipFill>
        <p:spPr>
          <a:xfrm>
            <a:off x="731520" y="2197735"/>
            <a:ext cx="9720580" cy="356425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3453</Words>
  <Application>WPS Presentation</Application>
  <PresentationFormat>Widescreen</PresentationFormat>
  <Paragraphs>63</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1_Orange Waves</vt:lpstr>
      <vt:lpstr>HTML Forms</vt:lpstr>
      <vt:lpstr>What is HTML Form</vt:lpstr>
      <vt:lpstr>Input Element</vt:lpstr>
      <vt:lpstr>Text Fields</vt:lpstr>
      <vt:lpstr>Password Field</vt:lpstr>
      <vt:lpstr>Radio Buttons</vt:lpstr>
      <vt:lpstr>Checkboxes</vt:lpstr>
      <vt:lpstr>File Select box</vt:lpstr>
      <vt:lpstr>Textarea</vt:lpstr>
      <vt:lpstr>Select Boxes</vt:lpstr>
      <vt:lpstr>Submit and Reset Buttons</vt:lpstr>
      <vt:lpstr>Form Attributes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Forms</dc:title>
  <dc:creator/>
  <cp:lastModifiedBy>cccadm</cp:lastModifiedBy>
  <cp:revision>36</cp:revision>
  <dcterms:created xsi:type="dcterms:W3CDTF">2019-12-20T11:20:00Z</dcterms:created>
  <dcterms:modified xsi:type="dcterms:W3CDTF">2019-12-21T05:51:18Z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