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 tags</a:t>
            </a:r>
            <a:endParaRPr lang="en-US" dirty="0"/>
          </a:p>
        </p:txBody>
      </p:sp>
      <p:pic>
        <p:nvPicPr>
          <p:cNvPr id="6" name="Picture 5" descr="cybercom-creation-office"/>
          <p:cNvPicPr>
            <a:picLocks noChangeAspect="1"/>
          </p:cNvPicPr>
          <p:nvPr/>
        </p:nvPicPr>
        <p:blipFill>
          <a:blip r:embed="rId1"/>
          <a:stretch>
            <a:fillRect/>
          </a:stretch>
        </p:blipFill>
        <p:spPr>
          <a:xfrm>
            <a:off x="8916035" y="145415"/>
            <a:ext cx="3002915" cy="225234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HTML Headings</a:t>
            </a:r>
            <a:endParaRPr lang="en-US"/>
          </a:p>
        </p:txBody>
      </p:sp>
      <p:sp>
        <p:nvSpPr>
          <p:cNvPr id="3" name="Content Placeholder 2"/>
          <p:cNvSpPr>
            <a:spLocks noGrp="1"/>
          </p:cNvSpPr>
          <p:nvPr>
            <p:ph sz="half" idx="1"/>
          </p:nvPr>
        </p:nvSpPr>
        <p:spPr/>
        <p:txBody>
          <a:bodyPr/>
          <a:p>
            <a:r>
              <a:rPr lang="en-US" sz="2000"/>
              <a:t>Headings help in defining the hierarchy and the structure of the web page content.</a:t>
            </a:r>
            <a:endParaRPr lang="en-US" sz="2000"/>
          </a:p>
          <a:p>
            <a:r>
              <a:rPr lang="en-US" sz="2000"/>
              <a:t>HTML offers six levels of heading tags, &lt;h1&gt; through &lt;h6&gt;; the higher the heading level number, the greater its importance — therefore &lt;h1&gt; tag defines the most important heading, whereas the &lt;h6&gt; tag defines the least important heading in the document.</a:t>
            </a:r>
            <a:endParaRPr lang="en-US" sz="2000"/>
          </a:p>
          <a:p>
            <a:r>
              <a:rPr lang="en-US" sz="2000"/>
              <a:t>By default, browsers display headings in larger and bolder font than normal text. Also, &lt;h1&gt; headings are displayed in largest font, whereas &lt;h6&gt; headings are displayed in smallest font.</a:t>
            </a:r>
            <a:endParaRPr lang="en-US" sz="2000"/>
          </a:p>
        </p:txBody>
      </p:sp>
      <p:pic>
        <p:nvPicPr>
          <p:cNvPr id="4" name="Content Placeholder 3"/>
          <p:cNvPicPr>
            <a:picLocks noChangeAspect="1"/>
          </p:cNvPicPr>
          <p:nvPr>
            <p:ph sz="half" idx="2"/>
          </p:nvPr>
        </p:nvPicPr>
        <p:blipFill>
          <a:blip r:embed="rId1"/>
          <a:stretch>
            <a:fillRect/>
          </a:stretch>
        </p:blipFill>
        <p:spPr>
          <a:xfrm>
            <a:off x="6197600" y="1910080"/>
            <a:ext cx="5384800" cy="348107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Importance of Headings</a:t>
            </a:r>
            <a:endParaRPr lang="en-US"/>
          </a:p>
        </p:txBody>
      </p:sp>
      <p:sp>
        <p:nvSpPr>
          <p:cNvPr id="3" name="Content Placeholder 2"/>
          <p:cNvSpPr>
            <a:spLocks noGrp="1"/>
          </p:cNvSpPr>
          <p:nvPr>
            <p:ph idx="1"/>
          </p:nvPr>
        </p:nvSpPr>
        <p:spPr/>
        <p:txBody>
          <a:bodyPr>
            <a:normAutofit/>
          </a:bodyPr>
          <a:p>
            <a:pPr algn="l"/>
            <a:endParaRPr lang="en-US" sz="2000"/>
          </a:p>
          <a:p>
            <a:pPr algn="l"/>
            <a:r>
              <a:rPr lang="en-US" sz="2000"/>
              <a:t>HTML headings provide valuable information by highlighting important topics and the structure of the document, so optimize them carefully to improve user engagement.</a:t>
            </a:r>
            <a:endParaRPr lang="en-US" sz="2000"/>
          </a:p>
          <a:p>
            <a:pPr algn="l"/>
            <a:r>
              <a:rPr lang="en-US" sz="2000"/>
              <a:t>Don't use headings to make your text look BIG or bold. Use them only for highlighting the heading of your document and to show the document structure.</a:t>
            </a:r>
            <a:endParaRPr lang="en-US" sz="2000"/>
          </a:p>
          <a:p>
            <a:pPr algn="l"/>
            <a:r>
              <a:rPr lang="en-US" sz="2000"/>
              <a:t>Since search engines, such as Google, use headings to index the structure and content of the web pages so use them very wisely in your webpage.</a:t>
            </a:r>
            <a:endParaRPr lang="en-US" sz="2000"/>
          </a:p>
          <a:p>
            <a:pPr algn="l"/>
            <a:r>
              <a:rPr lang="en-US" sz="2000"/>
              <a:t>Use the &lt;h1&gt; headings as main headings of your web page, followed by the &lt;h2&gt; headings, then the less important &lt;h3&gt; headings, and so on.</a:t>
            </a: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HTML Paragraphs</a:t>
            </a:r>
            <a:endParaRPr lang="en-US"/>
          </a:p>
        </p:txBody>
      </p:sp>
      <p:sp>
        <p:nvSpPr>
          <p:cNvPr id="3" name="Content Placeholder 2"/>
          <p:cNvSpPr>
            <a:spLocks noGrp="1"/>
          </p:cNvSpPr>
          <p:nvPr>
            <p:ph idx="1"/>
          </p:nvPr>
        </p:nvSpPr>
        <p:spPr/>
        <p:txBody>
          <a:bodyPr/>
          <a:p>
            <a:r>
              <a:rPr lang="en-US" sz="2000"/>
              <a:t>Paragraphs are defined with the &lt;p&gt; tag. Paragraph tag is a very basic and typically the first tag you will need to publish your text on the web pages. Here's an example:</a:t>
            </a:r>
            <a:endParaRPr lang="en-US" sz="2000"/>
          </a:p>
          <a:p>
            <a:endParaRPr lang="en-US" sz="2000"/>
          </a:p>
        </p:txBody>
      </p:sp>
      <p:pic>
        <p:nvPicPr>
          <p:cNvPr id="4" name="Picture 3"/>
          <p:cNvPicPr>
            <a:picLocks noChangeAspect="1"/>
          </p:cNvPicPr>
          <p:nvPr/>
        </p:nvPicPr>
        <p:blipFill>
          <a:blip r:embed="rId1"/>
          <a:stretch>
            <a:fillRect/>
          </a:stretch>
        </p:blipFill>
        <p:spPr>
          <a:xfrm>
            <a:off x="753110" y="2354580"/>
            <a:ext cx="7781925" cy="6667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Managing White Spaces</a:t>
            </a:r>
            <a:endParaRPr lang="en-US"/>
          </a:p>
        </p:txBody>
      </p:sp>
      <p:sp>
        <p:nvSpPr>
          <p:cNvPr id="3" name="Content Placeholder 2"/>
          <p:cNvSpPr>
            <a:spLocks noGrp="1"/>
          </p:cNvSpPr>
          <p:nvPr>
            <p:ph idx="1"/>
          </p:nvPr>
        </p:nvSpPr>
        <p:spPr/>
        <p:txBody>
          <a:bodyPr/>
          <a:p>
            <a:r>
              <a:rPr lang="en-US" sz="2000"/>
              <a:t>Normally the browser will display the multiple spaces created inside the HTML code by pressing the space-bar key or tab key on the keyboard as a single space. Multiple line breaks created inside the HTML code through pressing the enter key is also displayed as a single space.</a:t>
            </a:r>
            <a:endParaRPr lang="en-US" sz="2000"/>
          </a:p>
          <a:p>
            <a:endParaRPr lang="en-US" sz="2000"/>
          </a:p>
          <a:p>
            <a:r>
              <a:rPr lang="en-US" sz="2000"/>
              <a:t>The following paragraphs will be displayed in a single line without any extra space</a:t>
            </a:r>
            <a:endParaRPr 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541145" y="889000"/>
            <a:ext cx="9356090" cy="47542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HTML &lt;div&gt; Tag</a:t>
            </a:r>
            <a:endParaRPr lang="en-US"/>
          </a:p>
        </p:txBody>
      </p:sp>
      <p:sp>
        <p:nvSpPr>
          <p:cNvPr id="3" name="Content Placeholder 2"/>
          <p:cNvSpPr>
            <a:spLocks noGrp="1"/>
          </p:cNvSpPr>
          <p:nvPr>
            <p:ph idx="1"/>
          </p:nvPr>
        </p:nvSpPr>
        <p:spPr/>
        <p:txBody>
          <a:bodyPr/>
          <a:p>
            <a:r>
              <a:rPr lang="en-US" sz="1600"/>
              <a:t>The &lt;div&gt; tag defines a division or a section in an HTML document.</a:t>
            </a:r>
            <a:endParaRPr lang="en-US" sz="1600"/>
          </a:p>
          <a:p>
            <a:r>
              <a:rPr lang="en-US" sz="1600"/>
              <a:t>The &lt;div&gt; element is often used as a container for other HTML elements to style them with CSS or to perform certain tasks with JavaScript.</a:t>
            </a:r>
            <a:endParaRPr lang="en-US" sz="1600"/>
          </a:p>
          <a:p>
            <a:r>
              <a:rPr lang="en-US" sz="1600">
                <a:sym typeface="+mn-ea"/>
              </a:rPr>
              <a:t>Div tag is Block level tag</a:t>
            </a:r>
            <a:endParaRPr lang="en-US" sz="1600"/>
          </a:p>
          <a:p>
            <a:r>
              <a:rPr lang="en-US" sz="1600">
                <a:sym typeface="+mn-ea"/>
              </a:rPr>
              <a:t>It is a generic container tag</a:t>
            </a:r>
            <a:endParaRPr lang="en-US" sz="1600"/>
          </a:p>
          <a:p>
            <a:r>
              <a:rPr lang="en-US" sz="1600">
                <a:sym typeface="+mn-ea"/>
              </a:rPr>
              <a:t>It is used to the group of various tags of HTML so that sections can be created and style can be applied to them.</a:t>
            </a:r>
            <a:endParaRPr lang="en-US" sz="1600"/>
          </a:p>
          <a:p>
            <a:endParaRPr lang="en-US" sz="1600"/>
          </a:p>
          <a:p>
            <a:pPr marL="0" indent="0">
              <a:buNone/>
            </a:pPr>
            <a:endParaRPr lang="en-US" sz="1600"/>
          </a:p>
          <a:p>
            <a:pPr marL="914400" lvl="2" indent="0">
              <a:buNone/>
            </a:pPr>
            <a:endParaRPr lang="en-US" sz="1600"/>
          </a:p>
        </p:txBody>
      </p:sp>
      <p:pic>
        <p:nvPicPr>
          <p:cNvPr id="4" name="Picture 3"/>
          <p:cNvPicPr>
            <a:picLocks noChangeAspect="1"/>
          </p:cNvPicPr>
          <p:nvPr/>
        </p:nvPicPr>
        <p:blipFill>
          <a:blip r:embed="rId1"/>
          <a:stretch>
            <a:fillRect/>
          </a:stretch>
        </p:blipFill>
        <p:spPr>
          <a:xfrm>
            <a:off x="1219835" y="3973195"/>
            <a:ext cx="7247890" cy="18351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normAutofit fontScale="90000"/>
          </a:bodyPr>
          <a:p>
            <a:br>
              <a:rPr lang="en-US"/>
            </a:br>
            <a:br>
              <a:rPr lang="en-US"/>
            </a:br>
            <a:br>
              <a:rPr lang="en-US"/>
            </a:br>
            <a:br>
              <a:rPr lang="en-US"/>
            </a:br>
            <a:br>
              <a:rPr lang="en-US"/>
            </a:br>
            <a:br>
              <a:rPr lang="en-US"/>
            </a:br>
            <a:br>
              <a:rPr lang="en-US"/>
            </a:br>
            <a:br>
              <a:rPr lang="en-US"/>
            </a:br>
            <a:br>
              <a:rPr lang="en-US"/>
            </a:br>
            <a:endParaRPr lang="en-US"/>
          </a:p>
        </p:txBody>
      </p:sp>
      <p:sp>
        <p:nvSpPr>
          <p:cNvPr id="3" name="Content Placeholder 2"/>
          <p:cNvSpPr>
            <a:spLocks noGrp="1"/>
          </p:cNvSpPr>
          <p:nvPr>
            <p:ph sz="half" idx="1"/>
          </p:nvPr>
        </p:nvSpPr>
        <p:spPr>
          <a:xfrm>
            <a:off x="743585" y="3496310"/>
            <a:ext cx="10838815" cy="2631440"/>
          </a:xfrm>
        </p:spPr>
        <p:txBody>
          <a:bodyPr/>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p:txBody>
      </p:sp>
      <p:pic>
        <p:nvPicPr>
          <p:cNvPr id="4" name="Picture 3"/>
          <p:cNvPicPr>
            <a:picLocks noChangeAspect="1"/>
          </p:cNvPicPr>
          <p:nvPr/>
        </p:nvPicPr>
        <p:blipFill>
          <a:blip r:embed="rId1"/>
          <a:stretch>
            <a:fillRect/>
          </a:stretch>
        </p:blipFill>
        <p:spPr>
          <a:xfrm>
            <a:off x="1555750" y="578485"/>
            <a:ext cx="8905875" cy="2609850"/>
          </a:xfrm>
          <a:prstGeom prst="rect">
            <a:avLst/>
          </a:prstGeom>
        </p:spPr>
      </p:pic>
      <p:pic>
        <p:nvPicPr>
          <p:cNvPr id="6" name="Content Placeholder 5"/>
          <p:cNvPicPr>
            <a:picLocks noChangeAspect="1"/>
          </p:cNvPicPr>
          <p:nvPr>
            <p:ph sz="half" idx="2"/>
          </p:nvPr>
        </p:nvPicPr>
        <p:blipFill>
          <a:blip r:embed="rId2"/>
          <a:stretch>
            <a:fillRect/>
          </a:stretch>
        </p:blipFill>
        <p:spPr>
          <a:xfrm>
            <a:off x="3731260" y="3896995"/>
            <a:ext cx="5181600" cy="1342390"/>
          </a:xfrm>
          <a:prstGeom prst="rect">
            <a:avLst/>
          </a:prstGeom>
        </p:spPr>
      </p:pic>
      <p:sp>
        <p:nvSpPr>
          <p:cNvPr id="2" name="Text Box 1"/>
          <p:cNvSpPr txBox="1"/>
          <p:nvPr/>
        </p:nvSpPr>
        <p:spPr>
          <a:xfrm>
            <a:off x="2077720" y="4384040"/>
            <a:ext cx="5190490" cy="368300"/>
          </a:xfrm>
          <a:prstGeom prst="rect">
            <a:avLst/>
          </a:prstGeom>
          <a:noFill/>
        </p:spPr>
        <p:txBody>
          <a:bodyPr wrap="square" rtlCol="0">
            <a:spAutoFit/>
          </a:bodyPr>
          <a:p>
            <a:r>
              <a:rPr lang="en-US"/>
              <a:t>Output: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HTML Lists</a:t>
            </a:r>
            <a:endParaRPr lang="en-US"/>
          </a:p>
        </p:txBody>
      </p:sp>
      <p:sp>
        <p:nvSpPr>
          <p:cNvPr id="3" name="Content Placeholder 2"/>
          <p:cNvSpPr>
            <a:spLocks noGrp="1"/>
          </p:cNvSpPr>
          <p:nvPr>
            <p:ph idx="1"/>
          </p:nvPr>
        </p:nvSpPr>
        <p:spPr/>
        <p:txBody>
          <a:bodyPr>
            <a:normAutofit/>
          </a:bodyPr>
          <a:p>
            <a:r>
              <a:rPr lang="en-US" sz="2000"/>
              <a:t>HTML lists are used to present list of information in well formed and semantic way. There are three different types of list in HTML and each one has a specific purpose and meaning.</a:t>
            </a:r>
            <a:endParaRPr lang="en-US" sz="2000"/>
          </a:p>
          <a:p>
            <a:endParaRPr lang="en-US" sz="2000"/>
          </a:p>
          <a:p>
            <a:pPr lvl="1"/>
            <a:r>
              <a:rPr lang="en-US" sz="2000" b="1"/>
              <a:t>Unordered list</a:t>
            </a:r>
            <a:r>
              <a:rPr lang="en-US" sz="2000"/>
              <a:t> — Used to create a list of related items, in no particular order.</a:t>
            </a:r>
            <a:endParaRPr lang="en-US" sz="2000"/>
          </a:p>
          <a:p>
            <a:pPr lvl="1"/>
            <a:r>
              <a:rPr lang="en-US" sz="2000" b="1"/>
              <a:t>Ordered list</a:t>
            </a:r>
            <a:r>
              <a:rPr lang="en-US" sz="2000"/>
              <a:t> — Used to create a list of related items, in a specific order.</a:t>
            </a:r>
            <a:endParaRPr lang="en-US" sz="2000"/>
          </a:p>
          <a:p>
            <a:pPr lvl="1"/>
            <a:r>
              <a:rPr lang="en-US" sz="2000" b="1"/>
              <a:t>Description list</a:t>
            </a:r>
            <a:r>
              <a:rPr lang="en-US" sz="2000"/>
              <a:t> — Used to create a list of terms and their descriptions.</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HTML Unordered Lists</a:t>
            </a:r>
            <a:endParaRPr lang="en-US"/>
          </a:p>
        </p:txBody>
      </p:sp>
      <p:sp>
        <p:nvSpPr>
          <p:cNvPr id="3" name="Content Placeholder 2"/>
          <p:cNvSpPr>
            <a:spLocks noGrp="1"/>
          </p:cNvSpPr>
          <p:nvPr>
            <p:ph idx="1"/>
          </p:nvPr>
        </p:nvSpPr>
        <p:spPr/>
        <p:txBody>
          <a:bodyPr/>
          <a:p>
            <a:r>
              <a:rPr lang="en-US" sz="2000"/>
              <a:t>An unordered list created using the &lt;ul&gt; element, and each list item starts with the &lt;li&gt; element. The list items in unordered lists are marked with bullets.</a:t>
            </a:r>
            <a:endParaRPr lang="en-US" sz="2000"/>
          </a:p>
          <a:p>
            <a:endParaRPr lang="en-US" sz="2000"/>
          </a:p>
        </p:txBody>
      </p:sp>
      <p:pic>
        <p:nvPicPr>
          <p:cNvPr id="5" name="Picture 4"/>
          <p:cNvPicPr>
            <a:picLocks noChangeAspect="1"/>
          </p:cNvPicPr>
          <p:nvPr/>
        </p:nvPicPr>
        <p:blipFill>
          <a:blip r:embed="rId1"/>
          <a:stretch>
            <a:fillRect/>
          </a:stretch>
        </p:blipFill>
        <p:spPr>
          <a:xfrm>
            <a:off x="1104265" y="2100580"/>
            <a:ext cx="7477125" cy="33813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80415"/>
            <a:ext cx="10515600" cy="5396865"/>
          </a:xfrm>
        </p:spPr>
        <p:txBody>
          <a:bodyPr/>
          <a:p>
            <a:r>
              <a:rPr lang="en-US" sz="2000"/>
              <a:t>You can also change the bullet type in your unordered list using the CSS list-style-type property. The following style rule changes the type of bullet from the default disc to square</a:t>
            </a:r>
            <a:endParaRPr lang="en-US" sz="2000"/>
          </a:p>
          <a:p>
            <a:endParaRPr lang="en-US" sz="2000"/>
          </a:p>
        </p:txBody>
      </p:sp>
      <p:pic>
        <p:nvPicPr>
          <p:cNvPr id="4" name="Picture 3"/>
          <p:cNvPicPr>
            <a:picLocks noChangeAspect="1"/>
          </p:cNvPicPr>
          <p:nvPr/>
        </p:nvPicPr>
        <p:blipFill>
          <a:blip r:embed="rId1"/>
          <a:stretch>
            <a:fillRect/>
          </a:stretch>
        </p:blipFill>
        <p:spPr>
          <a:xfrm>
            <a:off x="1148080" y="2081530"/>
            <a:ext cx="7610475" cy="895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HTML Ordered Lists</a:t>
            </a:r>
            <a:endParaRPr lang="en-US"/>
          </a:p>
        </p:txBody>
      </p:sp>
      <p:sp>
        <p:nvSpPr>
          <p:cNvPr id="3" name="Content Placeholder 2"/>
          <p:cNvSpPr>
            <a:spLocks noGrp="1"/>
          </p:cNvSpPr>
          <p:nvPr>
            <p:ph idx="1"/>
          </p:nvPr>
        </p:nvSpPr>
        <p:spPr/>
        <p:txBody>
          <a:bodyPr/>
          <a:p>
            <a:r>
              <a:rPr lang="en-US" sz="2000"/>
              <a:t>An ordered list created using the &lt;ol&gt; element, and each list item starts with the &lt;li&gt; element. Ordered lists are used when the order of the list's items is important.The list items in an ordered list are marked with numbers.</a:t>
            </a:r>
            <a:endParaRPr lang="en-US" sz="2000"/>
          </a:p>
          <a:p>
            <a:endParaRPr lang="en-US" sz="2000"/>
          </a:p>
        </p:txBody>
      </p:sp>
      <p:pic>
        <p:nvPicPr>
          <p:cNvPr id="4" name="Picture 3"/>
          <p:cNvPicPr>
            <a:picLocks noChangeAspect="1"/>
          </p:cNvPicPr>
          <p:nvPr/>
        </p:nvPicPr>
        <p:blipFill>
          <a:blip r:embed="rId1"/>
          <a:stretch>
            <a:fillRect/>
          </a:stretch>
        </p:blipFill>
        <p:spPr>
          <a:xfrm>
            <a:off x="869315" y="2493645"/>
            <a:ext cx="7705725" cy="31337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890270"/>
            <a:ext cx="10515600" cy="5287010"/>
          </a:xfrm>
        </p:spPr>
        <p:txBody>
          <a:bodyPr/>
          <a:p>
            <a:r>
              <a:rPr lang="en-US" sz="2000"/>
              <a:t>The numbering of items in an ordered list typically starts with 1. However, if you want to change that you can use the start attribute, as shown in the following example:</a:t>
            </a:r>
            <a:endParaRPr lang="en-US" sz="2000"/>
          </a:p>
          <a:p>
            <a:endParaRPr lang="en-US" sz="2000"/>
          </a:p>
        </p:txBody>
      </p:sp>
      <p:pic>
        <p:nvPicPr>
          <p:cNvPr id="4" name="Picture 3"/>
          <p:cNvPicPr>
            <a:picLocks noChangeAspect="1"/>
          </p:cNvPicPr>
          <p:nvPr/>
        </p:nvPicPr>
        <p:blipFill>
          <a:blip r:embed="rId1"/>
          <a:stretch>
            <a:fillRect/>
          </a:stretch>
        </p:blipFill>
        <p:spPr>
          <a:xfrm>
            <a:off x="1190625" y="2000250"/>
            <a:ext cx="7553325" cy="30670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HTML Description Lists</a:t>
            </a:r>
            <a:endParaRPr lang="en-US"/>
          </a:p>
        </p:txBody>
      </p:sp>
      <p:sp>
        <p:nvSpPr>
          <p:cNvPr id="3" name="Content Placeholder 2"/>
          <p:cNvSpPr>
            <a:spLocks noGrp="1"/>
          </p:cNvSpPr>
          <p:nvPr>
            <p:ph idx="1"/>
          </p:nvPr>
        </p:nvSpPr>
        <p:spPr/>
        <p:txBody>
          <a:bodyPr/>
          <a:p>
            <a:r>
              <a:rPr lang="en-US" sz="2000"/>
              <a:t>A description list is a list of items with a description or definition of each item. The description list is created using &lt;dl&gt; element. The &lt;dl&gt; element is used in conjunction with the &lt;dt&gt; element which specify a term, and the &lt;dd&gt; element which specify the term's definition.</a:t>
            </a:r>
            <a:endParaRPr lang="en-US" sz="2000"/>
          </a:p>
        </p:txBody>
      </p:sp>
      <p:pic>
        <p:nvPicPr>
          <p:cNvPr id="4" name="Picture 3"/>
          <p:cNvPicPr>
            <a:picLocks noChangeAspect="1"/>
          </p:cNvPicPr>
          <p:nvPr/>
        </p:nvPicPr>
        <p:blipFill>
          <a:blip r:embed="rId1"/>
          <a:stretch>
            <a:fillRect/>
          </a:stretch>
        </p:blipFill>
        <p:spPr>
          <a:xfrm>
            <a:off x="860425" y="2395855"/>
            <a:ext cx="6376035" cy="3223895"/>
          </a:xfrm>
          <a:prstGeom prst="rect">
            <a:avLst/>
          </a:prstGeom>
        </p:spPr>
      </p:pic>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2_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3620</Words>
  <Application>WPS Presentation</Application>
  <PresentationFormat>Widescreen</PresentationFormat>
  <Paragraphs>84</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Calibri Light</vt:lpstr>
      <vt:lpstr>Calibri</vt:lpstr>
      <vt:lpstr>Microsoft YaHei</vt:lpstr>
      <vt:lpstr>Arial Unicode MS</vt:lpstr>
      <vt:lpstr>2_Orange Waves</vt:lpstr>
      <vt:lpstr>HTML tags</vt:lpstr>
      <vt:lpstr>HTML &lt;div&gt; Tag</vt:lpstr>
      <vt:lpstr>         Output</vt:lpstr>
      <vt:lpstr>HTML Lists</vt:lpstr>
      <vt:lpstr>HTML Unordered Lists</vt:lpstr>
      <vt:lpstr>PowerPoint 演示文稿</vt:lpstr>
      <vt:lpstr>HTML Ordered Lists</vt:lpstr>
      <vt:lpstr>PowerPoint 演示文稿</vt:lpstr>
      <vt:lpstr>HTML Description Lists</vt:lpstr>
      <vt:lpstr>HTML Headings</vt:lpstr>
      <vt:lpstr>Importance of Headings</vt:lpstr>
      <vt:lpstr>HTML Paragraphs</vt:lpstr>
      <vt:lpstr>Managing White Spaces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tags</dc:title>
  <dc:creator/>
  <cp:lastModifiedBy>cccadm</cp:lastModifiedBy>
  <cp:revision>32</cp:revision>
  <dcterms:created xsi:type="dcterms:W3CDTF">2019-12-20T07:14:00Z</dcterms:created>
  <dcterms:modified xsi:type="dcterms:W3CDTF">2019-12-20T12:24:29Z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ies>
</file>