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70" r:id="rId10"/>
    <p:sldId id="271"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x-none" altLang="en-IN"/>
              <a:t>HTML &amp; CSS</a:t>
            </a:r>
            <a:endParaRPr lang="x-none" altLang="en-IN"/>
          </a:p>
        </p:txBody>
      </p:sp>
      <p:pic>
        <p:nvPicPr>
          <p:cNvPr id="6" name="Picture 5" descr="cybercom-creation-office"/>
          <p:cNvPicPr>
            <a:picLocks noChangeAspect="1"/>
          </p:cNvPicPr>
          <p:nvPr/>
        </p:nvPicPr>
        <p:blipFill>
          <a:blip r:embed="rId1"/>
          <a:stretch>
            <a:fillRect/>
          </a:stretch>
        </p:blipFill>
        <p:spPr>
          <a:xfrm>
            <a:off x="8916035" y="145415"/>
            <a:ext cx="3002915" cy="225234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Embedded Style Sheets</a:t>
            </a:r>
            <a:endParaRPr lang="en-US"/>
          </a:p>
        </p:txBody>
      </p:sp>
      <p:sp>
        <p:nvSpPr>
          <p:cNvPr id="3" name="Content Placeholder 2"/>
          <p:cNvSpPr>
            <a:spLocks noGrp="1"/>
          </p:cNvSpPr>
          <p:nvPr>
            <p:ph idx="1"/>
          </p:nvPr>
        </p:nvSpPr>
        <p:spPr/>
        <p:txBody>
          <a:bodyPr/>
          <a:p>
            <a:r>
              <a:rPr lang="en-US" sz="2000"/>
              <a:t>Embedded style sheets are defined in the &lt;head&gt; section of an HTML document using the &lt;style&gt; tag. You can define any number of &lt;style&gt; elements inside the &lt;head&gt; section.</a:t>
            </a:r>
            <a:endParaRPr lang="en-US" sz="2000"/>
          </a:p>
          <a:p>
            <a:r>
              <a:rPr lang="en-US" sz="2000"/>
              <a:t>Embedded or internal style sheets only affect the document they are embedded in.</a:t>
            </a:r>
            <a:endParaRPr lang="en-US" sz="2000"/>
          </a:p>
          <a:p>
            <a:endParaRPr lang="en-US" sz="2000"/>
          </a:p>
        </p:txBody>
      </p:sp>
      <p:pic>
        <p:nvPicPr>
          <p:cNvPr id="4" name="Picture 3"/>
          <p:cNvPicPr>
            <a:picLocks noChangeAspect="1"/>
          </p:cNvPicPr>
          <p:nvPr/>
        </p:nvPicPr>
        <p:blipFill>
          <a:blip r:embed="rId1"/>
          <a:stretch>
            <a:fillRect/>
          </a:stretch>
        </p:blipFill>
        <p:spPr>
          <a:xfrm>
            <a:off x="1081405" y="3072765"/>
            <a:ext cx="7524750" cy="1857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External Style Sheets</a:t>
            </a:r>
            <a:endParaRPr lang="en-US"/>
          </a:p>
        </p:txBody>
      </p:sp>
      <p:sp>
        <p:nvSpPr>
          <p:cNvPr id="3" name="Content Placeholder 2"/>
          <p:cNvSpPr>
            <a:spLocks noGrp="1"/>
          </p:cNvSpPr>
          <p:nvPr>
            <p:ph idx="1"/>
          </p:nvPr>
        </p:nvSpPr>
        <p:spPr/>
        <p:txBody>
          <a:bodyPr>
            <a:normAutofit/>
          </a:bodyPr>
          <a:p>
            <a:r>
              <a:rPr lang="en-US" sz="2000"/>
              <a:t>An external style sheet is ideal when the style is applied to many pages.</a:t>
            </a:r>
            <a:endParaRPr lang="en-US" sz="2000"/>
          </a:p>
          <a:p>
            <a:r>
              <a:rPr lang="en-US" sz="2000"/>
              <a:t>An external style sheet holds all the style rules in a separate document that you can link from any HTML document on your site. External style sheets are the most flexible because with an external style sheet, you can change the look of an entire website by updating just one file.</a:t>
            </a:r>
            <a:endParaRPr lang="en-US" sz="2000"/>
          </a:p>
          <a:p>
            <a:r>
              <a:rPr lang="en-US" sz="2000"/>
              <a:t>You can attach external style sheets in two ways — </a:t>
            </a:r>
            <a:r>
              <a:rPr lang="en-US" sz="2000" b="1"/>
              <a:t>linking and importing:</a:t>
            </a:r>
            <a:endParaRPr lang="en-US"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Linking External Style Sheets</a:t>
            </a:r>
            <a:endParaRPr lang="en-US"/>
          </a:p>
        </p:txBody>
      </p:sp>
      <p:sp>
        <p:nvSpPr>
          <p:cNvPr id="3" name="Content Placeholder 2"/>
          <p:cNvSpPr>
            <a:spLocks noGrp="1"/>
          </p:cNvSpPr>
          <p:nvPr>
            <p:ph idx="1"/>
          </p:nvPr>
        </p:nvSpPr>
        <p:spPr/>
        <p:txBody>
          <a:bodyPr/>
          <a:p>
            <a:r>
              <a:rPr lang="en-US" sz="2000"/>
              <a:t>An external style sheet can be linked to an HTML document using the &lt;link&gt; tag.</a:t>
            </a:r>
            <a:endParaRPr lang="en-US" sz="2000"/>
          </a:p>
          <a:p>
            <a:r>
              <a:rPr lang="en-US" sz="2000"/>
              <a:t>The &lt;link&gt; tag goes inside the &lt;head&gt; section, as shown here:</a:t>
            </a:r>
            <a:endParaRPr lang="en-US" sz="2000"/>
          </a:p>
          <a:p>
            <a:endParaRPr lang="en-US" sz="2000"/>
          </a:p>
        </p:txBody>
      </p:sp>
      <p:pic>
        <p:nvPicPr>
          <p:cNvPr id="4" name="Picture 3"/>
          <p:cNvPicPr>
            <a:picLocks noChangeAspect="1"/>
          </p:cNvPicPr>
          <p:nvPr/>
        </p:nvPicPr>
        <p:blipFill>
          <a:blip r:embed="rId1"/>
          <a:stretch>
            <a:fillRect/>
          </a:stretch>
        </p:blipFill>
        <p:spPr>
          <a:xfrm>
            <a:off x="983615" y="2957830"/>
            <a:ext cx="7562850" cy="942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Importing External Style Sheets</a:t>
            </a:r>
            <a:endParaRPr lang="en-US"/>
          </a:p>
        </p:txBody>
      </p:sp>
      <p:sp>
        <p:nvSpPr>
          <p:cNvPr id="3" name="Content Placeholder 2"/>
          <p:cNvSpPr>
            <a:spLocks noGrp="1"/>
          </p:cNvSpPr>
          <p:nvPr>
            <p:ph idx="1"/>
          </p:nvPr>
        </p:nvSpPr>
        <p:spPr/>
        <p:txBody>
          <a:bodyPr/>
          <a:p>
            <a:r>
              <a:rPr lang="en-US" sz="2000"/>
              <a:t>The @import rule is another way of loading an external style sheet. The @import statement instructs the browser to load an external style sheet and use its styles.</a:t>
            </a:r>
            <a:endParaRPr lang="en-US" sz="2000"/>
          </a:p>
          <a:p>
            <a:r>
              <a:rPr lang="en-US" sz="2000"/>
              <a:t>You can use it in two ways. The simplest way is to use it within the &lt;style&gt; element in your &lt;head&gt; section. Note that, other CSS rules may still be included in the &lt;style&gt; element.</a:t>
            </a:r>
            <a:endParaRPr lang="en-US" sz="2000"/>
          </a:p>
          <a:p>
            <a:endParaRPr lang="en-US" sz="2000"/>
          </a:p>
        </p:txBody>
      </p:sp>
      <p:pic>
        <p:nvPicPr>
          <p:cNvPr id="4" name="Picture 3"/>
          <p:cNvPicPr>
            <a:picLocks noChangeAspect="1"/>
          </p:cNvPicPr>
          <p:nvPr/>
        </p:nvPicPr>
        <p:blipFill>
          <a:blip r:embed="rId1"/>
          <a:stretch>
            <a:fillRect/>
          </a:stretch>
        </p:blipFill>
        <p:spPr>
          <a:xfrm>
            <a:off x="1007110" y="3307715"/>
            <a:ext cx="7648575" cy="1895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Script</a:t>
            </a:r>
            <a:endParaRPr lang="en-US"/>
          </a:p>
        </p:txBody>
      </p:sp>
      <p:sp>
        <p:nvSpPr>
          <p:cNvPr id="3" name="Content Placeholder 2"/>
          <p:cNvSpPr>
            <a:spLocks noGrp="1"/>
          </p:cNvSpPr>
          <p:nvPr>
            <p:ph idx="1"/>
          </p:nvPr>
        </p:nvSpPr>
        <p:spPr/>
        <p:txBody>
          <a:bodyPr/>
          <a:p>
            <a:r>
              <a:rPr lang="en-US"/>
              <a:t>Working with Client-side Script</a:t>
            </a:r>
            <a:endParaRPr lang="en-US"/>
          </a:p>
          <a:p>
            <a:pPr lvl="1"/>
            <a:r>
              <a:rPr lang="en-US" sz="2000"/>
              <a:t>Client-side scripting refers to the type of computer programs that are executed by the user's web browser. JavaScript (JS) is the most popular client-side scripting language on the web.</a:t>
            </a:r>
            <a:endParaRPr lang="en-US"/>
          </a:p>
          <a:p>
            <a:pPr lvl="0"/>
            <a:r>
              <a:rPr lang="en-US"/>
              <a:t>Adding JavaScript to HTML Pages</a:t>
            </a:r>
            <a:endParaRPr lang="en-US"/>
          </a:p>
          <a:p>
            <a:pPr lvl="1"/>
            <a:r>
              <a:rPr lang="en-US" sz="2000"/>
              <a:t>JavaScript can either be embedded directly inside the HTML page or placed in an external script file and referenced inside the HTML page. Both methods use the &lt;script&gt; element. </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Embedding JavaScript</a:t>
            </a:r>
            <a:endParaRPr lang="en-US"/>
          </a:p>
        </p:txBody>
      </p:sp>
      <p:sp>
        <p:nvSpPr>
          <p:cNvPr id="3" name="Content Placeholder 2"/>
          <p:cNvSpPr>
            <a:spLocks noGrp="1"/>
          </p:cNvSpPr>
          <p:nvPr>
            <p:ph idx="1"/>
          </p:nvPr>
        </p:nvSpPr>
        <p:spPr/>
        <p:txBody>
          <a:bodyPr/>
          <a:p>
            <a:r>
              <a:rPr lang="en-US" sz="2000"/>
              <a:t>To embed JavaScript in an HTML file, just add the code as the content of a &lt;script&gt; element.</a:t>
            </a:r>
            <a:endParaRPr lang="en-US" sz="2000"/>
          </a:p>
          <a:p>
            <a:endParaRPr lang="en-US" sz="2000"/>
          </a:p>
        </p:txBody>
      </p:sp>
      <p:pic>
        <p:nvPicPr>
          <p:cNvPr id="4" name="Picture 3"/>
          <p:cNvPicPr>
            <a:picLocks noChangeAspect="1"/>
          </p:cNvPicPr>
          <p:nvPr/>
        </p:nvPicPr>
        <p:blipFill>
          <a:blip r:embed="rId1"/>
          <a:stretch>
            <a:fillRect/>
          </a:stretch>
        </p:blipFill>
        <p:spPr>
          <a:xfrm>
            <a:off x="1032510" y="2419985"/>
            <a:ext cx="7810500" cy="3162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Calling External JavaScript File</a:t>
            </a:r>
            <a:endParaRPr lang="en-US"/>
          </a:p>
        </p:txBody>
      </p:sp>
      <p:sp>
        <p:nvSpPr>
          <p:cNvPr id="3" name="Content Placeholder 2"/>
          <p:cNvSpPr>
            <a:spLocks noGrp="1"/>
          </p:cNvSpPr>
          <p:nvPr>
            <p:ph idx="1"/>
          </p:nvPr>
        </p:nvSpPr>
        <p:spPr/>
        <p:txBody>
          <a:bodyPr/>
          <a:p>
            <a:r>
              <a:rPr lang="en-US" sz="2000"/>
              <a:t>You can also place your JavaScript code into a separate file (with a .js extension), and call that file in your HTML document through the src attribute of the &lt;script&gt; tag.</a:t>
            </a:r>
            <a:endParaRPr lang="en-US" sz="2000"/>
          </a:p>
          <a:p>
            <a:r>
              <a:rPr lang="en-US" sz="2000"/>
              <a:t>This is useful if you want the same script available to multiple documents. It saves you from repeating the same task over and over again and makes your website much easier to maintain.</a:t>
            </a:r>
            <a:endParaRPr lang="en-US" sz="2000"/>
          </a:p>
          <a:p>
            <a:endParaRPr lang="en-US" sz="2000"/>
          </a:p>
        </p:txBody>
      </p:sp>
      <p:pic>
        <p:nvPicPr>
          <p:cNvPr id="4" name="Picture 3"/>
          <p:cNvPicPr>
            <a:picLocks noChangeAspect="1"/>
          </p:cNvPicPr>
          <p:nvPr/>
        </p:nvPicPr>
        <p:blipFill>
          <a:blip r:embed="rId1"/>
          <a:stretch>
            <a:fillRect/>
          </a:stretch>
        </p:blipFill>
        <p:spPr>
          <a:xfrm>
            <a:off x="940435" y="3314065"/>
            <a:ext cx="7734300" cy="2686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HTML noscript Element</a:t>
            </a:r>
            <a:endParaRPr lang="en-US"/>
          </a:p>
        </p:txBody>
      </p:sp>
      <p:sp>
        <p:nvSpPr>
          <p:cNvPr id="3" name="Content Placeholder 2"/>
          <p:cNvSpPr>
            <a:spLocks noGrp="1"/>
          </p:cNvSpPr>
          <p:nvPr>
            <p:ph idx="1"/>
          </p:nvPr>
        </p:nvSpPr>
        <p:spPr/>
        <p:txBody>
          <a:bodyPr/>
          <a:p>
            <a:r>
              <a:rPr lang="en-US" sz="2000"/>
              <a:t>The &lt;noscript&gt; element is used to provide an alternate content for users that have either disabled JavaScript in their browser or have a browser that doesn't support client-side scripting.</a:t>
            </a:r>
            <a:endParaRPr lang="en-US" sz="2000"/>
          </a:p>
          <a:p>
            <a:r>
              <a:rPr lang="en-US" sz="2000"/>
              <a:t>This element can contain any HTML elements, aside from &lt;script&gt;, that can be included in the &lt;body&gt; element of a normal HTML page.</a:t>
            </a:r>
            <a:endParaRPr lang="en-US" sz="2000"/>
          </a:p>
          <a:p>
            <a:endParaRPr lang="en-US" sz="2000"/>
          </a:p>
        </p:txBody>
      </p:sp>
      <p:pic>
        <p:nvPicPr>
          <p:cNvPr id="4" name="Picture 3"/>
          <p:cNvPicPr>
            <a:picLocks noChangeAspect="1"/>
          </p:cNvPicPr>
          <p:nvPr/>
        </p:nvPicPr>
        <p:blipFill>
          <a:blip r:embed="rId1"/>
          <a:stretch>
            <a:fillRect/>
          </a:stretch>
        </p:blipFill>
        <p:spPr>
          <a:xfrm>
            <a:off x="995680" y="3264535"/>
            <a:ext cx="5160010" cy="25863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What You Can Do with HTML</a:t>
            </a:r>
            <a:endParaRPr lang="en-IN" altLang="en-US"/>
          </a:p>
        </p:txBody>
      </p:sp>
      <p:sp>
        <p:nvSpPr>
          <p:cNvPr id="3" name="Content Placeholder 2"/>
          <p:cNvSpPr>
            <a:spLocks noGrp="1"/>
          </p:cNvSpPr>
          <p:nvPr>
            <p:ph idx="1"/>
          </p:nvPr>
        </p:nvSpPr>
        <p:spPr/>
        <p:txBody>
          <a:bodyPr>
            <a:normAutofit/>
          </a:bodyPr>
          <a:p>
            <a:r>
              <a:rPr lang="en-IN" altLang="en-US" sz="2000"/>
              <a:t>You can publish documents online with text, images, lists, tables, etc.</a:t>
            </a:r>
            <a:endParaRPr lang="en-IN" altLang="en-US" sz="2000"/>
          </a:p>
          <a:p>
            <a:r>
              <a:rPr lang="en-IN" altLang="en-US" sz="2000"/>
              <a:t>You can access web resources such as images, videos or other HTML document via hyperlinks.</a:t>
            </a:r>
            <a:endParaRPr lang="en-IN" altLang="en-US" sz="2000"/>
          </a:p>
          <a:p>
            <a:r>
              <a:rPr lang="en-IN" altLang="en-US" sz="2000"/>
              <a:t>You can create forms to collect user inputs like name, e-mail address, comments, etc.</a:t>
            </a:r>
            <a:endParaRPr lang="en-IN" altLang="en-US" sz="2000"/>
          </a:p>
          <a:p>
            <a:r>
              <a:rPr lang="en-IN" altLang="en-US" sz="2000"/>
              <a:t>You can include images, videos, sound clips, flash movies, applications and other HTML documents directly inside an HTML document.</a:t>
            </a:r>
            <a:endParaRPr lang="en-IN" altLang="en-US" sz="2000"/>
          </a:p>
          <a:p>
            <a:r>
              <a:rPr lang="en-IN" altLang="en-US" sz="2000"/>
              <a:t>You can create offline version of your website that work without internet.</a:t>
            </a:r>
            <a:endParaRPr lang="en-IN" altLang="en-US" sz="2000"/>
          </a:p>
          <a:p>
            <a:endParaRPr lang="en-IN" altLang="en-US" sz="2000"/>
          </a:p>
          <a:p>
            <a:pPr marL="0" indent="0">
              <a:buNone/>
            </a:pPr>
            <a:r>
              <a:rPr lang="en-IN" altLang="en-US" sz="2000"/>
              <a:t>The list does not end here, there are many other interesting things that you can do with HTML </a:t>
            </a:r>
            <a:r>
              <a:rPr lang="x-none" altLang="en-IN" sz="2000"/>
              <a:t>in your development....</a:t>
            </a:r>
            <a:endParaRPr lang="x-none" altLang="en-I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Type some HTML code</a:t>
            </a:r>
            <a:endParaRPr lang="en-IN" altLang="en-US"/>
          </a:p>
        </p:txBody>
      </p:sp>
      <p:pic>
        <p:nvPicPr>
          <p:cNvPr id="4" name="Content Placeholder 3"/>
          <p:cNvPicPr>
            <a:picLocks noChangeAspect="1"/>
          </p:cNvPicPr>
          <p:nvPr>
            <p:ph idx="1"/>
          </p:nvPr>
        </p:nvPicPr>
        <p:blipFill>
          <a:blip r:embed="rId1"/>
          <a:stretch>
            <a:fillRect/>
          </a:stretch>
        </p:blipFill>
        <p:spPr>
          <a:xfrm>
            <a:off x="989330" y="1563370"/>
            <a:ext cx="7324725" cy="2407920"/>
          </a:xfrm>
          <a:prstGeom prst="rect">
            <a:avLst/>
          </a:prstGeom>
        </p:spPr>
      </p:pic>
      <p:sp>
        <p:nvSpPr>
          <p:cNvPr id="5" name="TextBox 4"/>
          <p:cNvSpPr txBox="1"/>
          <p:nvPr/>
        </p:nvSpPr>
        <p:spPr>
          <a:xfrm>
            <a:off x="926465" y="4321175"/>
            <a:ext cx="9338310" cy="2226945"/>
          </a:xfrm>
          <a:prstGeom prst="rect">
            <a:avLst/>
          </a:prstGeom>
          <a:noFill/>
        </p:spPr>
        <p:txBody>
          <a:bodyPr wrap="square" rtlCol="0" anchor="t">
            <a:spAutoFit/>
          </a:bodyPr>
          <a:p>
            <a:r>
              <a:rPr lang="en-IN" altLang="en-US" sz="2000"/>
              <a:t>It is important that the extension .html is specified </a:t>
            </a:r>
            <a:r>
              <a:rPr lang="x-none" altLang="en-IN" sz="2000"/>
              <a:t>when you save html file</a:t>
            </a:r>
            <a:r>
              <a:rPr lang="en-IN" altLang="en-US" sz="2000"/>
              <a:t> — some text editors, such as Notepad, will automatically save it as .txt otherwise.</a:t>
            </a:r>
            <a:endParaRPr lang="en-IN" altLang="en-US" sz="2000"/>
          </a:p>
          <a:p>
            <a:endParaRPr lang="en-IN" altLang="en-US" sz="2000"/>
          </a:p>
          <a:p>
            <a:r>
              <a:rPr lang="en-IN" altLang="en-US" sz="2000"/>
              <a:t>To open the file in a browser. Navigate to your file then double click on it. It will open in your default Web browser. If it does not, open your browser and drag the file to it.</a:t>
            </a:r>
            <a:endParaRPr lang="en-I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Understanding the HTML5 Doctype</a:t>
            </a:r>
            <a:endParaRPr lang="en-IN" altLang="en-US"/>
          </a:p>
        </p:txBody>
      </p:sp>
      <p:sp>
        <p:nvSpPr>
          <p:cNvPr id="3" name="Content Placeholder 2"/>
          <p:cNvSpPr>
            <a:spLocks noGrp="1"/>
          </p:cNvSpPr>
          <p:nvPr>
            <p:ph idx="1"/>
          </p:nvPr>
        </p:nvSpPr>
        <p:spPr/>
        <p:txBody>
          <a:bodyPr>
            <a:normAutofit/>
          </a:bodyPr>
          <a:p>
            <a:r>
              <a:rPr lang="en-IN" altLang="en-US" sz="2000"/>
              <a:t>The doctype declaration refers to a Document Type Definition (DTD). It is an instruction to the web browser about what version of the markup language the page is written in. The World Wide Web Consortium (W3C) provides DTDs for all HTML versions.</a:t>
            </a:r>
            <a:endParaRPr lang="en-IN" altLang="en-US" sz="2000"/>
          </a:p>
          <a:p>
            <a:r>
              <a:rPr lang="en-IN" altLang="en-US" sz="2000"/>
              <a:t>A DOCTYPE declaration appears at the top of a web page before all other elements. According to the HTML specification or standards, every HTML document requires a valid document type declaration to insure that your web pages are displayed the way they are intended to be displayed.</a:t>
            </a:r>
            <a:endParaRPr lang="en-IN" altLang="en-US" sz="2000"/>
          </a:p>
          <a:p>
            <a:r>
              <a:rPr lang="en-IN" altLang="en-US" sz="2000"/>
              <a:t>The DOCTYPE for HTML5 is very short, concise, and case-insensitive.</a:t>
            </a:r>
            <a:endParaRPr lang="en-IN" altLang="en-US" sz="2000"/>
          </a:p>
          <a:p>
            <a:r>
              <a:rPr lang="en-IN" altLang="en-US" sz="2000"/>
              <a:t>&lt;!DOCTYPE html&gt;</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HTML &lt;html&gt; Tag</a:t>
            </a:r>
            <a:endParaRPr lang="en-IN" altLang="en-US"/>
          </a:p>
        </p:txBody>
      </p:sp>
      <p:sp>
        <p:nvSpPr>
          <p:cNvPr id="3" name="Content Placeholder 2"/>
          <p:cNvSpPr>
            <a:spLocks noGrp="1"/>
          </p:cNvSpPr>
          <p:nvPr>
            <p:ph idx="1"/>
          </p:nvPr>
        </p:nvSpPr>
        <p:spPr/>
        <p:txBody>
          <a:bodyPr/>
          <a:p>
            <a:r>
              <a:rPr lang="en-IN" altLang="en-US" sz="2000"/>
              <a:t>The &lt;html&gt; element defines the root of HTML documents. It is the outer container for everything that appears in an HTML document except &lt;!DOCTYPE&gt;.</a:t>
            </a:r>
            <a:endParaRPr lang="en-IN" altLang="en-US" sz="2000"/>
          </a:p>
          <a:p>
            <a:r>
              <a:rPr lang="en-IN" altLang="en-US" sz="2000"/>
              <a:t>The basic syntax of the &lt;html&gt; tag is given with:</a:t>
            </a:r>
            <a:endParaRPr lang="en-IN" altLang="en-US" sz="2000"/>
          </a:p>
          <a:p>
            <a:r>
              <a:rPr lang="en-IN" altLang="en-US" sz="2000"/>
              <a:t>HTML : &lt;html&gt; ... &lt;/html&gt;</a:t>
            </a:r>
            <a:endParaRPr lang="en-IN" altLang="en-US" sz="2000"/>
          </a:p>
          <a:p>
            <a:endParaRPr lang="en-IN" altLang="en-US" sz="2000"/>
          </a:p>
        </p:txBody>
      </p:sp>
      <p:pic>
        <p:nvPicPr>
          <p:cNvPr id="4" name="Picture 3"/>
          <p:cNvPicPr>
            <a:picLocks noChangeAspect="1"/>
          </p:cNvPicPr>
          <p:nvPr/>
        </p:nvPicPr>
        <p:blipFill>
          <a:blip r:embed="rId1"/>
          <a:stretch>
            <a:fillRect/>
          </a:stretch>
        </p:blipFill>
        <p:spPr>
          <a:xfrm>
            <a:off x="1019810" y="2836545"/>
            <a:ext cx="7400290" cy="2466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HTML &lt;head&gt; Tag</a:t>
            </a:r>
            <a:endParaRPr lang="en-IN" altLang="en-US"/>
          </a:p>
        </p:txBody>
      </p:sp>
      <p:sp>
        <p:nvSpPr>
          <p:cNvPr id="3" name="Content Placeholder 2"/>
          <p:cNvSpPr>
            <a:spLocks noGrp="1"/>
          </p:cNvSpPr>
          <p:nvPr>
            <p:ph idx="1"/>
          </p:nvPr>
        </p:nvSpPr>
        <p:spPr>
          <a:xfrm>
            <a:off x="924560" y="1403985"/>
            <a:ext cx="10841990" cy="5328920"/>
          </a:xfrm>
        </p:spPr>
        <p:txBody>
          <a:bodyPr/>
          <a:p>
            <a:r>
              <a:rPr lang="en-IN" altLang="en-US" sz="2000"/>
              <a:t>The &lt;head&gt; tag defines the head portion of the document that contains information about the document. The &lt;head&gt; element acts as a container for all other head elements such as &lt;title&gt;, &lt;meta&gt;, &lt;link&gt;, &lt;style&gt; etc.</a:t>
            </a:r>
            <a:r>
              <a:rPr lang="x-none" altLang="en-IN" sz="2000"/>
              <a:t>.</a:t>
            </a:r>
            <a:endParaRPr lang="x-none" altLang="en-IN" sz="2000"/>
          </a:p>
          <a:p>
            <a:r>
              <a:rPr lang="x-none" altLang="en-IN" sz="2000"/>
              <a:t>The basic syntax of the &lt;head&gt; tag is given with:</a:t>
            </a:r>
            <a:endParaRPr lang="x-none" altLang="en-IN" sz="2000"/>
          </a:p>
          <a:p>
            <a:endParaRPr lang="x-none" altLang="en-IN" sz="2000"/>
          </a:p>
          <a:p>
            <a:endParaRPr lang="x-none" altLang="en-IN" sz="2000"/>
          </a:p>
          <a:p>
            <a:endParaRPr lang="x-none" altLang="en-IN" sz="2000"/>
          </a:p>
          <a:p>
            <a:pPr marL="0" indent="0">
              <a:buNone/>
            </a:pPr>
            <a:endParaRPr lang="x-none" altLang="en-IN" sz="2000"/>
          </a:p>
          <a:p>
            <a:endParaRPr lang="x-none" altLang="en-IN" sz="2000"/>
          </a:p>
          <a:p>
            <a:endParaRPr lang="x-none" altLang="en-IN" sz="2000"/>
          </a:p>
          <a:p>
            <a:pPr marL="0" indent="0">
              <a:buNone/>
            </a:pPr>
            <a:endParaRPr lang="x-none" altLang="en-IN" sz="2000"/>
          </a:p>
          <a:p>
            <a:pPr marL="0" indent="0">
              <a:buNone/>
            </a:pPr>
            <a:endParaRPr lang="x-none" altLang="en-IN" sz="2000"/>
          </a:p>
          <a:p>
            <a:endParaRPr lang="x-none" altLang="en-IN" sz="2000"/>
          </a:p>
        </p:txBody>
      </p:sp>
      <p:pic>
        <p:nvPicPr>
          <p:cNvPr id="4" name="Picture 3"/>
          <p:cNvPicPr>
            <a:picLocks noChangeAspect="1"/>
          </p:cNvPicPr>
          <p:nvPr/>
        </p:nvPicPr>
        <p:blipFill>
          <a:blip r:embed="rId1"/>
          <a:srcRect l="-163" t="-3540" r="43479" b="3540"/>
          <a:stretch>
            <a:fillRect/>
          </a:stretch>
        </p:blipFill>
        <p:spPr>
          <a:xfrm>
            <a:off x="1157605" y="2860675"/>
            <a:ext cx="4184015" cy="1381125"/>
          </a:xfrm>
          <a:prstGeom prst="rect">
            <a:avLst/>
          </a:prstGeom>
        </p:spPr>
      </p:pic>
      <p:pic>
        <p:nvPicPr>
          <p:cNvPr id="6" name="Picture 5"/>
          <p:cNvPicPr>
            <a:picLocks noChangeAspect="1"/>
          </p:cNvPicPr>
          <p:nvPr/>
        </p:nvPicPr>
        <p:blipFill>
          <a:blip r:embed="rId2"/>
          <a:srcRect r="38925"/>
          <a:stretch>
            <a:fillRect/>
          </a:stretch>
        </p:blipFill>
        <p:spPr>
          <a:xfrm>
            <a:off x="5786120" y="2860675"/>
            <a:ext cx="4424680" cy="24155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HTML &lt;body&gt; Tag</a:t>
            </a:r>
            <a:endParaRPr lang="en-IN" altLang="en-US"/>
          </a:p>
        </p:txBody>
      </p:sp>
      <p:sp>
        <p:nvSpPr>
          <p:cNvPr id="3" name="Content Placeholder 2"/>
          <p:cNvSpPr>
            <a:spLocks noGrp="1"/>
          </p:cNvSpPr>
          <p:nvPr>
            <p:ph idx="1"/>
          </p:nvPr>
        </p:nvSpPr>
        <p:spPr>
          <a:xfrm>
            <a:off x="838200" y="1414145"/>
            <a:ext cx="10754360" cy="5108575"/>
          </a:xfrm>
        </p:spPr>
        <p:txBody>
          <a:bodyPr/>
          <a:p>
            <a:r>
              <a:rPr lang="en-IN" altLang="en-US" sz="2000"/>
              <a:t>The &lt;body&gt; element represents the main content of the document. It typically wraps around all of the content that will be displayed on screen, such as headings, paragraphs, hyperlinks, images, forms, tables, lists, videos and so on.</a:t>
            </a:r>
            <a:endParaRPr lang="en-IN" altLang="en-US" sz="2000"/>
          </a:p>
          <a:p>
            <a:r>
              <a:rPr lang="en-IN" altLang="en-US" sz="2000"/>
              <a:t>The basic syntax of the &lt;body&gt; tag is given with:</a:t>
            </a:r>
            <a:endParaRPr lang="en-IN" altLang="en-US" sz="2000"/>
          </a:p>
          <a:p>
            <a:r>
              <a:rPr lang="en-IN" altLang="en-US" sz="2000"/>
              <a:t>HTML : &lt;body&gt; ... &lt;/body&gt;</a:t>
            </a:r>
            <a:endParaRPr lang="en-IN" altLang="en-US" sz="2000"/>
          </a:p>
          <a:p>
            <a:endParaRPr lang="en-IN" altLang="en-US" sz="2000"/>
          </a:p>
        </p:txBody>
      </p:sp>
      <p:pic>
        <p:nvPicPr>
          <p:cNvPr id="4" name="Picture 3"/>
          <p:cNvPicPr>
            <a:picLocks noChangeAspect="1"/>
          </p:cNvPicPr>
          <p:nvPr/>
        </p:nvPicPr>
        <p:blipFill>
          <a:blip r:embed="rId1"/>
          <a:stretch>
            <a:fillRect/>
          </a:stretch>
        </p:blipFill>
        <p:spPr>
          <a:xfrm>
            <a:off x="1168400" y="3321685"/>
            <a:ext cx="6064250" cy="24771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Styling HTML elements</a:t>
            </a:r>
            <a:endParaRPr lang="en-US"/>
          </a:p>
        </p:txBody>
      </p:sp>
      <p:sp>
        <p:nvSpPr>
          <p:cNvPr id="3" name="Content Placeholder 2"/>
          <p:cNvSpPr>
            <a:spLocks noGrp="1"/>
          </p:cNvSpPr>
          <p:nvPr>
            <p:ph idx="1"/>
          </p:nvPr>
        </p:nvSpPr>
        <p:spPr/>
        <p:txBody>
          <a:bodyPr/>
          <a:p>
            <a:r>
              <a:rPr lang="en-US" sz="2000"/>
              <a:t>With CSS, it becomes very easy to specify the things like, size and typeface for the fonts, colors for the text and backgrounds, alignment of the text and images, amount of space between the elements, border and outlines for the elements, and lots of other styling properties.</a:t>
            </a:r>
            <a:endParaRPr lang="en-US" sz="2000"/>
          </a:p>
          <a:p>
            <a:r>
              <a:rPr lang="en-US" sz="2000"/>
              <a:t>Style information can either be attached as a separate document or embedded in the HTML document itself. These are the three methods of implementing styling information to an HTML document.</a:t>
            </a:r>
            <a:endParaRPr lang="en-US" sz="2000"/>
          </a:p>
          <a:p>
            <a:pPr lvl="1"/>
            <a:r>
              <a:rPr lang="en-US" sz="1710" b="1"/>
              <a:t>Inline styles — </a:t>
            </a:r>
            <a:r>
              <a:rPr lang="en-US" sz="1710"/>
              <a:t>Using the style attribute in the HTML start tag.</a:t>
            </a:r>
            <a:endParaRPr lang="en-US" sz="1710"/>
          </a:p>
          <a:p>
            <a:pPr lvl="1"/>
            <a:r>
              <a:rPr lang="en-US" sz="1710" b="1"/>
              <a:t>Embedded style </a:t>
            </a:r>
            <a:r>
              <a:rPr lang="en-US" sz="1710"/>
              <a:t>— Using the &lt;style&gt; element in the head section of the document.</a:t>
            </a:r>
            <a:endParaRPr lang="en-US" sz="1710"/>
          </a:p>
          <a:p>
            <a:pPr lvl="1"/>
            <a:r>
              <a:rPr lang="en-US" sz="1710" b="1"/>
              <a:t>External style sheet</a:t>
            </a:r>
            <a:r>
              <a:rPr lang="en-US" sz="1710"/>
              <a:t> — Using the &lt;link&gt; element, pointing to an external CSS files.</a:t>
            </a:r>
            <a:endParaRPr lang="en-US" sz="171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Inline styles</a:t>
            </a:r>
            <a:endParaRPr lang="en-US"/>
          </a:p>
        </p:txBody>
      </p:sp>
      <p:sp>
        <p:nvSpPr>
          <p:cNvPr id="3" name="Content Placeholder 2"/>
          <p:cNvSpPr>
            <a:spLocks noGrp="1"/>
          </p:cNvSpPr>
          <p:nvPr>
            <p:ph idx="1"/>
          </p:nvPr>
        </p:nvSpPr>
        <p:spPr/>
        <p:txBody>
          <a:bodyPr/>
          <a:p>
            <a:r>
              <a:rPr lang="en-US" sz="2000"/>
              <a:t>Inline styles are used to apply the unique style rules to an element, by putting the CSS rules directly into the start tag. It can be attached to an element using the style attribute.</a:t>
            </a:r>
            <a:endParaRPr lang="en-US" sz="2000"/>
          </a:p>
          <a:p>
            <a:r>
              <a:rPr lang="en-US" sz="2000"/>
              <a:t>The style attribute includes a series of CSS property and value pairs. Each property: value pair is separated by a semicolon (;)</a:t>
            </a:r>
            <a:endParaRPr lang="en-US" sz="2000"/>
          </a:p>
          <a:p>
            <a:r>
              <a:rPr lang="en-US" sz="2000"/>
              <a:t>Using the inline styles are generally considered as a bad practice. Because style rules are embedded directly inside the html tag, it causes the presentation to become mixed with the content of the document, which makes updating or maintaining a website very difficult.</a:t>
            </a:r>
            <a:endParaRPr lang="en-US" sz="2000"/>
          </a:p>
          <a:p>
            <a:endParaRPr lang="en-US" sz="2000"/>
          </a:p>
          <a:p>
            <a:pPr marL="0" indent="0">
              <a:buNone/>
            </a:pPr>
            <a:endParaRPr lang="en-US" sz="2000"/>
          </a:p>
        </p:txBody>
      </p:sp>
      <p:pic>
        <p:nvPicPr>
          <p:cNvPr id="4" name="Picture 3"/>
          <p:cNvPicPr>
            <a:picLocks noChangeAspect="1"/>
          </p:cNvPicPr>
          <p:nvPr/>
        </p:nvPicPr>
        <p:blipFill>
          <a:blip r:embed="rId1"/>
          <a:stretch>
            <a:fillRect/>
          </a:stretch>
        </p:blipFill>
        <p:spPr>
          <a:xfrm>
            <a:off x="1160780" y="4390390"/>
            <a:ext cx="7439025" cy="88582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3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6284</Words>
  <Application>WPS Presentation</Application>
  <PresentationFormat>Widescreen</PresentationFormat>
  <Paragraphs>117</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3_Orange Waves</vt:lpstr>
      <vt:lpstr>HTML &amp; CSS</vt:lpstr>
      <vt:lpstr>What You Can Do with HTML</vt:lpstr>
      <vt:lpstr>Type some HTML code</vt:lpstr>
      <vt:lpstr>Understanding the HTML5 Doctype</vt:lpstr>
      <vt:lpstr>HTML &lt;html&gt; Tag</vt:lpstr>
      <vt:lpstr>HTML &lt;head&gt; Tag</vt:lpstr>
      <vt:lpstr>HTML &lt;body&gt; Tag</vt:lpstr>
      <vt:lpstr>Styling HTML elements</vt:lpstr>
      <vt:lpstr>Inline styles</vt:lpstr>
      <vt:lpstr>Embedded Style Sheets</vt:lpstr>
      <vt:lpstr>External Style Sheets</vt:lpstr>
      <vt:lpstr>Linking External Style Sheets</vt:lpstr>
      <vt:lpstr>Importing External Style Sheets</vt:lpstr>
      <vt:lpstr>HTML Script</vt:lpstr>
      <vt:lpstr>Embedding JavaScript</vt:lpstr>
      <vt:lpstr>Calling External JavaScript File</vt:lpstr>
      <vt:lpstr>The HTML noscript Element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dc:creator>akhilesh</dc:creator>
  <cp:lastModifiedBy>cccadm</cp:lastModifiedBy>
  <cp:revision>39</cp:revision>
  <dcterms:created xsi:type="dcterms:W3CDTF">2019-12-19T07:20:00Z</dcterms:created>
  <dcterms:modified xsi:type="dcterms:W3CDTF">2019-12-20T12:25:33Z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