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60" r:id="rId6"/>
    <p:sldId id="257" r:id="rId7"/>
    <p:sldId id="261" r:id="rId8"/>
    <p:sldId id="262" r:id="rId9"/>
    <p:sldId id="258" r:id="rId10"/>
    <p:sldId id="265" r:id="rId11"/>
    <p:sldId id="31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 id="263" r:id="rId56"/>
    <p:sldId id="26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CDF7A9A-5437-4C96-94A3-A378FA9F53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CDF7A9A-5437-4C96-94A3-A378FA9F53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CDF7A9A-5437-4C96-94A3-A378FA9F53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6902686" y="213146"/>
            <a:ext cx="4796236" cy="357767"/>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89178"/>
            <a:ext cx="11653522" cy="2643280"/>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7675" indent="0">
              <a:buNone/>
              <a:defRPr/>
            </a:lvl4pPr>
            <a:lvl5pPr marL="671830" indent="0">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CDF7A9A-5437-4C96-94A3-A378FA9F53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CDF7A9A-5437-4C96-94A3-A378FA9F53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3CDF7A9A-5437-4C96-94A3-A378FA9F53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3CDF7A9A-5437-4C96-94A3-A378FA9F53D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CDF7A9A-5437-4C96-94A3-A378FA9F53D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7A9A-5437-4C96-94A3-A378FA9F53D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CDF7A9A-5437-4C96-94A3-A378FA9F53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CDF7A9A-5437-4C96-94A3-A378FA9F53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F7A9A-5437-4C96-94A3-A378FA9F53D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FED55-10AC-41D3-A2AF-4FD57E0E091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3.emf"/><Relationship Id="rId7" Type="http://schemas.openxmlformats.org/officeDocument/2006/relationships/image" Target="../media/image12.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emf"/><Relationship Id="rId1"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emf"/><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5.emf"/></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5.emf"/></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5.emf"/></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image" Target="../media/image17.emf"/></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0.emf"/></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1.emf"/></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3.emf"/></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4.emf"/></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5.emf"/></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6.emf"/></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7.emf"/></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8.emf"/></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14.emf"/><Relationship Id="rId3" Type="http://schemas.openxmlformats.org/officeDocument/2006/relationships/image" Target="../media/image17.emf"/><Relationship Id="rId2" Type="http://schemas.openxmlformats.org/officeDocument/2006/relationships/image" Target="../media/image30.emf"/><Relationship Id="rId1" Type="http://schemas.openxmlformats.org/officeDocument/2006/relationships/image" Target="../media/image29.emf"/></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20.emf"/></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32.emf"/></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3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33.emf"/><Relationship Id="rId5" Type="http://schemas.openxmlformats.org/officeDocument/2006/relationships/image" Target="../media/image36.png"/><Relationship Id="rId4" Type="http://schemas.openxmlformats.org/officeDocument/2006/relationships/image" Target="../media/image35.emf"/><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image" Target="../media/image34.emf"/></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emf"/><Relationship Id="rId2" Type="http://schemas.openxmlformats.org/officeDocument/2006/relationships/image" Target="../media/image14.emf"/><Relationship Id="rId1" Type="http://schemas.openxmlformats.org/officeDocument/2006/relationships/image" Target="../media/image17.emf"/></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emf"/><Relationship Id="rId2" Type="http://schemas.openxmlformats.org/officeDocument/2006/relationships/image" Target="../media/image14.emf"/><Relationship Id="rId1" Type="http://schemas.openxmlformats.org/officeDocument/2006/relationships/image" Target="../media/image17.emf"/></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39.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37.emf"/><Relationship Id="rId3" Type="http://schemas.openxmlformats.org/officeDocument/2006/relationships/image" Target="../media/image14.emf"/><Relationship Id="rId2" Type="http://schemas.openxmlformats.org/officeDocument/2006/relationships/image" Target="../media/image38.emf"/><Relationship Id="rId1" Type="http://schemas.openxmlformats.org/officeDocument/2006/relationships/image" Target="../media/image17.emf"/></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14.emf"/><Relationship Id="rId6" Type="http://schemas.openxmlformats.org/officeDocument/2006/relationships/image" Target="../media/image39.emf"/><Relationship Id="rId5" Type="http://schemas.openxmlformats.org/officeDocument/2006/relationships/image" Target="../media/image19.emf"/><Relationship Id="rId4" Type="http://schemas.openxmlformats.org/officeDocument/2006/relationships/image" Target="../media/image18.emf"/><Relationship Id="rId3" Type="http://schemas.openxmlformats.org/officeDocument/2006/relationships/image" Target="../media/image37.emf"/><Relationship Id="rId2" Type="http://schemas.openxmlformats.org/officeDocument/2006/relationships/image" Target="../media/image17.emf"/><Relationship Id="rId1" Type="http://schemas.openxmlformats.org/officeDocument/2006/relationships/image" Target="../media/image38.emf"/></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emf"/><Relationship Id="rId3" Type="http://schemas.openxmlformats.org/officeDocument/2006/relationships/image" Target="../media/image39.emf"/><Relationship Id="rId2" Type="http://schemas.openxmlformats.org/officeDocument/2006/relationships/image" Target="../media/image37.emf"/><Relationship Id="rId1" Type="http://schemas.openxmlformats.org/officeDocument/2006/relationships/image" Target="../media/image38.emf"/></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jpeg"/><Relationship Id="rId1" Type="http://schemas.openxmlformats.org/officeDocument/2006/relationships/image" Target="../media/image48.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eachablemachine.withgoogle.com/models/Iu6ZbI6J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 based Garbage separator</a:t>
            </a:r>
            <a:endParaRPr lang="en-IN" dirty="0"/>
          </a:p>
        </p:txBody>
      </p:sp>
      <p:sp>
        <p:nvSpPr>
          <p:cNvPr id="3" name="Subtitle 2"/>
          <p:cNvSpPr>
            <a:spLocks noGrp="1"/>
          </p:cNvSpPr>
          <p:nvPr>
            <p:ph type="subTitle" idx="1"/>
          </p:nvPr>
        </p:nvSpPr>
        <p:spPr>
          <a:xfrm>
            <a:off x="1524000" y="3602037"/>
            <a:ext cx="9144000" cy="2726191"/>
          </a:xfrm>
        </p:spPr>
        <p:txBody>
          <a:bodyPr>
            <a:normAutofit/>
          </a:bodyPr>
          <a:lstStyle/>
          <a:p>
            <a:endParaRPr lang="en-US" u="sng" dirty="0" smtClean="0"/>
          </a:p>
          <a:p>
            <a:endParaRPr lang="en-US" u="sng" dirty="0"/>
          </a:p>
          <a:p>
            <a:endParaRPr lang="en-US" u="sng" dirty="0" smtClean="0"/>
          </a:p>
          <a:p>
            <a:endParaRPr lang="en-US" u="sng" dirty="0"/>
          </a:p>
          <a:p>
            <a:pPr algn="r"/>
            <a:r>
              <a:rPr lang="en-US" u="sng" dirty="0" smtClean="0"/>
              <a:t>SUBMITTED BY</a:t>
            </a:r>
            <a:r>
              <a:rPr lang="en-US" dirty="0"/>
              <a:t> </a:t>
            </a:r>
            <a:endParaRPr lang="en-IN" dirty="0"/>
          </a:p>
          <a:p>
            <a:pPr algn="r"/>
            <a:r>
              <a:rPr lang="en-US" b="1" dirty="0"/>
              <a:t>VISHWA PARIKH 17082251011</a:t>
            </a:r>
            <a:endParaRPr lang="en-IN" dirty="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p:cNvSpPr>
            <a:spLocks noGrp="1"/>
          </p:cNvSpPr>
          <p:nvPr>
            <p:ph type="body" sz="quarter" idx="4294967295"/>
          </p:nvPr>
        </p:nvSpPr>
        <p:spPr>
          <a:xfrm>
            <a:off x="544513" y="1190625"/>
            <a:ext cx="11647487" cy="585788"/>
          </a:xfrm>
        </p:spPr>
        <p:txBody>
          <a:bodyPr/>
          <a:lstStyle/>
          <a:p>
            <a:r>
              <a:rPr lang="en-US" dirty="0">
                <a:solidFill>
                  <a:schemeClr val="tx1"/>
                </a:solidFill>
              </a:rPr>
              <a:t>Says whether a picture is of an X or an O</a:t>
            </a:r>
            <a:endParaRPr lang="en-US" dirty="0">
              <a:solidFill>
                <a:schemeClr val="tx1"/>
              </a:solidFill>
            </a:endParaRPr>
          </a:p>
        </p:txBody>
      </p:sp>
      <p:sp>
        <p:nvSpPr>
          <p:cNvPr id="14" name="TextBox 13"/>
          <p:cNvSpPr txBox="1"/>
          <p:nvPr/>
        </p:nvSpPr>
        <p:spPr>
          <a:xfrm>
            <a:off x="8176523" y="3169006"/>
            <a:ext cx="2367253" cy="1266641"/>
          </a:xfrm>
          <a:prstGeom prst="rect">
            <a:avLst/>
          </a:prstGeom>
          <a:noFill/>
        </p:spPr>
        <p:txBody>
          <a:bodyPr wrap="none" lIns="179198" tIns="143357" rIns="179198" bIns="143357" rtlCol="0">
            <a:spAutoFit/>
          </a:bodyPr>
          <a:lstStyle/>
          <a:p>
            <a:pPr>
              <a:lnSpc>
                <a:spcPct val="90000"/>
              </a:lnSpc>
              <a:spcAft>
                <a:spcPts val="590"/>
              </a:spcAft>
            </a:pPr>
            <a:r>
              <a:rPr lang="en-US" sz="7055" b="1" dirty="0"/>
              <a:t>X </a:t>
            </a:r>
            <a:r>
              <a:rPr lang="en-US" sz="4310" dirty="0"/>
              <a:t>or</a:t>
            </a:r>
            <a:r>
              <a:rPr lang="en-US" sz="7055" b="1" dirty="0"/>
              <a:t> O</a:t>
            </a:r>
            <a:endParaRPr lang="en-US" sz="7055" b="1" dirty="0"/>
          </a:p>
        </p:txBody>
      </p:sp>
      <p:sp>
        <p:nvSpPr>
          <p:cNvPr id="15" name="Rectangle 14"/>
          <p:cNvSpPr/>
          <p:nvPr/>
        </p:nvSpPr>
        <p:spPr bwMode="auto">
          <a:xfrm>
            <a:off x="4015477" y="2981006"/>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r>
              <a:rPr lang="en-US" sz="2745" dirty="0">
                <a:solidFill>
                  <a:schemeClr val="tx1"/>
                </a:solidFill>
              </a:rPr>
              <a:t>CNN</a:t>
            </a:r>
            <a:endParaRPr lang="en-US" sz="2745" dirty="0">
              <a:solidFill>
                <a:schemeClr val="tx1"/>
              </a:solidFill>
            </a:endParaRPr>
          </a:p>
        </p:txBody>
      </p:sp>
      <p:cxnSp>
        <p:nvCxnSpPr>
          <p:cNvPr id="17" name="Straight Arrow Connector 16"/>
          <p:cNvCxnSpPr>
            <a:endCxn id="15" idx="1"/>
          </p:cNvCxnSpPr>
          <p:nvPr/>
        </p:nvCxnSpPr>
        <p:spPr>
          <a:xfrm>
            <a:off x="3129605" y="3802325"/>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290650" y="3802327"/>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pic>
        <p:nvPicPr>
          <p:cNvPr id="22" name="Picture 21"/>
          <p:cNvPicPr>
            <a:picLocks noChangeAspect="1"/>
          </p:cNvPicPr>
          <p:nvPr/>
        </p:nvPicPr>
        <p:blipFill>
          <a:blip r:embed="rId1"/>
          <a:stretch>
            <a:fillRect/>
          </a:stretch>
        </p:blipFill>
        <p:spPr>
          <a:xfrm>
            <a:off x="1891519" y="3145918"/>
            <a:ext cx="1354094" cy="1312819"/>
          </a:xfrm>
          <a:prstGeom prst="rect">
            <a:avLst/>
          </a:prstGeom>
        </p:spPr>
      </p:pic>
      <p:sp>
        <p:nvSpPr>
          <p:cNvPr id="24" name="TextBox 23"/>
          <p:cNvSpPr txBox="1"/>
          <p:nvPr/>
        </p:nvSpPr>
        <p:spPr>
          <a:xfrm>
            <a:off x="1168078" y="2129599"/>
            <a:ext cx="2667399" cy="1018047"/>
          </a:xfrm>
          <a:prstGeom prst="rect">
            <a:avLst/>
          </a:prstGeom>
          <a:noFill/>
        </p:spPr>
        <p:txBody>
          <a:bodyPr wrap="none" lIns="179198" tIns="143357" rIns="179198" bIns="143357" rtlCol="0">
            <a:spAutoFit/>
          </a:bodyPr>
          <a:lstStyle/>
          <a:p>
            <a:pPr>
              <a:lnSpc>
                <a:spcPct val="90000"/>
              </a:lnSpc>
              <a:spcAft>
                <a:spcPts val="590"/>
              </a:spcAft>
            </a:pPr>
            <a:r>
              <a:rPr lang="en-US" sz="2350" dirty="0"/>
              <a:t>A two-dimensional</a:t>
            </a:r>
            <a:endParaRPr lang="en-US" sz="2350" dirty="0"/>
          </a:p>
          <a:p>
            <a:pPr>
              <a:lnSpc>
                <a:spcPct val="90000"/>
              </a:lnSpc>
              <a:spcAft>
                <a:spcPts val="590"/>
              </a:spcAft>
            </a:pPr>
            <a:r>
              <a:rPr lang="en-US" sz="2350" dirty="0"/>
              <a:t>array of pixels</a:t>
            </a:r>
            <a:endParaRPr lang="en-US" sz="2350" dirty="0"/>
          </a:p>
        </p:txBody>
      </p:sp>
      <p:cxnSp>
        <p:nvCxnSpPr>
          <p:cNvPr id="4" name="Straight Connector 3"/>
          <p:cNvCxnSpPr/>
          <p:nvPr/>
        </p:nvCxnSpPr>
        <p:spPr>
          <a:xfrm>
            <a:off x="3245612" y="3145918"/>
            <a:ext cx="0" cy="128972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91519" y="4435642"/>
            <a:ext cx="1354094"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245612" y="3145918"/>
            <a:ext cx="0" cy="1289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91519" y="4435611"/>
            <a:ext cx="1354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
        <p:nvSpPr>
          <p:cNvPr id="3" name="Rectangle 2"/>
          <p:cNvSpPr/>
          <p:nvPr/>
        </p:nvSpPr>
        <p:spPr>
          <a:xfrm>
            <a:off x="8189636" y="468107"/>
            <a:ext cx="3221046" cy="369332"/>
          </a:xfrm>
          <a:prstGeom prst="rect">
            <a:avLst/>
          </a:prstGeom>
        </p:spPr>
        <p:txBody>
          <a:bodyPr wrap="square">
            <a:spAutoFit/>
          </a:bodyPr>
          <a:lstStyle/>
          <a:p>
            <a:r>
              <a:rPr lang="en-US" dirty="0"/>
              <a:t>A toy ConvNet: X’s and O’s</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349627" y="3833489"/>
            <a:ext cx="1354094" cy="1312819"/>
          </a:xfrm>
          <a:prstGeom prst="rect">
            <a:avLst/>
          </a:prstGeom>
        </p:spPr>
      </p:pic>
      <p:pic>
        <p:nvPicPr>
          <p:cNvPr id="3" name="Picture 2"/>
          <p:cNvPicPr>
            <a:picLocks noChangeAspect="1"/>
          </p:cNvPicPr>
          <p:nvPr/>
        </p:nvPicPr>
        <p:blipFill>
          <a:blip r:embed="rId2"/>
          <a:stretch>
            <a:fillRect/>
          </a:stretch>
        </p:blipFill>
        <p:spPr>
          <a:xfrm>
            <a:off x="2349627" y="1727273"/>
            <a:ext cx="1354094" cy="1312819"/>
          </a:xfrm>
          <a:prstGeom prst="rect">
            <a:avLst/>
          </a:prstGeom>
        </p:spPr>
      </p:pic>
      <p:sp>
        <p:nvSpPr>
          <p:cNvPr id="2" name="Title 1"/>
          <p:cNvSpPr>
            <a:spLocks noGrp="1"/>
          </p:cNvSpPr>
          <p:nvPr>
            <p:ph type="title"/>
          </p:nvPr>
        </p:nvSpPr>
        <p:spPr/>
        <p:txBody>
          <a:bodyPr>
            <a:normAutofit fontScale="90000"/>
          </a:bodyPr>
          <a:lstStyle/>
          <a:p>
            <a:r>
              <a:rPr lang="en-US" dirty="0"/>
              <a:t>For example</a:t>
            </a:r>
            <a:endParaRPr lang="en-US" dirty="0"/>
          </a:p>
        </p:txBody>
      </p:sp>
      <p:sp>
        <p:nvSpPr>
          <p:cNvPr id="5" name="Rectangle 4"/>
          <p:cNvSpPr/>
          <p:nvPr/>
        </p:nvSpPr>
        <p:spPr bwMode="auto">
          <a:xfrm>
            <a:off x="4599706" y="1562364"/>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r>
              <a:rPr lang="en-US" sz="2745" dirty="0">
                <a:solidFill>
                  <a:srgbClr val="00188F"/>
                </a:solidFill>
              </a:rPr>
              <a:t>CNN</a:t>
            </a:r>
            <a:endParaRPr lang="en-US" sz="2745" dirty="0">
              <a:solidFill>
                <a:srgbClr val="00188F"/>
              </a:solidFill>
            </a:endParaRPr>
          </a:p>
        </p:txBody>
      </p:sp>
      <p:cxnSp>
        <p:nvCxnSpPr>
          <p:cNvPr id="12" name="Straight Arrow Connector 11"/>
          <p:cNvCxnSpPr>
            <a:endCxn id="5" idx="1"/>
          </p:cNvCxnSpPr>
          <p:nvPr/>
        </p:nvCxnSpPr>
        <p:spPr>
          <a:xfrm>
            <a:off x="3713834" y="2383683"/>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660993" y="2383683"/>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482314" y="1789042"/>
            <a:ext cx="860430" cy="1266641"/>
          </a:xfrm>
          <a:prstGeom prst="rect">
            <a:avLst/>
          </a:prstGeom>
          <a:noFill/>
        </p:spPr>
        <p:txBody>
          <a:bodyPr wrap="none" lIns="179198" tIns="143357" rIns="179198" bIns="143357" rtlCol="0">
            <a:spAutoFit/>
          </a:bodyPr>
          <a:lstStyle/>
          <a:p>
            <a:pPr>
              <a:lnSpc>
                <a:spcPct val="90000"/>
              </a:lnSpc>
              <a:spcAft>
                <a:spcPts val="590"/>
              </a:spcAft>
            </a:pPr>
            <a:r>
              <a:rPr lang="en-US" sz="7055" b="1" dirty="0">
                <a:solidFill>
                  <a:srgbClr val="002060"/>
                </a:solidFill>
              </a:rPr>
              <a:t>X</a:t>
            </a:r>
            <a:endParaRPr lang="en-US" sz="7055" b="1" dirty="0">
              <a:solidFill>
                <a:srgbClr val="002060"/>
              </a:solidFill>
            </a:endParaRPr>
          </a:p>
        </p:txBody>
      </p:sp>
      <p:sp>
        <p:nvSpPr>
          <p:cNvPr id="15" name="Rectangle 14"/>
          <p:cNvSpPr/>
          <p:nvPr/>
        </p:nvSpPr>
        <p:spPr bwMode="auto">
          <a:xfrm>
            <a:off x="4599706" y="3652996"/>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r>
              <a:rPr lang="en-US" sz="2745" dirty="0">
                <a:solidFill>
                  <a:srgbClr val="00188F"/>
                </a:solidFill>
              </a:rPr>
              <a:t>CNN</a:t>
            </a:r>
            <a:endParaRPr lang="en-US" sz="2745" dirty="0">
              <a:solidFill>
                <a:srgbClr val="00188F"/>
              </a:solidFill>
            </a:endParaRPr>
          </a:p>
        </p:txBody>
      </p:sp>
      <p:cxnSp>
        <p:nvCxnSpPr>
          <p:cNvPr id="17" name="Straight Arrow Connector 16"/>
          <p:cNvCxnSpPr>
            <a:endCxn id="15" idx="1"/>
          </p:cNvCxnSpPr>
          <p:nvPr/>
        </p:nvCxnSpPr>
        <p:spPr>
          <a:xfrm>
            <a:off x="3713834" y="4474317"/>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660993" y="4474317"/>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482315" y="3876993"/>
            <a:ext cx="974243" cy="1266641"/>
          </a:xfrm>
          <a:prstGeom prst="rect">
            <a:avLst/>
          </a:prstGeom>
          <a:noFill/>
        </p:spPr>
        <p:txBody>
          <a:bodyPr wrap="none" lIns="179198" tIns="143357" rIns="179198" bIns="143357" rtlCol="0">
            <a:spAutoFit/>
          </a:bodyPr>
          <a:lstStyle/>
          <a:p>
            <a:pPr>
              <a:lnSpc>
                <a:spcPct val="90000"/>
              </a:lnSpc>
              <a:spcAft>
                <a:spcPts val="590"/>
              </a:spcAft>
            </a:pPr>
            <a:r>
              <a:rPr lang="en-US" sz="7055" b="1" dirty="0">
                <a:solidFill>
                  <a:srgbClr val="002060"/>
                </a:solidFill>
              </a:rPr>
              <a:t>O</a:t>
            </a:r>
            <a:endParaRPr lang="en-US" sz="7055" b="1" dirty="0">
              <a:solidFill>
                <a:srgbClr val="002060"/>
              </a:solidFill>
            </a:endParaRPr>
          </a:p>
        </p:txBody>
      </p:sp>
      <p:sp>
        <p:nvSpPr>
          <p:cNvPr id="16" name="Rectangle 15"/>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1"/>
          <a:stretch>
            <a:fillRect/>
          </a:stretch>
        </p:blipFill>
        <p:spPr>
          <a:xfrm>
            <a:off x="1798770" y="1711692"/>
            <a:ext cx="1354094" cy="1312819"/>
          </a:xfrm>
          <a:prstGeom prst="rect">
            <a:avLst/>
          </a:prstGeom>
        </p:spPr>
      </p:pic>
      <p:pic>
        <p:nvPicPr>
          <p:cNvPr id="29" name="Picture 28"/>
          <p:cNvPicPr>
            <a:picLocks noChangeAspect="1"/>
          </p:cNvPicPr>
          <p:nvPr/>
        </p:nvPicPr>
        <p:blipFill>
          <a:blip r:embed="rId2"/>
          <a:stretch>
            <a:fillRect/>
          </a:stretch>
        </p:blipFill>
        <p:spPr>
          <a:xfrm>
            <a:off x="4785392" y="1714801"/>
            <a:ext cx="1354094" cy="1312819"/>
          </a:xfrm>
          <a:prstGeom prst="rect">
            <a:avLst/>
          </a:prstGeom>
        </p:spPr>
      </p:pic>
      <p:pic>
        <p:nvPicPr>
          <p:cNvPr id="30" name="Picture 29"/>
          <p:cNvPicPr>
            <a:picLocks noChangeAspect="1"/>
          </p:cNvPicPr>
          <p:nvPr/>
        </p:nvPicPr>
        <p:blipFill>
          <a:blip r:embed="rId3"/>
          <a:stretch>
            <a:fillRect/>
          </a:stretch>
        </p:blipFill>
        <p:spPr>
          <a:xfrm>
            <a:off x="3292082" y="1711692"/>
            <a:ext cx="1354094" cy="1312819"/>
          </a:xfrm>
          <a:prstGeom prst="rect">
            <a:avLst/>
          </a:prstGeom>
        </p:spPr>
      </p:pic>
      <p:sp>
        <p:nvSpPr>
          <p:cNvPr id="2" name="Title 1"/>
          <p:cNvSpPr>
            <a:spLocks noGrp="1"/>
          </p:cNvSpPr>
          <p:nvPr>
            <p:ph type="title"/>
          </p:nvPr>
        </p:nvSpPr>
        <p:spPr/>
        <p:txBody>
          <a:bodyPr>
            <a:normAutofit fontScale="90000"/>
          </a:bodyPr>
          <a:lstStyle/>
          <a:p>
            <a:r>
              <a:rPr lang="en-US" dirty="0"/>
              <a:t>Trickier cases</a:t>
            </a:r>
            <a:endParaRPr lang="en-US" dirty="0"/>
          </a:p>
        </p:txBody>
      </p:sp>
      <p:sp>
        <p:nvSpPr>
          <p:cNvPr id="5" name="Rectangle 4"/>
          <p:cNvSpPr/>
          <p:nvPr/>
        </p:nvSpPr>
        <p:spPr bwMode="auto">
          <a:xfrm>
            <a:off x="7131202" y="1562364"/>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r>
              <a:rPr lang="en-US" sz="2745" dirty="0">
                <a:solidFill>
                  <a:srgbClr val="00188F"/>
                </a:solidFill>
              </a:rPr>
              <a:t>CNN</a:t>
            </a:r>
            <a:endParaRPr lang="en-US" sz="2745" dirty="0">
              <a:solidFill>
                <a:srgbClr val="00188F"/>
              </a:solidFill>
            </a:endParaRPr>
          </a:p>
        </p:txBody>
      </p:sp>
      <p:cxnSp>
        <p:nvCxnSpPr>
          <p:cNvPr id="12" name="Straight Arrow Connector 11"/>
          <p:cNvCxnSpPr>
            <a:endCxn id="5" idx="1"/>
          </p:cNvCxnSpPr>
          <p:nvPr/>
        </p:nvCxnSpPr>
        <p:spPr>
          <a:xfrm>
            <a:off x="6245333" y="2383683"/>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10192489" y="2383683"/>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11013811" y="1789042"/>
            <a:ext cx="860430" cy="1266641"/>
          </a:xfrm>
          <a:prstGeom prst="rect">
            <a:avLst/>
          </a:prstGeom>
          <a:noFill/>
        </p:spPr>
        <p:txBody>
          <a:bodyPr wrap="none" lIns="179198" tIns="143357" rIns="179198" bIns="143357" rtlCol="0">
            <a:spAutoFit/>
          </a:bodyPr>
          <a:lstStyle/>
          <a:p>
            <a:pPr>
              <a:lnSpc>
                <a:spcPct val="90000"/>
              </a:lnSpc>
              <a:spcAft>
                <a:spcPts val="590"/>
              </a:spcAft>
            </a:pPr>
            <a:r>
              <a:rPr lang="en-US" sz="7055" b="1" dirty="0">
                <a:solidFill>
                  <a:srgbClr val="002060"/>
                </a:solidFill>
              </a:rPr>
              <a:t>X</a:t>
            </a:r>
            <a:endParaRPr lang="en-US" sz="7055" b="1" dirty="0">
              <a:solidFill>
                <a:srgbClr val="002060"/>
              </a:solidFill>
            </a:endParaRPr>
          </a:p>
        </p:txBody>
      </p:sp>
      <p:sp>
        <p:nvSpPr>
          <p:cNvPr id="15" name="Rectangle 14"/>
          <p:cNvSpPr/>
          <p:nvPr/>
        </p:nvSpPr>
        <p:spPr bwMode="auto">
          <a:xfrm>
            <a:off x="7141318" y="4324987"/>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r>
              <a:rPr lang="en-US" sz="2745" dirty="0">
                <a:solidFill>
                  <a:srgbClr val="00188F"/>
                </a:solidFill>
              </a:rPr>
              <a:t>CNN</a:t>
            </a:r>
            <a:endParaRPr lang="en-US" sz="2745" dirty="0">
              <a:solidFill>
                <a:srgbClr val="00188F"/>
              </a:solidFill>
            </a:endParaRPr>
          </a:p>
        </p:txBody>
      </p:sp>
      <p:cxnSp>
        <p:nvCxnSpPr>
          <p:cNvPr id="17" name="Straight Arrow Connector 16"/>
          <p:cNvCxnSpPr>
            <a:endCxn id="15" idx="1"/>
          </p:cNvCxnSpPr>
          <p:nvPr/>
        </p:nvCxnSpPr>
        <p:spPr>
          <a:xfrm>
            <a:off x="6255446" y="5146308"/>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a:off x="10202605" y="5146308"/>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1023925" y="4548983"/>
            <a:ext cx="974243" cy="1266641"/>
          </a:xfrm>
          <a:prstGeom prst="rect">
            <a:avLst/>
          </a:prstGeom>
          <a:noFill/>
        </p:spPr>
        <p:txBody>
          <a:bodyPr wrap="none" lIns="179198" tIns="143357" rIns="179198" bIns="143357" rtlCol="0">
            <a:spAutoFit/>
          </a:bodyPr>
          <a:lstStyle/>
          <a:p>
            <a:pPr>
              <a:lnSpc>
                <a:spcPct val="90000"/>
              </a:lnSpc>
              <a:spcAft>
                <a:spcPts val="590"/>
              </a:spcAft>
            </a:pPr>
            <a:r>
              <a:rPr lang="en-US" sz="7055" b="1" dirty="0">
                <a:solidFill>
                  <a:srgbClr val="002060"/>
                </a:solidFill>
              </a:rPr>
              <a:t>O</a:t>
            </a:r>
            <a:endParaRPr lang="en-US" sz="7055" b="1" dirty="0">
              <a:solidFill>
                <a:srgbClr val="002060"/>
              </a:solidFill>
            </a:endParaRPr>
          </a:p>
        </p:txBody>
      </p:sp>
      <p:sp>
        <p:nvSpPr>
          <p:cNvPr id="22" name="TextBox 21"/>
          <p:cNvSpPr txBox="1"/>
          <p:nvPr/>
        </p:nvSpPr>
        <p:spPr>
          <a:xfrm>
            <a:off x="197425" y="3472507"/>
            <a:ext cx="1458928" cy="560870"/>
          </a:xfrm>
          <a:prstGeom prst="rect">
            <a:avLst/>
          </a:prstGeom>
          <a:noFill/>
        </p:spPr>
        <p:txBody>
          <a:bodyPr wrap="none" lIns="179198" tIns="143357" rIns="179198" bIns="143357" rtlCol="0">
            <a:spAutoFit/>
          </a:bodyPr>
          <a:lstStyle/>
          <a:p>
            <a:pPr>
              <a:lnSpc>
                <a:spcPct val="90000"/>
              </a:lnSpc>
              <a:spcAft>
                <a:spcPts val="590"/>
              </a:spcAft>
            </a:pPr>
            <a:r>
              <a:rPr lang="en-US" sz="1960" dirty="0">
                <a:gradFill>
                  <a:gsLst>
                    <a:gs pos="2917">
                      <a:schemeClr val="tx1"/>
                    </a:gs>
                    <a:gs pos="30000">
                      <a:schemeClr val="tx1"/>
                    </a:gs>
                  </a:gsLst>
                  <a:lin ang="5400000" scaled="0"/>
                </a:gradFill>
              </a:rPr>
              <a:t>translation</a:t>
            </a:r>
            <a:endParaRPr lang="en-US" sz="1960" dirty="0">
              <a:gradFill>
                <a:gsLst>
                  <a:gs pos="2917">
                    <a:schemeClr val="tx1"/>
                  </a:gs>
                  <a:gs pos="30000">
                    <a:schemeClr val="tx1"/>
                  </a:gs>
                </a:gsLst>
                <a:lin ang="5400000" scaled="0"/>
              </a:gradFill>
            </a:endParaRPr>
          </a:p>
        </p:txBody>
      </p:sp>
      <p:sp>
        <p:nvSpPr>
          <p:cNvPr id="23" name="TextBox 22"/>
          <p:cNvSpPr txBox="1"/>
          <p:nvPr/>
        </p:nvSpPr>
        <p:spPr>
          <a:xfrm>
            <a:off x="1952932" y="3472507"/>
            <a:ext cx="1049072" cy="560870"/>
          </a:xfrm>
          <a:prstGeom prst="rect">
            <a:avLst/>
          </a:prstGeom>
          <a:noFill/>
        </p:spPr>
        <p:txBody>
          <a:bodyPr wrap="none" lIns="179198" tIns="143357" rIns="179198" bIns="143357" rtlCol="0">
            <a:spAutoFit/>
          </a:bodyPr>
          <a:lstStyle/>
          <a:p>
            <a:pPr>
              <a:lnSpc>
                <a:spcPct val="90000"/>
              </a:lnSpc>
              <a:spcAft>
                <a:spcPts val="590"/>
              </a:spcAft>
            </a:pPr>
            <a:r>
              <a:rPr lang="en-US" sz="1960" dirty="0">
                <a:gradFill>
                  <a:gsLst>
                    <a:gs pos="2917">
                      <a:schemeClr val="tx1"/>
                    </a:gs>
                    <a:gs pos="30000">
                      <a:schemeClr val="tx1"/>
                    </a:gs>
                  </a:gsLst>
                  <a:lin ang="5400000" scaled="0"/>
                </a:gradFill>
              </a:rPr>
              <a:t>scaling</a:t>
            </a:r>
            <a:endParaRPr lang="en-US" sz="1960" dirty="0">
              <a:gradFill>
                <a:gsLst>
                  <a:gs pos="2917">
                    <a:schemeClr val="tx1"/>
                  </a:gs>
                  <a:gs pos="30000">
                    <a:schemeClr val="tx1"/>
                  </a:gs>
                </a:gsLst>
                <a:lin ang="5400000" scaled="0"/>
              </a:gradFill>
            </a:endParaRPr>
          </a:p>
        </p:txBody>
      </p:sp>
      <p:sp>
        <p:nvSpPr>
          <p:cNvPr id="24" name="TextBox 23"/>
          <p:cNvSpPr txBox="1"/>
          <p:nvPr/>
        </p:nvSpPr>
        <p:spPr>
          <a:xfrm>
            <a:off x="4878712" y="3467695"/>
            <a:ext cx="1053111" cy="560870"/>
          </a:xfrm>
          <a:prstGeom prst="rect">
            <a:avLst/>
          </a:prstGeom>
          <a:noFill/>
        </p:spPr>
        <p:txBody>
          <a:bodyPr wrap="none" lIns="179198" tIns="143357" rIns="179198" bIns="143357" rtlCol="0">
            <a:spAutoFit/>
          </a:bodyPr>
          <a:lstStyle/>
          <a:p>
            <a:pPr>
              <a:lnSpc>
                <a:spcPct val="90000"/>
              </a:lnSpc>
              <a:spcAft>
                <a:spcPts val="590"/>
              </a:spcAft>
            </a:pPr>
            <a:r>
              <a:rPr lang="en-US" sz="1960" dirty="0">
                <a:gradFill>
                  <a:gsLst>
                    <a:gs pos="2917">
                      <a:schemeClr val="tx1"/>
                    </a:gs>
                    <a:gs pos="30000">
                      <a:schemeClr val="tx1"/>
                    </a:gs>
                  </a:gsLst>
                  <a:lin ang="5400000" scaled="0"/>
                </a:gradFill>
              </a:rPr>
              <a:t>weight</a:t>
            </a:r>
            <a:endParaRPr lang="en-US" sz="1960" dirty="0">
              <a:gradFill>
                <a:gsLst>
                  <a:gs pos="2917">
                    <a:schemeClr val="tx1"/>
                  </a:gs>
                  <a:gs pos="30000">
                    <a:schemeClr val="tx1"/>
                  </a:gs>
                </a:gsLst>
                <a:lin ang="5400000" scaled="0"/>
              </a:gradFill>
            </a:endParaRPr>
          </a:p>
        </p:txBody>
      </p:sp>
      <p:sp>
        <p:nvSpPr>
          <p:cNvPr id="25" name="TextBox 24"/>
          <p:cNvSpPr txBox="1"/>
          <p:nvPr/>
        </p:nvSpPr>
        <p:spPr>
          <a:xfrm>
            <a:off x="3328628" y="3454401"/>
            <a:ext cx="1182826" cy="560870"/>
          </a:xfrm>
          <a:prstGeom prst="rect">
            <a:avLst/>
          </a:prstGeom>
          <a:noFill/>
        </p:spPr>
        <p:txBody>
          <a:bodyPr wrap="none" lIns="179198" tIns="143357" rIns="179198" bIns="143357" rtlCol="0">
            <a:spAutoFit/>
          </a:bodyPr>
          <a:lstStyle/>
          <a:p>
            <a:pPr>
              <a:lnSpc>
                <a:spcPct val="90000"/>
              </a:lnSpc>
              <a:spcAft>
                <a:spcPts val="590"/>
              </a:spcAft>
            </a:pPr>
            <a:r>
              <a:rPr lang="en-US" sz="1960" dirty="0">
                <a:gradFill>
                  <a:gsLst>
                    <a:gs pos="2917">
                      <a:schemeClr val="tx1"/>
                    </a:gs>
                    <a:gs pos="30000">
                      <a:schemeClr val="tx1"/>
                    </a:gs>
                  </a:gsLst>
                  <a:lin ang="5400000" scaled="0"/>
                </a:gradFill>
              </a:rPr>
              <a:t>rotation</a:t>
            </a:r>
            <a:endParaRPr lang="en-US" sz="1960" dirty="0">
              <a:gradFill>
                <a:gsLst>
                  <a:gs pos="2917">
                    <a:schemeClr val="tx1"/>
                  </a:gs>
                  <a:gs pos="30000">
                    <a:schemeClr val="tx1"/>
                  </a:gs>
                </a:gsLst>
                <a:lin ang="5400000" scaled="0"/>
              </a:gradFill>
            </a:endParaRPr>
          </a:p>
        </p:txBody>
      </p:sp>
      <p:pic>
        <p:nvPicPr>
          <p:cNvPr id="26" name="Picture 25"/>
          <p:cNvPicPr>
            <a:picLocks noChangeAspect="1"/>
          </p:cNvPicPr>
          <p:nvPr/>
        </p:nvPicPr>
        <p:blipFill>
          <a:blip r:embed="rId4"/>
          <a:stretch>
            <a:fillRect/>
          </a:stretch>
        </p:blipFill>
        <p:spPr>
          <a:xfrm>
            <a:off x="305459" y="1711692"/>
            <a:ext cx="1354094" cy="1312819"/>
          </a:xfrm>
          <a:prstGeom prst="rect">
            <a:avLst/>
          </a:prstGeom>
        </p:spPr>
      </p:pic>
      <p:pic>
        <p:nvPicPr>
          <p:cNvPr id="32" name="Picture 31"/>
          <p:cNvPicPr>
            <a:picLocks noChangeAspect="1"/>
          </p:cNvPicPr>
          <p:nvPr/>
        </p:nvPicPr>
        <p:blipFill>
          <a:blip r:embed="rId5"/>
          <a:stretch>
            <a:fillRect/>
          </a:stretch>
        </p:blipFill>
        <p:spPr>
          <a:xfrm>
            <a:off x="309885" y="4474318"/>
            <a:ext cx="1354094" cy="1312819"/>
          </a:xfrm>
          <a:prstGeom prst="rect">
            <a:avLst/>
          </a:prstGeom>
        </p:spPr>
      </p:pic>
      <p:pic>
        <p:nvPicPr>
          <p:cNvPr id="33" name="Picture 32"/>
          <p:cNvPicPr>
            <a:picLocks noChangeAspect="1"/>
          </p:cNvPicPr>
          <p:nvPr/>
        </p:nvPicPr>
        <p:blipFill>
          <a:blip r:embed="rId6"/>
          <a:stretch>
            <a:fillRect/>
          </a:stretch>
        </p:blipFill>
        <p:spPr>
          <a:xfrm>
            <a:off x="1798770" y="4474318"/>
            <a:ext cx="1354094" cy="1312819"/>
          </a:xfrm>
          <a:prstGeom prst="rect">
            <a:avLst/>
          </a:prstGeom>
        </p:spPr>
      </p:pic>
      <p:pic>
        <p:nvPicPr>
          <p:cNvPr id="35" name="Picture 34"/>
          <p:cNvPicPr>
            <a:picLocks noChangeAspect="1"/>
          </p:cNvPicPr>
          <p:nvPr/>
        </p:nvPicPr>
        <p:blipFill>
          <a:blip r:embed="rId7"/>
          <a:stretch>
            <a:fillRect/>
          </a:stretch>
        </p:blipFill>
        <p:spPr>
          <a:xfrm>
            <a:off x="4785392" y="4474318"/>
            <a:ext cx="1354094" cy="1312819"/>
          </a:xfrm>
          <a:prstGeom prst="rect">
            <a:avLst/>
          </a:prstGeom>
        </p:spPr>
      </p:pic>
      <p:pic>
        <p:nvPicPr>
          <p:cNvPr id="37" name="Picture 36"/>
          <p:cNvPicPr>
            <a:picLocks noChangeAspect="1"/>
          </p:cNvPicPr>
          <p:nvPr/>
        </p:nvPicPr>
        <p:blipFill>
          <a:blip r:embed="rId8"/>
          <a:stretch>
            <a:fillRect/>
          </a:stretch>
        </p:blipFill>
        <p:spPr>
          <a:xfrm>
            <a:off x="3292082" y="4474318"/>
            <a:ext cx="1354094" cy="1312819"/>
          </a:xfrm>
          <a:prstGeom prst="rect">
            <a:avLst/>
          </a:prstGeom>
        </p:spPr>
      </p:pic>
      <p:sp>
        <p:nvSpPr>
          <p:cNvPr id="27" name="Rectangle 26"/>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7439980" y="2011494"/>
            <a:ext cx="3444729" cy="3339730"/>
          </a:xfrm>
          <a:prstGeom prst="rect">
            <a:avLst/>
          </a:prstGeom>
        </p:spPr>
      </p:pic>
      <p:pic>
        <p:nvPicPr>
          <p:cNvPr id="8" name="Picture 7"/>
          <p:cNvPicPr>
            <a:picLocks noChangeAspect="1"/>
          </p:cNvPicPr>
          <p:nvPr/>
        </p:nvPicPr>
        <p:blipFill>
          <a:blip r:embed="rId2"/>
          <a:stretch>
            <a:fillRect/>
          </a:stretch>
        </p:blipFill>
        <p:spPr>
          <a:xfrm>
            <a:off x="1018744" y="2010356"/>
            <a:ext cx="3425621" cy="3321205"/>
          </a:xfrm>
          <a:prstGeom prst="rect">
            <a:avLst/>
          </a:prstGeom>
        </p:spPr>
      </p:pic>
      <p:sp>
        <p:nvSpPr>
          <p:cNvPr id="2" name="Title 1"/>
          <p:cNvSpPr>
            <a:spLocks noGrp="1"/>
          </p:cNvSpPr>
          <p:nvPr>
            <p:ph type="title"/>
          </p:nvPr>
        </p:nvSpPr>
        <p:spPr/>
        <p:txBody>
          <a:bodyPr>
            <a:normAutofit fontScale="90000"/>
          </a:bodyPr>
          <a:lstStyle/>
          <a:p>
            <a:r>
              <a:rPr lang="en-US" dirty="0"/>
              <a:t>Deciding is hard</a:t>
            </a:r>
            <a:endParaRPr lang="en-US" dirty="0"/>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90"/>
              </a:spcAft>
            </a:pPr>
            <a:r>
              <a:rPr lang="en-US" sz="28120" dirty="0">
                <a:solidFill>
                  <a:srgbClr val="002060"/>
                </a:solidFill>
              </a:rPr>
              <a:t>=</a:t>
            </a:r>
            <a:endParaRPr lang="en-US" sz="28120" dirty="0">
              <a:solidFill>
                <a:srgbClr val="002060"/>
              </a:solidFill>
            </a:endParaRPr>
          </a:p>
        </p:txBody>
      </p:sp>
      <p:sp>
        <p:nvSpPr>
          <p:cNvPr id="7" name="TextBox 6"/>
          <p:cNvSpPr txBox="1"/>
          <p:nvPr/>
        </p:nvSpPr>
        <p:spPr>
          <a:xfrm>
            <a:off x="5108565" y="666377"/>
            <a:ext cx="1520868" cy="2990125"/>
          </a:xfrm>
          <a:prstGeom prst="rect">
            <a:avLst/>
          </a:prstGeom>
          <a:noFill/>
        </p:spPr>
        <p:txBody>
          <a:bodyPr wrap="none" lIns="179198" tIns="143357" rIns="179198" bIns="143357" rtlCol="0">
            <a:spAutoFit/>
          </a:bodyPr>
          <a:lstStyle/>
          <a:p>
            <a:pPr>
              <a:lnSpc>
                <a:spcPct val="90000"/>
              </a:lnSpc>
              <a:spcAft>
                <a:spcPts val="590"/>
              </a:spcAft>
            </a:pPr>
            <a:r>
              <a:rPr lang="en-US" sz="19500" dirty="0">
                <a:solidFill>
                  <a:srgbClr val="002060"/>
                </a:solidFill>
              </a:rPr>
              <a:t>?</a:t>
            </a:r>
            <a:endParaRPr lang="en-US" sz="19500" dirty="0">
              <a:solidFill>
                <a:srgbClr val="002060"/>
              </a:solidFill>
            </a:endParaRPr>
          </a:p>
        </p:txBody>
      </p:sp>
      <p:sp>
        <p:nvSpPr>
          <p:cNvPr id="10" name="Rectangle 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1040180" y="2010354"/>
            <a:ext cx="3404185" cy="3300423"/>
          </a:xfrm>
          <a:prstGeom prst="rect">
            <a:avLst/>
          </a:prstGeom>
        </p:spPr>
      </p:pic>
      <p:pic>
        <p:nvPicPr>
          <p:cNvPr id="13" name="Picture 12"/>
          <p:cNvPicPr>
            <a:picLocks noChangeAspect="1"/>
          </p:cNvPicPr>
          <p:nvPr/>
        </p:nvPicPr>
        <p:blipFill>
          <a:blip r:embed="rId2"/>
          <a:stretch>
            <a:fillRect/>
          </a:stretch>
        </p:blipFill>
        <p:spPr>
          <a:xfrm>
            <a:off x="7438764" y="2010354"/>
            <a:ext cx="3435831" cy="3331103"/>
          </a:xfrm>
          <a:prstGeom prst="rect">
            <a:avLst/>
          </a:prstGeom>
        </p:spPr>
      </p:pic>
      <p:sp>
        <p:nvSpPr>
          <p:cNvPr id="2" name="Title 1"/>
          <p:cNvSpPr>
            <a:spLocks noGrp="1"/>
          </p:cNvSpPr>
          <p:nvPr>
            <p:ph type="title"/>
          </p:nvPr>
        </p:nvSpPr>
        <p:spPr/>
        <p:txBody>
          <a:bodyPr>
            <a:normAutofit fontScale="90000"/>
          </a:bodyPr>
          <a:lstStyle/>
          <a:p>
            <a:r>
              <a:rPr lang="en-US" dirty="0"/>
              <a:t>What computers see</a:t>
            </a:r>
            <a:endParaRPr lang="en-US" dirty="0"/>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90"/>
              </a:spcAft>
            </a:pPr>
            <a:r>
              <a:rPr lang="en-US" sz="28120" dirty="0">
                <a:solidFill>
                  <a:srgbClr val="002060"/>
                </a:solidFill>
              </a:rPr>
              <a:t>=</a:t>
            </a:r>
            <a:endParaRPr lang="en-US" sz="28120" dirty="0">
              <a:solidFill>
                <a:srgbClr val="002060"/>
              </a:solidFill>
            </a:endParaRPr>
          </a:p>
        </p:txBody>
      </p:sp>
      <p:sp>
        <p:nvSpPr>
          <p:cNvPr id="8" name="TextBox 7"/>
          <p:cNvSpPr txBox="1"/>
          <p:nvPr/>
        </p:nvSpPr>
        <p:spPr>
          <a:xfrm>
            <a:off x="5108565" y="666377"/>
            <a:ext cx="1520868" cy="2990125"/>
          </a:xfrm>
          <a:prstGeom prst="rect">
            <a:avLst/>
          </a:prstGeom>
          <a:noFill/>
        </p:spPr>
        <p:txBody>
          <a:bodyPr wrap="none" lIns="179198" tIns="143357" rIns="179198" bIns="143357" rtlCol="0">
            <a:spAutoFit/>
          </a:bodyPr>
          <a:lstStyle/>
          <a:p>
            <a:pPr>
              <a:lnSpc>
                <a:spcPct val="90000"/>
              </a:lnSpc>
              <a:spcAft>
                <a:spcPts val="590"/>
              </a:spcAft>
            </a:pPr>
            <a:r>
              <a:rPr lang="en-US" sz="19500" dirty="0">
                <a:solidFill>
                  <a:srgbClr val="002060"/>
                </a:solidFill>
              </a:rPr>
              <a:t>?</a:t>
            </a:r>
            <a:endParaRPr lang="en-US" sz="19500" dirty="0">
              <a:solidFill>
                <a:srgbClr val="002060"/>
              </a:solidFill>
            </a:endParaRPr>
          </a:p>
        </p:txBody>
      </p:sp>
      <p:sp>
        <p:nvSpPr>
          <p:cNvPr id="7" name="Rectangle 6"/>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557373" y="1508127"/>
            <a:ext cx="4405265" cy="4270990"/>
          </a:xfrm>
          <a:prstGeom prst="rect">
            <a:avLst/>
          </a:prstGeom>
        </p:spPr>
      </p:pic>
      <p:sp>
        <p:nvSpPr>
          <p:cNvPr id="2" name="Title 1"/>
          <p:cNvSpPr>
            <a:spLocks noGrp="1"/>
          </p:cNvSpPr>
          <p:nvPr>
            <p:ph type="title"/>
          </p:nvPr>
        </p:nvSpPr>
        <p:spPr/>
        <p:txBody>
          <a:bodyPr>
            <a:normAutofit fontScale="90000"/>
          </a:bodyPr>
          <a:lstStyle/>
          <a:p>
            <a:r>
              <a:rPr lang="en-US" dirty="0"/>
              <a:t>What computers see</a:t>
            </a:r>
            <a:endParaRPr lang="en-US" dirty="0"/>
          </a:p>
        </p:txBody>
      </p:sp>
      <p:sp>
        <p:nvSpPr>
          <p:cNvPr id="4" name="Rectangle 3"/>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040180" y="2010354"/>
            <a:ext cx="3404185" cy="3300423"/>
          </a:xfrm>
          <a:prstGeom prst="rect">
            <a:avLst/>
          </a:prstGeom>
        </p:spPr>
      </p:pic>
      <p:pic>
        <p:nvPicPr>
          <p:cNvPr id="9" name="Picture 8"/>
          <p:cNvPicPr>
            <a:picLocks noChangeAspect="1"/>
          </p:cNvPicPr>
          <p:nvPr/>
        </p:nvPicPr>
        <p:blipFill>
          <a:blip r:embed="rId2"/>
          <a:stretch>
            <a:fillRect/>
          </a:stretch>
        </p:blipFill>
        <p:spPr>
          <a:xfrm>
            <a:off x="7438764" y="2010354"/>
            <a:ext cx="3435831" cy="3331103"/>
          </a:xfrm>
          <a:prstGeom prst="rect">
            <a:avLst/>
          </a:prstGeom>
        </p:spPr>
      </p:pic>
      <p:sp>
        <p:nvSpPr>
          <p:cNvPr id="2" name="Title 1"/>
          <p:cNvSpPr>
            <a:spLocks noGrp="1"/>
          </p:cNvSpPr>
          <p:nvPr>
            <p:ph type="title"/>
          </p:nvPr>
        </p:nvSpPr>
        <p:spPr/>
        <p:txBody>
          <a:bodyPr>
            <a:normAutofit fontScale="90000"/>
          </a:bodyPr>
          <a:lstStyle/>
          <a:p>
            <a:r>
              <a:rPr lang="en-US" dirty="0"/>
              <a:t>Computers are literal</a:t>
            </a:r>
            <a:endParaRPr lang="en-US" dirty="0"/>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90"/>
              </a:spcAft>
            </a:pPr>
            <a:r>
              <a:rPr lang="en-US" sz="28120" dirty="0">
                <a:solidFill>
                  <a:srgbClr val="002060"/>
                </a:solidFill>
              </a:rPr>
              <a:t>=</a:t>
            </a:r>
            <a:endParaRPr lang="en-US" sz="28120" dirty="0">
              <a:solidFill>
                <a:srgbClr val="002060"/>
              </a:solidFill>
            </a:endParaRPr>
          </a:p>
        </p:txBody>
      </p:sp>
      <p:sp>
        <p:nvSpPr>
          <p:cNvPr id="7" name="TextBox 6"/>
          <p:cNvSpPr txBox="1"/>
          <p:nvPr/>
        </p:nvSpPr>
        <p:spPr>
          <a:xfrm>
            <a:off x="5125349" y="2081488"/>
            <a:ext cx="1445526" cy="2990125"/>
          </a:xfrm>
          <a:prstGeom prst="rect">
            <a:avLst/>
          </a:prstGeom>
          <a:noFill/>
        </p:spPr>
        <p:txBody>
          <a:bodyPr wrap="none" lIns="179198" tIns="143357" rIns="179198" bIns="143357" rtlCol="0">
            <a:spAutoFit/>
          </a:bodyPr>
          <a:lstStyle/>
          <a:p>
            <a:pPr>
              <a:lnSpc>
                <a:spcPct val="90000"/>
              </a:lnSpc>
              <a:spcAft>
                <a:spcPts val="590"/>
              </a:spcAft>
            </a:pPr>
            <a:r>
              <a:rPr lang="en-US" sz="19500" dirty="0">
                <a:solidFill>
                  <a:srgbClr val="C00000"/>
                </a:solidFill>
              </a:rPr>
              <a:t>x</a:t>
            </a:r>
            <a:endParaRPr lang="en-US" sz="19500" dirty="0">
              <a:solidFill>
                <a:srgbClr val="C00000"/>
              </a:solidFill>
            </a:endParaRPr>
          </a:p>
        </p:txBody>
      </p:sp>
      <p:sp>
        <p:nvSpPr>
          <p:cNvPr id="10" name="Rectangle 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1"/>
          <a:stretch>
            <a:fillRect/>
          </a:stretch>
        </p:blipFill>
        <p:spPr>
          <a:xfrm>
            <a:off x="7439980" y="2011494"/>
            <a:ext cx="3444729" cy="3339730"/>
          </a:xfrm>
          <a:prstGeom prst="rect">
            <a:avLst/>
          </a:prstGeom>
        </p:spPr>
      </p:pic>
      <p:pic>
        <p:nvPicPr>
          <p:cNvPr id="74" name="Picture 73"/>
          <p:cNvPicPr>
            <a:picLocks noChangeAspect="1"/>
          </p:cNvPicPr>
          <p:nvPr/>
        </p:nvPicPr>
        <p:blipFill>
          <a:blip r:embed="rId2"/>
          <a:stretch>
            <a:fillRect/>
          </a:stretch>
        </p:blipFill>
        <p:spPr>
          <a:xfrm>
            <a:off x="1018744" y="2010356"/>
            <a:ext cx="3425621" cy="3321205"/>
          </a:xfrm>
          <a:prstGeom prst="rect">
            <a:avLst/>
          </a:prstGeom>
        </p:spPr>
      </p:pic>
      <p:sp>
        <p:nvSpPr>
          <p:cNvPr id="2" name="Title 1"/>
          <p:cNvSpPr>
            <a:spLocks noGrp="1"/>
          </p:cNvSpPr>
          <p:nvPr>
            <p:ph type="title"/>
          </p:nvPr>
        </p:nvSpPr>
        <p:spPr/>
        <p:txBody>
          <a:bodyPr>
            <a:normAutofit fontScale="90000"/>
          </a:bodyPr>
          <a:lstStyle/>
          <a:p>
            <a:r>
              <a:rPr lang="en-US" dirty="0" err="1"/>
              <a:t>ConvNets</a:t>
            </a:r>
            <a:r>
              <a:rPr lang="en-US" dirty="0"/>
              <a:t> match pieces of the image</a:t>
            </a:r>
            <a:endParaRPr lang="en-US" dirty="0"/>
          </a:p>
        </p:txBody>
      </p:sp>
      <p:sp>
        <p:nvSpPr>
          <p:cNvPr id="6" name="TextBox 5"/>
          <p:cNvSpPr txBox="1"/>
          <p:nvPr/>
        </p:nvSpPr>
        <p:spPr>
          <a:xfrm>
            <a:off x="5486163" y="794195"/>
            <a:ext cx="812340" cy="1266641"/>
          </a:xfrm>
          <a:prstGeom prst="rect">
            <a:avLst/>
          </a:prstGeom>
          <a:noFill/>
        </p:spPr>
        <p:txBody>
          <a:bodyPr wrap="none" lIns="179198" tIns="143357" rIns="179198" bIns="143357" rtlCol="0">
            <a:spAutoFit/>
          </a:bodyPr>
          <a:lstStyle/>
          <a:p>
            <a:pPr>
              <a:lnSpc>
                <a:spcPct val="90000"/>
              </a:lnSpc>
              <a:spcAft>
                <a:spcPts val="590"/>
              </a:spcAft>
            </a:pPr>
            <a:r>
              <a:rPr lang="en-US" sz="7055" dirty="0">
                <a:solidFill>
                  <a:srgbClr val="002060"/>
                </a:solidFill>
              </a:rPr>
              <a:t>=</a:t>
            </a:r>
            <a:endParaRPr lang="en-US" sz="7055" dirty="0">
              <a:solidFill>
                <a:srgbClr val="002060"/>
              </a:solidFill>
            </a:endParaRPr>
          </a:p>
        </p:txBody>
      </p:sp>
      <p:cxnSp>
        <p:nvCxnSpPr>
          <p:cNvPr id="10" name="Straight Connector 9"/>
          <p:cNvCxnSpPr>
            <a:endCxn id="6" idx="1"/>
          </p:cNvCxnSpPr>
          <p:nvPr/>
        </p:nvCxnSpPr>
        <p:spPr>
          <a:xfrm flipV="1">
            <a:off x="1392072" y="1427516"/>
            <a:ext cx="4094091" cy="95617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6" idx="3"/>
          </p:cNvCxnSpPr>
          <p:nvPr/>
        </p:nvCxnSpPr>
        <p:spPr>
          <a:xfrm>
            <a:off x="6298503" y="1427516"/>
            <a:ext cx="2284448" cy="132938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5482852" y="5593523"/>
            <a:ext cx="812340" cy="1266641"/>
          </a:xfrm>
          <a:prstGeom prst="rect">
            <a:avLst/>
          </a:prstGeom>
          <a:noFill/>
        </p:spPr>
        <p:txBody>
          <a:bodyPr wrap="none" lIns="179198" tIns="143357" rIns="179198" bIns="143357" rtlCol="0">
            <a:spAutoFit/>
          </a:bodyPr>
          <a:lstStyle/>
          <a:p>
            <a:pPr>
              <a:lnSpc>
                <a:spcPct val="90000"/>
              </a:lnSpc>
              <a:spcAft>
                <a:spcPts val="590"/>
              </a:spcAft>
            </a:pPr>
            <a:r>
              <a:rPr lang="en-US" sz="7055" dirty="0">
                <a:solidFill>
                  <a:srgbClr val="002060"/>
                </a:solidFill>
              </a:rPr>
              <a:t>=</a:t>
            </a:r>
            <a:endParaRPr lang="en-US" sz="7055" dirty="0">
              <a:solidFill>
                <a:srgbClr val="002060"/>
              </a:solidFill>
            </a:endParaRPr>
          </a:p>
        </p:txBody>
      </p:sp>
      <p:cxnSp>
        <p:nvCxnSpPr>
          <p:cNvPr id="17" name="Straight Connector 16"/>
          <p:cNvCxnSpPr/>
          <p:nvPr/>
        </p:nvCxnSpPr>
        <p:spPr>
          <a:xfrm>
            <a:off x="1386748" y="5009399"/>
            <a:ext cx="4096104" cy="118222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8" name="Straight Connector 17"/>
          <p:cNvCxnSpPr>
            <a:stCxn id="14" idx="3"/>
          </p:cNvCxnSpPr>
          <p:nvPr/>
        </p:nvCxnSpPr>
        <p:spPr>
          <a:xfrm flipV="1">
            <a:off x="6295192" y="4263476"/>
            <a:ext cx="1891443" cy="1963368"/>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5485162" y="2955656"/>
            <a:ext cx="812340" cy="1266641"/>
          </a:xfrm>
          <a:prstGeom prst="rect">
            <a:avLst/>
          </a:prstGeom>
          <a:noFill/>
        </p:spPr>
        <p:txBody>
          <a:bodyPr wrap="none" lIns="179198" tIns="143357" rIns="179198" bIns="143357" rtlCol="0">
            <a:spAutoFit/>
          </a:bodyPr>
          <a:lstStyle/>
          <a:p>
            <a:pPr>
              <a:lnSpc>
                <a:spcPct val="90000"/>
              </a:lnSpc>
              <a:spcAft>
                <a:spcPts val="590"/>
              </a:spcAft>
            </a:pPr>
            <a:r>
              <a:rPr lang="en-US" sz="7055" dirty="0">
                <a:solidFill>
                  <a:srgbClr val="002060"/>
                </a:solidFill>
              </a:rPr>
              <a:t>=</a:t>
            </a:r>
            <a:endParaRPr lang="en-US" sz="7055" dirty="0">
              <a:solidFill>
                <a:srgbClr val="002060"/>
              </a:solidFill>
            </a:endParaRPr>
          </a:p>
        </p:txBody>
      </p:sp>
      <p:cxnSp>
        <p:nvCxnSpPr>
          <p:cNvPr id="26" name="Straight Connector 25"/>
          <p:cNvCxnSpPr>
            <a:endCxn id="23" idx="1"/>
          </p:cNvCxnSpPr>
          <p:nvPr/>
        </p:nvCxnSpPr>
        <p:spPr>
          <a:xfrm>
            <a:off x="3277759" y="3142762"/>
            <a:ext cx="2207403" cy="44621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a:stCxn id="23" idx="3"/>
          </p:cNvCxnSpPr>
          <p:nvPr/>
        </p:nvCxnSpPr>
        <p:spPr>
          <a:xfrm>
            <a:off x="6297502" y="3588977"/>
            <a:ext cx="2262460" cy="674498"/>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 name="Rectangle 2"/>
          <p:cNvSpPr/>
          <p:nvPr/>
        </p:nvSpPr>
        <p:spPr bwMode="auto">
          <a:xfrm>
            <a:off x="1392073" y="2383684"/>
            <a:ext cx="746656" cy="746656"/>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813307" y="2757011"/>
            <a:ext cx="746656" cy="746656"/>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5" name="Rectangle 14"/>
          <p:cNvSpPr/>
          <p:nvPr/>
        </p:nvSpPr>
        <p:spPr bwMode="auto">
          <a:xfrm>
            <a:off x="1392073" y="4250321"/>
            <a:ext cx="746656" cy="746656"/>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6" name="Rectangle 15"/>
          <p:cNvSpPr/>
          <p:nvPr/>
        </p:nvSpPr>
        <p:spPr bwMode="auto">
          <a:xfrm>
            <a:off x="8186636" y="4250321"/>
            <a:ext cx="746656" cy="746656"/>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4" name="Rectangle 23"/>
          <p:cNvSpPr/>
          <p:nvPr/>
        </p:nvSpPr>
        <p:spPr bwMode="auto">
          <a:xfrm>
            <a:off x="2138728" y="3130337"/>
            <a:ext cx="1194649" cy="1119983"/>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5" name="Rectangle 24"/>
          <p:cNvSpPr/>
          <p:nvPr/>
        </p:nvSpPr>
        <p:spPr bwMode="auto">
          <a:xfrm>
            <a:off x="8559962" y="3130337"/>
            <a:ext cx="1194649" cy="1119983"/>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cxnSp>
        <p:nvCxnSpPr>
          <p:cNvPr id="42" name="Straight Connector 41"/>
          <p:cNvCxnSpPr>
            <a:endCxn id="6" idx="1"/>
          </p:cNvCxnSpPr>
          <p:nvPr/>
        </p:nvCxnSpPr>
        <p:spPr>
          <a:xfrm flipV="1">
            <a:off x="2159717" y="1427516"/>
            <a:ext cx="3326446" cy="168967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7" name="Straight Connector 46"/>
          <p:cNvCxnSpPr>
            <a:stCxn id="6" idx="3"/>
          </p:cNvCxnSpPr>
          <p:nvPr/>
        </p:nvCxnSpPr>
        <p:spPr>
          <a:xfrm>
            <a:off x="6298503" y="1427516"/>
            <a:ext cx="1491417" cy="2078089"/>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endCxn id="23" idx="1"/>
          </p:cNvCxnSpPr>
          <p:nvPr/>
        </p:nvCxnSpPr>
        <p:spPr>
          <a:xfrm flipV="1">
            <a:off x="3333378" y="3588977"/>
            <a:ext cx="2151784" cy="66134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23" idx="3"/>
          </p:cNvCxnSpPr>
          <p:nvPr/>
        </p:nvCxnSpPr>
        <p:spPr>
          <a:xfrm flipV="1">
            <a:off x="6297502" y="3150557"/>
            <a:ext cx="2262460" cy="438420"/>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p:nvPr/>
        </p:nvCxnSpPr>
        <p:spPr>
          <a:xfrm>
            <a:off x="2096339" y="4224286"/>
            <a:ext cx="3344124" cy="195094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a:stCxn id="14" idx="3"/>
          </p:cNvCxnSpPr>
          <p:nvPr/>
        </p:nvCxnSpPr>
        <p:spPr>
          <a:xfrm flipV="1">
            <a:off x="6295192" y="5008190"/>
            <a:ext cx="2638100" cy="121865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1242743" y="2568100"/>
            <a:ext cx="2357657" cy="2286626"/>
          </a:xfrm>
          <a:prstGeom prst="rect">
            <a:avLst/>
          </a:prstGeom>
        </p:spPr>
      </p:pic>
      <p:pic>
        <p:nvPicPr>
          <p:cNvPr id="11" name="Picture 10"/>
          <p:cNvPicPr>
            <a:picLocks noChangeAspect="1"/>
          </p:cNvPicPr>
          <p:nvPr/>
        </p:nvPicPr>
        <p:blipFill>
          <a:blip r:embed="rId2"/>
          <a:stretch>
            <a:fillRect/>
          </a:stretch>
        </p:blipFill>
        <p:spPr>
          <a:xfrm>
            <a:off x="7620953" y="2568100"/>
            <a:ext cx="2357657" cy="2286626"/>
          </a:xfrm>
          <a:prstGeom prst="rect">
            <a:avLst/>
          </a:prstGeom>
        </p:spPr>
      </p:pic>
      <p:pic>
        <p:nvPicPr>
          <p:cNvPr id="12" name="Picture 11"/>
          <p:cNvPicPr>
            <a:picLocks noChangeAspect="1"/>
          </p:cNvPicPr>
          <p:nvPr/>
        </p:nvPicPr>
        <p:blipFill>
          <a:blip r:embed="rId3"/>
          <a:stretch>
            <a:fillRect/>
          </a:stretch>
        </p:blipFill>
        <p:spPr>
          <a:xfrm>
            <a:off x="4410334" y="2568100"/>
            <a:ext cx="2357657" cy="2286626"/>
          </a:xfrm>
          <a:prstGeom prst="rect">
            <a:avLst/>
          </a:prstGeom>
        </p:spPr>
      </p:pic>
      <p:sp>
        <p:nvSpPr>
          <p:cNvPr id="2" name="Title 1"/>
          <p:cNvSpPr>
            <a:spLocks noGrp="1"/>
          </p:cNvSpPr>
          <p:nvPr>
            <p:ph type="title"/>
          </p:nvPr>
        </p:nvSpPr>
        <p:spPr/>
        <p:txBody>
          <a:bodyPr>
            <a:normAutofit fontScale="90000"/>
          </a:bodyPr>
          <a:lstStyle/>
          <a:p>
            <a:r>
              <a:rPr lang="en-US" dirty="0"/>
              <a:t>Features match pieces of the image</a:t>
            </a:r>
            <a:endParaRPr lang="en-US" dirty="0"/>
          </a:p>
        </p:txBody>
      </p:sp>
      <p:sp>
        <p:nvSpPr>
          <p:cNvPr id="6" name="Rectangle 5"/>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4076317" y="2999532"/>
            <a:ext cx="3425621" cy="3321205"/>
          </a:xfrm>
          <a:prstGeom prst="rect">
            <a:avLst/>
          </a:prstGeom>
        </p:spPr>
      </p:pic>
      <p:pic>
        <p:nvPicPr>
          <p:cNvPr id="14" name="Picture 13"/>
          <p:cNvPicPr>
            <a:picLocks noChangeAspect="1"/>
          </p:cNvPicPr>
          <p:nvPr/>
        </p:nvPicPr>
        <p:blipFill>
          <a:blip r:embed="rId2"/>
          <a:stretch>
            <a:fillRect/>
          </a:stretch>
        </p:blipFill>
        <p:spPr>
          <a:xfrm>
            <a:off x="1839063" y="1090237"/>
            <a:ext cx="1239058" cy="1201727"/>
          </a:xfrm>
          <a:prstGeom prst="rect">
            <a:avLst/>
          </a:prstGeom>
        </p:spPr>
      </p:pic>
      <p:pic>
        <p:nvPicPr>
          <p:cNvPr id="15" name="Picture 14"/>
          <p:cNvPicPr>
            <a:picLocks noChangeAspect="1"/>
          </p:cNvPicPr>
          <p:nvPr/>
        </p:nvPicPr>
        <p:blipFill>
          <a:blip r:embed="rId3"/>
          <a:stretch>
            <a:fillRect/>
          </a:stretch>
        </p:blipFill>
        <p:spPr>
          <a:xfrm>
            <a:off x="8485296" y="1090237"/>
            <a:ext cx="1239058" cy="1201727"/>
          </a:xfrm>
          <a:prstGeom prst="rect">
            <a:avLst/>
          </a:prstGeom>
        </p:spPr>
      </p:pic>
      <p:pic>
        <p:nvPicPr>
          <p:cNvPr id="16" name="Picture 15"/>
          <p:cNvPicPr>
            <a:picLocks noChangeAspect="1"/>
          </p:cNvPicPr>
          <p:nvPr/>
        </p:nvPicPr>
        <p:blipFill>
          <a:blip r:embed="rId4"/>
          <a:stretch>
            <a:fillRect/>
          </a:stretch>
        </p:blipFill>
        <p:spPr>
          <a:xfrm>
            <a:off x="5155603" y="1090237"/>
            <a:ext cx="1239058" cy="1201727"/>
          </a:xfrm>
          <a:prstGeom prst="rect">
            <a:avLst/>
          </a:prstGeom>
        </p:spPr>
      </p:pic>
      <p:sp>
        <p:nvSpPr>
          <p:cNvPr id="5" name="Rectangle 4"/>
          <p:cNvSpPr/>
          <p:nvPr/>
        </p:nvSpPr>
        <p:spPr bwMode="auto">
          <a:xfrm>
            <a:off x="4453358" y="3354334"/>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bg1"/>
              </a:solidFill>
            </a:endParaRPr>
          </a:p>
        </p:txBody>
      </p:sp>
      <p:cxnSp>
        <p:nvCxnSpPr>
          <p:cNvPr id="11" name="Straight Connector 10"/>
          <p:cNvCxnSpPr/>
          <p:nvPr/>
        </p:nvCxnSpPr>
        <p:spPr>
          <a:xfrm flipH="1" flipV="1">
            <a:off x="3078122" y="1114368"/>
            <a:ext cx="2495221"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37865" y="2316097"/>
            <a:ext cx="2615496" cy="215822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p>
        </p:txBody>
      </p:sp>
      <p:sp>
        <p:nvSpPr>
          <p:cNvPr id="3" name="Content Placeholder 2"/>
          <p:cNvSpPr>
            <a:spLocks noGrp="1"/>
          </p:cNvSpPr>
          <p:nvPr>
            <p:ph idx="1"/>
          </p:nvPr>
        </p:nvSpPr>
        <p:spPr/>
        <p:txBody>
          <a:bodyPr>
            <a:normAutofit fontScale="92500"/>
          </a:bodyPr>
          <a:lstStyle/>
          <a:p>
            <a:pPr marL="0" indent="0">
              <a:buNone/>
            </a:pPr>
            <a:r>
              <a:rPr lang="en-US" b="1" dirty="0"/>
              <a:t> </a:t>
            </a:r>
            <a:endParaRPr lang="en-IN" dirty="0"/>
          </a:p>
          <a:p>
            <a:pPr marL="0" indent="0">
              <a:buNone/>
            </a:pPr>
            <a:r>
              <a:rPr lang="en-IN" dirty="0"/>
              <a:t>Technology has improved the quality of life and given birth to an advanced form of life. This has varying impact on the environment and other lives on the earth. For instance, water bottles made of plastic, which is convenient to use and carry but its disposal is a challenge for nature. There are lots of waste materials which are degradable and non- degradable.</a:t>
            </a:r>
            <a:endParaRPr lang="en-IN" dirty="0"/>
          </a:p>
          <a:p>
            <a:pPr marL="0" indent="0">
              <a:buNone/>
            </a:pPr>
            <a:r>
              <a:rPr lang="en-IN" dirty="0"/>
              <a:t>Therefore, categorization and proper disposal of waste are necessary. Waste materials can be classified as biodegradable and non-biodegradable.</a:t>
            </a:r>
            <a:endParaRPr lang="en-IN" dirty="0"/>
          </a:p>
          <a:p>
            <a:pPr marL="0" indent="0">
              <a:buNone/>
            </a:pPr>
            <a:r>
              <a:rPr lang="en-IN" dirty="0"/>
              <a:t>Thus with the help of our project the separation of wastes can be detected.</a:t>
            </a:r>
            <a:endParaRPr lang="en-IN"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4076317" y="2999532"/>
            <a:ext cx="3425621" cy="3321205"/>
          </a:xfrm>
          <a:prstGeom prst="rect">
            <a:avLst/>
          </a:prstGeom>
        </p:spPr>
      </p:pic>
      <p:pic>
        <p:nvPicPr>
          <p:cNvPr id="15" name="Picture 14"/>
          <p:cNvPicPr>
            <a:picLocks noChangeAspect="1"/>
          </p:cNvPicPr>
          <p:nvPr/>
        </p:nvPicPr>
        <p:blipFill>
          <a:blip r:embed="rId2"/>
          <a:stretch>
            <a:fillRect/>
          </a:stretch>
        </p:blipFill>
        <p:spPr>
          <a:xfrm>
            <a:off x="1839063" y="1090237"/>
            <a:ext cx="1239058" cy="1201727"/>
          </a:xfrm>
          <a:prstGeom prst="rect">
            <a:avLst/>
          </a:prstGeom>
        </p:spPr>
      </p:pic>
      <p:pic>
        <p:nvPicPr>
          <p:cNvPr id="16" name="Picture 15"/>
          <p:cNvPicPr>
            <a:picLocks noChangeAspect="1"/>
          </p:cNvPicPr>
          <p:nvPr/>
        </p:nvPicPr>
        <p:blipFill>
          <a:blip r:embed="rId3"/>
          <a:stretch>
            <a:fillRect/>
          </a:stretch>
        </p:blipFill>
        <p:spPr>
          <a:xfrm>
            <a:off x="8485296" y="1090237"/>
            <a:ext cx="1239058" cy="1201727"/>
          </a:xfrm>
          <a:prstGeom prst="rect">
            <a:avLst/>
          </a:prstGeom>
        </p:spPr>
      </p:pic>
      <p:pic>
        <p:nvPicPr>
          <p:cNvPr id="17" name="Picture 16"/>
          <p:cNvPicPr>
            <a:picLocks noChangeAspect="1"/>
          </p:cNvPicPr>
          <p:nvPr/>
        </p:nvPicPr>
        <p:blipFill>
          <a:blip r:embed="rId4"/>
          <a:stretch>
            <a:fillRect/>
          </a:stretch>
        </p:blipFill>
        <p:spPr>
          <a:xfrm>
            <a:off x="5155603" y="1090237"/>
            <a:ext cx="1239058" cy="1201727"/>
          </a:xfrm>
          <a:prstGeom prst="rect">
            <a:avLst/>
          </a:prstGeom>
        </p:spPr>
      </p:pic>
      <p:sp>
        <p:nvSpPr>
          <p:cNvPr id="5" name="Rectangle 4"/>
          <p:cNvSpPr/>
          <p:nvPr/>
        </p:nvSpPr>
        <p:spPr bwMode="auto">
          <a:xfrm>
            <a:off x="5946668" y="3354335"/>
            <a:ext cx="1194649" cy="111572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11" name="Straight Connector 10"/>
          <p:cNvCxnSpPr/>
          <p:nvPr/>
        </p:nvCxnSpPr>
        <p:spPr>
          <a:xfrm flipV="1">
            <a:off x="7141318" y="2316098"/>
            <a:ext cx="2538628" cy="215395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946669" y="1114368"/>
            <a:ext cx="2538628"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4076317" y="2999532"/>
            <a:ext cx="3425621" cy="3321205"/>
          </a:xfrm>
          <a:prstGeom prst="rect">
            <a:avLst/>
          </a:prstGeom>
        </p:spPr>
      </p:pic>
      <p:pic>
        <p:nvPicPr>
          <p:cNvPr id="15" name="Picture 14"/>
          <p:cNvPicPr>
            <a:picLocks noChangeAspect="1"/>
          </p:cNvPicPr>
          <p:nvPr/>
        </p:nvPicPr>
        <p:blipFill>
          <a:blip r:embed="rId2"/>
          <a:stretch>
            <a:fillRect/>
          </a:stretch>
        </p:blipFill>
        <p:spPr>
          <a:xfrm>
            <a:off x="1839063" y="1090237"/>
            <a:ext cx="1239058" cy="1201727"/>
          </a:xfrm>
          <a:prstGeom prst="rect">
            <a:avLst/>
          </a:prstGeom>
        </p:spPr>
      </p:pic>
      <p:pic>
        <p:nvPicPr>
          <p:cNvPr id="16" name="Picture 15"/>
          <p:cNvPicPr>
            <a:picLocks noChangeAspect="1"/>
          </p:cNvPicPr>
          <p:nvPr/>
        </p:nvPicPr>
        <p:blipFill>
          <a:blip r:embed="rId3"/>
          <a:stretch>
            <a:fillRect/>
          </a:stretch>
        </p:blipFill>
        <p:spPr>
          <a:xfrm>
            <a:off x="8485296" y="1090237"/>
            <a:ext cx="1239058" cy="1201727"/>
          </a:xfrm>
          <a:prstGeom prst="rect">
            <a:avLst/>
          </a:prstGeom>
        </p:spPr>
      </p:pic>
      <p:pic>
        <p:nvPicPr>
          <p:cNvPr id="17" name="Picture 16"/>
          <p:cNvPicPr>
            <a:picLocks noChangeAspect="1"/>
          </p:cNvPicPr>
          <p:nvPr/>
        </p:nvPicPr>
        <p:blipFill>
          <a:blip r:embed="rId4"/>
          <a:stretch>
            <a:fillRect/>
          </a:stretch>
        </p:blipFill>
        <p:spPr>
          <a:xfrm>
            <a:off x="5155603" y="1090237"/>
            <a:ext cx="1239058" cy="1201727"/>
          </a:xfrm>
          <a:prstGeom prst="rect">
            <a:avLst/>
          </a:prstGeom>
        </p:spPr>
      </p:pic>
      <p:sp>
        <p:nvSpPr>
          <p:cNvPr id="5" name="Rectangle 4"/>
          <p:cNvSpPr/>
          <p:nvPr/>
        </p:nvSpPr>
        <p:spPr bwMode="auto">
          <a:xfrm>
            <a:off x="5200014" y="4100990"/>
            <a:ext cx="1194649" cy="1119983"/>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11" name="Straight Connector 10"/>
          <p:cNvCxnSpPr/>
          <p:nvPr/>
        </p:nvCxnSpPr>
        <p:spPr>
          <a:xfrm flipV="1">
            <a:off x="6394661" y="2234353"/>
            <a:ext cx="0" cy="186663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169601" y="2234353"/>
            <a:ext cx="30413" cy="186663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4076317" y="2999532"/>
            <a:ext cx="3425621" cy="3321205"/>
          </a:xfrm>
          <a:prstGeom prst="rect">
            <a:avLst/>
          </a:prstGeom>
        </p:spPr>
      </p:pic>
      <p:pic>
        <p:nvPicPr>
          <p:cNvPr id="13" name="Picture 12"/>
          <p:cNvPicPr>
            <a:picLocks noChangeAspect="1"/>
          </p:cNvPicPr>
          <p:nvPr/>
        </p:nvPicPr>
        <p:blipFill>
          <a:blip r:embed="rId2"/>
          <a:stretch>
            <a:fillRect/>
          </a:stretch>
        </p:blipFill>
        <p:spPr>
          <a:xfrm>
            <a:off x="1839063" y="1090237"/>
            <a:ext cx="1239058" cy="1201727"/>
          </a:xfrm>
          <a:prstGeom prst="rect">
            <a:avLst/>
          </a:prstGeom>
        </p:spPr>
      </p:pic>
      <p:pic>
        <p:nvPicPr>
          <p:cNvPr id="14" name="Picture 13"/>
          <p:cNvPicPr>
            <a:picLocks noChangeAspect="1"/>
          </p:cNvPicPr>
          <p:nvPr/>
        </p:nvPicPr>
        <p:blipFill>
          <a:blip r:embed="rId3"/>
          <a:stretch>
            <a:fillRect/>
          </a:stretch>
        </p:blipFill>
        <p:spPr>
          <a:xfrm>
            <a:off x="8485296" y="1090237"/>
            <a:ext cx="1239058" cy="1201727"/>
          </a:xfrm>
          <a:prstGeom prst="rect">
            <a:avLst/>
          </a:prstGeom>
        </p:spPr>
      </p:pic>
      <p:pic>
        <p:nvPicPr>
          <p:cNvPr id="15" name="Picture 14"/>
          <p:cNvPicPr>
            <a:picLocks noChangeAspect="1"/>
          </p:cNvPicPr>
          <p:nvPr/>
        </p:nvPicPr>
        <p:blipFill>
          <a:blip r:embed="rId4"/>
          <a:stretch>
            <a:fillRect/>
          </a:stretch>
        </p:blipFill>
        <p:spPr>
          <a:xfrm>
            <a:off x="5155603" y="1090237"/>
            <a:ext cx="1239058" cy="1201727"/>
          </a:xfrm>
          <a:prstGeom prst="rect">
            <a:avLst/>
          </a:prstGeom>
        </p:spPr>
      </p:pic>
      <p:sp>
        <p:nvSpPr>
          <p:cNvPr id="5" name="Rectangle 4"/>
          <p:cNvSpPr/>
          <p:nvPr/>
        </p:nvSpPr>
        <p:spPr bwMode="auto">
          <a:xfrm>
            <a:off x="5946668" y="4847645"/>
            <a:ext cx="1194649"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11" name="Straight Connector 10"/>
          <p:cNvCxnSpPr/>
          <p:nvPr/>
        </p:nvCxnSpPr>
        <p:spPr>
          <a:xfrm flipH="1" flipV="1">
            <a:off x="3078121" y="1114369"/>
            <a:ext cx="4063197" cy="373327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37868" y="2316098"/>
            <a:ext cx="4108804" cy="365153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4076317" y="2999532"/>
            <a:ext cx="3425621" cy="3321205"/>
          </a:xfrm>
          <a:prstGeom prst="rect">
            <a:avLst/>
          </a:prstGeom>
        </p:spPr>
      </p:pic>
      <p:pic>
        <p:nvPicPr>
          <p:cNvPr id="16" name="Picture 15"/>
          <p:cNvPicPr>
            <a:picLocks noChangeAspect="1"/>
          </p:cNvPicPr>
          <p:nvPr/>
        </p:nvPicPr>
        <p:blipFill>
          <a:blip r:embed="rId2"/>
          <a:stretch>
            <a:fillRect/>
          </a:stretch>
        </p:blipFill>
        <p:spPr>
          <a:xfrm>
            <a:off x="1839063" y="1090237"/>
            <a:ext cx="1239058" cy="1201727"/>
          </a:xfrm>
          <a:prstGeom prst="rect">
            <a:avLst/>
          </a:prstGeom>
        </p:spPr>
      </p:pic>
      <p:pic>
        <p:nvPicPr>
          <p:cNvPr id="17" name="Picture 16"/>
          <p:cNvPicPr>
            <a:picLocks noChangeAspect="1"/>
          </p:cNvPicPr>
          <p:nvPr/>
        </p:nvPicPr>
        <p:blipFill>
          <a:blip r:embed="rId3"/>
          <a:stretch>
            <a:fillRect/>
          </a:stretch>
        </p:blipFill>
        <p:spPr>
          <a:xfrm>
            <a:off x="8485296" y="1090237"/>
            <a:ext cx="1239058" cy="1201727"/>
          </a:xfrm>
          <a:prstGeom prst="rect">
            <a:avLst/>
          </a:prstGeom>
        </p:spPr>
      </p:pic>
      <p:pic>
        <p:nvPicPr>
          <p:cNvPr id="18" name="Picture 17"/>
          <p:cNvPicPr>
            <a:picLocks noChangeAspect="1"/>
          </p:cNvPicPr>
          <p:nvPr/>
        </p:nvPicPr>
        <p:blipFill>
          <a:blip r:embed="rId4"/>
          <a:stretch>
            <a:fillRect/>
          </a:stretch>
        </p:blipFill>
        <p:spPr>
          <a:xfrm>
            <a:off x="5155603" y="1090237"/>
            <a:ext cx="1239058" cy="1201727"/>
          </a:xfrm>
          <a:prstGeom prst="rect">
            <a:avLst/>
          </a:prstGeom>
        </p:spPr>
      </p:pic>
      <p:sp>
        <p:nvSpPr>
          <p:cNvPr id="5" name="Rectangle 4"/>
          <p:cNvSpPr/>
          <p:nvPr/>
        </p:nvSpPr>
        <p:spPr bwMode="auto">
          <a:xfrm>
            <a:off x="4453358" y="4847645"/>
            <a:ext cx="1119983" cy="1119983"/>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11" name="Straight Connector 10"/>
          <p:cNvCxnSpPr/>
          <p:nvPr/>
        </p:nvCxnSpPr>
        <p:spPr>
          <a:xfrm flipV="1">
            <a:off x="5573341" y="2316098"/>
            <a:ext cx="4106604" cy="365153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453358" y="1114369"/>
            <a:ext cx="4031938" cy="373327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stretch>
            <a:fillRect/>
          </a:stretch>
        </p:blipFill>
        <p:spPr>
          <a:xfrm>
            <a:off x="1839063" y="1090237"/>
            <a:ext cx="1239058" cy="1201727"/>
          </a:xfrm>
          <a:prstGeom prst="rect">
            <a:avLst/>
          </a:prstGeom>
        </p:spPr>
      </p:pic>
      <p:pic>
        <p:nvPicPr>
          <p:cNvPr id="11" name="Picture 10"/>
          <p:cNvPicPr>
            <a:picLocks noChangeAspect="1"/>
          </p:cNvPicPr>
          <p:nvPr/>
        </p:nvPicPr>
        <p:blipFill>
          <a:blip r:embed="rId2"/>
          <a:stretch>
            <a:fillRect/>
          </a:stretch>
        </p:blipFill>
        <p:spPr>
          <a:xfrm>
            <a:off x="4074164" y="2981008"/>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solidFill>
                  <a:schemeClr val="bg1"/>
                </a:solidFill>
              </a:rPr>
              <a:t>Filtering: The math behind the match</a:t>
            </a:r>
            <a:endParaRPr lang="en-US" dirty="0">
              <a:solidFill>
                <a:schemeClr val="bg1"/>
              </a:solidFill>
            </a:endParaRPr>
          </a:p>
        </p:txBody>
      </p:sp>
      <p:sp>
        <p:nvSpPr>
          <p:cNvPr id="7" name="Rectangle 6"/>
          <p:cNvSpPr/>
          <p:nvPr/>
        </p:nvSpPr>
        <p:spPr bwMode="auto">
          <a:xfrm>
            <a:off x="4453358" y="3354334"/>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8" name="Straight Connector 7"/>
          <p:cNvCxnSpPr/>
          <p:nvPr/>
        </p:nvCxnSpPr>
        <p:spPr>
          <a:xfrm flipH="1" flipV="1">
            <a:off x="3078122" y="1114368"/>
            <a:ext cx="2495221"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837865" y="2316097"/>
            <a:ext cx="2615496" cy="215822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3" name="Text Placeholder 2"/>
          <p:cNvSpPr>
            <a:spLocks noGrp="1"/>
          </p:cNvSpPr>
          <p:nvPr>
            <p:ph type="body" sz="quarter" idx="10"/>
          </p:nvPr>
        </p:nvSpPr>
        <p:spPr>
          <a:xfrm>
            <a:off x="272092" y="1190592"/>
            <a:ext cx="11647821" cy="2927191"/>
          </a:xfrm>
        </p:spPr>
        <p:txBody>
          <a:bodyPr/>
          <a:lstStyle/>
          <a:p>
            <a:pPr marL="727710" indent="-727710">
              <a:buAutoNum type="arabicPeriod"/>
            </a:pPr>
            <a:r>
              <a:rPr lang="en-US" dirty="0">
                <a:solidFill>
                  <a:schemeClr val="bg1"/>
                </a:solidFill>
              </a:rPr>
              <a:t>Line up the feature and the image patch.</a:t>
            </a:r>
            <a:endParaRPr lang="en-US" dirty="0">
              <a:solidFill>
                <a:schemeClr val="bg1"/>
              </a:solidFill>
            </a:endParaRPr>
          </a:p>
          <a:p>
            <a:pPr marL="727710" indent="-727710">
              <a:buAutoNum type="arabicPeriod"/>
            </a:pPr>
            <a:r>
              <a:rPr lang="en-US" dirty="0">
                <a:solidFill>
                  <a:schemeClr val="bg1"/>
                </a:solidFill>
              </a:rPr>
              <a:t>Multiply each image pixel by the corresponding feature pixel.</a:t>
            </a:r>
            <a:endParaRPr lang="en-US" dirty="0">
              <a:solidFill>
                <a:schemeClr val="bg1"/>
              </a:solidFill>
            </a:endParaRPr>
          </a:p>
          <a:p>
            <a:pPr marL="727710" indent="-727710">
              <a:buAutoNum type="arabicPeriod"/>
            </a:pPr>
            <a:r>
              <a:rPr lang="en-US" dirty="0">
                <a:solidFill>
                  <a:schemeClr val="bg1"/>
                </a:solidFill>
              </a:rPr>
              <a:t>Add them up.</a:t>
            </a:r>
            <a:endParaRPr lang="en-US" dirty="0">
              <a:solidFill>
                <a:schemeClr val="bg1"/>
              </a:solidFill>
            </a:endParaRPr>
          </a:p>
          <a:p>
            <a:pPr marL="727710" indent="-727710">
              <a:buAutoNum type="arabicPeriod"/>
            </a:pPr>
            <a:r>
              <a:rPr lang="en-US" dirty="0">
                <a:solidFill>
                  <a:schemeClr val="bg1"/>
                </a:solidFill>
              </a:rPr>
              <a:t>Divide by the total number of pixels in the feature.</a:t>
            </a:r>
            <a:endParaRPr lang="en-US" dirty="0">
              <a:solidFill>
                <a:schemeClr val="bg1"/>
              </a:solidFill>
            </a:endParaRPr>
          </a:p>
        </p:txBody>
      </p:sp>
      <p:sp>
        <p:nvSpPr>
          <p:cNvPr id="4" name="Rectangle 3"/>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1"/>
          <a:stretch>
            <a:fillRect/>
          </a:stretch>
        </p:blipFill>
        <p:spPr>
          <a:xfrm>
            <a:off x="570752" y="1263703"/>
            <a:ext cx="1239058" cy="1201727"/>
          </a:xfrm>
          <a:prstGeom prst="rect">
            <a:avLst/>
          </a:prstGeom>
        </p:spPr>
      </p:pic>
      <p:pic>
        <p:nvPicPr>
          <p:cNvPr id="29" name="Picture 28"/>
          <p:cNvPicPr>
            <a:picLocks noChangeAspect="1"/>
          </p:cNvPicPr>
          <p:nvPr/>
        </p:nvPicPr>
        <p:blipFill>
          <a:blip r:embed="rId2"/>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sp>
        <p:nvSpPr>
          <p:cNvPr id="12" name="Rectangle 11"/>
          <p:cNvSpPr/>
          <p:nvPr/>
        </p:nvSpPr>
        <p:spPr bwMode="auto">
          <a:xfrm>
            <a:off x="3197311"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sp>
        <p:nvSpPr>
          <p:cNvPr id="3" name="TextBox 2"/>
          <p:cNvSpPr txBox="1"/>
          <p:nvPr/>
        </p:nvSpPr>
        <p:spPr>
          <a:xfrm>
            <a:off x="3501409" y="1662073"/>
            <a:ext cx="1857498"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6" name="Straight Connector 5"/>
          <p:cNvCxnSpPr/>
          <p:nvPr/>
        </p:nvCxnSpPr>
        <p:spPr>
          <a:xfrm flipV="1">
            <a:off x="3557373" y="2172967"/>
            <a:ext cx="1119406"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6969" y="1729864"/>
            <a:ext cx="1113556" cy="180537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noFill/>
            </a:endParaRPr>
          </a:p>
        </p:txBody>
      </p:sp>
      <p:cxnSp>
        <p:nvCxnSpPr>
          <p:cNvPr id="19" name="Straight Connector 18"/>
          <p:cNvCxnSpPr/>
          <p:nvPr/>
        </p:nvCxnSpPr>
        <p:spPr>
          <a:xfrm>
            <a:off x="1018745" y="1295994"/>
            <a:ext cx="2900888" cy="42910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84263" y="1745921"/>
            <a:ext cx="3017338" cy="410043"/>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7" name="Rectangle 16"/>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1"/>
          <a:stretch>
            <a:fillRect/>
          </a:stretch>
        </p:blipFill>
        <p:spPr>
          <a:xfrm>
            <a:off x="7691867" y="1341728"/>
            <a:ext cx="2261645" cy="2193507"/>
          </a:xfrm>
          <a:prstGeom prst="rect">
            <a:avLst/>
          </a:prstGeom>
        </p:spPr>
      </p:pic>
      <p:pic>
        <p:nvPicPr>
          <p:cNvPr id="20" name="Picture 19"/>
          <p:cNvPicPr>
            <a:picLocks noChangeAspect="1"/>
          </p:cNvPicPr>
          <p:nvPr/>
        </p:nvPicPr>
        <p:blipFill>
          <a:blip r:embed="rId2"/>
          <a:stretch>
            <a:fillRect/>
          </a:stretch>
        </p:blipFill>
        <p:spPr>
          <a:xfrm>
            <a:off x="570752" y="1263703"/>
            <a:ext cx="1239058" cy="1201727"/>
          </a:xfrm>
          <a:prstGeom prst="rect">
            <a:avLst/>
          </a:prstGeom>
        </p:spPr>
      </p:pic>
      <p:pic>
        <p:nvPicPr>
          <p:cNvPr id="21" name="Picture 20"/>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197311"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482708" y="1637028"/>
            <a:ext cx="1884749"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557373" y="2172967"/>
            <a:ext cx="1119406"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6969" y="1729864"/>
            <a:ext cx="1113556" cy="180537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018745" y="1295994"/>
            <a:ext cx="2900888" cy="42910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84263" y="1745921"/>
            <a:ext cx="3017338" cy="410043"/>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8" name="Rectangle 17"/>
          <p:cNvSpPr/>
          <p:nvPr/>
        </p:nvSpPr>
        <p:spPr bwMode="auto">
          <a:xfrm>
            <a:off x="7647208" y="133167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2" name="Rectangle 21"/>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1"/>
          <a:stretch>
            <a:fillRect/>
          </a:stretch>
        </p:blipFill>
        <p:spPr>
          <a:xfrm>
            <a:off x="7672310" y="1341519"/>
            <a:ext cx="2306297" cy="2236813"/>
          </a:xfrm>
          <a:prstGeom prst="rect">
            <a:avLst/>
          </a:prstGeom>
        </p:spPr>
      </p:pic>
      <p:pic>
        <p:nvPicPr>
          <p:cNvPr id="26" name="Picture 25"/>
          <p:cNvPicPr>
            <a:picLocks noChangeAspect="1"/>
          </p:cNvPicPr>
          <p:nvPr/>
        </p:nvPicPr>
        <p:blipFill>
          <a:blip r:embed="rId2"/>
          <a:stretch>
            <a:fillRect/>
          </a:stretch>
        </p:blipFill>
        <p:spPr>
          <a:xfrm>
            <a:off x="570752" y="1263703"/>
            <a:ext cx="1239058" cy="1201727"/>
          </a:xfrm>
          <a:prstGeom prst="rect">
            <a:avLst/>
          </a:prstGeom>
        </p:spPr>
      </p:pic>
      <p:pic>
        <p:nvPicPr>
          <p:cNvPr id="27" name="Picture 26"/>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77331" y="1268901"/>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567716"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4"/>
            <a:ext cx="204344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 -1   x   -1   = 1</a:t>
            </a:r>
            <a:endParaRPr lang="en-US" sz="2350" dirty="0"/>
          </a:p>
        </p:txBody>
      </p:sp>
      <p:sp>
        <p:nvSpPr>
          <p:cNvPr id="14" name="Rectangle 13"/>
          <p:cNvSpPr/>
          <p:nvPr/>
        </p:nvSpPr>
        <p:spPr bwMode="auto">
          <a:xfrm>
            <a:off x="4300525" y="1729865"/>
            <a:ext cx="470654"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937623" y="2172967"/>
            <a:ext cx="739155"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61687" y="1729865"/>
            <a:ext cx="738840" cy="178994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4"/>
            <a:ext cx="432503" cy="458524"/>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414257" y="1268903"/>
            <a:ext cx="2505376" cy="45619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77330" y="1676233"/>
            <a:ext cx="2624269" cy="47972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8460997" y="1316689"/>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1"/>
          <a:stretch>
            <a:fillRect/>
          </a:stretch>
        </p:blipFill>
        <p:spPr>
          <a:xfrm>
            <a:off x="7666882" y="1306017"/>
            <a:ext cx="2282562" cy="2213795"/>
          </a:xfrm>
          <a:prstGeom prst="rect">
            <a:avLst/>
          </a:prstGeom>
        </p:spPr>
      </p:pic>
      <p:pic>
        <p:nvPicPr>
          <p:cNvPr id="26" name="Picture 25"/>
          <p:cNvPicPr>
            <a:picLocks noChangeAspect="1"/>
          </p:cNvPicPr>
          <p:nvPr/>
        </p:nvPicPr>
        <p:blipFill>
          <a:blip r:embed="rId2"/>
          <a:stretch>
            <a:fillRect/>
          </a:stretch>
        </p:blipFill>
        <p:spPr>
          <a:xfrm>
            <a:off x="570752" y="1263703"/>
            <a:ext cx="1239058" cy="1201727"/>
          </a:xfrm>
          <a:prstGeom prst="rect">
            <a:avLst/>
          </a:prstGeom>
        </p:spPr>
      </p:pic>
      <p:pic>
        <p:nvPicPr>
          <p:cNvPr id="27" name="Picture 26"/>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84813" y="126211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946660"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6"/>
            <a:ext cx="2820468" cy="615309"/>
          </a:xfrm>
          <a:prstGeom prst="rect">
            <a:avLst/>
          </a:prstGeom>
          <a:noFill/>
        </p:spPr>
        <p:txBody>
          <a:bodyPr wrap="square" lIns="179198" tIns="143357" rIns="179198" bIns="143357" rtlCol="0">
            <a:spAutoFit/>
          </a:bodyPr>
          <a:lstStyle/>
          <a:p>
            <a:pPr>
              <a:lnSpc>
                <a:spcPct val="90000"/>
              </a:lnSpc>
              <a:spcAft>
                <a:spcPts val="590"/>
              </a:spcAft>
            </a:pPr>
            <a:r>
              <a:rPr lang="en-US" sz="2350" dirty="0"/>
              <a:t> -1   x  -1   = 1</a:t>
            </a:r>
            <a:endParaRPr lang="en-US" sz="2350" dirty="0"/>
          </a:p>
        </p:txBody>
      </p:sp>
      <p:sp>
        <p:nvSpPr>
          <p:cNvPr id="14" name="Rectangle 13"/>
          <p:cNvSpPr/>
          <p:nvPr/>
        </p:nvSpPr>
        <p:spPr bwMode="auto">
          <a:xfrm>
            <a:off x="4264114" y="1729865"/>
            <a:ext cx="380893"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4328990" y="2172964"/>
            <a:ext cx="347787" cy="1710805"/>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46082" y="1729864"/>
            <a:ext cx="354445" cy="18223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452374"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810378" y="1271132"/>
            <a:ext cx="2109255" cy="45396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397489" y="1693962"/>
            <a:ext cx="2204113" cy="46199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206802" y="1279847"/>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8" name="Rectangle 27"/>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OBJECTIVE</a:t>
            </a:r>
            <a:endParaRPr lang="en-IN" b="1" dirty="0"/>
          </a:p>
        </p:txBody>
      </p:sp>
      <p:sp>
        <p:nvSpPr>
          <p:cNvPr id="3" name="Content Placeholder 2"/>
          <p:cNvSpPr>
            <a:spLocks noGrp="1"/>
          </p:cNvSpPr>
          <p:nvPr>
            <p:ph idx="1"/>
          </p:nvPr>
        </p:nvSpPr>
        <p:spPr/>
        <p:txBody>
          <a:bodyPr/>
          <a:lstStyle/>
          <a:p>
            <a:pPr marL="0" indent="0">
              <a:buNone/>
            </a:pPr>
            <a:r>
              <a:rPr lang="en-IN" dirty="0" smtClean="0"/>
              <a:t>Excel waste separating Biodegradable </a:t>
            </a:r>
            <a:r>
              <a:rPr lang="en-IN" dirty="0" smtClean="0"/>
              <a:t>and </a:t>
            </a:r>
            <a:r>
              <a:rPr lang="en-IN" dirty="0" smtClean="0"/>
              <a:t>Non-Biodegradable  waste to migrate the dropdown of the waste disposal.</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1"/>
          <a:stretch>
            <a:fillRect/>
          </a:stretch>
        </p:blipFill>
        <p:spPr>
          <a:xfrm>
            <a:off x="7692423" y="1286356"/>
            <a:ext cx="2286187" cy="2217310"/>
          </a:xfrm>
          <a:prstGeom prst="rect">
            <a:avLst/>
          </a:prstGeom>
        </p:spPr>
      </p:pic>
      <p:pic>
        <p:nvPicPr>
          <p:cNvPr id="26" name="Picture 25"/>
          <p:cNvPicPr>
            <a:picLocks noChangeAspect="1"/>
          </p:cNvPicPr>
          <p:nvPr/>
        </p:nvPicPr>
        <p:blipFill>
          <a:blip r:embed="rId2"/>
          <a:stretch>
            <a:fillRect/>
          </a:stretch>
        </p:blipFill>
        <p:spPr>
          <a:xfrm>
            <a:off x="570752" y="1263703"/>
            <a:ext cx="1239058" cy="1201727"/>
          </a:xfrm>
          <a:prstGeom prst="rect">
            <a:avLst/>
          </a:prstGeom>
        </p:spPr>
      </p:pic>
      <p:pic>
        <p:nvPicPr>
          <p:cNvPr id="27" name="Picture 26"/>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79669" y="1670997"/>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217212" y="3878973"/>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252410" y="1729865"/>
            <a:ext cx="424945"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549991" y="2172967"/>
            <a:ext cx="1126787" cy="204704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17212" y="1729865"/>
            <a:ext cx="1083314" cy="214910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382168" y="1729865"/>
            <a:ext cx="537466"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947477" y="1667961"/>
            <a:ext cx="2972156" cy="5713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53846" y="2121548"/>
            <a:ext cx="2647756" cy="3441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7651828" y="2023157"/>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1"/>
          <a:stretch>
            <a:fillRect/>
          </a:stretch>
        </p:blipFill>
        <p:spPr>
          <a:xfrm>
            <a:off x="7678204" y="1316180"/>
            <a:ext cx="2300404" cy="2231098"/>
          </a:xfrm>
          <a:prstGeom prst="rect">
            <a:avLst/>
          </a:prstGeom>
        </p:spPr>
      </p:pic>
      <p:pic>
        <p:nvPicPr>
          <p:cNvPr id="27" name="Picture 26"/>
          <p:cNvPicPr>
            <a:picLocks noChangeAspect="1"/>
          </p:cNvPicPr>
          <p:nvPr/>
        </p:nvPicPr>
        <p:blipFill>
          <a:blip r:embed="rId2"/>
          <a:stretch>
            <a:fillRect/>
          </a:stretch>
        </p:blipFill>
        <p:spPr>
          <a:xfrm>
            <a:off x="570752" y="1263703"/>
            <a:ext cx="1239058" cy="1201727"/>
          </a:xfrm>
          <a:prstGeom prst="rect">
            <a:avLst/>
          </a:prstGeom>
        </p:spPr>
      </p:pic>
      <p:pic>
        <p:nvPicPr>
          <p:cNvPr id="28" name="Picture 27"/>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94683" y="1671975"/>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577273" y="3876993"/>
            <a:ext cx="377649" cy="359773"/>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954922" y="2172967"/>
            <a:ext cx="721854" cy="206380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74964" y="1729865"/>
            <a:ext cx="725563" cy="216769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a:stCxn id="11" idx="0"/>
          </p:cNvCxnSpPr>
          <p:nvPr/>
        </p:nvCxnSpPr>
        <p:spPr>
          <a:xfrm>
            <a:off x="1213148" y="1671975"/>
            <a:ext cx="2706486" cy="53117"/>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a:off x="1213148" y="2103823"/>
            <a:ext cx="2388455" cy="5214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8440855" y="2054820"/>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1"/>
          <a:stretch>
            <a:fillRect/>
          </a:stretch>
        </p:blipFill>
        <p:spPr>
          <a:xfrm>
            <a:off x="7663976" y="1263700"/>
            <a:ext cx="2326193" cy="2256112"/>
          </a:xfrm>
          <a:prstGeom prst="rect">
            <a:avLst/>
          </a:prstGeom>
        </p:spPr>
      </p:pic>
      <p:pic>
        <p:nvPicPr>
          <p:cNvPr id="26" name="Picture 25"/>
          <p:cNvPicPr>
            <a:picLocks noChangeAspect="1"/>
          </p:cNvPicPr>
          <p:nvPr/>
        </p:nvPicPr>
        <p:blipFill>
          <a:blip r:embed="rId2"/>
          <a:stretch>
            <a:fillRect/>
          </a:stretch>
        </p:blipFill>
        <p:spPr>
          <a:xfrm>
            <a:off x="570752" y="1263703"/>
            <a:ext cx="1239058" cy="1201727"/>
          </a:xfrm>
          <a:prstGeom prst="rect">
            <a:avLst/>
          </a:prstGeom>
        </p:spPr>
      </p:pic>
      <p:pic>
        <p:nvPicPr>
          <p:cNvPr id="27" name="Picture 26"/>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85149" y="1666453"/>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956945" y="3878973"/>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5" y="1729865"/>
            <a:ext cx="376831"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4320425" y="2172968"/>
            <a:ext cx="356354" cy="202580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53816" y="1729865"/>
            <a:ext cx="346710" cy="214910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482707" y="1729865"/>
            <a:ext cx="436927"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819745" y="1666454"/>
            <a:ext cx="2099888" cy="5863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773064" y="2081920"/>
            <a:ext cx="1828535" cy="7404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210726" y="2033843"/>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1"/>
          <a:stretch>
            <a:fillRect/>
          </a:stretch>
        </p:blipFill>
        <p:spPr>
          <a:xfrm>
            <a:off x="7675159" y="1279846"/>
            <a:ext cx="2296346" cy="2227163"/>
          </a:xfrm>
          <a:prstGeom prst="rect">
            <a:avLst/>
          </a:prstGeom>
        </p:spPr>
      </p:pic>
      <p:pic>
        <p:nvPicPr>
          <p:cNvPr id="27" name="Picture 26"/>
          <p:cNvPicPr>
            <a:picLocks noChangeAspect="1"/>
          </p:cNvPicPr>
          <p:nvPr/>
        </p:nvPicPr>
        <p:blipFill>
          <a:blip r:embed="rId2"/>
          <a:stretch>
            <a:fillRect/>
          </a:stretch>
        </p:blipFill>
        <p:spPr>
          <a:xfrm>
            <a:off x="570752" y="1263703"/>
            <a:ext cx="1239058" cy="1201727"/>
          </a:xfrm>
          <a:prstGeom prst="rect">
            <a:avLst/>
          </a:prstGeom>
        </p:spPr>
      </p:pic>
      <p:pic>
        <p:nvPicPr>
          <p:cNvPr id="28" name="Picture 27"/>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61519" y="205698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194185" y="4257829"/>
            <a:ext cx="382343" cy="35205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4"/>
            <a:ext cx="204344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5" y="1729865"/>
            <a:ext cx="507666"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578206" y="2172968"/>
            <a:ext cx="1098571" cy="243691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9929" y="1729866"/>
            <a:ext cx="1110595" cy="2527965"/>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446792" y="1729865"/>
            <a:ext cx="472841"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flipV="1">
            <a:off x="581819" y="1725092"/>
            <a:ext cx="3337815" cy="33189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986562" y="2155961"/>
            <a:ext cx="2615037" cy="327859"/>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6" name="Rectangle 25"/>
          <p:cNvSpPr/>
          <p:nvPr/>
        </p:nvSpPr>
        <p:spPr bwMode="auto">
          <a:xfrm>
            <a:off x="7702846" y="275366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1"/>
          <a:stretch>
            <a:fillRect/>
          </a:stretch>
        </p:blipFill>
        <p:spPr>
          <a:xfrm>
            <a:off x="7663977" y="1281804"/>
            <a:ext cx="2292899" cy="2223819"/>
          </a:xfrm>
          <a:prstGeom prst="rect">
            <a:avLst/>
          </a:prstGeom>
        </p:spPr>
      </p:pic>
      <p:pic>
        <p:nvPicPr>
          <p:cNvPr id="24" name="Picture 23"/>
          <p:cNvPicPr>
            <a:picLocks noChangeAspect="1"/>
          </p:cNvPicPr>
          <p:nvPr/>
        </p:nvPicPr>
        <p:blipFill>
          <a:blip r:embed="rId2"/>
          <a:stretch>
            <a:fillRect/>
          </a:stretch>
        </p:blipFill>
        <p:spPr>
          <a:xfrm>
            <a:off x="570752" y="1263703"/>
            <a:ext cx="1239058" cy="1201727"/>
          </a:xfrm>
          <a:prstGeom prst="rect">
            <a:avLst/>
          </a:prstGeom>
        </p:spPr>
      </p:pic>
      <p:pic>
        <p:nvPicPr>
          <p:cNvPr id="26" name="Picture 25"/>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64312" y="2052099"/>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566134" y="4277848"/>
            <a:ext cx="382343" cy="35205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276491" y="1729865"/>
            <a:ext cx="400866"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3958456" y="2172967"/>
            <a:ext cx="718320" cy="2466828"/>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63167" y="1729867"/>
            <a:ext cx="737359" cy="255448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382168" y="1729865"/>
            <a:ext cx="537466"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flipV="1">
            <a:off x="964313" y="1725093"/>
            <a:ext cx="2955320" cy="324957"/>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1375839" y="2155963"/>
            <a:ext cx="2225762" cy="30814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3" name="Rectangle 22"/>
          <p:cNvSpPr/>
          <p:nvPr/>
        </p:nvSpPr>
        <p:spPr bwMode="auto">
          <a:xfrm>
            <a:off x="8430370" y="275366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1"/>
          <a:stretch>
            <a:fillRect/>
          </a:stretch>
        </p:blipFill>
        <p:spPr>
          <a:xfrm>
            <a:off x="7682351" y="1308403"/>
            <a:ext cx="2296258" cy="2227076"/>
          </a:xfrm>
          <a:prstGeom prst="rect">
            <a:avLst/>
          </a:prstGeom>
        </p:spPr>
      </p:pic>
      <p:pic>
        <p:nvPicPr>
          <p:cNvPr id="26" name="Picture 25"/>
          <p:cNvPicPr>
            <a:picLocks noChangeAspect="1"/>
          </p:cNvPicPr>
          <p:nvPr/>
        </p:nvPicPr>
        <p:blipFill>
          <a:blip r:embed="rId2"/>
          <a:stretch>
            <a:fillRect/>
          </a:stretch>
        </p:blipFill>
        <p:spPr>
          <a:xfrm>
            <a:off x="570752" y="1263703"/>
            <a:ext cx="1239058" cy="1201727"/>
          </a:xfrm>
          <a:prstGeom prst="rect">
            <a:avLst/>
          </a:prstGeom>
        </p:spPr>
      </p:pic>
      <p:pic>
        <p:nvPicPr>
          <p:cNvPr id="27" name="Picture 26"/>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07660" y="2065545"/>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956459" y="4244157"/>
            <a:ext cx="377649" cy="359773"/>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4342269" y="2172966"/>
            <a:ext cx="334510" cy="207119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62171" y="1729865"/>
            <a:ext cx="338355" cy="251429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a:stCxn id="11" idx="0"/>
          </p:cNvCxnSpPr>
          <p:nvPr/>
        </p:nvCxnSpPr>
        <p:spPr>
          <a:xfrm flipV="1">
            <a:off x="1626122" y="1724022"/>
            <a:ext cx="1923869" cy="341525"/>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a:stCxn id="11" idx="2"/>
          </p:cNvCxnSpPr>
          <p:nvPr/>
        </p:nvCxnSpPr>
        <p:spPr>
          <a:xfrm flipV="1">
            <a:off x="1626123" y="2152541"/>
            <a:ext cx="2293510" cy="34485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3" name="Rectangle 22"/>
          <p:cNvSpPr/>
          <p:nvPr/>
        </p:nvSpPr>
        <p:spPr bwMode="auto">
          <a:xfrm>
            <a:off x="9210726" y="2808478"/>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1"/>
          <a:stretch>
            <a:fillRect/>
          </a:stretch>
        </p:blipFill>
        <p:spPr>
          <a:xfrm>
            <a:off x="7738643" y="3126132"/>
            <a:ext cx="3388569" cy="3285282"/>
          </a:xfrm>
          <a:prstGeom prst="rect">
            <a:avLst/>
          </a:prstGeom>
        </p:spPr>
      </p:pic>
      <p:pic>
        <p:nvPicPr>
          <p:cNvPr id="31" name="Picture 30"/>
          <p:cNvPicPr>
            <a:picLocks noChangeAspect="1"/>
          </p:cNvPicPr>
          <p:nvPr/>
        </p:nvPicPr>
        <p:blipFill>
          <a:blip r:embed="rId2"/>
          <a:stretch>
            <a:fillRect/>
          </a:stretch>
        </p:blipFill>
        <p:spPr>
          <a:xfrm>
            <a:off x="4243119" y="1396065"/>
            <a:ext cx="1320318" cy="1280540"/>
          </a:xfrm>
          <a:prstGeom prst="rect">
            <a:avLst/>
          </a:prstGeom>
        </p:spPr>
      </p:pic>
      <p:pic>
        <p:nvPicPr>
          <p:cNvPr id="27" name="Picture 26"/>
          <p:cNvPicPr>
            <a:picLocks noChangeAspect="1"/>
          </p:cNvPicPr>
          <p:nvPr/>
        </p:nvPicPr>
        <p:blipFill>
          <a:blip r:embed="rId3"/>
          <a:stretch>
            <a:fillRect/>
          </a:stretch>
        </p:blipFill>
        <p:spPr>
          <a:xfrm>
            <a:off x="570752" y="1263703"/>
            <a:ext cx="1239058" cy="1201727"/>
          </a:xfrm>
          <a:prstGeom prst="rect">
            <a:avLst/>
          </a:prstGeom>
        </p:spPr>
      </p:pic>
      <p:pic>
        <p:nvPicPr>
          <p:cNvPr id="28" name="Picture 27"/>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p:cNvSpPr txBox="1"/>
              <p:nvPr/>
            </p:nvSpPr>
            <p:spPr>
              <a:xfrm>
                <a:off x="6723321" y="1712544"/>
                <a:ext cx="5008807" cy="688522"/>
              </a:xfrm>
              <a:prstGeom prst="rect">
                <a:avLst/>
              </a:prstGeom>
              <a:noFill/>
            </p:spPr>
            <p:txBody>
              <a:bodyPr wrap="none" lIns="0" tIns="0" rIns="0" bIns="0" rtlCol="0">
                <a:sp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f>
                        <m:fPr>
                          <m:ctrlPr>
                            <a:rPr lang="en-US" sz="2352" i="1">
                              <a:latin typeface="Cambria Math" panose="02040503050406030204" pitchFamily="18" charset="0"/>
                            </a:rPr>
                          </m:ctrlPr>
                        </m:fPr>
                        <m:num>
                          <m:r>
                            <a:rPr lang="en-US" sz="2352" i="1">
                              <a:latin typeface="Cambria Math" panose="02040503050406030204" pitchFamily="18" charset="0"/>
                            </a:rPr>
                            <m:t>1+1+1+1+1+1+1+1+1</m:t>
                          </m:r>
                        </m:num>
                        <m:den>
                          <m:r>
                            <a:rPr lang="en-US" sz="2352" i="1">
                              <a:latin typeface="Cambria Math" panose="02040503050406030204" pitchFamily="18" charset="0"/>
                            </a:rPr>
                            <m:t>9</m:t>
                          </m:r>
                        </m:den>
                      </m:f>
                      <m:r>
                        <a:rPr lang="en-US" sz="2352" i="1">
                          <a:latin typeface="Cambria Math" panose="02040503050406030204" pitchFamily="18" charset="0"/>
                        </a:rPr>
                        <m:t>=1</m:t>
                      </m:r>
                    </m:oMath>
                  </m:oMathPara>
                </a14:m>
                <a:endParaRPr lang="en-US" sz="2352" dirty="0" err="1"/>
              </a:p>
            </p:txBody>
          </p:sp>
        </mc:Choice>
        <mc:Fallback>
          <p:sp>
            <p:nvSpPr>
              <p:cNvPr id="4" name="TextBox 3"/>
              <p:cNvSpPr txBox="1">
                <a:spLocks noRot="1" noChangeAspect="1" noMove="1" noResize="1" noEditPoints="1" noAdjustHandles="1" noChangeArrowheads="1" noChangeShapeType="1" noTextEdit="1"/>
              </p:cNvSpPr>
              <p:nvPr/>
            </p:nvSpPr>
            <p:spPr>
              <a:xfrm>
                <a:off x="6723321" y="1712544"/>
                <a:ext cx="5008807" cy="688522"/>
              </a:xfrm>
              <a:prstGeom prst="rect">
                <a:avLst/>
              </a:prstGeom>
              <a:blipFill rotWithShape="0">
                <a:blip r:embed="rId5"/>
                <a:stretch>
                  <a:fillRect t="-1770"/>
                </a:stretch>
              </a:blipFill>
            </p:spPr>
            <p:txBody>
              <a:bodyPr/>
              <a:lstStyle/>
              <a:p>
                <a:r>
                  <a:rPr lang="en-IN">
                    <a:noFill/>
                  </a:rPr>
                  <a:t> </a:t>
                </a:r>
                <a:endParaRPr lang="en-IN">
                  <a:noFill/>
                </a:endParaRPr>
              </a:p>
            </p:txBody>
          </p:sp>
        </mc:Fallback>
      </mc:AlternateContent>
      <p:sp>
        <p:nvSpPr>
          <p:cNvPr id="21" name="Rectangle 20"/>
          <p:cNvSpPr/>
          <p:nvPr/>
        </p:nvSpPr>
        <p:spPr bwMode="auto">
          <a:xfrm>
            <a:off x="11397253" y="1801802"/>
            <a:ext cx="372086" cy="432552"/>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22" name="Straight Connector 21"/>
          <p:cNvCxnSpPr/>
          <p:nvPr/>
        </p:nvCxnSpPr>
        <p:spPr>
          <a:xfrm flipH="1">
            <a:off x="8858626" y="2234351"/>
            <a:ext cx="2910714" cy="2015969"/>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488108" y="1787598"/>
            <a:ext cx="2898536" cy="2099402"/>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8124201" y="3519812"/>
            <a:ext cx="1107752" cy="108769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36" name="Straight Connector 35"/>
          <p:cNvCxnSpPr/>
          <p:nvPr/>
        </p:nvCxnSpPr>
        <p:spPr>
          <a:xfrm flipH="1">
            <a:off x="3984421" y="3519811"/>
            <a:ext cx="4874205"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080032" y="4639794"/>
            <a:ext cx="4874205"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1"/>
          <a:stretch>
            <a:fillRect/>
          </a:stretch>
        </p:blipFill>
        <p:spPr>
          <a:xfrm>
            <a:off x="7663979" y="1316185"/>
            <a:ext cx="2314630" cy="2244897"/>
          </a:xfrm>
          <a:prstGeom prst="rect">
            <a:avLst/>
          </a:prstGeom>
        </p:spPr>
      </p:pic>
      <p:pic>
        <p:nvPicPr>
          <p:cNvPr id="23" name="Picture 22"/>
          <p:cNvPicPr>
            <a:picLocks noChangeAspect="1"/>
          </p:cNvPicPr>
          <p:nvPr/>
        </p:nvPicPr>
        <p:blipFill>
          <a:blip r:embed="rId2"/>
          <a:stretch>
            <a:fillRect/>
          </a:stretch>
        </p:blipFill>
        <p:spPr>
          <a:xfrm>
            <a:off x="570752" y="1263703"/>
            <a:ext cx="1239058" cy="1201727"/>
          </a:xfrm>
          <a:prstGeom prst="rect">
            <a:avLst/>
          </a:prstGeom>
        </p:spPr>
      </p:pic>
      <p:pic>
        <p:nvPicPr>
          <p:cNvPr id="24" name="Picture 23"/>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3967256" y="4242806"/>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V="1">
            <a:off x="4337360" y="2172966"/>
            <a:ext cx="339416" cy="2408552"/>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77854" y="1729865"/>
            <a:ext cx="322673" cy="258373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018745" y="1295994"/>
            <a:ext cx="2900888" cy="42910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584263" y="1745921"/>
            <a:ext cx="3017338" cy="410043"/>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bwMode="auto">
          <a:xfrm>
            <a:off x="7647208" y="133167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1"/>
          <a:stretch>
            <a:fillRect/>
          </a:stretch>
        </p:blipFill>
        <p:spPr>
          <a:xfrm>
            <a:off x="7677881" y="1335083"/>
            <a:ext cx="2299022" cy="2229758"/>
          </a:xfrm>
          <a:prstGeom prst="rect">
            <a:avLst/>
          </a:prstGeom>
        </p:spPr>
      </p:pic>
      <p:pic>
        <p:nvPicPr>
          <p:cNvPr id="27" name="Picture 26"/>
          <p:cNvPicPr>
            <a:picLocks noChangeAspect="1"/>
          </p:cNvPicPr>
          <p:nvPr/>
        </p:nvPicPr>
        <p:blipFill>
          <a:blip r:embed="rId2"/>
          <a:stretch>
            <a:fillRect/>
          </a:stretch>
        </p:blipFill>
        <p:spPr>
          <a:xfrm>
            <a:off x="570752" y="1263703"/>
            <a:ext cx="1239058" cy="1201727"/>
          </a:xfrm>
          <a:prstGeom prst="rect">
            <a:avLst/>
          </a:prstGeom>
        </p:spPr>
      </p:pic>
      <p:pic>
        <p:nvPicPr>
          <p:cNvPr id="28" name="Picture 27"/>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91255" y="125648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2" name="Rectangle 11"/>
          <p:cNvSpPr/>
          <p:nvPr/>
        </p:nvSpPr>
        <p:spPr bwMode="auto">
          <a:xfrm>
            <a:off x="4722996" y="4251949"/>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 name="TextBox 2"/>
          <p:cNvSpPr txBox="1"/>
          <p:nvPr/>
        </p:nvSpPr>
        <p:spPr>
          <a:xfrm>
            <a:off x="3427697" y="1656931"/>
            <a:ext cx="1974517" cy="615309"/>
          </a:xfrm>
          <a:prstGeom prst="rect">
            <a:avLst/>
          </a:prstGeom>
          <a:noFill/>
        </p:spPr>
        <p:txBody>
          <a:bodyPr wrap="none" lIns="179198" tIns="143357" rIns="179198" bIns="143357" rtlCol="0">
            <a:spAutoFit/>
          </a:bodyPr>
          <a:lstStyle/>
          <a:p>
            <a:pPr>
              <a:lnSpc>
                <a:spcPct val="90000"/>
              </a:lnSpc>
              <a:spcAft>
                <a:spcPts val="590"/>
              </a:spcAft>
            </a:pPr>
            <a:r>
              <a:rPr lang="en-US" sz="2350" dirty="0"/>
              <a:t>-1  x    1   = -1</a:t>
            </a:r>
            <a:endParaRPr lang="en-US" sz="2350" dirty="0"/>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6" name="Straight Connector 5"/>
          <p:cNvCxnSpPr/>
          <p:nvPr/>
        </p:nvCxnSpPr>
        <p:spPr>
          <a:xfrm flipH="1" flipV="1">
            <a:off x="4676348" y="1725093"/>
            <a:ext cx="415090" cy="251942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H="1" flipV="1">
            <a:off x="4311668" y="2155962"/>
            <a:ext cx="406158" cy="245276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9" name="Straight Connector 18"/>
          <p:cNvCxnSpPr/>
          <p:nvPr/>
        </p:nvCxnSpPr>
        <p:spPr>
          <a:xfrm>
            <a:off x="1793482" y="1259671"/>
            <a:ext cx="2126152" cy="465423"/>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1391254" y="1688332"/>
            <a:ext cx="2210348" cy="46763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6" name="Rectangle 25"/>
          <p:cNvSpPr/>
          <p:nvPr/>
        </p:nvSpPr>
        <p:spPr bwMode="auto">
          <a:xfrm>
            <a:off x="9193427" y="1311659"/>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Rectangle 1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75118" y="1328654"/>
            <a:ext cx="2306741" cy="2237244"/>
          </a:xfrm>
          <a:prstGeom prst="rect">
            <a:avLst/>
          </a:prstGeom>
        </p:spPr>
      </p:pic>
      <p:pic>
        <p:nvPicPr>
          <p:cNvPr id="20" name="Picture 19"/>
          <p:cNvPicPr>
            <a:picLocks noChangeAspect="1"/>
          </p:cNvPicPr>
          <p:nvPr/>
        </p:nvPicPr>
        <p:blipFill>
          <a:blip r:embed="rId2"/>
          <a:stretch>
            <a:fillRect/>
          </a:stretch>
        </p:blipFill>
        <p:spPr>
          <a:xfrm>
            <a:off x="570752" y="1263703"/>
            <a:ext cx="1239058" cy="1201727"/>
          </a:xfrm>
          <a:prstGeom prst="rect">
            <a:avLst/>
          </a:prstGeom>
        </p:spPr>
      </p:pic>
      <p:pic>
        <p:nvPicPr>
          <p:cNvPr id="21" name="Picture 20"/>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23057"/>
            <a:ext cx="10515600" cy="1325563"/>
          </a:xfrm>
        </p:spPr>
        <p:txBody>
          <a:bodyPr/>
          <a:lstStyle/>
          <a:p>
            <a:r>
              <a:rPr lang="en-IN" b="1" dirty="0" smtClean="0"/>
              <a:t>Project Profile-</a:t>
            </a:r>
            <a:endParaRPr lang="en-IN" b="1" dirty="0"/>
          </a:p>
        </p:txBody>
      </p:sp>
      <p:sp>
        <p:nvSpPr>
          <p:cNvPr id="3" name="Content Placeholder 2"/>
          <p:cNvSpPr>
            <a:spLocks noGrp="1"/>
          </p:cNvSpPr>
          <p:nvPr>
            <p:ph idx="1"/>
          </p:nvPr>
        </p:nvSpPr>
        <p:spPr/>
        <p:txBody>
          <a:bodyPr/>
          <a:lstStyle/>
          <a:p>
            <a:r>
              <a:rPr lang="en-IN" dirty="0" smtClean="0"/>
              <a:t>Project on -   AI based Garbage seperator</a:t>
            </a:r>
            <a:endParaRPr lang="en-IN" dirty="0" smtClean="0"/>
          </a:p>
          <a:p>
            <a:r>
              <a:rPr lang="en-IN" dirty="0" smtClean="0"/>
              <a:t>Internal Guide – prof. Kashyap Patel</a:t>
            </a:r>
            <a:endParaRPr lang="en-IN" dirty="0" smtClean="0"/>
          </a:p>
          <a:p>
            <a:r>
              <a:rPr lang="en-IN" dirty="0" smtClean="0"/>
              <a:t>Submitted by – Vishwa Parikh</a:t>
            </a:r>
            <a:endParaRPr lang="en-IN" dirty="0" smtClean="0"/>
          </a:p>
          <a:p>
            <a:r>
              <a:rPr lang="en-IN" dirty="0" smtClean="0"/>
              <a:t>Submitted to - </a:t>
            </a:r>
            <a:endParaRPr lang="en-IN"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82975" y="3505199"/>
            <a:ext cx="2981325" cy="226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7746421" y="3113226"/>
            <a:ext cx="3329205" cy="3227729"/>
          </a:xfrm>
          <a:prstGeom prst="rect">
            <a:avLst/>
          </a:prstGeom>
        </p:spPr>
      </p:pic>
      <p:pic>
        <p:nvPicPr>
          <p:cNvPr id="22" name="Picture 21"/>
          <p:cNvPicPr>
            <a:picLocks noChangeAspect="1"/>
          </p:cNvPicPr>
          <p:nvPr/>
        </p:nvPicPr>
        <p:blipFill>
          <a:blip r:embed="rId2"/>
          <a:stretch>
            <a:fillRect/>
          </a:stretch>
        </p:blipFill>
        <p:spPr>
          <a:xfrm>
            <a:off x="570752" y="1263703"/>
            <a:ext cx="1239058" cy="1201727"/>
          </a:xfrm>
          <a:prstGeom prst="rect">
            <a:avLst/>
          </a:prstGeom>
        </p:spPr>
      </p:pic>
      <p:pic>
        <p:nvPicPr>
          <p:cNvPr id="23" name="Picture 22"/>
          <p:cNvPicPr>
            <a:picLocks noChangeAspect="1"/>
          </p:cNvPicPr>
          <p:nvPr/>
        </p:nvPicPr>
        <p:blipFill>
          <a:blip r:embed="rId3"/>
          <a:stretch>
            <a:fillRect/>
          </a:stretch>
        </p:blipFill>
        <p:spPr>
          <a:xfrm>
            <a:off x="2810716" y="3130340"/>
            <a:ext cx="3404185" cy="3300423"/>
          </a:xfrm>
          <a:prstGeom prst="rect">
            <a:avLst/>
          </a:prstGeom>
        </p:spPr>
      </p:pic>
      <p:pic>
        <p:nvPicPr>
          <p:cNvPr id="24" name="Picture 23"/>
          <p:cNvPicPr>
            <a:picLocks noChangeAspect="1"/>
          </p:cNvPicPr>
          <p:nvPr/>
        </p:nvPicPr>
        <p:blipFill>
          <a:blip r:embed="rId4"/>
          <a:stretch>
            <a:fillRect/>
          </a:stretch>
        </p:blipFill>
        <p:spPr>
          <a:xfrm>
            <a:off x="4300336" y="1267612"/>
            <a:ext cx="1571854" cy="1524499"/>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endParaRPr lang="en-US" dirty="0"/>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6723322" y="1712544"/>
                <a:ext cx="5238037" cy="688522"/>
              </a:xfrm>
              <a:prstGeom prst="rect">
                <a:avLst/>
              </a:prstGeom>
              <a:noFill/>
            </p:spPr>
            <p:txBody>
              <a:bodyPr wrap="none" lIns="0" tIns="0" rIns="0" bIns="0" rtlCol="0">
                <a:sp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f>
                        <m:fPr>
                          <m:ctrlPr>
                            <a:rPr lang="en-US" sz="2352" i="1">
                              <a:latin typeface="Cambria Math" panose="02040503050406030204" pitchFamily="18" charset="0"/>
                            </a:rPr>
                          </m:ctrlPr>
                        </m:fPr>
                        <m:num>
                          <m:r>
                            <a:rPr lang="en-US" sz="2352" i="1">
                              <a:latin typeface="Cambria Math" panose="02040503050406030204" pitchFamily="18" charset="0"/>
                            </a:rPr>
                            <m:t>1+1−1+1+1+1−1+1+1</m:t>
                          </m:r>
                        </m:num>
                        <m:den>
                          <m:r>
                            <a:rPr lang="en-US" sz="2352" i="1">
                              <a:latin typeface="Cambria Math" panose="02040503050406030204" pitchFamily="18" charset="0"/>
                            </a:rPr>
                            <m:t>9</m:t>
                          </m:r>
                        </m:den>
                      </m:f>
                      <m:r>
                        <a:rPr lang="en-US" sz="2352" i="1">
                          <a:latin typeface="Cambria Math" panose="02040503050406030204" pitchFamily="18" charset="0"/>
                        </a:rPr>
                        <m:t>=.55</m:t>
                      </m:r>
                    </m:oMath>
                  </m:oMathPara>
                </a14:m>
                <a:endParaRPr lang="en-US" sz="2352" dirty="0" err="1"/>
              </a:p>
            </p:txBody>
          </p:sp>
        </mc:Choice>
        <mc:Fallback>
          <p:sp>
            <p:nvSpPr>
              <p:cNvPr id="11" name="TextBox 10"/>
              <p:cNvSpPr txBox="1">
                <a:spLocks noRot="1" noChangeAspect="1" noMove="1" noResize="1" noEditPoints="1" noAdjustHandles="1" noChangeArrowheads="1" noChangeShapeType="1" noTextEdit="1"/>
              </p:cNvSpPr>
              <p:nvPr/>
            </p:nvSpPr>
            <p:spPr>
              <a:xfrm>
                <a:off x="6723322" y="1712544"/>
                <a:ext cx="5238037" cy="688522"/>
              </a:xfrm>
              <a:prstGeom prst="rect">
                <a:avLst/>
              </a:prstGeom>
              <a:blipFill rotWithShape="0">
                <a:blip r:embed="rId5"/>
                <a:stretch>
                  <a:fillRect t="-1770"/>
                </a:stretch>
              </a:blipFill>
            </p:spPr>
            <p:txBody>
              <a:bodyPr/>
              <a:lstStyle/>
              <a:p>
                <a:r>
                  <a:rPr lang="en-IN">
                    <a:noFill/>
                  </a:rPr>
                  <a:t> </a:t>
                </a:r>
                <a:endParaRPr lang="en-IN">
                  <a:noFill/>
                </a:endParaRPr>
              </a:p>
            </p:txBody>
          </p:sp>
        </mc:Fallback>
      </mc:AlternateContent>
      <p:sp>
        <p:nvSpPr>
          <p:cNvPr id="13" name="Rectangle 12"/>
          <p:cNvSpPr/>
          <p:nvPr/>
        </p:nvSpPr>
        <p:spPr bwMode="auto">
          <a:xfrm>
            <a:off x="11397254" y="1801802"/>
            <a:ext cx="563673" cy="432552"/>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14" name="Straight Connector 13"/>
          <p:cNvCxnSpPr/>
          <p:nvPr/>
        </p:nvCxnSpPr>
        <p:spPr>
          <a:xfrm flipH="1">
            <a:off x="9601592" y="2234352"/>
            <a:ext cx="2359335" cy="261329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231952" y="1787600"/>
            <a:ext cx="2154691" cy="276200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8858626" y="4191801"/>
            <a:ext cx="1107752" cy="1029170"/>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0" name="TextBox 19"/>
          <p:cNvSpPr txBox="1"/>
          <p:nvPr/>
        </p:nvSpPr>
        <p:spPr>
          <a:xfrm flipH="1">
            <a:off x="9082621" y="4474319"/>
            <a:ext cx="933631" cy="560870"/>
          </a:xfrm>
          <a:prstGeom prst="rect">
            <a:avLst/>
          </a:prstGeom>
          <a:noFill/>
        </p:spPr>
        <p:txBody>
          <a:bodyPr wrap="square" lIns="179198" tIns="143357" rIns="179198" bIns="143357" rtlCol="0">
            <a:spAutoFit/>
          </a:bodyPr>
          <a:lstStyle/>
          <a:p>
            <a:pPr>
              <a:lnSpc>
                <a:spcPct val="90000"/>
              </a:lnSpc>
              <a:spcAft>
                <a:spcPts val="590"/>
              </a:spcAft>
            </a:pPr>
            <a:r>
              <a:rPr lang="en-US" sz="1765" dirty="0"/>
              <a:t>.</a:t>
            </a:r>
            <a:r>
              <a:rPr lang="en-US" sz="1960" dirty="0"/>
              <a:t>55</a:t>
            </a:r>
            <a:endParaRPr lang="en-US" sz="1765" dirty="0"/>
          </a:p>
        </p:txBody>
      </p:sp>
      <p:pic>
        <p:nvPicPr>
          <p:cNvPr id="21" name="Picture 20"/>
          <p:cNvPicPr>
            <a:picLocks noChangeAspect="1"/>
          </p:cNvPicPr>
          <p:nvPr/>
        </p:nvPicPr>
        <p:blipFill>
          <a:blip r:embed="rId6"/>
          <a:stretch>
            <a:fillRect/>
          </a:stretch>
        </p:blipFill>
        <p:spPr>
          <a:xfrm>
            <a:off x="4288072" y="1268725"/>
            <a:ext cx="1584121" cy="1536394"/>
          </a:xfrm>
          <a:prstGeom prst="rect">
            <a:avLst/>
          </a:prstGeom>
        </p:spPr>
      </p:pic>
      <p:cxnSp>
        <p:nvCxnSpPr>
          <p:cNvPr id="28" name="Straight Connector 27"/>
          <p:cNvCxnSpPr>
            <a:stCxn id="16" idx="2"/>
            <a:endCxn id="7" idx="2"/>
          </p:cNvCxnSpPr>
          <p:nvPr/>
        </p:nvCxnSpPr>
        <p:spPr>
          <a:xfrm flipH="1">
            <a:off x="4526274" y="5220975"/>
            <a:ext cx="4886229" cy="123346"/>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0"/>
            <a:endCxn id="7" idx="0"/>
          </p:cNvCxnSpPr>
          <p:nvPr/>
        </p:nvCxnSpPr>
        <p:spPr>
          <a:xfrm flipH="1">
            <a:off x="4526274" y="4191801"/>
            <a:ext cx="4886229" cy="32535"/>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856506" y="6385437"/>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1"/>
          <a:stretch>
            <a:fillRect/>
          </a:stretch>
        </p:blipFill>
        <p:spPr>
          <a:xfrm>
            <a:off x="526514" y="1114371"/>
            <a:ext cx="1239058" cy="1201727"/>
          </a:xfrm>
          <a:prstGeom prst="rect">
            <a:avLst/>
          </a:prstGeom>
        </p:spPr>
      </p:pic>
      <p:pic>
        <p:nvPicPr>
          <p:cNvPr id="25" name="Picture 24"/>
          <p:cNvPicPr>
            <a:picLocks noChangeAspect="1"/>
          </p:cNvPicPr>
          <p:nvPr/>
        </p:nvPicPr>
        <p:blipFill>
          <a:blip r:embed="rId2"/>
          <a:stretch>
            <a:fillRect/>
          </a:stretch>
        </p:blipFill>
        <p:spPr>
          <a:xfrm>
            <a:off x="1242741" y="2605576"/>
            <a:ext cx="3882152" cy="3763821"/>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Convolution: Trying every possible match</a:t>
            </a:r>
            <a:endParaRPr lang="en-US" dirty="0"/>
          </a:p>
        </p:txBody>
      </p:sp>
      <p:cxnSp>
        <p:nvCxnSpPr>
          <p:cNvPr id="19" name="Straight Arrow Connector 18"/>
          <p:cNvCxnSpPr/>
          <p:nvPr/>
        </p:nvCxnSpPr>
        <p:spPr>
          <a:xfrm>
            <a:off x="5498677" y="4474317"/>
            <a:ext cx="1493310" cy="0"/>
          </a:xfrm>
          <a:prstGeom prst="straightConnector1">
            <a:avLst/>
          </a:prstGeom>
          <a:ln w="7620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stretch>
            <a:fillRect/>
          </a:stretch>
        </p:blipFill>
        <p:spPr>
          <a:xfrm>
            <a:off x="7887974" y="3055673"/>
            <a:ext cx="2993058" cy="2911955"/>
          </a:xfrm>
          <a:prstGeom prst="rect">
            <a:avLst/>
          </a:prstGeom>
        </p:spPr>
      </p:pic>
      <p:sp>
        <p:nvSpPr>
          <p:cNvPr id="7" name="Rectangle 6"/>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1"/>
          <a:stretch>
            <a:fillRect/>
          </a:stretch>
        </p:blipFill>
        <p:spPr>
          <a:xfrm>
            <a:off x="5405248" y="3496589"/>
            <a:ext cx="1239058" cy="1201727"/>
          </a:xfrm>
          <a:prstGeom prst="rect">
            <a:avLst/>
          </a:prstGeom>
        </p:spPr>
      </p:pic>
      <p:pic>
        <p:nvPicPr>
          <p:cNvPr id="18" name="Picture 17"/>
          <p:cNvPicPr>
            <a:picLocks noChangeAspect="1"/>
          </p:cNvPicPr>
          <p:nvPr/>
        </p:nvPicPr>
        <p:blipFill>
          <a:blip r:embed="rId2"/>
          <a:stretch>
            <a:fillRect/>
          </a:stretch>
        </p:blipFill>
        <p:spPr>
          <a:xfrm>
            <a:off x="521734" y="2277958"/>
            <a:ext cx="3882685" cy="3764337"/>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Convolution: Trying every possible match</a:t>
            </a:r>
            <a:endParaRPr lang="en-US" dirty="0"/>
          </a:p>
        </p:txBody>
      </p:sp>
      <p:grpSp>
        <p:nvGrpSpPr>
          <p:cNvPr id="15" name="Group 14"/>
          <p:cNvGrpSpPr/>
          <p:nvPr/>
        </p:nvGrpSpPr>
        <p:grpSpPr>
          <a:xfrm>
            <a:off x="4647908" y="3876994"/>
            <a:ext cx="477440" cy="502665"/>
            <a:chOff x="4740385" y="3954462"/>
            <a:chExt cx="487252" cy="512996"/>
          </a:xfrm>
        </p:grpSpPr>
        <p:sp>
          <p:nvSpPr>
            <p:cNvPr id="3" name="Oval 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8" name="Straight Connector 7"/>
            <p:cNvCxnSpPr>
              <a:stCxn id="3" idx="1"/>
              <a:endCxn id="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7"/>
              <a:endCxn id="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797858" y="3553222"/>
            <a:ext cx="44798" cy="1103904"/>
          </a:xfrm>
          <a:prstGeom prst="rect">
            <a:avLst/>
          </a:prstGeom>
          <a:noFill/>
        </p:spPr>
        <p:txBody>
          <a:bodyPr wrap="square" lIns="179198" tIns="143357" rIns="179198" bIns="143357" rtlCol="0">
            <a:spAutoFit/>
          </a:bodyPr>
          <a:lstStyle/>
          <a:p>
            <a:pPr>
              <a:lnSpc>
                <a:spcPct val="90000"/>
              </a:lnSpc>
              <a:spcAft>
                <a:spcPts val="590"/>
              </a:spcAft>
            </a:pPr>
            <a:r>
              <a:rPr lang="en-US" sz="5880" dirty="0"/>
              <a:t>=</a:t>
            </a:r>
            <a:endParaRPr lang="en-US" sz="5880" dirty="0"/>
          </a:p>
        </p:txBody>
      </p:sp>
      <p:pic>
        <p:nvPicPr>
          <p:cNvPr id="19" name="Picture 18"/>
          <p:cNvPicPr>
            <a:picLocks noChangeAspect="1"/>
          </p:cNvPicPr>
          <p:nvPr/>
        </p:nvPicPr>
        <p:blipFill>
          <a:blip r:embed="rId3"/>
          <a:stretch>
            <a:fillRect/>
          </a:stretch>
        </p:blipFill>
        <p:spPr>
          <a:xfrm>
            <a:off x="7663976" y="2277958"/>
            <a:ext cx="3869177" cy="3764337"/>
          </a:xfrm>
          <a:prstGeom prst="rect">
            <a:avLst/>
          </a:prstGeom>
        </p:spPr>
      </p:pic>
      <p:sp>
        <p:nvSpPr>
          <p:cNvPr id="12" name="Rectangle 11"/>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5405248" y="1039705"/>
            <a:ext cx="1239058" cy="1201727"/>
          </a:xfrm>
          <a:prstGeom prst="rect">
            <a:avLst/>
          </a:prstGeom>
        </p:spPr>
      </p:pic>
      <p:pic>
        <p:nvPicPr>
          <p:cNvPr id="4" name="Picture 3"/>
          <p:cNvPicPr>
            <a:picLocks noChangeAspect="1"/>
          </p:cNvPicPr>
          <p:nvPr/>
        </p:nvPicPr>
        <p:blipFill>
          <a:blip r:embed="rId2"/>
          <a:stretch>
            <a:fillRect/>
          </a:stretch>
        </p:blipFill>
        <p:spPr>
          <a:xfrm>
            <a:off x="8251929" y="4698316"/>
            <a:ext cx="1876009" cy="1871974"/>
          </a:xfrm>
          <a:prstGeom prst="rect">
            <a:avLst/>
          </a:prstGeom>
        </p:spPr>
      </p:pic>
      <p:pic>
        <p:nvPicPr>
          <p:cNvPr id="6" name="Picture 5"/>
          <p:cNvPicPr>
            <a:picLocks noChangeAspect="1"/>
          </p:cNvPicPr>
          <p:nvPr/>
        </p:nvPicPr>
        <p:blipFill>
          <a:blip r:embed="rId3"/>
          <a:stretch>
            <a:fillRect/>
          </a:stretch>
        </p:blipFill>
        <p:spPr>
          <a:xfrm>
            <a:off x="1935603" y="4734823"/>
            <a:ext cx="1866637" cy="1809742"/>
          </a:xfrm>
          <a:prstGeom prst="rect">
            <a:avLst/>
          </a:prstGeom>
        </p:spPr>
      </p:pic>
      <p:sp>
        <p:nvSpPr>
          <p:cNvPr id="7" name="Oval 6"/>
          <p:cNvSpPr/>
          <p:nvPr/>
        </p:nvSpPr>
        <p:spPr bwMode="auto">
          <a:xfrm>
            <a:off x="3175471" y="3876994"/>
            <a:ext cx="477440" cy="502665"/>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3245389" y="3950608"/>
            <a:ext cx="337603" cy="355436"/>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3245389" y="3950608"/>
            <a:ext cx="337603" cy="355436"/>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47188" y="3130340"/>
            <a:ext cx="940784" cy="1103904"/>
          </a:xfrm>
          <a:prstGeom prst="rect">
            <a:avLst/>
          </a:prstGeom>
          <a:noFill/>
        </p:spPr>
        <p:txBody>
          <a:bodyPr wrap="square" lIns="179198" tIns="143357" rIns="179198" bIns="143357" rtlCol="0">
            <a:spAutoFit/>
          </a:bodyPr>
          <a:lstStyle/>
          <a:p>
            <a:pPr>
              <a:lnSpc>
                <a:spcPct val="90000"/>
              </a:lnSpc>
              <a:spcAft>
                <a:spcPts val="590"/>
              </a:spcAft>
            </a:pPr>
            <a:r>
              <a:rPr lang="en-US" sz="5880" dirty="0">
                <a:solidFill>
                  <a:srgbClr val="002060"/>
                </a:solidFill>
              </a:rPr>
              <a:t>=</a:t>
            </a:r>
            <a:endParaRPr lang="en-US" sz="5880" dirty="0">
              <a:solidFill>
                <a:srgbClr val="002060"/>
              </a:solidFill>
            </a:endParaRPr>
          </a:p>
        </p:txBody>
      </p:sp>
      <p:pic>
        <p:nvPicPr>
          <p:cNvPr id="11" name="Picture 10"/>
          <p:cNvPicPr>
            <a:picLocks noChangeAspect="1"/>
          </p:cNvPicPr>
          <p:nvPr/>
        </p:nvPicPr>
        <p:blipFill>
          <a:blip r:embed="rId4"/>
          <a:stretch>
            <a:fillRect/>
          </a:stretch>
        </p:blipFill>
        <p:spPr>
          <a:xfrm>
            <a:off x="8251933" y="741040"/>
            <a:ext cx="1870955" cy="1820259"/>
          </a:xfrm>
          <a:prstGeom prst="rect">
            <a:avLst/>
          </a:prstGeom>
        </p:spPr>
      </p:pic>
      <p:pic>
        <p:nvPicPr>
          <p:cNvPr id="12" name="Picture 11"/>
          <p:cNvPicPr>
            <a:picLocks noChangeAspect="1"/>
          </p:cNvPicPr>
          <p:nvPr/>
        </p:nvPicPr>
        <p:blipFill>
          <a:blip r:embed="rId5"/>
          <a:stretch>
            <a:fillRect/>
          </a:stretch>
        </p:blipFill>
        <p:spPr>
          <a:xfrm>
            <a:off x="5424010" y="5064563"/>
            <a:ext cx="1239058" cy="1201727"/>
          </a:xfrm>
          <a:prstGeom prst="rect">
            <a:avLst/>
          </a:prstGeom>
        </p:spPr>
      </p:pic>
      <p:pic>
        <p:nvPicPr>
          <p:cNvPr id="13" name="Picture 12"/>
          <p:cNvPicPr>
            <a:picLocks noChangeAspect="1"/>
          </p:cNvPicPr>
          <p:nvPr/>
        </p:nvPicPr>
        <p:blipFill>
          <a:blip r:embed="rId6"/>
          <a:stretch>
            <a:fillRect/>
          </a:stretch>
        </p:blipFill>
        <p:spPr>
          <a:xfrm>
            <a:off x="5424010" y="3055674"/>
            <a:ext cx="1239058" cy="1201727"/>
          </a:xfrm>
          <a:prstGeom prst="rect">
            <a:avLst/>
          </a:prstGeom>
        </p:spPr>
      </p:pic>
      <p:pic>
        <p:nvPicPr>
          <p:cNvPr id="15" name="Picture 14"/>
          <p:cNvPicPr>
            <a:picLocks noChangeAspect="1"/>
          </p:cNvPicPr>
          <p:nvPr/>
        </p:nvPicPr>
        <p:blipFill>
          <a:blip r:embed="rId7"/>
          <a:stretch>
            <a:fillRect/>
          </a:stretch>
        </p:blipFill>
        <p:spPr>
          <a:xfrm>
            <a:off x="8251931" y="2682347"/>
            <a:ext cx="1870955" cy="1866931"/>
          </a:xfrm>
          <a:prstGeom prst="rect">
            <a:avLst/>
          </a:prstGeom>
        </p:spPr>
      </p:pic>
      <p:sp>
        <p:nvSpPr>
          <p:cNvPr id="16" name="TextBox 15"/>
          <p:cNvSpPr txBox="1"/>
          <p:nvPr/>
        </p:nvSpPr>
        <p:spPr>
          <a:xfrm>
            <a:off x="6947188" y="1114371"/>
            <a:ext cx="940784" cy="1103904"/>
          </a:xfrm>
          <a:prstGeom prst="rect">
            <a:avLst/>
          </a:prstGeom>
          <a:noFill/>
        </p:spPr>
        <p:txBody>
          <a:bodyPr wrap="square" lIns="179198" tIns="143357" rIns="179198" bIns="143357" rtlCol="0">
            <a:spAutoFit/>
          </a:bodyPr>
          <a:lstStyle/>
          <a:p>
            <a:pPr>
              <a:lnSpc>
                <a:spcPct val="90000"/>
              </a:lnSpc>
              <a:spcAft>
                <a:spcPts val="590"/>
              </a:spcAft>
            </a:pPr>
            <a:r>
              <a:rPr lang="en-US" sz="5880" dirty="0">
                <a:solidFill>
                  <a:srgbClr val="002060"/>
                </a:solidFill>
              </a:rPr>
              <a:t>=</a:t>
            </a:r>
            <a:endParaRPr lang="en-US" sz="5880" dirty="0">
              <a:solidFill>
                <a:srgbClr val="002060"/>
              </a:solidFill>
            </a:endParaRPr>
          </a:p>
        </p:txBody>
      </p:sp>
      <p:sp>
        <p:nvSpPr>
          <p:cNvPr id="17" name="TextBox 16"/>
          <p:cNvSpPr txBox="1"/>
          <p:nvPr/>
        </p:nvSpPr>
        <p:spPr>
          <a:xfrm>
            <a:off x="6947188" y="5087847"/>
            <a:ext cx="940784" cy="1103904"/>
          </a:xfrm>
          <a:prstGeom prst="rect">
            <a:avLst/>
          </a:prstGeom>
          <a:noFill/>
        </p:spPr>
        <p:txBody>
          <a:bodyPr wrap="square" lIns="179198" tIns="143357" rIns="179198" bIns="143357" rtlCol="0">
            <a:spAutoFit/>
          </a:bodyPr>
          <a:lstStyle/>
          <a:p>
            <a:pPr>
              <a:lnSpc>
                <a:spcPct val="90000"/>
              </a:lnSpc>
              <a:spcAft>
                <a:spcPts val="590"/>
              </a:spcAft>
            </a:pPr>
            <a:r>
              <a:rPr lang="en-US" sz="5880" dirty="0">
                <a:solidFill>
                  <a:srgbClr val="002060"/>
                </a:solidFill>
              </a:rPr>
              <a:t>=</a:t>
            </a:r>
            <a:endParaRPr lang="en-US" sz="5880" dirty="0">
              <a:solidFill>
                <a:srgbClr val="002060"/>
              </a:solidFill>
            </a:endParaRPr>
          </a:p>
        </p:txBody>
      </p:sp>
      <p:pic>
        <p:nvPicPr>
          <p:cNvPr id="18" name="Picture 17"/>
          <p:cNvPicPr>
            <a:picLocks noChangeAspect="1"/>
          </p:cNvPicPr>
          <p:nvPr/>
        </p:nvPicPr>
        <p:blipFill>
          <a:blip r:embed="rId3"/>
          <a:stretch>
            <a:fillRect/>
          </a:stretch>
        </p:blipFill>
        <p:spPr>
          <a:xfrm>
            <a:off x="1914731" y="2739241"/>
            <a:ext cx="1866637" cy="1809742"/>
          </a:xfrm>
          <a:prstGeom prst="rect">
            <a:avLst/>
          </a:prstGeom>
        </p:spPr>
      </p:pic>
      <p:pic>
        <p:nvPicPr>
          <p:cNvPr id="19" name="Picture 18"/>
          <p:cNvPicPr>
            <a:picLocks noChangeAspect="1"/>
          </p:cNvPicPr>
          <p:nvPr/>
        </p:nvPicPr>
        <p:blipFill>
          <a:blip r:embed="rId3"/>
          <a:stretch>
            <a:fillRect/>
          </a:stretch>
        </p:blipFill>
        <p:spPr>
          <a:xfrm>
            <a:off x="1918184" y="723272"/>
            <a:ext cx="1866637" cy="1809742"/>
          </a:xfrm>
          <a:prstGeom prst="rect">
            <a:avLst/>
          </a:prstGeom>
        </p:spPr>
      </p:pic>
      <p:grpSp>
        <p:nvGrpSpPr>
          <p:cNvPr id="22" name="Group 21"/>
          <p:cNvGrpSpPr/>
          <p:nvPr/>
        </p:nvGrpSpPr>
        <p:grpSpPr>
          <a:xfrm>
            <a:off x="4349913" y="1414926"/>
            <a:ext cx="477440" cy="502665"/>
            <a:chOff x="4740385" y="3954462"/>
            <a:chExt cx="487252" cy="512996"/>
          </a:xfrm>
        </p:grpSpPr>
        <p:sp>
          <p:nvSpPr>
            <p:cNvPr id="23" name="Oval 2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cxnSp>
          <p:nvCxnSpPr>
            <p:cNvPr id="24" name="Straight Connector 23"/>
            <p:cNvCxnSpPr>
              <a:stCxn id="23" idx="1"/>
              <a:endCxn id="2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7"/>
              <a:endCxn id="2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349247" y="3429001"/>
            <a:ext cx="477440" cy="502665"/>
            <a:chOff x="4740385" y="3954462"/>
            <a:chExt cx="487252" cy="512996"/>
          </a:xfrm>
        </p:grpSpPr>
        <p:sp>
          <p:nvSpPr>
            <p:cNvPr id="27" name="Oval 2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cxnSp>
          <p:nvCxnSpPr>
            <p:cNvPr id="28" name="Straight Connector 27"/>
            <p:cNvCxnSpPr>
              <a:stCxn id="27" idx="1"/>
              <a:endCxn id="2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349247" y="5390298"/>
            <a:ext cx="477440" cy="502665"/>
            <a:chOff x="4740385" y="3954462"/>
            <a:chExt cx="487252" cy="512996"/>
          </a:xfrm>
        </p:grpSpPr>
        <p:sp>
          <p:nvSpPr>
            <p:cNvPr id="31" name="Oval 3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cxnSp>
          <p:nvCxnSpPr>
            <p:cNvPr id="32" name="Straight Connector 31"/>
            <p:cNvCxnSpPr>
              <a:stCxn id="31" idx="1"/>
              <a:endCxn id="3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7"/>
              <a:endCxn id="3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5405248" y="1039705"/>
            <a:ext cx="1239058" cy="12017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le 34"/>
          <p:cNvSpPr/>
          <p:nvPr/>
        </p:nvSpPr>
        <p:spPr bwMode="auto">
          <a:xfrm>
            <a:off x="5424010" y="3048594"/>
            <a:ext cx="1239058" cy="1201727"/>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6" name="Rectangle 35"/>
          <p:cNvSpPr/>
          <p:nvPr/>
        </p:nvSpPr>
        <p:spPr bwMode="auto">
          <a:xfrm>
            <a:off x="5424010" y="5064563"/>
            <a:ext cx="1239058" cy="1201727"/>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7" name="Rectangle 36"/>
          <p:cNvSpPr/>
          <p:nvPr/>
        </p:nvSpPr>
        <p:spPr>
          <a:xfrm>
            <a:off x="7565874" y="6330627"/>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 layer</a:t>
            </a:r>
            <a:endParaRPr lang="en-US" dirty="0"/>
          </a:p>
        </p:txBody>
      </p:sp>
      <p:sp>
        <p:nvSpPr>
          <p:cNvPr id="3" name="Text Placeholder 2"/>
          <p:cNvSpPr>
            <a:spLocks noGrp="1"/>
          </p:cNvSpPr>
          <p:nvPr>
            <p:ph type="body" sz="quarter" idx="10"/>
          </p:nvPr>
        </p:nvSpPr>
        <p:spPr>
          <a:xfrm>
            <a:off x="272092" y="1190592"/>
            <a:ext cx="11647821" cy="585438"/>
          </a:xfrm>
        </p:spPr>
        <p:txBody>
          <a:bodyPr/>
          <a:lstStyle/>
          <a:p>
            <a:r>
              <a:rPr lang="en-US" dirty="0">
                <a:solidFill>
                  <a:schemeClr val="tx1"/>
                </a:solidFill>
              </a:rPr>
              <a:t>One image becomes a stack of filtered images</a:t>
            </a:r>
            <a:endParaRPr lang="en-US" dirty="0">
              <a:solidFill>
                <a:schemeClr val="tx1"/>
              </a:solidFill>
            </a:endParaRPr>
          </a:p>
        </p:txBody>
      </p:sp>
      <p:pic>
        <p:nvPicPr>
          <p:cNvPr id="5" name="Picture 4"/>
          <p:cNvPicPr>
            <a:picLocks noChangeAspect="1"/>
          </p:cNvPicPr>
          <p:nvPr/>
        </p:nvPicPr>
        <p:blipFill>
          <a:blip r:embed="rId1"/>
          <a:stretch>
            <a:fillRect/>
          </a:stretch>
        </p:blipFill>
        <p:spPr>
          <a:xfrm>
            <a:off x="7962639" y="4663968"/>
            <a:ext cx="1079748" cy="1077426"/>
          </a:xfrm>
          <a:prstGeom prst="rect">
            <a:avLst/>
          </a:prstGeom>
        </p:spPr>
      </p:pic>
      <p:pic>
        <p:nvPicPr>
          <p:cNvPr id="6" name="Picture 5"/>
          <p:cNvPicPr>
            <a:picLocks noChangeAspect="1"/>
          </p:cNvPicPr>
          <p:nvPr/>
        </p:nvPicPr>
        <p:blipFill>
          <a:blip r:embed="rId2"/>
          <a:stretch>
            <a:fillRect/>
          </a:stretch>
        </p:blipFill>
        <p:spPr>
          <a:xfrm>
            <a:off x="5353562" y="2558235"/>
            <a:ext cx="713147" cy="691661"/>
          </a:xfrm>
          <a:prstGeom prst="rect">
            <a:avLst/>
          </a:prstGeom>
        </p:spPr>
      </p:pic>
      <p:pic>
        <p:nvPicPr>
          <p:cNvPr id="12" name="Picture 11"/>
          <p:cNvPicPr>
            <a:picLocks noChangeAspect="1"/>
          </p:cNvPicPr>
          <p:nvPr/>
        </p:nvPicPr>
        <p:blipFill>
          <a:blip r:embed="rId3"/>
          <a:stretch>
            <a:fillRect/>
          </a:stretch>
        </p:blipFill>
        <p:spPr>
          <a:xfrm>
            <a:off x="7962640" y="2386337"/>
            <a:ext cx="1076838" cy="1047659"/>
          </a:xfrm>
          <a:prstGeom prst="rect">
            <a:avLst/>
          </a:prstGeom>
        </p:spPr>
      </p:pic>
      <p:pic>
        <p:nvPicPr>
          <p:cNvPr id="13" name="Picture 12"/>
          <p:cNvPicPr>
            <a:picLocks noChangeAspect="1"/>
          </p:cNvPicPr>
          <p:nvPr/>
        </p:nvPicPr>
        <p:blipFill>
          <a:blip r:embed="rId4"/>
          <a:stretch>
            <a:fillRect/>
          </a:stretch>
        </p:blipFill>
        <p:spPr>
          <a:xfrm>
            <a:off x="5364360" y="4874765"/>
            <a:ext cx="713147" cy="691661"/>
          </a:xfrm>
          <a:prstGeom prst="rect">
            <a:avLst/>
          </a:prstGeom>
        </p:spPr>
      </p:pic>
      <p:pic>
        <p:nvPicPr>
          <p:cNvPr id="14" name="Picture 13"/>
          <p:cNvPicPr>
            <a:picLocks noChangeAspect="1"/>
          </p:cNvPicPr>
          <p:nvPr/>
        </p:nvPicPr>
        <p:blipFill>
          <a:blip r:embed="rId5"/>
          <a:stretch>
            <a:fillRect/>
          </a:stretch>
        </p:blipFill>
        <p:spPr>
          <a:xfrm>
            <a:off x="5364360" y="3718535"/>
            <a:ext cx="713147" cy="691661"/>
          </a:xfrm>
          <a:prstGeom prst="rect">
            <a:avLst/>
          </a:prstGeom>
        </p:spPr>
      </p:pic>
      <p:pic>
        <p:nvPicPr>
          <p:cNvPr id="15" name="Picture 14"/>
          <p:cNvPicPr>
            <a:picLocks noChangeAspect="1"/>
          </p:cNvPicPr>
          <p:nvPr/>
        </p:nvPicPr>
        <p:blipFill>
          <a:blip r:embed="rId6"/>
          <a:stretch>
            <a:fillRect/>
          </a:stretch>
        </p:blipFill>
        <p:spPr>
          <a:xfrm>
            <a:off x="7962639" y="3503667"/>
            <a:ext cx="1076840" cy="1074524"/>
          </a:xfrm>
          <a:prstGeom prst="rect">
            <a:avLst/>
          </a:prstGeom>
        </p:spPr>
      </p:pic>
      <p:pic>
        <p:nvPicPr>
          <p:cNvPr id="18" name="Picture 17"/>
          <p:cNvPicPr>
            <a:picLocks noChangeAspect="1"/>
          </p:cNvPicPr>
          <p:nvPr/>
        </p:nvPicPr>
        <p:blipFill>
          <a:blip r:embed="rId7"/>
          <a:stretch>
            <a:fillRect/>
          </a:stretch>
        </p:blipFill>
        <p:spPr>
          <a:xfrm>
            <a:off x="2259023" y="3536414"/>
            <a:ext cx="1074355" cy="1041608"/>
          </a:xfrm>
          <a:prstGeom prst="rect">
            <a:avLst/>
          </a:prstGeom>
        </p:spPr>
      </p:pic>
      <p:grpSp>
        <p:nvGrpSpPr>
          <p:cNvPr id="21" name="Group 20"/>
          <p:cNvGrpSpPr/>
          <p:nvPr/>
        </p:nvGrpSpPr>
        <p:grpSpPr>
          <a:xfrm>
            <a:off x="4745774" y="3933407"/>
            <a:ext cx="274793" cy="289313"/>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5353562" y="2558235"/>
            <a:ext cx="713147" cy="69166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4" name="Rectangle 23"/>
          <p:cNvSpPr/>
          <p:nvPr/>
        </p:nvSpPr>
        <p:spPr bwMode="auto">
          <a:xfrm>
            <a:off x="5364360" y="3714462"/>
            <a:ext cx="713147" cy="691661"/>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25" name="Rectangle 24"/>
          <p:cNvSpPr/>
          <p:nvPr/>
        </p:nvSpPr>
        <p:spPr bwMode="auto">
          <a:xfrm>
            <a:off x="5364360" y="4874765"/>
            <a:ext cx="713147" cy="691661"/>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35" name="Rectangle 34"/>
          <p:cNvSpPr/>
          <p:nvPr/>
        </p:nvSpPr>
        <p:spPr bwMode="auto">
          <a:xfrm>
            <a:off x="4464555" y="2386337"/>
            <a:ext cx="2090635" cy="3499052"/>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36" name="Straight Arrow Connector 35"/>
          <p:cNvCxnSpPr/>
          <p:nvPr/>
        </p:nvCxnSpPr>
        <p:spPr>
          <a:xfrm>
            <a:off x="3482707" y="4026325"/>
            <a:ext cx="885873"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67991" y="4064532"/>
            <a:ext cx="885873"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 layer</a:t>
            </a:r>
            <a:endParaRPr lang="en-US" dirty="0"/>
          </a:p>
        </p:txBody>
      </p:sp>
      <p:sp>
        <p:nvSpPr>
          <p:cNvPr id="3" name="Text Placeholder 2"/>
          <p:cNvSpPr>
            <a:spLocks noGrp="1"/>
          </p:cNvSpPr>
          <p:nvPr>
            <p:ph type="body" sz="quarter" idx="10"/>
          </p:nvPr>
        </p:nvSpPr>
        <p:spPr>
          <a:xfrm>
            <a:off x="272092" y="1190592"/>
            <a:ext cx="11647821" cy="585438"/>
          </a:xfrm>
        </p:spPr>
        <p:txBody>
          <a:bodyPr/>
          <a:lstStyle/>
          <a:p>
            <a:r>
              <a:rPr lang="en-US" dirty="0">
                <a:solidFill>
                  <a:schemeClr val="tx1"/>
                </a:solidFill>
              </a:rPr>
              <a:t>One image becomes a stack of filtered images</a:t>
            </a:r>
            <a:endParaRPr lang="en-US" dirty="0">
              <a:solidFill>
                <a:schemeClr val="tx1"/>
              </a:solidFill>
            </a:endParaRPr>
          </a:p>
        </p:txBody>
      </p:sp>
      <p:pic>
        <p:nvPicPr>
          <p:cNvPr id="5" name="Picture 4"/>
          <p:cNvPicPr>
            <a:picLocks noChangeAspect="1"/>
          </p:cNvPicPr>
          <p:nvPr/>
        </p:nvPicPr>
        <p:blipFill>
          <a:blip r:embed="rId1"/>
          <a:stretch>
            <a:fillRect/>
          </a:stretch>
        </p:blipFill>
        <p:spPr>
          <a:xfrm>
            <a:off x="7215985" y="4663968"/>
            <a:ext cx="1079748" cy="1077426"/>
          </a:xfrm>
          <a:prstGeom prst="rect">
            <a:avLst/>
          </a:prstGeom>
        </p:spPr>
      </p:pic>
      <p:pic>
        <p:nvPicPr>
          <p:cNvPr id="12" name="Picture 11"/>
          <p:cNvPicPr>
            <a:picLocks noChangeAspect="1"/>
          </p:cNvPicPr>
          <p:nvPr/>
        </p:nvPicPr>
        <p:blipFill>
          <a:blip r:embed="rId2"/>
          <a:stretch>
            <a:fillRect/>
          </a:stretch>
        </p:blipFill>
        <p:spPr>
          <a:xfrm>
            <a:off x="7215983" y="2386337"/>
            <a:ext cx="1076838" cy="1047659"/>
          </a:xfrm>
          <a:prstGeom prst="rect">
            <a:avLst/>
          </a:prstGeom>
        </p:spPr>
      </p:pic>
      <p:pic>
        <p:nvPicPr>
          <p:cNvPr id="15" name="Picture 14"/>
          <p:cNvPicPr>
            <a:picLocks noChangeAspect="1"/>
          </p:cNvPicPr>
          <p:nvPr/>
        </p:nvPicPr>
        <p:blipFill>
          <a:blip r:embed="rId3"/>
          <a:stretch>
            <a:fillRect/>
          </a:stretch>
        </p:blipFill>
        <p:spPr>
          <a:xfrm>
            <a:off x="7215984" y="3503667"/>
            <a:ext cx="1076840" cy="1074524"/>
          </a:xfrm>
          <a:prstGeom prst="rect">
            <a:avLst/>
          </a:prstGeom>
        </p:spPr>
      </p:pic>
      <p:pic>
        <p:nvPicPr>
          <p:cNvPr id="18" name="Picture 17"/>
          <p:cNvPicPr>
            <a:picLocks noChangeAspect="1"/>
          </p:cNvPicPr>
          <p:nvPr/>
        </p:nvPicPr>
        <p:blipFill>
          <a:blip r:embed="rId4"/>
          <a:stretch>
            <a:fillRect/>
          </a:stretch>
        </p:blipFill>
        <p:spPr>
          <a:xfrm>
            <a:off x="2781680" y="3536414"/>
            <a:ext cx="1074355" cy="1041608"/>
          </a:xfrm>
          <a:prstGeom prst="rect">
            <a:avLst/>
          </a:prstGeom>
        </p:spPr>
      </p:pic>
      <p:grpSp>
        <p:nvGrpSpPr>
          <p:cNvPr id="21" name="Group 20"/>
          <p:cNvGrpSpPr/>
          <p:nvPr/>
        </p:nvGrpSpPr>
        <p:grpSpPr>
          <a:xfrm>
            <a:off x="5086487" y="3647295"/>
            <a:ext cx="785519" cy="827022"/>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bwMode="auto">
          <a:xfrm>
            <a:off x="4464555" y="2386337"/>
            <a:ext cx="2090635" cy="3499052"/>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lstStyle/>
          <a:p>
            <a:pPr algn="ctr" defTabSz="913765" fontAlgn="base">
              <a:spcBef>
                <a:spcPct val="0"/>
              </a:spcBef>
              <a:spcAft>
                <a:spcPct val="0"/>
              </a:spcAft>
            </a:pPr>
            <a:endParaRPr lang="en-US" sz="1960" dirty="0">
              <a:solidFill>
                <a:schemeClr val="tx1"/>
              </a:solidFill>
            </a:endParaRPr>
          </a:p>
        </p:txBody>
      </p:sp>
      <p:sp>
        <p:nvSpPr>
          <p:cNvPr id="13" name="Rectangle 12"/>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Screenshots of project</a:t>
            </a:r>
            <a:endParaRPr lang="en-IN" dirty="0"/>
          </a:p>
        </p:txBody>
      </p:sp>
      <p:pic>
        <p:nvPicPr>
          <p:cNvPr id="8" name="Content Placeholder 7"/>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838200" y="1555846"/>
            <a:ext cx="5181600" cy="4462817"/>
          </a:xfrm>
        </p:spPr>
      </p:pic>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555845"/>
            <a:ext cx="5181600" cy="4462817"/>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537949" y="825093"/>
            <a:ext cx="5181600" cy="4598098"/>
          </a:xfrm>
        </p:spPr>
      </p:pic>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63519" y="859810"/>
            <a:ext cx="5181600" cy="4598098"/>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537949" y="655093"/>
            <a:ext cx="5181600" cy="4802814"/>
          </a:xfrm>
        </p:spPr>
      </p:pic>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655094"/>
            <a:ext cx="5181600" cy="4802814"/>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6172200" y="723332"/>
            <a:ext cx="5181600" cy="4981432"/>
          </a:xfrm>
        </p:spPr>
      </p:pic>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723332"/>
            <a:ext cx="5181600" cy="498143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REQUIREMENTS</a:t>
            </a:r>
            <a:endParaRPr lang="en-IN" dirty="0"/>
          </a:p>
        </p:txBody>
      </p:sp>
      <p:sp>
        <p:nvSpPr>
          <p:cNvPr id="3" name="Content Placeholder 2"/>
          <p:cNvSpPr>
            <a:spLocks noGrp="1"/>
          </p:cNvSpPr>
          <p:nvPr>
            <p:ph idx="1"/>
          </p:nvPr>
        </p:nvSpPr>
        <p:spPr/>
        <p:txBody>
          <a:bodyPr/>
          <a:lstStyle/>
          <a:p>
            <a:pPr marL="0" indent="0">
              <a:buNone/>
            </a:pPr>
            <a:r>
              <a:rPr lang="en-IN" dirty="0" smtClean="0"/>
              <a:t>Hardware used:-</a:t>
            </a:r>
            <a:endParaRPr lang="en-IN" dirty="0" smtClean="0"/>
          </a:p>
          <a:p>
            <a:pPr lvl="1"/>
            <a:r>
              <a:rPr lang="en-IN" dirty="0" smtClean="0"/>
              <a:t>Camera Hardware (live IP cam)</a:t>
            </a:r>
            <a:endParaRPr lang="en-IN" dirty="0" smtClean="0"/>
          </a:p>
          <a:p>
            <a:pPr marL="457200" lvl="1" indent="0">
              <a:buNone/>
            </a:pPr>
            <a:endParaRPr lang="en-IN" dirty="0" smtClean="0"/>
          </a:p>
          <a:p>
            <a:pPr marL="0" indent="0">
              <a:buNone/>
            </a:pPr>
            <a:r>
              <a:rPr lang="en-IN" dirty="0" smtClean="0"/>
              <a:t>Operating System:-</a:t>
            </a:r>
            <a:endParaRPr lang="en-IN" dirty="0" smtClean="0"/>
          </a:p>
          <a:p>
            <a:pPr lvl="1"/>
            <a:r>
              <a:rPr lang="en-IN" dirty="0" smtClean="0"/>
              <a:t>Android/Linux/Windows operating system dedicated hardware for running software</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6545687" y="1983345"/>
            <a:ext cx="5181600" cy="4193617"/>
          </a:xfrm>
        </p:spPr>
      </p:pic>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1983344"/>
            <a:ext cx="5181600" cy="419361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838200" y="0"/>
            <a:ext cx="10456572" cy="6181859"/>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838200" y="128789"/>
            <a:ext cx="10289146" cy="609170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5" dirty="0" smtClean="0">
                <a:effectLst/>
              </a:rPr>
              <a:t>C</a:t>
            </a:r>
            <a:r>
              <a:rPr lang="en-US" spc="-5" dirty="0" smtClean="0"/>
              <a:t>ONCLUSION</a:t>
            </a:r>
            <a:endParaRPr lang="en-IN" dirty="0"/>
          </a:p>
        </p:txBody>
      </p:sp>
      <p:sp>
        <p:nvSpPr>
          <p:cNvPr id="3" name="Content Placeholder 2"/>
          <p:cNvSpPr>
            <a:spLocks noGrp="1"/>
          </p:cNvSpPr>
          <p:nvPr>
            <p:ph idx="1"/>
          </p:nvPr>
        </p:nvSpPr>
        <p:spPr/>
        <p:txBody>
          <a:bodyPr/>
          <a:lstStyle/>
          <a:p>
            <a:pPr marL="0" indent="0">
              <a:buNone/>
            </a:pPr>
            <a:r>
              <a:rPr lang="en-IN" dirty="0"/>
              <a:t>W</a:t>
            </a:r>
            <a:r>
              <a:rPr lang="en-IN" dirty="0" smtClean="0"/>
              <a:t>e have proposed a garbage classified system which can be used </a:t>
            </a:r>
            <a:r>
              <a:rPr lang="en-IN" dirty="0" err="1" smtClean="0"/>
              <a:t>exci</a:t>
            </a:r>
            <a:r>
              <a:rPr lang="en-US" altLang="en-IN" dirty="0" err="1" smtClean="0"/>
              <a:t>ta</a:t>
            </a:r>
            <a:r>
              <a:rPr lang="en-IN" dirty="0" err="1" smtClean="0"/>
              <a:t>bilty</a:t>
            </a:r>
            <a:r>
              <a:rPr lang="en-IN" dirty="0" smtClean="0"/>
              <a:t> by taking in images/videos the model we made is </a:t>
            </a:r>
            <a:r>
              <a:rPr lang="en-IN" dirty="0" err="1" smtClean="0"/>
              <a:t>lite</a:t>
            </a:r>
            <a:r>
              <a:rPr lang="en-IN" dirty="0" smtClean="0"/>
              <a:t> into a run a execute we have a integrated our model into web-site to demonstrate in an understand </a:t>
            </a:r>
            <a:r>
              <a:rPr lang="en-IN" dirty="0" err="1" smtClean="0"/>
              <a:t>lable</a:t>
            </a:r>
            <a:r>
              <a:rPr lang="en-IN" dirty="0" smtClean="0"/>
              <a:t>.</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5" dirty="0" smtClean="0">
                <a:effectLst/>
              </a:rPr>
              <a:t>BIBLIOGRAPHY</a:t>
            </a:r>
            <a:endParaRPr lang="en-IN" dirty="0"/>
          </a:p>
        </p:txBody>
      </p:sp>
      <p:sp>
        <p:nvSpPr>
          <p:cNvPr id="4" name="Rectangle 1"/>
          <p:cNvSpPr>
            <a:spLocks noGrp="1" noChangeArrowheads="1"/>
          </p:cNvSpPr>
          <p:nvPr>
            <p:ph idx="1"/>
          </p:nvPr>
        </p:nvSpPr>
        <p:spPr bwMode="auto">
          <a:xfrm>
            <a:off x="838200" y="3401130"/>
            <a:ext cx="105156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1"/>
              </a:rPr>
              <a:t>https://teachablemachine.withgoogle.com/models/Iu6ZbI6Jo/</a:t>
            </a:r>
            <a:endPar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sz="1800"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rPr>
              <a:t>Keras.io</a:t>
            </a:r>
            <a:endPar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TOOLS AND TECHNOLOGY</a:t>
            </a:r>
            <a:endParaRPr lang="en-IN" dirty="0"/>
          </a:p>
        </p:txBody>
      </p:sp>
      <p:sp>
        <p:nvSpPr>
          <p:cNvPr id="3" name="Content Placeholder 2"/>
          <p:cNvSpPr>
            <a:spLocks noGrp="1"/>
          </p:cNvSpPr>
          <p:nvPr>
            <p:ph idx="1"/>
          </p:nvPr>
        </p:nvSpPr>
        <p:spPr/>
        <p:txBody>
          <a:bodyPr>
            <a:normAutofit fontScale="55000" lnSpcReduction="20000"/>
          </a:bodyPr>
          <a:lstStyle/>
          <a:p>
            <a:r>
              <a:rPr lang="en-IN" sz="3200" dirty="0"/>
              <a:t>S</a:t>
            </a:r>
            <a:r>
              <a:rPr lang="en-IN" sz="3200" dirty="0" smtClean="0"/>
              <a:t>oftware </a:t>
            </a:r>
            <a:r>
              <a:rPr lang="en-IN" sz="3200" dirty="0" smtClean="0"/>
              <a:t>Used :</a:t>
            </a:r>
            <a:endParaRPr lang="en-IN" sz="3200" dirty="0" smtClean="0"/>
          </a:p>
          <a:p>
            <a:pPr marL="0" indent="0">
              <a:buNone/>
            </a:pPr>
            <a:r>
              <a:rPr lang="en-IN" sz="3200" dirty="0"/>
              <a:t>		</a:t>
            </a:r>
            <a:r>
              <a:rPr lang="en-IN" sz="3200" dirty="0" smtClean="0"/>
              <a:t>- keras, tensorflow, flask, </a:t>
            </a:r>
            <a:r>
              <a:rPr lang="en-IN" sz="3200" dirty="0" smtClean="0"/>
              <a:t>python</a:t>
            </a:r>
            <a:endParaRPr lang="en-IN" sz="3200" dirty="0" smtClean="0"/>
          </a:p>
          <a:p>
            <a:pPr marL="0" indent="0">
              <a:buNone/>
            </a:pPr>
            <a:endParaRPr lang="en-IN" sz="3200" dirty="0" smtClean="0"/>
          </a:p>
          <a:p>
            <a:r>
              <a:rPr lang="en-IN" sz="3200" dirty="0" smtClean="0"/>
              <a:t>Programing used:</a:t>
            </a:r>
            <a:endParaRPr lang="en-IN" sz="3200" dirty="0" smtClean="0"/>
          </a:p>
          <a:p>
            <a:pPr marL="0" indent="0">
              <a:buNone/>
            </a:pPr>
            <a:r>
              <a:rPr lang="en-IN" sz="3200" dirty="0"/>
              <a:t> </a:t>
            </a:r>
            <a:r>
              <a:rPr lang="en-IN" sz="3200" dirty="0" smtClean="0"/>
              <a:t>	</a:t>
            </a:r>
            <a:r>
              <a:rPr lang="en-IN" sz="3200" dirty="0"/>
              <a:t>- HTML/CSS/JS</a:t>
            </a:r>
            <a:endParaRPr lang="en-IN" sz="3200" dirty="0"/>
          </a:p>
          <a:p>
            <a:pPr marL="0" indent="0">
              <a:buNone/>
            </a:pPr>
            <a:endParaRPr lang="en-IN" sz="3200" dirty="0" smtClean="0"/>
          </a:p>
          <a:p>
            <a:r>
              <a:rPr lang="en-IN" sz="3200" dirty="0" smtClean="0"/>
              <a:t>Platform:</a:t>
            </a:r>
            <a:endParaRPr lang="en-IN" sz="3200" dirty="0" smtClean="0"/>
          </a:p>
          <a:p>
            <a:pPr marL="0" indent="0">
              <a:buNone/>
            </a:pPr>
            <a:r>
              <a:rPr lang="en-IN" sz="3200" dirty="0" smtClean="0"/>
              <a:t>	-Google Colab</a:t>
            </a:r>
            <a:endParaRPr lang="en-IN" sz="3200" dirty="0" smtClean="0"/>
          </a:p>
          <a:p>
            <a:pPr marL="0" indent="0">
              <a:buNone/>
            </a:pPr>
            <a:r>
              <a:rPr lang="en-IN" sz="3200" dirty="0"/>
              <a:t>	</a:t>
            </a:r>
            <a:r>
              <a:rPr lang="en-IN" sz="3200" dirty="0" smtClean="0"/>
              <a:t>-</a:t>
            </a:r>
            <a:r>
              <a:rPr lang="en-IN" sz="3200" dirty="0" smtClean="0"/>
              <a:t>Anaconda(</a:t>
            </a:r>
            <a:r>
              <a:rPr lang="en-IN" sz="3200" dirty="0" err="1"/>
              <a:t>S</a:t>
            </a:r>
            <a:r>
              <a:rPr lang="en-IN" sz="3200" dirty="0" err="1" smtClean="0"/>
              <a:t>pyder</a:t>
            </a:r>
            <a:r>
              <a:rPr lang="en-IN" sz="3200" dirty="0" smtClean="0"/>
              <a:t>)</a:t>
            </a:r>
            <a:endParaRPr lang="en-IN" sz="3200" dirty="0" smtClean="0"/>
          </a:p>
          <a:p>
            <a:pPr marL="0" indent="0">
              <a:buNone/>
            </a:pPr>
            <a:r>
              <a:rPr lang="en-IN" sz="3200" dirty="0"/>
              <a:t>	</a:t>
            </a:r>
            <a:endParaRPr lang="en-IN" sz="3200" dirty="0" smtClean="0"/>
          </a:p>
          <a:p>
            <a:pPr marL="0" indent="0">
              <a:buNone/>
            </a:pPr>
            <a:endParaRPr lang="en-IN" sz="3200" dirty="0"/>
          </a:p>
          <a:p>
            <a:pPr marL="0" indent="0">
              <a:buNone/>
            </a:pPr>
            <a:r>
              <a:rPr lang="en-IN" sz="3200" dirty="0" smtClean="0"/>
              <a:t> </a:t>
            </a:r>
            <a:endParaRPr lang="en-IN" sz="3200" dirty="0" smtClean="0"/>
          </a:p>
          <a:p>
            <a:pPr marL="0" indent="0">
              <a:buNone/>
            </a:pPr>
            <a:r>
              <a:rPr lang="en-IN" dirty="0" smtClean="0"/>
              <a:t>	</a:t>
            </a:r>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52600" y="761994"/>
          <a:ext cx="8648700" cy="4192623"/>
        </p:xfrm>
        <a:graphic>
          <a:graphicData uri="http://schemas.openxmlformats.org/drawingml/2006/table">
            <a:tbl>
              <a:tblPr>
                <a:tableStyleId>{5C22544A-7EE6-4342-B048-85BDC9FD1C3A}</a:tableStyleId>
              </a:tblPr>
              <a:tblGrid>
                <a:gridCol w="2179926"/>
                <a:gridCol w="6468774"/>
              </a:tblGrid>
              <a:tr h="587900">
                <a:tc>
                  <a:txBody>
                    <a:bodyPr/>
                    <a:lstStyle/>
                    <a:p>
                      <a:pPr marL="66040">
                        <a:lnSpc>
                          <a:spcPct val="107000"/>
                        </a:lnSpc>
                        <a:spcBef>
                          <a:spcPts val="25"/>
                        </a:spcBef>
                        <a:spcAft>
                          <a:spcPts val="0"/>
                        </a:spcAft>
                      </a:pPr>
                      <a:r>
                        <a:rPr lang="en-US" sz="2000" spc="5" dirty="0">
                          <a:effectLst/>
                        </a:rPr>
                        <a:t>N</a:t>
                      </a:r>
                      <a:r>
                        <a:rPr lang="en-US" sz="2000" spc="-5" dirty="0">
                          <a:effectLst/>
                        </a:rPr>
                        <a:t>o</a:t>
                      </a:r>
                      <a:r>
                        <a:rPr lang="en-US" sz="2000" dirty="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solidFill>
                      <a:schemeClr val="accent1">
                        <a:lumMod val="40000"/>
                        <a:lumOff val="60000"/>
                      </a:schemeClr>
                    </a:solidFill>
                  </a:tcPr>
                </a:tc>
                <a:tc>
                  <a:txBody>
                    <a:bodyPr/>
                    <a:lstStyle/>
                    <a:p>
                      <a:pPr marL="66675">
                        <a:lnSpc>
                          <a:spcPct val="107000"/>
                        </a:lnSpc>
                        <a:spcBef>
                          <a:spcPts val="25"/>
                        </a:spcBef>
                        <a:spcAft>
                          <a:spcPts val="0"/>
                        </a:spcAft>
                      </a:pPr>
                      <a:r>
                        <a:rPr lang="en-US" sz="2000" spc="5">
                          <a:effectLst/>
                        </a:rPr>
                        <a:t>Ti</a:t>
                      </a:r>
                      <a:r>
                        <a:rPr lang="en-US" sz="2000" spc="-10">
                          <a:effectLst/>
                        </a:rPr>
                        <a:t>t</a:t>
                      </a:r>
                      <a:r>
                        <a:rPr lang="en-US" sz="2000" spc="5">
                          <a:effectLst/>
                        </a:rPr>
                        <a:t>l</a:t>
                      </a:r>
                      <a:r>
                        <a:rPr lang="en-US" sz="2000">
                          <a:effectLst/>
                        </a:rPr>
                        <a:t>e</a:t>
                      </a:r>
                      <a:endParaRPr lang="en-IN" sz="2000">
                        <a:effectLst/>
                        <a:latin typeface="Calibri" panose="020F0502020204030204" pitchFamily="34" charset="0"/>
                        <a:ea typeface="Times New Roman" panose="02020603050405020304" pitchFamily="18" charset="0"/>
                        <a:cs typeface="Mangal"/>
                      </a:endParaRPr>
                    </a:p>
                  </a:txBody>
                  <a:tcPr marL="0" marR="0" marT="0" marB="0">
                    <a:solidFill>
                      <a:schemeClr val="accent1">
                        <a:lumMod val="40000"/>
                        <a:lumOff val="60000"/>
                      </a:schemeClr>
                    </a:solidFill>
                  </a:tcPr>
                </a:tc>
              </a:tr>
              <a:tr h="591582">
                <a:tc>
                  <a:txBody>
                    <a:bodyPr/>
                    <a:lstStyle/>
                    <a:p>
                      <a:pPr marL="66040">
                        <a:lnSpc>
                          <a:spcPct val="107000"/>
                        </a:lnSpc>
                        <a:spcBef>
                          <a:spcPts val="40"/>
                        </a:spcBef>
                        <a:spcAft>
                          <a:spcPts val="0"/>
                        </a:spcAft>
                      </a:pPr>
                      <a:r>
                        <a:rPr lang="en-US" sz="2000" spc="5">
                          <a:effectLst/>
                        </a:rPr>
                        <a:t>1.</a:t>
                      </a:r>
                      <a:endParaRPr lang="en-IN" sz="200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spc="5" dirty="0">
                          <a:effectLst/>
                        </a:rPr>
                        <a:t>I</a:t>
                      </a:r>
                      <a:r>
                        <a:rPr lang="en-US" sz="2000" spc="-5" dirty="0">
                          <a:effectLst/>
                        </a:rPr>
                        <a:t>n</a:t>
                      </a:r>
                      <a:r>
                        <a:rPr lang="en-US" sz="2000" dirty="0">
                          <a:effectLst/>
                        </a:rPr>
                        <a:t>t</a:t>
                      </a:r>
                      <a:r>
                        <a:rPr lang="en-US" sz="2000" spc="5" dirty="0">
                          <a:effectLst/>
                        </a:rPr>
                        <a:t>r</a:t>
                      </a:r>
                      <a:r>
                        <a:rPr lang="en-US" sz="2000" spc="-5" dirty="0">
                          <a:effectLst/>
                        </a:rPr>
                        <a:t>odu</a:t>
                      </a:r>
                      <a:r>
                        <a:rPr lang="en-US" sz="2000" spc="5" dirty="0">
                          <a:effectLst/>
                        </a:rPr>
                        <a:t>c</a:t>
                      </a:r>
                      <a:r>
                        <a:rPr lang="en-US" sz="2000" spc="-10" dirty="0">
                          <a:effectLst/>
                        </a:rPr>
                        <a:t>t</a:t>
                      </a:r>
                      <a:r>
                        <a:rPr lang="en-US" sz="2000" spc="5" dirty="0">
                          <a:effectLst/>
                        </a:rPr>
                        <a:t>i</a:t>
                      </a:r>
                      <a:r>
                        <a:rPr lang="en-US" sz="2000" spc="-5" dirty="0">
                          <a:effectLst/>
                        </a:rPr>
                        <a:t>o</a:t>
                      </a:r>
                      <a:r>
                        <a:rPr lang="en-US" sz="2000" dirty="0">
                          <a:effectLst/>
                        </a:rPr>
                        <a:t>n</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87900">
                <a:tc>
                  <a:txBody>
                    <a:bodyPr/>
                    <a:lstStyle/>
                    <a:p>
                      <a:pPr marL="66040">
                        <a:lnSpc>
                          <a:spcPct val="107000"/>
                        </a:lnSpc>
                        <a:spcBef>
                          <a:spcPts val="25"/>
                        </a:spcBef>
                        <a:spcAft>
                          <a:spcPts val="0"/>
                        </a:spcAft>
                      </a:pPr>
                      <a:r>
                        <a:rPr lang="en-US" sz="2000" spc="5">
                          <a:effectLst/>
                        </a:rPr>
                        <a:t>2.</a:t>
                      </a:r>
                      <a:endParaRPr lang="en-IN" sz="200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dirty="0">
                          <a:effectLst/>
                        </a:rPr>
                        <a:t>O</a:t>
                      </a:r>
                      <a:r>
                        <a:rPr lang="en-US" sz="2000" spc="-5" dirty="0">
                          <a:effectLst/>
                        </a:rPr>
                        <a:t>b</a:t>
                      </a:r>
                      <a:r>
                        <a:rPr lang="en-US" sz="2000" spc="5" dirty="0">
                          <a:effectLst/>
                        </a:rPr>
                        <a:t>j</a:t>
                      </a:r>
                      <a:r>
                        <a:rPr lang="en-US" sz="2000" spc="-5" dirty="0">
                          <a:effectLst/>
                        </a:rPr>
                        <a:t>e</a:t>
                      </a:r>
                      <a:r>
                        <a:rPr lang="en-US" sz="2000" spc="5" dirty="0">
                          <a:effectLst/>
                        </a:rPr>
                        <a:t>c</a:t>
                      </a:r>
                      <a:r>
                        <a:rPr lang="en-US" sz="2000" spc="-10" dirty="0">
                          <a:effectLst/>
                        </a:rPr>
                        <a:t>t</a:t>
                      </a:r>
                      <a:r>
                        <a:rPr lang="en-US" sz="2000" spc="5" dirty="0">
                          <a:effectLst/>
                        </a:rPr>
                        <a:t>iv</a:t>
                      </a:r>
                      <a:r>
                        <a:rPr lang="en-US" sz="2000" dirty="0">
                          <a:effectLst/>
                        </a:rPr>
                        <a:t>e</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91582">
                <a:tc>
                  <a:txBody>
                    <a:bodyPr/>
                    <a:lstStyle/>
                    <a:p>
                      <a:pPr marL="66040">
                        <a:lnSpc>
                          <a:spcPct val="107000"/>
                        </a:lnSpc>
                        <a:spcBef>
                          <a:spcPts val="40"/>
                        </a:spcBef>
                        <a:spcAft>
                          <a:spcPts val="0"/>
                        </a:spcAft>
                      </a:pPr>
                      <a:r>
                        <a:rPr lang="en-US" sz="2000" spc="5" dirty="0" smtClean="0">
                          <a:effectLst/>
                        </a:rPr>
                        <a:t>3.</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dirty="0">
                          <a:effectLst/>
                        </a:rPr>
                        <a:t>Re</a:t>
                      </a:r>
                      <a:r>
                        <a:rPr lang="en-US" sz="2000" spc="-5" dirty="0">
                          <a:effectLst/>
                        </a:rPr>
                        <a:t>qu</a:t>
                      </a:r>
                      <a:r>
                        <a:rPr lang="en-US" sz="2000" spc="5" dirty="0">
                          <a:effectLst/>
                        </a:rPr>
                        <a:t>ir</a:t>
                      </a:r>
                      <a:r>
                        <a:rPr lang="en-US" sz="2000" spc="-5" dirty="0">
                          <a:effectLst/>
                        </a:rPr>
                        <a:t>e</a:t>
                      </a:r>
                      <a:r>
                        <a:rPr lang="en-US" sz="2000" dirty="0">
                          <a:effectLst/>
                        </a:rPr>
                        <a:t>me</a:t>
                      </a:r>
                      <a:r>
                        <a:rPr lang="en-US" sz="2000" spc="-5" dirty="0">
                          <a:effectLst/>
                        </a:rPr>
                        <a:t>n</a:t>
                      </a:r>
                      <a:r>
                        <a:rPr lang="en-US" sz="2000" dirty="0">
                          <a:effectLst/>
                        </a:rPr>
                        <a:t>ts</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87900">
                <a:tc>
                  <a:txBody>
                    <a:bodyPr/>
                    <a:lstStyle/>
                    <a:p>
                      <a:pPr marL="66040">
                        <a:lnSpc>
                          <a:spcPct val="107000"/>
                        </a:lnSpc>
                        <a:spcBef>
                          <a:spcPts val="25"/>
                        </a:spcBef>
                        <a:spcAft>
                          <a:spcPts val="0"/>
                        </a:spcAft>
                      </a:pPr>
                      <a:r>
                        <a:rPr lang="en-US" sz="2000" spc="5" dirty="0" smtClean="0">
                          <a:effectLst/>
                        </a:rPr>
                        <a:t>4</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spc="5" dirty="0">
                          <a:effectLst/>
                        </a:rPr>
                        <a:t>T</a:t>
                      </a:r>
                      <a:r>
                        <a:rPr lang="en-US" sz="2000" spc="-5" dirty="0">
                          <a:effectLst/>
                        </a:rPr>
                        <a:t>oo</a:t>
                      </a:r>
                      <a:r>
                        <a:rPr lang="en-US" sz="2000" spc="5" dirty="0">
                          <a:effectLst/>
                        </a:rPr>
                        <a:t>l</a:t>
                      </a:r>
                      <a:r>
                        <a:rPr lang="en-US" sz="2000" dirty="0">
                          <a:effectLst/>
                        </a:rPr>
                        <a:t>s</a:t>
                      </a:r>
                      <a:r>
                        <a:rPr lang="en-US" sz="2000" spc="5" dirty="0">
                          <a:effectLst/>
                        </a:rPr>
                        <a:t> </a:t>
                      </a:r>
                      <a:r>
                        <a:rPr lang="en-US" sz="2000" dirty="0">
                          <a:effectLst/>
                        </a:rPr>
                        <a:t>a</a:t>
                      </a:r>
                      <a:r>
                        <a:rPr lang="en-US" sz="2000" spc="-5" dirty="0">
                          <a:effectLst/>
                        </a:rPr>
                        <a:t>n</a:t>
                      </a:r>
                      <a:r>
                        <a:rPr lang="en-US" sz="2000" dirty="0">
                          <a:effectLst/>
                        </a:rPr>
                        <a:t>d</a:t>
                      </a:r>
                      <a:r>
                        <a:rPr lang="en-US" sz="2000" spc="-5" dirty="0">
                          <a:effectLst/>
                        </a:rPr>
                        <a:t> </a:t>
                      </a:r>
                      <a:r>
                        <a:rPr lang="en-US" sz="2000" spc="5" dirty="0">
                          <a:effectLst/>
                        </a:rPr>
                        <a:t>T</a:t>
                      </a:r>
                      <a:r>
                        <a:rPr lang="en-US" sz="2000" spc="-15" dirty="0">
                          <a:effectLst/>
                        </a:rPr>
                        <a:t>e</a:t>
                      </a:r>
                      <a:r>
                        <a:rPr lang="en-US" sz="2000" spc="5" dirty="0">
                          <a:effectLst/>
                        </a:rPr>
                        <a:t>c</a:t>
                      </a:r>
                      <a:r>
                        <a:rPr lang="en-US" sz="2000" spc="-5" dirty="0">
                          <a:effectLst/>
                        </a:rPr>
                        <a:t>hno</a:t>
                      </a:r>
                      <a:r>
                        <a:rPr lang="en-US" sz="2000" spc="5" dirty="0">
                          <a:effectLst/>
                        </a:rPr>
                        <a:t>l</a:t>
                      </a:r>
                      <a:r>
                        <a:rPr lang="en-US" sz="2000" spc="-5" dirty="0">
                          <a:effectLst/>
                        </a:rPr>
                        <a:t>o</a:t>
                      </a:r>
                      <a:r>
                        <a:rPr lang="en-US" sz="2000" spc="-10" dirty="0">
                          <a:effectLst/>
                        </a:rPr>
                        <a:t>g</a:t>
                      </a:r>
                      <a:r>
                        <a:rPr lang="en-US" sz="2000" dirty="0">
                          <a:effectLst/>
                        </a:rPr>
                        <a:t>y</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619811">
                <a:tc>
                  <a:txBody>
                    <a:bodyPr/>
                    <a:lstStyle/>
                    <a:p>
                      <a:pPr marL="66040">
                        <a:lnSpc>
                          <a:spcPct val="107000"/>
                        </a:lnSpc>
                        <a:spcBef>
                          <a:spcPts val="25"/>
                        </a:spcBef>
                        <a:spcAft>
                          <a:spcPts val="0"/>
                        </a:spcAft>
                      </a:pPr>
                      <a:r>
                        <a:rPr lang="en-US" sz="2000" spc="5" dirty="0" smtClean="0">
                          <a:effectLst/>
                        </a:rPr>
                        <a:t>5</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spc="5" dirty="0">
                          <a:effectLst/>
                        </a:rPr>
                        <a:t>C</a:t>
                      </a:r>
                      <a:r>
                        <a:rPr lang="en-US" sz="2000" spc="-5" dirty="0">
                          <a:effectLst/>
                        </a:rPr>
                        <a:t>on</a:t>
                      </a:r>
                      <a:r>
                        <a:rPr lang="en-US" sz="2000" spc="5" dirty="0">
                          <a:effectLst/>
                        </a:rPr>
                        <a:t>cl</a:t>
                      </a:r>
                      <a:r>
                        <a:rPr lang="en-US" sz="2000" spc="-5" dirty="0">
                          <a:effectLst/>
                        </a:rPr>
                        <a:t>u</a:t>
                      </a:r>
                      <a:r>
                        <a:rPr lang="en-US" sz="2000" spc="-10" dirty="0">
                          <a:effectLst/>
                        </a:rPr>
                        <a:t>s</a:t>
                      </a:r>
                      <a:r>
                        <a:rPr lang="en-US" sz="2000" spc="5" dirty="0">
                          <a:effectLst/>
                        </a:rPr>
                        <a:t>i</a:t>
                      </a:r>
                      <a:r>
                        <a:rPr lang="en-US" sz="2000" spc="-5" dirty="0">
                          <a:effectLst/>
                        </a:rPr>
                        <a:t>o</a:t>
                      </a:r>
                      <a:r>
                        <a:rPr lang="en-US" sz="2000" dirty="0">
                          <a:effectLst/>
                        </a:rPr>
                        <a:t>n</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625948">
                <a:tc>
                  <a:txBody>
                    <a:bodyPr/>
                    <a:lstStyle/>
                    <a:p>
                      <a:pPr marL="66040">
                        <a:lnSpc>
                          <a:spcPct val="107000"/>
                        </a:lnSpc>
                        <a:spcBef>
                          <a:spcPts val="40"/>
                        </a:spcBef>
                        <a:spcAft>
                          <a:spcPts val="0"/>
                        </a:spcAft>
                      </a:pPr>
                      <a:r>
                        <a:rPr lang="en-US" sz="2000" spc="5" dirty="0" smtClean="0">
                          <a:effectLst/>
                        </a:rPr>
                        <a:t>6</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spc="5" dirty="0">
                          <a:effectLst/>
                        </a:rPr>
                        <a:t>Bi</a:t>
                      </a:r>
                      <a:r>
                        <a:rPr lang="en-US" sz="2000" spc="-5" dirty="0">
                          <a:effectLst/>
                        </a:rPr>
                        <a:t>bl</a:t>
                      </a:r>
                      <a:r>
                        <a:rPr lang="en-US" sz="2000" spc="5" dirty="0">
                          <a:effectLst/>
                        </a:rPr>
                        <a:t>i</a:t>
                      </a:r>
                      <a:r>
                        <a:rPr lang="en-US" sz="2000" spc="-5" dirty="0">
                          <a:effectLst/>
                        </a:rPr>
                        <a:t>o</a:t>
                      </a:r>
                      <a:r>
                        <a:rPr lang="en-US" sz="2000" spc="-10" dirty="0">
                          <a:effectLst/>
                        </a:rPr>
                        <a:t>g</a:t>
                      </a:r>
                      <a:r>
                        <a:rPr lang="en-US" sz="2000" spc="5" dirty="0">
                          <a:effectLst/>
                        </a:rPr>
                        <a:t>r</a:t>
                      </a:r>
                      <a:r>
                        <a:rPr lang="en-US" sz="2000" spc="-5" dirty="0">
                          <a:effectLst/>
                        </a:rPr>
                        <a:t>aph</a:t>
                      </a:r>
                      <a:r>
                        <a:rPr lang="en-US" sz="2000" dirty="0">
                          <a:effectLst/>
                        </a:rPr>
                        <a:t>y</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bl>
          </a:graphicData>
        </a:graphic>
      </p:graphicFrame>
      <p:sp>
        <p:nvSpPr>
          <p:cNvPr id="5" name="Rectangle 1"/>
          <p:cNvSpPr>
            <a:spLocks noChangeArrowheads="1"/>
          </p:cNvSpPr>
          <p:nvPr/>
        </p:nvSpPr>
        <p:spPr bwMode="auto">
          <a:xfrm>
            <a:off x="4257460" y="174080"/>
            <a:ext cx="29658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457200" algn="ctr" defTabSz="914400" rtl="0" eaLnBrk="0" fontAlgn="base" latinLnBrk="0" hangingPunct="0">
              <a:lnSpc>
                <a:spcPct val="100000"/>
              </a:lnSpc>
              <a:spcBef>
                <a:spcPct val="0"/>
              </a:spcBef>
              <a:spcAft>
                <a:spcPct val="0"/>
              </a:spcAft>
              <a:buClrTx/>
              <a:buSzTx/>
              <a:buFontTx/>
              <a:buNone/>
            </a:pPr>
            <a:r>
              <a:rPr kumimoji="0" lang="en-US" sz="28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kumimoji="0" lang="en-US" sz="28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91" y="118268"/>
            <a:ext cx="10515600" cy="1325563"/>
          </a:xfrm>
        </p:spPr>
        <p:txBody>
          <a:bodyPr>
            <a:normAutofit/>
          </a:bodyPr>
          <a:lstStyle/>
          <a:p>
            <a:r>
              <a:rPr lang="en-IN" sz="2000" dirty="0" smtClean="0"/>
              <a:t>WORKING OF IMAGES IN MODEL</a:t>
            </a:r>
            <a:endParaRPr lang="en-IN" sz="2000" dirty="0"/>
          </a:p>
        </p:txBody>
      </p:sp>
      <p:pic>
        <p:nvPicPr>
          <p:cNvPr id="4" name="Content Placeholder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4675188" y="781050"/>
            <a:ext cx="7516812" cy="48831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57809" y="1495339"/>
            <a:ext cx="1106072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Building a Convolutional Neural Network (CNN) in </a:t>
            </a:r>
            <a:r>
              <a:rPr kumimoji="0" 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Keras</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great way to use deep learning to classify images is to </a:t>
            </a: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build a convolutional</a:t>
            </a:r>
            <a:r>
              <a:rPr kumimoji="0" lang="en-US" sz="2400" b="1"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neural network (CNN).</a:t>
            </a: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 </a:t>
            </a:r>
            <a:r>
              <a:rPr kumimoji="0" 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Keras</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library in Python makes it pretty simple to build </a:t>
            </a: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CNN.</a:t>
            </a: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2400" b="1" dirty="0" smtClean="0">
                <a:solidFill>
                  <a:srgbClr val="000000"/>
                </a:solidFill>
                <a:latin typeface="Courier New" panose="02070309020205020404" pitchFamily="49" charset="0"/>
                <a:cs typeface="Courier New" panose="02070309020205020404" pitchFamily="49" charset="0"/>
              </a:rPr>
              <a:t>CNN </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Computers see images using pixels.</a:t>
            </a:r>
            <a:r>
              <a:rPr kumimoji="0" lang="en-US" sz="2400" b="1" i="0" u="none" strike="noStrike" cap="none" normalizeH="0" baseline="0" dirty="0" smtClean="0">
                <a:ln>
                  <a:noFill/>
                </a:ln>
                <a:solidFill>
                  <a:schemeClr val="tx1"/>
                </a:solidFill>
                <a:effectLst/>
              </a:rPr>
              <a:t> </a:t>
            </a:r>
            <a:endParaRPr kumimoji="0" lang="en-US" sz="2400" b="1"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3463</Words>
  <Application>WPS Presentation</Application>
  <PresentationFormat>Widescreen</PresentationFormat>
  <Paragraphs>266</Paragraphs>
  <Slides>54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Arial</vt:lpstr>
      <vt:lpstr>SimSun</vt:lpstr>
      <vt:lpstr>Wingdings</vt:lpstr>
      <vt:lpstr>Calibri</vt:lpstr>
      <vt:lpstr>Times New Roman</vt:lpstr>
      <vt:lpstr>Mangal</vt:lpstr>
      <vt:lpstr>Segoe Print</vt:lpstr>
      <vt:lpstr>Courier New</vt:lpstr>
      <vt:lpstr>Calibri Light</vt:lpstr>
      <vt:lpstr>Microsoft YaHei</vt:lpstr>
      <vt:lpstr>Arial Unicode MS</vt:lpstr>
      <vt:lpstr>Office Theme</vt:lpstr>
      <vt:lpstr>AI based Garbage separator</vt:lpstr>
      <vt:lpstr>INTRODUCTION</vt:lpstr>
      <vt:lpstr>OBJECTIVE</vt:lpstr>
      <vt:lpstr>Project Profile-</vt:lpstr>
      <vt:lpstr>REQUIREMENTS</vt:lpstr>
      <vt:lpstr>TOOLS AND TECHNOLOGY</vt:lpstr>
      <vt:lpstr>PowerPoint 演示文稿</vt:lpstr>
      <vt:lpstr>WORKING OF IMAGES IN MODEL</vt:lpstr>
      <vt:lpstr>PowerPoint 演示文稿</vt:lpstr>
      <vt:lpstr>PowerPoint 演示文稿</vt:lpstr>
      <vt:lpstr>For example</vt:lpstr>
      <vt:lpstr>Trickier cases</vt:lpstr>
      <vt:lpstr>Deciding is hard</vt:lpstr>
      <vt:lpstr>What computers see</vt:lpstr>
      <vt:lpstr>What computers see</vt:lpstr>
      <vt:lpstr>Computers are literal</vt:lpstr>
      <vt:lpstr>ConvNets match pieces of the image</vt:lpstr>
      <vt:lpstr>Features match pieces of the image</vt:lpstr>
      <vt:lpstr>PowerPoint 演示文稿</vt:lpstr>
      <vt:lpstr>PowerPoint 演示文稿</vt:lpstr>
      <vt:lpstr>PowerPoint 演示文稿</vt:lpstr>
      <vt:lpstr>PowerPoint 演示文稿</vt:lpstr>
      <vt:lpstr>PowerPoint 演示文稿</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Convolution: Trying every possible match</vt:lpstr>
      <vt:lpstr>Convolution: Trying every possible match</vt:lpstr>
      <vt:lpstr>PowerPoint 演示文稿</vt:lpstr>
      <vt:lpstr>Convolution layer</vt:lpstr>
      <vt:lpstr>Convolution layer</vt:lpstr>
      <vt:lpstr>Screenshots of project</vt:lpstr>
      <vt:lpstr>PowerPoint 演示文稿</vt:lpstr>
      <vt:lpstr>PowerPoint 演示文稿</vt:lpstr>
      <vt:lpstr>PowerPoint 演示文稿</vt:lpstr>
      <vt:lpstr>PowerPoint 演示文稿</vt:lpstr>
      <vt:lpstr>PowerPoint 演示文稿</vt:lpstr>
      <vt:lpstr>PowerPoint 演示文稿</vt:lpstr>
      <vt:lpstr>CONCLUSION</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Separation Biodegradable n Non-Biodegradable</dc:title>
  <dc:creator>karishma</dc:creator>
  <cp:lastModifiedBy>Vishwa</cp:lastModifiedBy>
  <cp:revision>36</cp:revision>
  <dcterms:created xsi:type="dcterms:W3CDTF">2020-03-26T08:48:00Z</dcterms:created>
  <dcterms:modified xsi:type="dcterms:W3CDTF">2020-06-21T19:47:06Z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