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5" r:id="rId1"/>
  </p:sldMasterIdLst>
  <p:sldIdLst>
    <p:sldId id="256" r:id="rId2"/>
    <p:sldId id="273" r:id="rId3"/>
    <p:sldId id="267" r:id="rId4"/>
    <p:sldId id="276" r:id="rId5"/>
    <p:sldId id="277" r:id="rId6"/>
    <p:sldId id="279" r:id="rId7"/>
    <p:sldId id="258" r:id="rId8"/>
    <p:sldId id="257" r:id="rId9"/>
    <p:sldId id="260" r:id="rId10"/>
    <p:sldId id="266" r:id="rId11"/>
    <p:sldId id="264" r:id="rId12"/>
    <p:sldId id="281" r:id="rId13"/>
    <p:sldId id="280" r:id="rId14"/>
    <p:sldId id="261" r:id="rId15"/>
    <p:sldId id="271" r:id="rId16"/>
    <p:sldId id="262" r:id="rId17"/>
    <p:sldId id="263" r:id="rId18"/>
    <p:sldId id="268" r:id="rId19"/>
    <p:sldId id="269" r:id="rId20"/>
    <p:sldId id="272" r:id="rId21"/>
    <p:sldId id="270" r:id="rId22"/>
    <p:sldId id="274" r:id="rId23"/>
    <p:sldId id="275"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07"/>
    <p:restoredTop sz="95748"/>
  </p:normalViewPr>
  <p:slideViewPr>
    <p:cSldViewPr snapToGrid="0" snapToObjects="1">
      <p:cViewPr varScale="1">
        <p:scale>
          <a:sx n="110" d="100"/>
          <a:sy n="110" d="100"/>
        </p:scale>
        <p:origin x="8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3821-597E-4B4F-8572-5DA1CB183565}"/>
              </a:ext>
            </a:extLst>
          </p:cNvPr>
          <p:cNvSpPr>
            <a:spLocks noGrp="1"/>
          </p:cNvSpPr>
          <p:nvPr>
            <p:ph type="ctrTitle"/>
          </p:nvPr>
        </p:nvSpPr>
        <p:spPr>
          <a:xfrm>
            <a:off x="548640" y="950976"/>
            <a:ext cx="6509385" cy="3556730"/>
          </a:xfrm>
        </p:spPr>
        <p:txBody>
          <a:bodyPr anchor="t">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4C38D70-8FF5-47D7-A0DD-087A227BC94F}"/>
              </a:ext>
            </a:extLst>
          </p:cNvPr>
          <p:cNvSpPr>
            <a:spLocks noGrp="1"/>
          </p:cNvSpPr>
          <p:nvPr>
            <p:ph type="subTitle" idx="1"/>
          </p:nvPr>
        </p:nvSpPr>
        <p:spPr>
          <a:xfrm>
            <a:off x="576072" y="4572000"/>
            <a:ext cx="6481953" cy="1485900"/>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DB5B485-516D-48B7-AF1D-69AEEA351A94}"/>
              </a:ext>
            </a:extLst>
          </p:cNvPr>
          <p:cNvSpPr>
            <a:spLocks noGrp="1"/>
          </p:cNvSpPr>
          <p:nvPr>
            <p:ph type="dt" sz="half" idx="10"/>
          </p:nvPr>
        </p:nvSpPr>
        <p:spPr/>
        <p:txBody>
          <a:bodyPr/>
          <a:lstStyle/>
          <a:p>
            <a:fld id="{4CDE23C7-78A4-413A-A84B-93D4CC0A9EB1}" type="datetimeFigureOut">
              <a:rPr lang="en-US" smtClean="0"/>
              <a:t>5/9/23</a:t>
            </a:fld>
            <a:endParaRPr lang="en-US"/>
          </a:p>
        </p:txBody>
      </p:sp>
      <p:sp>
        <p:nvSpPr>
          <p:cNvPr id="5" name="Footer Placeholder 4">
            <a:extLst>
              <a:ext uri="{FF2B5EF4-FFF2-40B4-BE49-F238E27FC236}">
                <a16:creationId xmlns:a16="http://schemas.microsoft.com/office/drawing/2014/main" id="{1D614DDB-2831-4FF8-9DA7-0449659D7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178F6-65BA-4964-80E2-DB6EA3355FBB}"/>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41638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7F1B-6F93-4E6E-8C8C-D01A9DEB6A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D2968-FE85-492F-A77B-1771F4EAA8C6}"/>
              </a:ext>
            </a:extLst>
          </p:cNvPr>
          <p:cNvSpPr>
            <a:spLocks noGrp="1"/>
          </p:cNvSpPr>
          <p:nvPr>
            <p:ph type="body" orient="vert" idx="1"/>
          </p:nvPr>
        </p:nvSpPr>
        <p:spPr>
          <a:xfrm>
            <a:off x="548641" y="2028826"/>
            <a:ext cx="11094348" cy="4029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4592DA2-B1FB-45C6-B10C-141AC2BFB381}"/>
              </a:ext>
            </a:extLst>
          </p:cNvPr>
          <p:cNvSpPr>
            <a:spLocks noGrp="1"/>
          </p:cNvSpPr>
          <p:nvPr>
            <p:ph type="dt" sz="half" idx="10"/>
          </p:nvPr>
        </p:nvSpPr>
        <p:spPr/>
        <p:txBody>
          <a:bodyPr/>
          <a:lstStyle/>
          <a:p>
            <a:fld id="{4CDE23C7-78A4-413A-A84B-93D4CC0A9EB1}" type="datetimeFigureOut">
              <a:rPr lang="en-US" smtClean="0"/>
              <a:t>5/9/23</a:t>
            </a:fld>
            <a:endParaRPr lang="en-US"/>
          </a:p>
        </p:txBody>
      </p:sp>
      <p:sp>
        <p:nvSpPr>
          <p:cNvPr id="5" name="Footer Placeholder 4">
            <a:extLst>
              <a:ext uri="{FF2B5EF4-FFF2-40B4-BE49-F238E27FC236}">
                <a16:creationId xmlns:a16="http://schemas.microsoft.com/office/drawing/2014/main" id="{18CA6D78-CE47-4CA7-B3B6-AFAE5175F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DC5C0-8780-4819-A8FC-32A0141D271C}"/>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151579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B8F9A8-05F2-4F79-B689-1FA2F31965D8}"/>
              </a:ext>
            </a:extLst>
          </p:cNvPr>
          <p:cNvSpPr>
            <a:spLocks noGrp="1"/>
          </p:cNvSpPr>
          <p:nvPr>
            <p:ph type="title" orient="vert"/>
          </p:nvPr>
        </p:nvSpPr>
        <p:spPr>
          <a:xfrm>
            <a:off x="9472612" y="952499"/>
            <a:ext cx="2207417" cy="51054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5D615BC-61CD-4D59-8E85-B59072E2B22D}"/>
              </a:ext>
            </a:extLst>
          </p:cNvPr>
          <p:cNvSpPr>
            <a:spLocks noGrp="1"/>
          </p:cNvSpPr>
          <p:nvPr>
            <p:ph type="body" orient="vert" idx="1"/>
          </p:nvPr>
        </p:nvSpPr>
        <p:spPr>
          <a:xfrm>
            <a:off x="557924" y="952499"/>
            <a:ext cx="8914688" cy="51054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3F81C46-8CC0-4B79-AF2E-84C86C6A803A}"/>
              </a:ext>
            </a:extLst>
          </p:cNvPr>
          <p:cNvSpPr>
            <a:spLocks noGrp="1"/>
          </p:cNvSpPr>
          <p:nvPr>
            <p:ph type="dt" sz="half" idx="10"/>
          </p:nvPr>
        </p:nvSpPr>
        <p:spPr/>
        <p:txBody>
          <a:bodyPr/>
          <a:lstStyle/>
          <a:p>
            <a:fld id="{4CDE23C7-78A4-413A-A84B-93D4CC0A9EB1}" type="datetimeFigureOut">
              <a:rPr lang="en-US" smtClean="0"/>
              <a:t>5/9/23</a:t>
            </a:fld>
            <a:endParaRPr lang="en-US"/>
          </a:p>
        </p:txBody>
      </p:sp>
      <p:sp>
        <p:nvSpPr>
          <p:cNvPr id="5" name="Footer Placeholder 4">
            <a:extLst>
              <a:ext uri="{FF2B5EF4-FFF2-40B4-BE49-F238E27FC236}">
                <a16:creationId xmlns:a16="http://schemas.microsoft.com/office/drawing/2014/main" id="{A1A76817-4D29-4888-B68C-A35F5A069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0B21A-30A9-4173-9E3F-D985B86A35C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980098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45AC-24E0-45A1-90C3-7BF96C3FC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018E1-7CA3-4B5E-9683-554FDFC63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5D32D-7150-4DF2-B992-A2B4F5605D94}"/>
              </a:ext>
            </a:extLst>
          </p:cNvPr>
          <p:cNvSpPr>
            <a:spLocks noGrp="1"/>
          </p:cNvSpPr>
          <p:nvPr>
            <p:ph type="dt" sz="half" idx="10"/>
          </p:nvPr>
        </p:nvSpPr>
        <p:spPr/>
        <p:txBody>
          <a:bodyPr/>
          <a:lstStyle/>
          <a:p>
            <a:fld id="{4CDE23C7-78A4-413A-A84B-93D4CC0A9EB1}" type="datetimeFigureOut">
              <a:rPr lang="en-US" smtClean="0"/>
              <a:t>5/9/23</a:t>
            </a:fld>
            <a:endParaRPr lang="en-US"/>
          </a:p>
        </p:txBody>
      </p:sp>
      <p:sp>
        <p:nvSpPr>
          <p:cNvPr id="5" name="Footer Placeholder 4">
            <a:extLst>
              <a:ext uri="{FF2B5EF4-FFF2-40B4-BE49-F238E27FC236}">
                <a16:creationId xmlns:a16="http://schemas.microsoft.com/office/drawing/2014/main" id="{F3D03F0C-FCA3-464C-B6ED-864DB51E7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41006-DAE1-4326-B1AE-FD527A653BD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80686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B84-BE32-464A-A765-975C21B5CF4B}"/>
              </a:ext>
            </a:extLst>
          </p:cNvPr>
          <p:cNvSpPr>
            <a:spLocks noGrp="1"/>
          </p:cNvSpPr>
          <p:nvPr>
            <p:ph type="title"/>
          </p:nvPr>
        </p:nvSpPr>
        <p:spPr>
          <a:xfrm>
            <a:off x="557923" y="952500"/>
            <a:ext cx="6678695" cy="3962398"/>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640145C2-97CF-4887-904A-8ADC80525A2E}"/>
              </a:ext>
            </a:extLst>
          </p:cNvPr>
          <p:cNvSpPr>
            <a:spLocks noGrp="1"/>
          </p:cNvSpPr>
          <p:nvPr>
            <p:ph type="body" idx="1"/>
          </p:nvPr>
        </p:nvSpPr>
        <p:spPr>
          <a:xfrm>
            <a:off x="8043860" y="952501"/>
            <a:ext cx="3500440" cy="396239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E524559-DA32-4398-A8EE-EED2469D63BB}"/>
              </a:ext>
            </a:extLst>
          </p:cNvPr>
          <p:cNvSpPr>
            <a:spLocks noGrp="1"/>
          </p:cNvSpPr>
          <p:nvPr>
            <p:ph type="dt" sz="half" idx="10"/>
          </p:nvPr>
        </p:nvSpPr>
        <p:spPr/>
        <p:txBody>
          <a:bodyPr/>
          <a:lstStyle/>
          <a:p>
            <a:fld id="{4CDE23C7-78A4-413A-A84B-93D4CC0A9EB1}" type="datetimeFigureOut">
              <a:rPr lang="en-US" smtClean="0"/>
              <a:t>5/9/23</a:t>
            </a:fld>
            <a:endParaRPr lang="en-US"/>
          </a:p>
        </p:txBody>
      </p:sp>
      <p:sp>
        <p:nvSpPr>
          <p:cNvPr id="5" name="Footer Placeholder 4">
            <a:extLst>
              <a:ext uri="{FF2B5EF4-FFF2-40B4-BE49-F238E27FC236}">
                <a16:creationId xmlns:a16="http://schemas.microsoft.com/office/drawing/2014/main" id="{73967BE1-F1AC-4732-B52E-1C7D63DEF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13C03-DDF0-48C6-B1BF-D28875F8238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052014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F411-42B3-4A17-BE7E-861BE7E7D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E0603-F4C0-40AC-A53E-40449D53D741}"/>
              </a:ext>
            </a:extLst>
          </p:cNvPr>
          <p:cNvSpPr>
            <a:spLocks noGrp="1"/>
          </p:cNvSpPr>
          <p:nvPr>
            <p:ph sz="half" idx="1"/>
          </p:nvPr>
        </p:nvSpPr>
        <p:spPr>
          <a:xfrm>
            <a:off x="548640"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6BC5634-2887-4182-A9BE-B382357D4F9C}"/>
              </a:ext>
            </a:extLst>
          </p:cNvPr>
          <p:cNvSpPr>
            <a:spLocks noGrp="1"/>
          </p:cNvSpPr>
          <p:nvPr>
            <p:ph sz="half" idx="2"/>
          </p:nvPr>
        </p:nvSpPr>
        <p:spPr>
          <a:xfrm>
            <a:off x="6257928"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56B6E74-28E1-4684-B515-4265ED7B1EAE}"/>
              </a:ext>
            </a:extLst>
          </p:cNvPr>
          <p:cNvSpPr>
            <a:spLocks noGrp="1"/>
          </p:cNvSpPr>
          <p:nvPr>
            <p:ph type="dt" sz="half" idx="10"/>
          </p:nvPr>
        </p:nvSpPr>
        <p:spPr/>
        <p:txBody>
          <a:bodyPr/>
          <a:lstStyle/>
          <a:p>
            <a:fld id="{4CDE23C7-78A4-413A-A84B-93D4CC0A9EB1}" type="datetimeFigureOut">
              <a:rPr lang="en-US" smtClean="0"/>
              <a:t>5/9/23</a:t>
            </a:fld>
            <a:endParaRPr lang="en-US"/>
          </a:p>
        </p:txBody>
      </p:sp>
      <p:sp>
        <p:nvSpPr>
          <p:cNvPr id="6" name="Footer Placeholder 5">
            <a:extLst>
              <a:ext uri="{FF2B5EF4-FFF2-40B4-BE49-F238E27FC236}">
                <a16:creationId xmlns:a16="http://schemas.microsoft.com/office/drawing/2014/main" id="{18D375EA-A8F8-485D-A82F-CD85D4C9E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9E4B0-F5E3-407F-A548-B616E774987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97016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161A-7627-4D64-AF08-10D702AFE286}"/>
              </a:ext>
            </a:extLst>
          </p:cNvPr>
          <p:cNvSpPr>
            <a:spLocks noGrp="1"/>
          </p:cNvSpPr>
          <p:nvPr>
            <p:ph type="title"/>
          </p:nvPr>
        </p:nvSpPr>
        <p:spPr>
          <a:xfrm>
            <a:off x="552659" y="950976"/>
            <a:ext cx="10802729" cy="88179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53B6884-07D8-4CC4-BE99-516F1433BED8}"/>
              </a:ext>
            </a:extLst>
          </p:cNvPr>
          <p:cNvSpPr>
            <a:spLocks noGrp="1"/>
          </p:cNvSpPr>
          <p:nvPr>
            <p:ph type="body" idx="1"/>
          </p:nvPr>
        </p:nvSpPr>
        <p:spPr>
          <a:xfrm>
            <a:off x="542918" y="1832772"/>
            <a:ext cx="5281507"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182C638-B5A8-4F8C-85AE-33BEAF54C07A}"/>
              </a:ext>
            </a:extLst>
          </p:cNvPr>
          <p:cNvSpPr>
            <a:spLocks noGrp="1"/>
          </p:cNvSpPr>
          <p:nvPr>
            <p:ph sz="half" idx="2"/>
          </p:nvPr>
        </p:nvSpPr>
        <p:spPr>
          <a:xfrm>
            <a:off x="548640" y="2600531"/>
            <a:ext cx="528150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40D1933-A703-4BDC-A697-728E899EEDE1}"/>
              </a:ext>
            </a:extLst>
          </p:cNvPr>
          <p:cNvSpPr>
            <a:spLocks noGrp="1"/>
          </p:cNvSpPr>
          <p:nvPr>
            <p:ph type="body" sz="quarter" idx="3"/>
          </p:nvPr>
        </p:nvSpPr>
        <p:spPr>
          <a:xfrm>
            <a:off x="6257927" y="1832772"/>
            <a:ext cx="5283202"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5925DBD-4D51-4A2D-B1E4-6D094CD1E803}"/>
              </a:ext>
            </a:extLst>
          </p:cNvPr>
          <p:cNvSpPr>
            <a:spLocks noGrp="1"/>
          </p:cNvSpPr>
          <p:nvPr>
            <p:ph sz="quarter" idx="4"/>
          </p:nvPr>
        </p:nvSpPr>
        <p:spPr>
          <a:xfrm>
            <a:off x="6257927" y="2600531"/>
            <a:ext cx="52832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2636E2-E26E-42F7-9E05-3F756C7D17AE}"/>
              </a:ext>
            </a:extLst>
          </p:cNvPr>
          <p:cNvSpPr>
            <a:spLocks noGrp="1"/>
          </p:cNvSpPr>
          <p:nvPr>
            <p:ph type="dt" sz="half" idx="10"/>
          </p:nvPr>
        </p:nvSpPr>
        <p:spPr/>
        <p:txBody>
          <a:bodyPr/>
          <a:lstStyle/>
          <a:p>
            <a:fld id="{4CDE23C7-78A4-413A-A84B-93D4CC0A9EB1}" type="datetimeFigureOut">
              <a:rPr lang="en-US" smtClean="0"/>
              <a:t>5/9/23</a:t>
            </a:fld>
            <a:endParaRPr lang="en-US"/>
          </a:p>
        </p:txBody>
      </p:sp>
      <p:sp>
        <p:nvSpPr>
          <p:cNvPr id="8" name="Footer Placeholder 7">
            <a:extLst>
              <a:ext uri="{FF2B5EF4-FFF2-40B4-BE49-F238E27FC236}">
                <a16:creationId xmlns:a16="http://schemas.microsoft.com/office/drawing/2014/main" id="{86F7281B-0E5C-421E-AFFE-775F57C5DD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483462-E410-4DC7-AE53-27AABECFE6E8}"/>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14501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FA68-31B5-48C5-929A-842FDF0FD8E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95A2600-419E-46E9-946F-FBDEDBA1D448}"/>
              </a:ext>
            </a:extLst>
          </p:cNvPr>
          <p:cNvSpPr>
            <a:spLocks noGrp="1"/>
          </p:cNvSpPr>
          <p:nvPr>
            <p:ph type="dt" sz="half" idx="10"/>
          </p:nvPr>
        </p:nvSpPr>
        <p:spPr/>
        <p:txBody>
          <a:bodyPr/>
          <a:lstStyle/>
          <a:p>
            <a:fld id="{4CDE23C7-78A4-413A-A84B-93D4CC0A9EB1}" type="datetimeFigureOut">
              <a:rPr lang="en-US" smtClean="0"/>
              <a:t>5/9/23</a:t>
            </a:fld>
            <a:endParaRPr lang="en-US"/>
          </a:p>
        </p:txBody>
      </p:sp>
      <p:sp>
        <p:nvSpPr>
          <p:cNvPr id="4" name="Footer Placeholder 3">
            <a:extLst>
              <a:ext uri="{FF2B5EF4-FFF2-40B4-BE49-F238E27FC236}">
                <a16:creationId xmlns:a16="http://schemas.microsoft.com/office/drawing/2014/main" id="{1385F9A9-98FF-4653-A570-9F351A1AB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D44457-95F1-4B15-A647-B14F91F7A6D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196924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9EABA-1008-4E49-9184-3A946ECD7199}"/>
              </a:ext>
            </a:extLst>
          </p:cNvPr>
          <p:cNvSpPr>
            <a:spLocks noGrp="1"/>
          </p:cNvSpPr>
          <p:nvPr>
            <p:ph type="dt" sz="half" idx="10"/>
          </p:nvPr>
        </p:nvSpPr>
        <p:spPr/>
        <p:txBody>
          <a:bodyPr/>
          <a:lstStyle/>
          <a:p>
            <a:fld id="{4CDE23C7-78A4-413A-A84B-93D4CC0A9EB1}" type="datetimeFigureOut">
              <a:rPr lang="en-US" smtClean="0"/>
              <a:t>5/9/23</a:t>
            </a:fld>
            <a:endParaRPr lang="en-US"/>
          </a:p>
        </p:txBody>
      </p:sp>
      <p:sp>
        <p:nvSpPr>
          <p:cNvPr id="3" name="Footer Placeholder 2">
            <a:extLst>
              <a:ext uri="{FF2B5EF4-FFF2-40B4-BE49-F238E27FC236}">
                <a16:creationId xmlns:a16="http://schemas.microsoft.com/office/drawing/2014/main" id="{D05C3BD0-269D-4127-B5F7-84B0D8A742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623447-C740-4495-93EC-7252B1B929E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115583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1155-71E7-4F0A-BB62-933743CF6EDD}"/>
              </a:ext>
            </a:extLst>
          </p:cNvPr>
          <p:cNvSpPr>
            <a:spLocks noGrp="1"/>
          </p:cNvSpPr>
          <p:nvPr>
            <p:ph type="title"/>
          </p:nvPr>
        </p:nvSpPr>
        <p:spPr>
          <a:xfrm>
            <a:off x="548640" y="952500"/>
            <a:ext cx="4124084" cy="2362200"/>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0CB6D44-5A1E-4176-8766-4B81E045D50A}"/>
              </a:ext>
            </a:extLst>
          </p:cNvPr>
          <p:cNvSpPr>
            <a:spLocks noGrp="1"/>
          </p:cNvSpPr>
          <p:nvPr>
            <p:ph idx="1"/>
          </p:nvPr>
        </p:nvSpPr>
        <p:spPr>
          <a:xfrm>
            <a:off x="5600700" y="952500"/>
            <a:ext cx="5934074" cy="49085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C810EC6-11DD-4B5D-A2D2-4DCF73E58389}"/>
              </a:ext>
            </a:extLst>
          </p:cNvPr>
          <p:cNvSpPr>
            <a:spLocks noGrp="1"/>
          </p:cNvSpPr>
          <p:nvPr>
            <p:ph type="body" sz="half" idx="2"/>
          </p:nvPr>
        </p:nvSpPr>
        <p:spPr>
          <a:xfrm>
            <a:off x="548641" y="3429000"/>
            <a:ext cx="4124084" cy="24399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D5DFCDF-666E-4DB4-A1C0-79D40A007066}"/>
              </a:ext>
            </a:extLst>
          </p:cNvPr>
          <p:cNvSpPr>
            <a:spLocks noGrp="1"/>
          </p:cNvSpPr>
          <p:nvPr>
            <p:ph type="dt" sz="half" idx="10"/>
          </p:nvPr>
        </p:nvSpPr>
        <p:spPr/>
        <p:txBody>
          <a:bodyPr/>
          <a:lstStyle/>
          <a:p>
            <a:fld id="{4CDE23C7-78A4-413A-A84B-93D4CC0A9EB1}" type="datetimeFigureOut">
              <a:rPr lang="en-US" smtClean="0"/>
              <a:t>5/9/23</a:t>
            </a:fld>
            <a:endParaRPr lang="en-US"/>
          </a:p>
        </p:txBody>
      </p:sp>
      <p:sp>
        <p:nvSpPr>
          <p:cNvPr id="6" name="Footer Placeholder 5">
            <a:extLst>
              <a:ext uri="{FF2B5EF4-FFF2-40B4-BE49-F238E27FC236}">
                <a16:creationId xmlns:a16="http://schemas.microsoft.com/office/drawing/2014/main" id="{083A69AC-15E6-4B19-A59D-DBDBE923D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9F0EE-74DE-4FEC-81E9-E40D53397857}"/>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512135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CA4F-6508-4AD6-8367-A0288D888DD6}"/>
              </a:ext>
            </a:extLst>
          </p:cNvPr>
          <p:cNvSpPr>
            <a:spLocks noGrp="1"/>
          </p:cNvSpPr>
          <p:nvPr>
            <p:ph type="title"/>
          </p:nvPr>
        </p:nvSpPr>
        <p:spPr>
          <a:xfrm>
            <a:off x="548641" y="952500"/>
            <a:ext cx="4124084" cy="239791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1906BFCD-2F93-4D99-89EA-F0359FB782B7}"/>
              </a:ext>
            </a:extLst>
          </p:cNvPr>
          <p:cNvSpPr>
            <a:spLocks noGrp="1"/>
          </p:cNvSpPr>
          <p:nvPr>
            <p:ph type="pic" idx="1"/>
          </p:nvPr>
        </p:nvSpPr>
        <p:spPr>
          <a:xfrm>
            <a:off x="5522119" y="987425"/>
            <a:ext cx="60221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F4C1F7-1272-41C8-8C29-676316D02D5D}"/>
              </a:ext>
            </a:extLst>
          </p:cNvPr>
          <p:cNvSpPr>
            <a:spLocks noGrp="1"/>
          </p:cNvSpPr>
          <p:nvPr>
            <p:ph type="body" sz="half" idx="2"/>
          </p:nvPr>
        </p:nvSpPr>
        <p:spPr>
          <a:xfrm>
            <a:off x="548641" y="3429000"/>
            <a:ext cx="4124084" cy="2439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5CDD491-0FE6-4B42-AAA6-B698E46F1A8E}"/>
              </a:ext>
            </a:extLst>
          </p:cNvPr>
          <p:cNvSpPr>
            <a:spLocks noGrp="1"/>
          </p:cNvSpPr>
          <p:nvPr>
            <p:ph type="dt" sz="half" idx="10"/>
          </p:nvPr>
        </p:nvSpPr>
        <p:spPr/>
        <p:txBody>
          <a:bodyPr/>
          <a:lstStyle/>
          <a:p>
            <a:fld id="{4CDE23C7-78A4-413A-A84B-93D4CC0A9EB1}" type="datetimeFigureOut">
              <a:rPr lang="en-US" smtClean="0"/>
              <a:t>5/9/23</a:t>
            </a:fld>
            <a:endParaRPr lang="en-US"/>
          </a:p>
        </p:txBody>
      </p:sp>
      <p:sp>
        <p:nvSpPr>
          <p:cNvPr id="6" name="Footer Placeholder 5">
            <a:extLst>
              <a:ext uri="{FF2B5EF4-FFF2-40B4-BE49-F238E27FC236}">
                <a16:creationId xmlns:a16="http://schemas.microsoft.com/office/drawing/2014/main" id="{D258F83F-4E9F-4607-A69B-DFC932560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24484-C6E4-4D8A-BDAB-09B1FBB43631}"/>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660949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0E843-90BA-4A7D-8F9F-FFE49387A618}"/>
              </a:ext>
            </a:extLst>
          </p:cNvPr>
          <p:cNvSpPr>
            <a:spLocks noGrp="1"/>
          </p:cNvSpPr>
          <p:nvPr>
            <p:ph type="title"/>
          </p:nvPr>
        </p:nvSpPr>
        <p:spPr>
          <a:xfrm>
            <a:off x="548639" y="950976"/>
            <a:ext cx="10995659" cy="107784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3F7CA62-9B55-49B4-94B6-EAAF7D5AE0DC}"/>
              </a:ext>
            </a:extLst>
          </p:cNvPr>
          <p:cNvSpPr>
            <a:spLocks noGrp="1"/>
          </p:cNvSpPr>
          <p:nvPr>
            <p:ph type="body" idx="1"/>
          </p:nvPr>
        </p:nvSpPr>
        <p:spPr>
          <a:xfrm>
            <a:off x="548641" y="2028826"/>
            <a:ext cx="10995660" cy="40290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93CEA03-AAFA-4A69-A3DA-1DD0EF273F11}"/>
              </a:ext>
            </a:extLst>
          </p:cNvPr>
          <p:cNvSpPr>
            <a:spLocks noGrp="1"/>
          </p:cNvSpPr>
          <p:nvPr>
            <p:ph type="dt" sz="half" idx="2"/>
          </p:nvPr>
        </p:nvSpPr>
        <p:spPr>
          <a:xfrm>
            <a:off x="588729" y="6449535"/>
            <a:ext cx="2983095" cy="308453"/>
          </a:xfrm>
          <a:prstGeom prst="rect">
            <a:avLst/>
          </a:prstGeom>
        </p:spPr>
        <p:txBody>
          <a:bodyPr vert="horz" lIns="91440" tIns="45720" rIns="91440" bIns="45720" rtlCol="0" anchor="t"/>
          <a:lstStyle>
            <a:lvl1pPr algn="l">
              <a:defRPr sz="900">
                <a:solidFill>
                  <a:schemeClr val="tx1"/>
                </a:solidFill>
              </a:defRPr>
            </a:lvl1pPr>
          </a:lstStyle>
          <a:p>
            <a:fld id="{4CDE23C7-78A4-413A-A84B-93D4CC0A9EB1}" type="datetimeFigureOut">
              <a:rPr lang="en-US" smtClean="0"/>
              <a:pPr/>
              <a:t>5/9/23</a:t>
            </a:fld>
            <a:endParaRPr lang="en-US" dirty="0"/>
          </a:p>
        </p:txBody>
      </p:sp>
      <p:sp>
        <p:nvSpPr>
          <p:cNvPr id="5" name="Footer Placeholder 4">
            <a:extLst>
              <a:ext uri="{FF2B5EF4-FFF2-40B4-BE49-F238E27FC236}">
                <a16:creationId xmlns:a16="http://schemas.microsoft.com/office/drawing/2014/main" id="{F3E97F43-1ECB-4FC2-863E-26CEE24A008A}"/>
              </a:ext>
            </a:extLst>
          </p:cNvPr>
          <p:cNvSpPr>
            <a:spLocks noGrp="1"/>
          </p:cNvSpPr>
          <p:nvPr>
            <p:ph type="ftr" sz="quarter" idx="3"/>
          </p:nvPr>
        </p:nvSpPr>
        <p:spPr>
          <a:xfrm>
            <a:off x="557924" y="173776"/>
            <a:ext cx="411480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53C7F9D8-4B2E-4871-B2AE-EFC06BE23179}"/>
              </a:ext>
            </a:extLst>
          </p:cNvPr>
          <p:cNvSpPr>
            <a:spLocks noGrp="1"/>
          </p:cNvSpPr>
          <p:nvPr>
            <p:ph type="sldNum" sz="quarter" idx="4"/>
          </p:nvPr>
        </p:nvSpPr>
        <p:spPr>
          <a:xfrm>
            <a:off x="10710710" y="6449535"/>
            <a:ext cx="932279" cy="308453"/>
          </a:xfrm>
          <a:prstGeom prst="rect">
            <a:avLst/>
          </a:prstGeom>
        </p:spPr>
        <p:txBody>
          <a:bodyPr vert="horz" lIns="91440" tIns="45720" rIns="91440" bIns="45720" rtlCol="0" anchor="t"/>
          <a:lstStyle>
            <a:lvl1pPr algn="r">
              <a:defRPr sz="900">
                <a:solidFill>
                  <a:schemeClr val="tx1"/>
                </a:solidFill>
              </a:defRPr>
            </a:lvl1pPr>
          </a:lstStyle>
          <a:p>
            <a:fld id="{6CB39E08-E0E5-4B1A-8F7D-08FE7678A3B6}" type="slidenum">
              <a:rPr lang="en-US" smtClean="0"/>
              <a:pPr/>
              <a:t>‹#›</a:t>
            </a:fld>
            <a:endParaRPr lang="en-US"/>
          </a:p>
        </p:txBody>
      </p:sp>
      <p:cxnSp>
        <p:nvCxnSpPr>
          <p:cNvPr id="7" name="Straight Connector 6">
            <a:extLst>
              <a:ext uri="{FF2B5EF4-FFF2-40B4-BE49-F238E27FC236}">
                <a16:creationId xmlns:a16="http://schemas.microsoft.com/office/drawing/2014/main" id="{462919E4-C488-4107-9EF1-66152F848008}"/>
              </a:ext>
            </a:extLst>
          </p:cNvPr>
          <p:cNvCxnSpPr>
            <a:cxnSpLocks/>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F79732-4088-424C-A653-4534E4389443}"/>
              </a:ext>
            </a:extLst>
          </p:cNvPr>
          <p:cNvCxnSpPr>
            <a:cxnSpLocks/>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355927"/>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14" r:id="rId6"/>
    <p:sldLayoutId id="2147483809" r:id="rId7"/>
    <p:sldLayoutId id="2147483810" r:id="rId8"/>
    <p:sldLayoutId id="2147483811" r:id="rId9"/>
    <p:sldLayoutId id="2147483813" r:id="rId10"/>
    <p:sldLayoutId id="2147483812" r:id="rId11"/>
  </p:sldLayoutIdLst>
  <p:txStyles>
    <p:title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on 3D circle art">
            <a:extLst>
              <a:ext uri="{FF2B5EF4-FFF2-40B4-BE49-F238E27FC236}">
                <a16:creationId xmlns:a16="http://schemas.microsoft.com/office/drawing/2014/main" id="{A3DA2698-B065-8BE2-1239-F5F23F95A3C4}"/>
              </a:ext>
            </a:extLst>
          </p:cNvPr>
          <p:cNvPicPr>
            <a:picLocks noChangeAspect="1"/>
          </p:cNvPicPr>
          <p:nvPr/>
        </p:nvPicPr>
        <p:blipFill rotWithShape="1">
          <a:blip r:embed="rId2"/>
          <a:srcRect t="21329"/>
          <a:stretch/>
        </p:blipFill>
        <p:spPr>
          <a:xfrm>
            <a:off x="20" y="1"/>
            <a:ext cx="12191980" cy="6858000"/>
          </a:xfrm>
          <a:prstGeom prst="rect">
            <a:avLst/>
          </a:prstGeom>
          <a:noFill/>
        </p:spPr>
      </p:pic>
      <p:sp>
        <p:nvSpPr>
          <p:cNvPr id="2" name="Title 1">
            <a:extLst>
              <a:ext uri="{FF2B5EF4-FFF2-40B4-BE49-F238E27FC236}">
                <a16:creationId xmlns:a16="http://schemas.microsoft.com/office/drawing/2014/main" id="{D9333375-52E1-07DA-EB86-A76712DFFC42}"/>
              </a:ext>
            </a:extLst>
          </p:cNvPr>
          <p:cNvSpPr>
            <a:spLocks noGrp="1"/>
          </p:cNvSpPr>
          <p:nvPr>
            <p:ph type="ctrTitle"/>
          </p:nvPr>
        </p:nvSpPr>
        <p:spPr>
          <a:xfrm>
            <a:off x="548640" y="952500"/>
            <a:ext cx="4133346" cy="3641785"/>
          </a:xfrm>
        </p:spPr>
        <p:txBody>
          <a:bodyPr>
            <a:normAutofit/>
          </a:bodyPr>
          <a:lstStyle/>
          <a:p>
            <a:r>
              <a:rPr lang="en-US" sz="3600" dirty="0">
                <a:solidFill>
                  <a:srgbClr val="FFFFFF"/>
                </a:solidFill>
              </a:rPr>
              <a:t>Developing Solutions for Employee Retention Management</a:t>
            </a:r>
          </a:p>
        </p:txBody>
      </p:sp>
      <p:sp>
        <p:nvSpPr>
          <p:cNvPr id="20" name="Subtitle 2">
            <a:extLst>
              <a:ext uri="{FF2B5EF4-FFF2-40B4-BE49-F238E27FC236}">
                <a16:creationId xmlns:a16="http://schemas.microsoft.com/office/drawing/2014/main" id="{EEE29103-7EAD-4144-AEB1-9015FB7BF86F}"/>
              </a:ext>
            </a:extLst>
          </p:cNvPr>
          <p:cNvSpPr>
            <a:spLocks noGrp="1"/>
          </p:cNvSpPr>
          <p:nvPr>
            <p:ph type="subTitle" idx="1"/>
          </p:nvPr>
        </p:nvSpPr>
        <p:spPr>
          <a:xfrm>
            <a:off x="567186" y="4846083"/>
            <a:ext cx="4114800" cy="1211818"/>
          </a:xfrm>
        </p:spPr>
        <p:txBody>
          <a:bodyPr anchor="b">
            <a:normAutofit/>
          </a:bodyPr>
          <a:lstStyle/>
          <a:p>
            <a:pPr>
              <a:lnSpc>
                <a:spcPct val="110000"/>
              </a:lnSpc>
            </a:pPr>
            <a:r>
              <a:rPr lang="en-US" sz="1700" dirty="0">
                <a:solidFill>
                  <a:srgbClr val="FFFFFF"/>
                </a:solidFill>
                <a:effectLst>
                  <a:outerShdw blurRad="38100" dist="38100" dir="2700000" algn="tl">
                    <a:srgbClr val="000000">
                      <a:alpha val="43137"/>
                    </a:srgbClr>
                  </a:outerShdw>
                </a:effectLst>
              </a:rPr>
              <a:t>Bhargava </a:t>
            </a:r>
            <a:r>
              <a:rPr lang="en-US" sz="1700" dirty="0" err="1">
                <a:solidFill>
                  <a:srgbClr val="FFFFFF"/>
                </a:solidFill>
                <a:effectLst>
                  <a:outerShdw blurRad="38100" dist="38100" dir="2700000" algn="tl">
                    <a:srgbClr val="000000">
                      <a:alpha val="43137"/>
                    </a:srgbClr>
                  </a:outerShdw>
                </a:effectLst>
              </a:rPr>
              <a:t>Vidiyala</a:t>
            </a:r>
            <a:r>
              <a:rPr lang="en-US" sz="1700" dirty="0">
                <a:solidFill>
                  <a:srgbClr val="FFFFFF"/>
                </a:solidFill>
                <a:effectLst>
                  <a:outerShdw blurRad="38100" dist="38100" dir="2700000" algn="tl">
                    <a:srgbClr val="000000">
                      <a:alpha val="43137"/>
                    </a:srgbClr>
                  </a:outerShdw>
                </a:effectLst>
              </a:rPr>
              <a:t> WT1976</a:t>
            </a:r>
          </a:p>
          <a:p>
            <a:pPr>
              <a:lnSpc>
                <a:spcPct val="110000"/>
              </a:lnSpc>
            </a:pPr>
            <a:r>
              <a:rPr lang="en-US" sz="1700" dirty="0">
                <a:solidFill>
                  <a:srgbClr val="FFFFFF"/>
                </a:solidFill>
                <a:effectLst>
                  <a:outerShdw blurRad="38100" dist="38100" dir="2700000" algn="tl">
                    <a:srgbClr val="000000">
                      <a:alpha val="43137"/>
                    </a:srgbClr>
                  </a:outerShdw>
                </a:effectLst>
              </a:rPr>
              <a:t>Sai Vishwa </a:t>
            </a:r>
            <a:r>
              <a:rPr lang="en-US" sz="1700" dirty="0" err="1">
                <a:solidFill>
                  <a:srgbClr val="FFFFFF"/>
                </a:solidFill>
                <a:effectLst>
                  <a:outerShdw blurRad="38100" dist="38100" dir="2700000" algn="tl">
                    <a:srgbClr val="000000">
                      <a:alpha val="43137"/>
                    </a:srgbClr>
                  </a:outerShdw>
                </a:effectLst>
              </a:rPr>
              <a:t>Gaddam</a:t>
            </a:r>
            <a:r>
              <a:rPr lang="en-US" sz="1700" dirty="0">
                <a:solidFill>
                  <a:srgbClr val="FFFFFF"/>
                </a:solidFill>
                <a:effectLst>
                  <a:outerShdw blurRad="38100" dist="38100" dir="2700000" algn="tl">
                    <a:srgbClr val="000000">
                      <a:alpha val="43137"/>
                    </a:srgbClr>
                  </a:outerShdw>
                </a:effectLst>
              </a:rPr>
              <a:t> BF6887</a:t>
            </a:r>
          </a:p>
          <a:p>
            <a:pPr>
              <a:lnSpc>
                <a:spcPct val="110000"/>
              </a:lnSpc>
            </a:pPr>
            <a:r>
              <a:rPr lang="en-US" sz="1700" dirty="0" err="1">
                <a:solidFill>
                  <a:srgbClr val="FFFFFF"/>
                </a:solidFill>
                <a:effectLst>
                  <a:outerShdw blurRad="38100" dist="38100" dir="2700000" algn="tl">
                    <a:srgbClr val="000000">
                      <a:alpha val="43137"/>
                    </a:srgbClr>
                  </a:outerShdw>
                </a:effectLst>
              </a:rPr>
              <a:t>Vigneshwaran</a:t>
            </a:r>
            <a:r>
              <a:rPr lang="en-US" sz="1700" dirty="0">
                <a:solidFill>
                  <a:srgbClr val="FFFFFF"/>
                </a:solidFill>
                <a:effectLst>
                  <a:outerShdw blurRad="38100" dist="38100" dir="2700000" algn="tl">
                    <a:srgbClr val="000000">
                      <a:alpha val="43137"/>
                    </a:srgbClr>
                  </a:outerShdw>
                </a:effectLst>
              </a:rPr>
              <a:t> </a:t>
            </a:r>
            <a:r>
              <a:rPr lang="en-US" sz="1700" dirty="0" err="1">
                <a:solidFill>
                  <a:srgbClr val="FFFFFF"/>
                </a:solidFill>
                <a:effectLst>
                  <a:outerShdw blurRad="38100" dist="38100" dir="2700000" algn="tl">
                    <a:srgbClr val="000000">
                      <a:alpha val="43137"/>
                    </a:srgbClr>
                  </a:outerShdw>
                </a:effectLst>
              </a:rPr>
              <a:t>Anandan</a:t>
            </a:r>
            <a:r>
              <a:rPr lang="en-US" sz="1700" dirty="0">
                <a:solidFill>
                  <a:srgbClr val="FFFFFF"/>
                </a:solidFill>
                <a:effectLst>
                  <a:outerShdw blurRad="38100" dist="38100" dir="2700000" algn="tl">
                    <a:srgbClr val="000000">
                      <a:alpha val="43137"/>
                    </a:srgbClr>
                  </a:outerShdw>
                </a:effectLst>
              </a:rPr>
              <a:t> BX6811</a:t>
            </a:r>
          </a:p>
        </p:txBody>
      </p:sp>
      <p:sp>
        <p:nvSpPr>
          <p:cNvPr id="22" name="Footer Placeholder 4">
            <a:extLst>
              <a:ext uri="{FF2B5EF4-FFF2-40B4-BE49-F238E27FC236}">
                <a16:creationId xmlns:a16="http://schemas.microsoft.com/office/drawing/2014/main" id="{578F8F34-BF99-476E-86C4-4B4576C7577A}"/>
              </a:ext>
            </a:extLst>
          </p:cNvPr>
          <p:cNvSpPr>
            <a:spLocks noGrp="1"/>
          </p:cNvSpPr>
          <p:nvPr>
            <p:ph type="ftr" sz="quarter" idx="11"/>
          </p:nvPr>
        </p:nvSpPr>
        <p:spPr>
          <a:xfrm>
            <a:off x="557924" y="173776"/>
            <a:ext cx="4114800" cy="365125"/>
          </a:xfrm>
        </p:spPr>
        <p:txBody>
          <a:bodyPr>
            <a:normAutofit/>
          </a:bodyPr>
          <a:lstStyle/>
          <a:p>
            <a:pPr>
              <a:spcAft>
                <a:spcPts val="600"/>
              </a:spcAft>
            </a:pPr>
            <a:r>
              <a:rPr lang="en-US">
                <a:solidFill>
                  <a:srgbClr val="FFFFFF"/>
                </a:solidFill>
                <a:effectLst>
                  <a:outerShdw blurRad="38100" dist="38100" dir="2700000" algn="tl">
                    <a:srgbClr val="000000">
                      <a:alpha val="43137"/>
                    </a:srgbClr>
                  </a:outerShdw>
                </a:effectLst>
              </a:rPr>
              <a:t>Sample Footer Text</a:t>
            </a:r>
          </a:p>
        </p:txBody>
      </p:sp>
      <p:sp>
        <p:nvSpPr>
          <p:cNvPr id="24" name="Date Placeholder 3">
            <a:extLst>
              <a:ext uri="{FF2B5EF4-FFF2-40B4-BE49-F238E27FC236}">
                <a16:creationId xmlns:a16="http://schemas.microsoft.com/office/drawing/2014/main" id="{7F85241D-C269-487B-9FC3-6FC98CC7BD15}"/>
              </a:ext>
            </a:extLst>
          </p:cNvPr>
          <p:cNvSpPr>
            <a:spLocks noGrp="1"/>
          </p:cNvSpPr>
          <p:nvPr>
            <p:ph type="dt" sz="half" idx="10"/>
          </p:nvPr>
        </p:nvSpPr>
        <p:spPr>
          <a:xfrm>
            <a:off x="588729" y="6449535"/>
            <a:ext cx="2983095" cy="308453"/>
          </a:xfrm>
        </p:spPr>
        <p:txBody>
          <a:bodyPr>
            <a:normAutofit/>
          </a:bodyPr>
          <a:lstStyle/>
          <a:p>
            <a:pPr>
              <a:spcAft>
                <a:spcPts val="600"/>
              </a:spcAft>
            </a:pPr>
            <a:fld id="{CE31B4FC-6860-443D-BC09-903AB3D0191F}" type="datetime1">
              <a:rPr lang="en-US" smtClean="0">
                <a:solidFill>
                  <a:srgbClr val="FFFFFF"/>
                </a:solidFill>
                <a:effectLst>
                  <a:outerShdw blurRad="38100" dist="38100" dir="2700000" algn="tl">
                    <a:srgbClr val="000000">
                      <a:alpha val="43137"/>
                    </a:srgbClr>
                  </a:outerShdw>
                </a:effectLst>
              </a:rPr>
              <a:pPr>
                <a:spcAft>
                  <a:spcPts val="600"/>
                </a:spcAft>
              </a:pPr>
              <a:t>5/9/23</a:t>
            </a:fld>
            <a:endParaRPr lang="en-US">
              <a:solidFill>
                <a:srgbClr val="FFFFFF"/>
              </a:solidFill>
              <a:effectLst>
                <a:outerShdw blurRad="38100" dist="38100" dir="2700000" algn="tl">
                  <a:srgbClr val="000000">
                    <a:alpha val="43137"/>
                  </a:srgbClr>
                </a:outerShdw>
              </a:effectLst>
            </a:endParaRPr>
          </a:p>
        </p:txBody>
      </p:sp>
      <p:sp>
        <p:nvSpPr>
          <p:cNvPr id="26" name="Slide Number Placeholder 5">
            <a:extLst>
              <a:ext uri="{FF2B5EF4-FFF2-40B4-BE49-F238E27FC236}">
                <a16:creationId xmlns:a16="http://schemas.microsoft.com/office/drawing/2014/main" id="{E27B8990-9A72-47E9-AC0A-F6EB302F4E5E}"/>
              </a:ext>
            </a:extLst>
          </p:cNvPr>
          <p:cNvSpPr>
            <a:spLocks noGrp="1"/>
          </p:cNvSpPr>
          <p:nvPr>
            <p:ph type="sldNum" sz="quarter" idx="12"/>
          </p:nvPr>
        </p:nvSpPr>
        <p:spPr>
          <a:xfrm>
            <a:off x="10710710" y="6449535"/>
            <a:ext cx="932279" cy="308453"/>
          </a:xfrm>
        </p:spPr>
        <p:txBody>
          <a:bodyPr>
            <a:normAutofit/>
          </a:bodyPr>
          <a:lstStyle/>
          <a:p>
            <a:pPr>
              <a:spcAft>
                <a:spcPts val="600"/>
              </a:spcAft>
            </a:pPr>
            <a:fld id="{3FAE4C1A-77DB-4702-BC27-716D25204027}" type="slidenum">
              <a:rPr lang="en-US" smtClean="0">
                <a:solidFill>
                  <a:srgbClr val="FFFFFF"/>
                </a:solidFill>
                <a:effectLst>
                  <a:outerShdw blurRad="38100" dist="38100" dir="2700000" algn="tl">
                    <a:srgbClr val="000000">
                      <a:alpha val="43137"/>
                    </a:srgbClr>
                  </a:outerShdw>
                </a:effectLst>
              </a:rPr>
              <a:pPr>
                <a:spcAft>
                  <a:spcPts val="600"/>
                </a:spcAft>
              </a:pPr>
              <a:t>1</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2769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F020D-0D62-F7E5-A19A-78C0F99FA415}"/>
              </a:ext>
            </a:extLst>
          </p:cNvPr>
          <p:cNvSpPr>
            <a:spLocks noGrp="1"/>
          </p:cNvSpPr>
          <p:nvPr>
            <p:ph type="title"/>
          </p:nvPr>
        </p:nvSpPr>
        <p:spPr/>
        <p:txBody>
          <a:bodyPr/>
          <a:lstStyle/>
          <a:p>
            <a:r>
              <a:rPr lang="en-US" dirty="0"/>
              <a:t>Correlation Matrix</a:t>
            </a:r>
          </a:p>
        </p:txBody>
      </p:sp>
      <p:pic>
        <p:nvPicPr>
          <p:cNvPr id="5" name="Content Placeholder 4" descr="Table&#10;&#10;Description automatically generated">
            <a:extLst>
              <a:ext uri="{FF2B5EF4-FFF2-40B4-BE49-F238E27FC236}">
                <a16:creationId xmlns:a16="http://schemas.microsoft.com/office/drawing/2014/main" id="{7E975D69-B123-B8CE-4BA7-207B552E4162}"/>
              </a:ext>
            </a:extLst>
          </p:cNvPr>
          <p:cNvPicPr>
            <a:picLocks noGrp="1" noChangeAspect="1"/>
          </p:cNvPicPr>
          <p:nvPr>
            <p:ph idx="1"/>
          </p:nvPr>
        </p:nvPicPr>
        <p:blipFill>
          <a:blip r:embed="rId2"/>
          <a:stretch>
            <a:fillRect/>
          </a:stretch>
        </p:blipFill>
        <p:spPr>
          <a:xfrm>
            <a:off x="1623601" y="2028825"/>
            <a:ext cx="8522283" cy="4029075"/>
          </a:xfrm>
        </p:spPr>
      </p:pic>
      <p:pic>
        <p:nvPicPr>
          <p:cNvPr id="3" name="Content Placeholder 4" descr="Table&#10;&#10;Description automatically generated">
            <a:extLst>
              <a:ext uri="{FF2B5EF4-FFF2-40B4-BE49-F238E27FC236}">
                <a16:creationId xmlns:a16="http://schemas.microsoft.com/office/drawing/2014/main" id="{4D116330-4505-1BC7-5669-E749E595FFF0}"/>
              </a:ext>
            </a:extLst>
          </p:cNvPr>
          <p:cNvPicPr>
            <a:picLocks noChangeAspect="1"/>
          </p:cNvPicPr>
          <p:nvPr/>
        </p:nvPicPr>
        <p:blipFill>
          <a:blip r:embed="rId2"/>
          <a:stretch>
            <a:fillRect/>
          </a:stretch>
        </p:blipFill>
        <p:spPr>
          <a:xfrm>
            <a:off x="6186268" y="950976"/>
            <a:ext cx="4520316" cy="2137067"/>
          </a:xfrm>
          <a:prstGeom prst="rect">
            <a:avLst/>
          </a:prstGeom>
        </p:spPr>
      </p:pic>
    </p:spTree>
    <p:extLst>
      <p:ext uri="{BB962C8B-B14F-4D97-AF65-F5344CB8AC3E}">
        <p14:creationId xmlns:p14="http://schemas.microsoft.com/office/powerpoint/2010/main" val="4202517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E0EA9-5126-13F4-B3E8-EF6F1FDCE069}"/>
              </a:ext>
            </a:extLst>
          </p:cNvPr>
          <p:cNvSpPr>
            <a:spLocks noGrp="1"/>
          </p:cNvSpPr>
          <p:nvPr>
            <p:ph type="ctrTitle"/>
          </p:nvPr>
        </p:nvSpPr>
        <p:spPr>
          <a:xfrm>
            <a:off x="548640" y="952500"/>
            <a:ext cx="6815797" cy="1102805"/>
          </a:xfrm>
        </p:spPr>
        <p:txBody>
          <a:bodyPr>
            <a:normAutofit/>
          </a:bodyPr>
          <a:lstStyle/>
          <a:p>
            <a:r>
              <a:rPr lang="en-US" sz="3600"/>
              <a:t>Checking Multicollinearity</a:t>
            </a:r>
          </a:p>
        </p:txBody>
      </p:sp>
      <p:sp>
        <p:nvSpPr>
          <p:cNvPr id="12" name="Footer Placeholder 4">
            <a:extLst>
              <a:ext uri="{FF2B5EF4-FFF2-40B4-BE49-F238E27FC236}">
                <a16:creationId xmlns:a16="http://schemas.microsoft.com/office/drawing/2014/main" id="{9F422342-7AC9-4223-85E5-22A9760D5D6F}"/>
              </a:ext>
            </a:extLst>
          </p:cNvPr>
          <p:cNvSpPr>
            <a:spLocks noGrp="1"/>
          </p:cNvSpPr>
          <p:nvPr>
            <p:ph type="ftr" sz="quarter" idx="11"/>
          </p:nvPr>
        </p:nvSpPr>
        <p:spPr>
          <a:xfrm>
            <a:off x="557924" y="173776"/>
            <a:ext cx="4114800" cy="365125"/>
          </a:xfrm>
        </p:spPr>
        <p:txBody>
          <a:bodyPr/>
          <a:lstStyle/>
          <a:p>
            <a:pPr>
              <a:spcAft>
                <a:spcPts val="600"/>
              </a:spcAft>
            </a:pPr>
            <a:r>
              <a:rPr lang="en-US"/>
              <a:t>Sample Footer Text</a:t>
            </a:r>
          </a:p>
        </p:txBody>
      </p:sp>
      <p:pic>
        <p:nvPicPr>
          <p:cNvPr id="5" name="Content Placeholder 4" descr="Table&#10;&#10;Description automatically generated">
            <a:extLst>
              <a:ext uri="{FF2B5EF4-FFF2-40B4-BE49-F238E27FC236}">
                <a16:creationId xmlns:a16="http://schemas.microsoft.com/office/drawing/2014/main" id="{EF43992B-C150-2FC4-C00E-87A2DCB7E8E9}"/>
              </a:ext>
            </a:extLst>
          </p:cNvPr>
          <p:cNvPicPr>
            <a:picLocks noGrp="1" noChangeAspect="1"/>
          </p:cNvPicPr>
          <p:nvPr>
            <p:ph idx="4294967295"/>
          </p:nvPr>
        </p:nvPicPr>
        <p:blipFill>
          <a:blip r:embed="rId2"/>
          <a:stretch>
            <a:fillRect/>
          </a:stretch>
        </p:blipFill>
        <p:spPr>
          <a:xfrm>
            <a:off x="1160742" y="2307102"/>
            <a:ext cx="9870516" cy="3750797"/>
          </a:xfrm>
          <a:noFill/>
        </p:spPr>
      </p:pic>
      <p:sp>
        <p:nvSpPr>
          <p:cNvPr id="14" name="Date Placeholder 3">
            <a:extLst>
              <a:ext uri="{FF2B5EF4-FFF2-40B4-BE49-F238E27FC236}">
                <a16:creationId xmlns:a16="http://schemas.microsoft.com/office/drawing/2014/main" id="{64ADA0D0-1AB0-408C-B918-0F3560966EED}"/>
              </a:ext>
            </a:extLst>
          </p:cNvPr>
          <p:cNvSpPr>
            <a:spLocks noGrp="1"/>
          </p:cNvSpPr>
          <p:nvPr>
            <p:ph type="dt" sz="half" idx="10"/>
          </p:nvPr>
        </p:nvSpPr>
        <p:spPr>
          <a:xfrm>
            <a:off x="588729" y="6449535"/>
            <a:ext cx="2983095" cy="308453"/>
          </a:xfrm>
        </p:spPr>
        <p:txBody>
          <a:bodyPr/>
          <a:lstStyle/>
          <a:p>
            <a:pPr>
              <a:spcAft>
                <a:spcPts val="600"/>
              </a:spcAft>
            </a:pPr>
            <a:fld id="{CE31B4FC-6860-443D-BC09-903AB3D0191F}" type="datetime1">
              <a:rPr lang="en-US" smtClean="0"/>
              <a:pPr>
                <a:spcAft>
                  <a:spcPts val="600"/>
                </a:spcAft>
              </a:pPr>
              <a:t>5/9/23</a:t>
            </a:fld>
            <a:endParaRPr lang="en-US"/>
          </a:p>
        </p:txBody>
      </p:sp>
      <p:sp>
        <p:nvSpPr>
          <p:cNvPr id="16" name="Slide Number Placeholder 5">
            <a:extLst>
              <a:ext uri="{FF2B5EF4-FFF2-40B4-BE49-F238E27FC236}">
                <a16:creationId xmlns:a16="http://schemas.microsoft.com/office/drawing/2014/main" id="{80F305E9-AE7B-46C7-A36C-F5B9B8A08938}"/>
              </a:ext>
            </a:extLst>
          </p:cNvPr>
          <p:cNvSpPr>
            <a:spLocks noGrp="1"/>
          </p:cNvSpPr>
          <p:nvPr>
            <p:ph type="sldNum" sz="quarter" idx="12"/>
          </p:nvPr>
        </p:nvSpPr>
        <p:spPr>
          <a:xfrm>
            <a:off x="10710710" y="6449535"/>
            <a:ext cx="932279" cy="308453"/>
          </a:xfrm>
        </p:spPr>
        <p:txBody>
          <a:bodyPr/>
          <a:lstStyle/>
          <a:p>
            <a:pPr>
              <a:spcAft>
                <a:spcPts val="600"/>
              </a:spcAft>
            </a:pPr>
            <a:fld id="{3FAE4C1A-77DB-4702-BC27-716D25204027}" type="slidenum">
              <a:rPr lang="en-US" smtClean="0"/>
              <a:pPr>
                <a:spcAft>
                  <a:spcPts val="600"/>
                </a:spcAft>
              </a:pPr>
              <a:t>11</a:t>
            </a:fld>
            <a:endParaRPr lang="en-US"/>
          </a:p>
        </p:txBody>
      </p:sp>
    </p:spTree>
    <p:extLst>
      <p:ext uri="{BB962C8B-B14F-4D97-AF65-F5344CB8AC3E}">
        <p14:creationId xmlns:p14="http://schemas.microsoft.com/office/powerpoint/2010/main" val="2418504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scatter chart&#10;&#10;Description automatically generated">
            <a:extLst>
              <a:ext uri="{FF2B5EF4-FFF2-40B4-BE49-F238E27FC236}">
                <a16:creationId xmlns:a16="http://schemas.microsoft.com/office/drawing/2014/main" id="{5D8ADC3B-998B-3940-C7FF-755CC24FD40C}"/>
              </a:ext>
            </a:extLst>
          </p:cNvPr>
          <p:cNvPicPr>
            <a:picLocks noGrp="1" noChangeAspect="1"/>
          </p:cNvPicPr>
          <p:nvPr>
            <p:ph idx="1"/>
          </p:nvPr>
        </p:nvPicPr>
        <p:blipFill>
          <a:blip r:embed="rId2"/>
          <a:stretch>
            <a:fillRect/>
          </a:stretch>
        </p:blipFill>
        <p:spPr>
          <a:xfrm>
            <a:off x="1624939" y="1314451"/>
            <a:ext cx="7686145" cy="4743450"/>
          </a:xfrm>
        </p:spPr>
      </p:pic>
    </p:spTree>
    <p:extLst>
      <p:ext uri="{BB962C8B-B14F-4D97-AF65-F5344CB8AC3E}">
        <p14:creationId xmlns:p14="http://schemas.microsoft.com/office/powerpoint/2010/main" val="3557277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2816F-0535-76BB-79D1-085110301385}"/>
              </a:ext>
            </a:extLst>
          </p:cNvPr>
          <p:cNvSpPr>
            <a:spLocks noGrp="1"/>
          </p:cNvSpPr>
          <p:nvPr>
            <p:ph type="title"/>
          </p:nvPr>
        </p:nvSpPr>
        <p:spPr/>
        <p:txBody>
          <a:bodyPr/>
          <a:lstStyle/>
          <a:p>
            <a:r>
              <a:rPr lang="en-US" dirty="0"/>
              <a:t>                                    Q-Q Plot</a:t>
            </a:r>
          </a:p>
        </p:txBody>
      </p:sp>
      <p:pic>
        <p:nvPicPr>
          <p:cNvPr id="5" name="Content Placeholder 4" descr="Chart, line chart&#10;&#10;Description automatically generated">
            <a:extLst>
              <a:ext uri="{FF2B5EF4-FFF2-40B4-BE49-F238E27FC236}">
                <a16:creationId xmlns:a16="http://schemas.microsoft.com/office/drawing/2014/main" id="{14D55BE0-D1B7-08FA-7FBF-AAAAFE332F8A}"/>
              </a:ext>
            </a:extLst>
          </p:cNvPr>
          <p:cNvPicPr>
            <a:picLocks noGrp="1" noChangeAspect="1"/>
          </p:cNvPicPr>
          <p:nvPr>
            <p:ph idx="1"/>
          </p:nvPr>
        </p:nvPicPr>
        <p:blipFill>
          <a:blip r:embed="rId2"/>
          <a:stretch>
            <a:fillRect/>
          </a:stretch>
        </p:blipFill>
        <p:spPr>
          <a:xfrm>
            <a:off x="2782491" y="2028825"/>
            <a:ext cx="6528593" cy="4029075"/>
          </a:xfrm>
        </p:spPr>
      </p:pic>
    </p:spTree>
    <p:extLst>
      <p:ext uri="{BB962C8B-B14F-4D97-AF65-F5344CB8AC3E}">
        <p14:creationId xmlns:p14="http://schemas.microsoft.com/office/powerpoint/2010/main" val="789850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4F55D-964F-CD0F-C0DF-CCE5F0170DEF}"/>
              </a:ext>
            </a:extLst>
          </p:cNvPr>
          <p:cNvSpPr>
            <a:spLocks noGrp="1"/>
          </p:cNvSpPr>
          <p:nvPr>
            <p:ph type="title"/>
          </p:nvPr>
        </p:nvSpPr>
        <p:spPr>
          <a:xfrm>
            <a:off x="548641" y="952500"/>
            <a:ext cx="6877594" cy="1252217"/>
          </a:xfrm>
        </p:spPr>
        <p:txBody>
          <a:bodyPr>
            <a:normAutofit/>
          </a:bodyPr>
          <a:lstStyle/>
          <a:p>
            <a:r>
              <a:rPr lang="en-US"/>
              <a:t>Boxcox Plot</a:t>
            </a:r>
            <a:endParaRPr lang="en-US" dirty="0"/>
          </a:p>
        </p:txBody>
      </p:sp>
      <p:sp>
        <p:nvSpPr>
          <p:cNvPr id="12" name="Footer Placeholder 78">
            <a:extLst>
              <a:ext uri="{FF2B5EF4-FFF2-40B4-BE49-F238E27FC236}">
                <a16:creationId xmlns:a16="http://schemas.microsoft.com/office/drawing/2014/main" id="{52FD550C-D841-42FB-86A0-10D45E2CAF84}"/>
              </a:ext>
            </a:extLst>
          </p:cNvPr>
          <p:cNvSpPr>
            <a:spLocks noGrp="1"/>
          </p:cNvSpPr>
          <p:nvPr>
            <p:ph type="ftr" sz="quarter" idx="11"/>
          </p:nvPr>
        </p:nvSpPr>
        <p:spPr>
          <a:xfrm>
            <a:off x="557924" y="173776"/>
            <a:ext cx="4114800" cy="365125"/>
          </a:xfrm>
        </p:spPr>
        <p:txBody>
          <a:bodyPr/>
          <a:lstStyle/>
          <a:p>
            <a:pPr>
              <a:spcAft>
                <a:spcPts val="600"/>
              </a:spcAft>
            </a:pPr>
            <a:r>
              <a:rPr lang="en-US"/>
              <a:t>Sample Footer Text</a:t>
            </a:r>
          </a:p>
        </p:txBody>
      </p:sp>
      <p:pic>
        <p:nvPicPr>
          <p:cNvPr id="7" name="Picture 6" descr="Graphical user interface, text, application&#10;&#10;Description automatically generated">
            <a:extLst>
              <a:ext uri="{FF2B5EF4-FFF2-40B4-BE49-F238E27FC236}">
                <a16:creationId xmlns:a16="http://schemas.microsoft.com/office/drawing/2014/main" id="{4B6B4563-4700-B5C1-C02F-B77A4D3F2037}"/>
              </a:ext>
            </a:extLst>
          </p:cNvPr>
          <p:cNvPicPr>
            <a:picLocks noChangeAspect="1"/>
          </p:cNvPicPr>
          <p:nvPr/>
        </p:nvPicPr>
        <p:blipFill>
          <a:blip r:embed="rId2"/>
          <a:stretch>
            <a:fillRect/>
          </a:stretch>
        </p:blipFill>
        <p:spPr>
          <a:xfrm>
            <a:off x="847834" y="2648575"/>
            <a:ext cx="5248165" cy="1574448"/>
          </a:xfrm>
          <a:prstGeom prst="rect">
            <a:avLst/>
          </a:prstGeom>
          <a:noFill/>
        </p:spPr>
      </p:pic>
      <p:pic>
        <p:nvPicPr>
          <p:cNvPr id="5" name="Content Placeholder 4" descr="A picture containing chart&#10;&#10;Description automatically generated">
            <a:extLst>
              <a:ext uri="{FF2B5EF4-FFF2-40B4-BE49-F238E27FC236}">
                <a16:creationId xmlns:a16="http://schemas.microsoft.com/office/drawing/2014/main" id="{0C01F205-29A5-55F2-BCC0-6D8DA481C957}"/>
              </a:ext>
            </a:extLst>
          </p:cNvPr>
          <p:cNvPicPr>
            <a:picLocks noGrp="1" noChangeAspect="1"/>
          </p:cNvPicPr>
          <p:nvPr>
            <p:ph idx="1"/>
          </p:nvPr>
        </p:nvPicPr>
        <p:blipFill>
          <a:blip r:embed="rId3"/>
          <a:stretch>
            <a:fillRect/>
          </a:stretch>
        </p:blipFill>
        <p:spPr>
          <a:xfrm>
            <a:off x="6529388" y="2204717"/>
            <a:ext cx="4419871" cy="2729270"/>
          </a:xfrm>
          <a:noFill/>
        </p:spPr>
      </p:pic>
      <p:sp>
        <p:nvSpPr>
          <p:cNvPr id="16" name="Date Placeholder 77">
            <a:extLst>
              <a:ext uri="{FF2B5EF4-FFF2-40B4-BE49-F238E27FC236}">
                <a16:creationId xmlns:a16="http://schemas.microsoft.com/office/drawing/2014/main" id="{FB242FF9-7067-4B72-B884-CF66DF92AA04}"/>
              </a:ext>
            </a:extLst>
          </p:cNvPr>
          <p:cNvSpPr>
            <a:spLocks noGrp="1"/>
          </p:cNvSpPr>
          <p:nvPr>
            <p:ph type="dt" sz="half" idx="10"/>
          </p:nvPr>
        </p:nvSpPr>
        <p:spPr>
          <a:xfrm>
            <a:off x="588729" y="6449535"/>
            <a:ext cx="2983095" cy="308453"/>
          </a:xfrm>
        </p:spPr>
        <p:txBody>
          <a:bodyPr/>
          <a:lstStyle/>
          <a:p>
            <a:pPr>
              <a:spcAft>
                <a:spcPts val="600"/>
              </a:spcAft>
            </a:pPr>
            <a:fld id="{5CA483A6-8786-4469-984C-D496DAC8E58E}" type="datetime1">
              <a:rPr lang="en-US" smtClean="0"/>
              <a:pPr>
                <a:spcAft>
                  <a:spcPts val="600"/>
                </a:spcAft>
              </a:pPr>
              <a:t>5/9/23</a:t>
            </a:fld>
            <a:endParaRPr lang="en-US"/>
          </a:p>
        </p:txBody>
      </p:sp>
      <p:sp>
        <p:nvSpPr>
          <p:cNvPr id="18" name="Slide Number Placeholder 79">
            <a:extLst>
              <a:ext uri="{FF2B5EF4-FFF2-40B4-BE49-F238E27FC236}">
                <a16:creationId xmlns:a16="http://schemas.microsoft.com/office/drawing/2014/main" id="{4846CD6F-CF9A-4459-93EB-D7E4B81B7F76}"/>
              </a:ext>
            </a:extLst>
          </p:cNvPr>
          <p:cNvSpPr>
            <a:spLocks noGrp="1"/>
          </p:cNvSpPr>
          <p:nvPr>
            <p:ph type="sldNum" sz="quarter" idx="12"/>
          </p:nvPr>
        </p:nvSpPr>
        <p:spPr>
          <a:xfrm>
            <a:off x="10710710" y="6449535"/>
            <a:ext cx="932279" cy="308453"/>
          </a:xfrm>
        </p:spPr>
        <p:txBody>
          <a:bodyPr/>
          <a:lstStyle/>
          <a:p>
            <a:pPr>
              <a:spcAft>
                <a:spcPts val="600"/>
              </a:spcAft>
            </a:pPr>
            <a:fld id="{3FAE4C1A-77DB-4702-BC27-716D25204027}" type="slidenum">
              <a:rPr lang="en-US" smtClean="0"/>
              <a:pPr>
                <a:spcAft>
                  <a:spcPts val="600"/>
                </a:spcAft>
              </a:pPr>
              <a:t>14</a:t>
            </a:fld>
            <a:endParaRPr lang="en-US"/>
          </a:p>
        </p:txBody>
      </p:sp>
    </p:spTree>
    <p:extLst>
      <p:ext uri="{BB962C8B-B14F-4D97-AF65-F5344CB8AC3E}">
        <p14:creationId xmlns:p14="http://schemas.microsoft.com/office/powerpoint/2010/main" val="2279799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4FA4-C1BE-6F79-FD6F-B6ED0FA46B61}"/>
              </a:ext>
            </a:extLst>
          </p:cNvPr>
          <p:cNvSpPr>
            <a:spLocks noGrp="1"/>
          </p:cNvSpPr>
          <p:nvPr>
            <p:ph type="title"/>
          </p:nvPr>
        </p:nvSpPr>
        <p:spPr/>
        <p:txBody>
          <a:bodyPr/>
          <a:lstStyle/>
          <a:p>
            <a:r>
              <a:rPr lang="en-US" dirty="0"/>
              <a:t>Regression </a:t>
            </a:r>
          </a:p>
        </p:txBody>
      </p:sp>
      <p:sp>
        <p:nvSpPr>
          <p:cNvPr id="3" name="Content Placeholder 2">
            <a:extLst>
              <a:ext uri="{FF2B5EF4-FFF2-40B4-BE49-F238E27FC236}">
                <a16:creationId xmlns:a16="http://schemas.microsoft.com/office/drawing/2014/main" id="{12F453AF-8EF5-7567-B9EC-340BE914C694}"/>
              </a:ext>
            </a:extLst>
          </p:cNvPr>
          <p:cNvSpPr>
            <a:spLocks noGrp="1"/>
          </p:cNvSpPr>
          <p:nvPr>
            <p:ph idx="1"/>
          </p:nvPr>
        </p:nvSpPr>
        <p:spPr/>
        <p:txBody>
          <a:bodyPr/>
          <a:lstStyle/>
          <a:p>
            <a:r>
              <a:rPr lang="en-US" dirty="0"/>
              <a:t>Response Variable: Satisfaction level (Continuous data).</a:t>
            </a:r>
          </a:p>
          <a:p>
            <a:r>
              <a:rPr lang="en-US" dirty="0"/>
              <a:t>Satisfaction level ranges from 0-1.</a:t>
            </a:r>
          </a:p>
          <a:p>
            <a:r>
              <a:rPr lang="en-US" dirty="0"/>
              <a:t>Accuracy is measured in terms of RMSE.</a:t>
            </a:r>
          </a:p>
          <a:p>
            <a:r>
              <a:rPr lang="en-US" dirty="0"/>
              <a:t>Lower the RMSE, the better is the model.</a:t>
            </a:r>
          </a:p>
        </p:txBody>
      </p:sp>
    </p:spTree>
    <p:extLst>
      <p:ext uri="{BB962C8B-B14F-4D97-AF65-F5344CB8AC3E}">
        <p14:creationId xmlns:p14="http://schemas.microsoft.com/office/powerpoint/2010/main" val="963489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761A-B41F-1B2E-29FA-F82BC53CB20D}"/>
              </a:ext>
            </a:extLst>
          </p:cNvPr>
          <p:cNvSpPr>
            <a:spLocks noGrp="1"/>
          </p:cNvSpPr>
          <p:nvPr>
            <p:ph type="title"/>
          </p:nvPr>
        </p:nvSpPr>
        <p:spPr/>
        <p:txBody>
          <a:bodyPr/>
          <a:lstStyle/>
          <a:p>
            <a:r>
              <a:rPr lang="en-US" dirty="0" err="1"/>
              <a:t>Mulitple</a:t>
            </a:r>
            <a:r>
              <a:rPr lang="en-US" dirty="0"/>
              <a:t> Linear Regression Model</a:t>
            </a:r>
          </a:p>
        </p:txBody>
      </p:sp>
      <p:pic>
        <p:nvPicPr>
          <p:cNvPr id="7" name="Content Placeholder 6">
            <a:extLst>
              <a:ext uri="{FF2B5EF4-FFF2-40B4-BE49-F238E27FC236}">
                <a16:creationId xmlns:a16="http://schemas.microsoft.com/office/drawing/2014/main" id="{2B258B09-E969-F506-AE4D-F49B6B6FB68B}"/>
              </a:ext>
            </a:extLst>
          </p:cNvPr>
          <p:cNvPicPr>
            <a:picLocks noGrp="1" noChangeAspect="1"/>
          </p:cNvPicPr>
          <p:nvPr>
            <p:ph idx="1"/>
          </p:nvPr>
        </p:nvPicPr>
        <p:blipFill>
          <a:blip r:embed="rId2"/>
          <a:stretch>
            <a:fillRect/>
          </a:stretch>
        </p:blipFill>
        <p:spPr>
          <a:xfrm>
            <a:off x="918545" y="3025713"/>
            <a:ext cx="10354909" cy="1266824"/>
          </a:xfrm>
        </p:spPr>
      </p:pic>
    </p:spTree>
    <p:extLst>
      <p:ext uri="{BB962C8B-B14F-4D97-AF65-F5344CB8AC3E}">
        <p14:creationId xmlns:p14="http://schemas.microsoft.com/office/powerpoint/2010/main" val="1349695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ext&#10;&#10;Description automatically generated with medium confidence">
            <a:extLst>
              <a:ext uri="{FF2B5EF4-FFF2-40B4-BE49-F238E27FC236}">
                <a16:creationId xmlns:a16="http://schemas.microsoft.com/office/drawing/2014/main" id="{CF9D346D-392F-0506-EFD9-25B10C3A12EA}"/>
              </a:ext>
            </a:extLst>
          </p:cNvPr>
          <p:cNvPicPr>
            <a:picLocks noGrp="1" noChangeAspect="1"/>
          </p:cNvPicPr>
          <p:nvPr>
            <p:ph idx="1"/>
          </p:nvPr>
        </p:nvPicPr>
        <p:blipFill>
          <a:blip r:embed="rId2"/>
          <a:stretch>
            <a:fillRect/>
          </a:stretch>
        </p:blipFill>
        <p:spPr>
          <a:xfrm>
            <a:off x="3175180" y="1414462"/>
            <a:ext cx="5841640" cy="4029075"/>
          </a:xfrm>
        </p:spPr>
      </p:pic>
    </p:spTree>
    <p:extLst>
      <p:ext uri="{BB962C8B-B14F-4D97-AF65-F5344CB8AC3E}">
        <p14:creationId xmlns:p14="http://schemas.microsoft.com/office/powerpoint/2010/main" val="3147256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67F96-A917-340B-532C-30EB0853E3B2}"/>
              </a:ext>
            </a:extLst>
          </p:cNvPr>
          <p:cNvSpPr>
            <a:spLocks noGrp="1"/>
          </p:cNvSpPr>
          <p:nvPr>
            <p:ph type="title"/>
          </p:nvPr>
        </p:nvSpPr>
        <p:spPr>
          <a:xfrm>
            <a:off x="548640" y="950976"/>
            <a:ext cx="5547360" cy="1828798"/>
          </a:xfrm>
        </p:spPr>
        <p:txBody>
          <a:bodyPr>
            <a:normAutofit/>
          </a:bodyPr>
          <a:lstStyle/>
          <a:p>
            <a:r>
              <a:rPr lang="en-US" dirty="0"/>
              <a:t>RMSE</a:t>
            </a:r>
          </a:p>
        </p:txBody>
      </p:sp>
      <p:sp>
        <p:nvSpPr>
          <p:cNvPr id="9" name="Footer Placeholder 4">
            <a:extLst>
              <a:ext uri="{FF2B5EF4-FFF2-40B4-BE49-F238E27FC236}">
                <a16:creationId xmlns:a16="http://schemas.microsoft.com/office/drawing/2014/main" id="{578F8F34-BF99-476E-86C4-4B4576C7577A}"/>
              </a:ext>
            </a:extLst>
          </p:cNvPr>
          <p:cNvSpPr>
            <a:spLocks noGrp="1"/>
          </p:cNvSpPr>
          <p:nvPr>
            <p:ph type="ftr" sz="quarter" idx="11"/>
          </p:nvPr>
        </p:nvSpPr>
        <p:spPr>
          <a:xfrm>
            <a:off x="557924" y="173776"/>
            <a:ext cx="4114800" cy="365125"/>
          </a:xfrm>
        </p:spPr>
        <p:txBody>
          <a:bodyPr>
            <a:normAutofit/>
          </a:bodyPr>
          <a:lstStyle/>
          <a:p>
            <a:pPr>
              <a:spcAft>
                <a:spcPts val="600"/>
              </a:spcAft>
            </a:pPr>
            <a:r>
              <a:rPr lang="en-US">
                <a:effectLst>
                  <a:outerShdw blurRad="38100" dist="38100" dir="2700000" algn="tl">
                    <a:srgbClr val="000000">
                      <a:alpha val="43137"/>
                    </a:srgbClr>
                  </a:outerShdw>
                </a:effectLst>
              </a:rPr>
              <a:t>Sample Footer Text</a:t>
            </a:r>
          </a:p>
        </p:txBody>
      </p:sp>
      <p:sp>
        <p:nvSpPr>
          <p:cNvPr id="3" name="Content Placeholder 2">
            <a:extLst>
              <a:ext uri="{FF2B5EF4-FFF2-40B4-BE49-F238E27FC236}">
                <a16:creationId xmlns:a16="http://schemas.microsoft.com/office/drawing/2014/main" id="{B43F3C10-C11B-E0FD-BF6E-9526707BD6E8}"/>
              </a:ext>
            </a:extLst>
          </p:cNvPr>
          <p:cNvSpPr>
            <a:spLocks noGrp="1"/>
          </p:cNvSpPr>
          <p:nvPr>
            <p:ph idx="1"/>
          </p:nvPr>
        </p:nvSpPr>
        <p:spPr>
          <a:xfrm>
            <a:off x="555136" y="2895600"/>
            <a:ext cx="5547360" cy="3175088"/>
          </a:xfrm>
        </p:spPr>
        <p:txBody>
          <a:bodyPr>
            <a:normAutofit/>
          </a:bodyPr>
          <a:lstStyle/>
          <a:p>
            <a:pPr>
              <a:lnSpc>
                <a:spcPct val="110000"/>
              </a:lnSpc>
            </a:pPr>
            <a:r>
              <a:rPr lang="en-US" sz="1700" b="0" i="0" u="none" strike="noStrike">
                <a:effectLst/>
              </a:rPr>
              <a:t>RMSE is calculated by taking the square root of the mean of the squared differences between the predicted values and the actual values. It is a commonly used metric in machine learning, particularly in regression tasks, to evaluate the accuracy of a model.</a:t>
            </a:r>
          </a:p>
          <a:p>
            <a:pPr>
              <a:lnSpc>
                <a:spcPct val="110000"/>
              </a:lnSpc>
            </a:pPr>
            <a:endParaRPr lang="en-US" sz="1700"/>
          </a:p>
          <a:p>
            <a:pPr>
              <a:lnSpc>
                <a:spcPct val="110000"/>
              </a:lnSpc>
            </a:pPr>
            <a:endParaRPr lang="en-US" sz="1700"/>
          </a:p>
          <a:p>
            <a:pPr>
              <a:lnSpc>
                <a:spcPct val="110000"/>
              </a:lnSpc>
            </a:pPr>
            <a:r>
              <a:rPr lang="en-US" sz="1700" b="0" i="0" u="none" strike="noStrike">
                <a:effectLst/>
              </a:rPr>
              <a:t>RMSE = sqrt(1/n * sum((</a:t>
            </a:r>
            <a:r>
              <a:rPr lang="en-US" sz="1700" b="0" i="0" u="none" strike="noStrike" err="1">
                <a:effectLst/>
              </a:rPr>
              <a:t>actual_i</a:t>
            </a:r>
            <a:r>
              <a:rPr lang="en-US" sz="1700" b="0" i="0" u="none" strike="noStrike">
                <a:effectLst/>
              </a:rPr>
              <a:t> - </a:t>
            </a:r>
            <a:r>
              <a:rPr lang="en-US" sz="1700" b="0" i="0" u="none" strike="noStrike" err="1">
                <a:effectLst/>
              </a:rPr>
              <a:t>predicted_i</a:t>
            </a:r>
            <a:r>
              <a:rPr lang="en-US" sz="1700" b="0" i="0" u="none" strike="noStrike">
                <a:effectLst/>
              </a:rPr>
              <a:t>)^2))</a:t>
            </a:r>
            <a:endParaRPr lang="en-US" sz="1700"/>
          </a:p>
        </p:txBody>
      </p:sp>
      <p:pic>
        <p:nvPicPr>
          <p:cNvPr id="15" name="Picture 14" descr="Chart, bubble chart&#10;&#10;Description automatically generated">
            <a:extLst>
              <a:ext uri="{FF2B5EF4-FFF2-40B4-BE49-F238E27FC236}">
                <a16:creationId xmlns:a16="http://schemas.microsoft.com/office/drawing/2014/main" id="{61A6A1EA-672D-03A1-9D4D-40FB4D8A7511}"/>
              </a:ext>
            </a:extLst>
          </p:cNvPr>
          <p:cNvPicPr>
            <a:picLocks noChangeAspect="1"/>
          </p:cNvPicPr>
          <p:nvPr/>
        </p:nvPicPr>
        <p:blipFill rotWithShape="1">
          <a:blip r:embed="rId2"/>
          <a:srcRect l="17678" r="19667" b="-1"/>
          <a:stretch/>
        </p:blipFill>
        <p:spPr>
          <a:xfrm>
            <a:off x="6747404" y="952500"/>
            <a:ext cx="4804105" cy="5118188"/>
          </a:xfrm>
          <a:prstGeom prst="rect">
            <a:avLst/>
          </a:prstGeom>
          <a:noFill/>
        </p:spPr>
      </p:pic>
      <p:sp>
        <p:nvSpPr>
          <p:cNvPr id="11" name="Date Placeholder 3">
            <a:extLst>
              <a:ext uri="{FF2B5EF4-FFF2-40B4-BE49-F238E27FC236}">
                <a16:creationId xmlns:a16="http://schemas.microsoft.com/office/drawing/2014/main" id="{7F85241D-C269-487B-9FC3-6FC98CC7BD15}"/>
              </a:ext>
            </a:extLst>
          </p:cNvPr>
          <p:cNvSpPr>
            <a:spLocks noGrp="1"/>
          </p:cNvSpPr>
          <p:nvPr>
            <p:ph type="dt" sz="half" idx="10"/>
          </p:nvPr>
        </p:nvSpPr>
        <p:spPr>
          <a:xfrm>
            <a:off x="588729" y="6449535"/>
            <a:ext cx="2983095" cy="308453"/>
          </a:xfrm>
        </p:spPr>
        <p:txBody>
          <a:bodyPr>
            <a:normAutofit/>
          </a:bodyPr>
          <a:lstStyle/>
          <a:p>
            <a:pPr>
              <a:spcAft>
                <a:spcPts val="600"/>
              </a:spcAft>
            </a:pPr>
            <a:fld id="{CE31B4FC-6860-443D-BC09-903AB3D0191F}" type="datetime1">
              <a:rPr lang="en-US" smtClean="0">
                <a:effectLst>
                  <a:outerShdw blurRad="38100" dist="38100" dir="2700000" algn="tl">
                    <a:srgbClr val="000000">
                      <a:alpha val="43137"/>
                    </a:srgbClr>
                  </a:outerShdw>
                </a:effectLst>
              </a:rPr>
              <a:pPr>
                <a:spcAft>
                  <a:spcPts val="600"/>
                </a:spcAft>
              </a:pPr>
              <a:t>5/9/23</a:t>
            </a:fld>
            <a:endParaRPr lang="en-US">
              <a:effectLst>
                <a:outerShdw blurRad="38100" dist="38100" dir="2700000" algn="tl">
                  <a:srgbClr val="000000">
                    <a:alpha val="43137"/>
                  </a:srgbClr>
                </a:outerShdw>
              </a:effectLst>
            </a:endParaRPr>
          </a:p>
        </p:txBody>
      </p:sp>
      <p:sp>
        <p:nvSpPr>
          <p:cNvPr id="13" name="Slide Number Placeholder 5">
            <a:extLst>
              <a:ext uri="{FF2B5EF4-FFF2-40B4-BE49-F238E27FC236}">
                <a16:creationId xmlns:a16="http://schemas.microsoft.com/office/drawing/2014/main" id="{E27B8990-9A72-47E9-AC0A-F6EB302F4E5E}"/>
              </a:ext>
            </a:extLst>
          </p:cNvPr>
          <p:cNvSpPr>
            <a:spLocks noGrp="1"/>
          </p:cNvSpPr>
          <p:nvPr>
            <p:ph type="sldNum" sz="quarter" idx="12"/>
          </p:nvPr>
        </p:nvSpPr>
        <p:spPr>
          <a:xfrm>
            <a:off x="10710710" y="6449535"/>
            <a:ext cx="932279" cy="308453"/>
          </a:xfrm>
        </p:spPr>
        <p:txBody>
          <a:bodyPr>
            <a:normAutofit/>
          </a:bodyPr>
          <a:lstStyle/>
          <a:p>
            <a:pPr>
              <a:spcAft>
                <a:spcPts val="600"/>
              </a:spcAft>
            </a:pPr>
            <a:fld id="{3FAE4C1A-77DB-4702-BC27-716D25204027}" type="slidenum">
              <a:rPr lang="en-US" smtClean="0">
                <a:effectLst>
                  <a:outerShdw blurRad="38100" dist="38100" dir="2700000" algn="tl">
                    <a:srgbClr val="000000">
                      <a:alpha val="43137"/>
                    </a:srgbClr>
                  </a:outerShdw>
                </a:effectLst>
              </a:rPr>
              <a:pPr>
                <a:spcAft>
                  <a:spcPts val="600"/>
                </a:spcAft>
              </a:pPr>
              <a:t>18</a:t>
            </a:fld>
            <a:endParaRPr 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5096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bstract particle graph background">
            <a:extLst>
              <a:ext uri="{FF2B5EF4-FFF2-40B4-BE49-F238E27FC236}">
                <a16:creationId xmlns:a16="http://schemas.microsoft.com/office/drawing/2014/main" id="{610B62F7-CF7E-27C6-FA52-888A78F3D40F}"/>
              </a:ext>
            </a:extLst>
          </p:cNvPr>
          <p:cNvPicPr>
            <a:picLocks noChangeAspect="1"/>
          </p:cNvPicPr>
          <p:nvPr/>
        </p:nvPicPr>
        <p:blipFill rotWithShape="1">
          <a:blip r:embed="rId2">
            <a:alphaModFix amt="50000"/>
          </a:blip>
          <a:srcRect t="15730"/>
          <a:stretch/>
        </p:blipFill>
        <p:spPr>
          <a:xfrm>
            <a:off x="58994" y="250723"/>
            <a:ext cx="12192000" cy="6858000"/>
          </a:xfrm>
          <a:prstGeom prst="rect">
            <a:avLst/>
          </a:prstGeom>
          <a:noFill/>
        </p:spPr>
      </p:pic>
      <p:sp>
        <p:nvSpPr>
          <p:cNvPr id="2" name="Title 1">
            <a:extLst>
              <a:ext uri="{FF2B5EF4-FFF2-40B4-BE49-F238E27FC236}">
                <a16:creationId xmlns:a16="http://schemas.microsoft.com/office/drawing/2014/main" id="{42C0BA3B-CDE7-5C2B-4CDE-35DCDB93C315}"/>
              </a:ext>
            </a:extLst>
          </p:cNvPr>
          <p:cNvSpPr>
            <a:spLocks noGrp="1"/>
          </p:cNvSpPr>
          <p:nvPr>
            <p:ph type="title"/>
          </p:nvPr>
        </p:nvSpPr>
        <p:spPr>
          <a:xfrm>
            <a:off x="548640" y="952501"/>
            <a:ext cx="5547360" cy="2476499"/>
          </a:xfrm>
        </p:spPr>
        <p:txBody>
          <a:bodyPr>
            <a:normAutofit/>
          </a:bodyPr>
          <a:lstStyle/>
          <a:p>
            <a:r>
              <a:rPr lang="en-US" sz="4400" dirty="0">
                <a:solidFill>
                  <a:srgbClr val="FFFFFF"/>
                </a:solidFill>
              </a:rPr>
              <a:t>Comparing RMSE with other Algorithms</a:t>
            </a:r>
          </a:p>
        </p:txBody>
      </p:sp>
      <p:sp>
        <p:nvSpPr>
          <p:cNvPr id="8" name="Footer Placeholder 4">
            <a:extLst>
              <a:ext uri="{FF2B5EF4-FFF2-40B4-BE49-F238E27FC236}">
                <a16:creationId xmlns:a16="http://schemas.microsoft.com/office/drawing/2014/main" id="{BE8D5989-5D49-41EE-9681-9A5AB28BFC2C}"/>
              </a:ext>
            </a:extLst>
          </p:cNvPr>
          <p:cNvSpPr>
            <a:spLocks noGrp="1"/>
          </p:cNvSpPr>
          <p:nvPr>
            <p:ph type="ftr" sz="quarter" idx="11"/>
          </p:nvPr>
        </p:nvSpPr>
        <p:spPr>
          <a:xfrm>
            <a:off x="557924" y="173776"/>
            <a:ext cx="4114800" cy="365125"/>
          </a:xfrm>
        </p:spPr>
        <p:txBody>
          <a:bodyPr>
            <a:normAutofit/>
          </a:bodyPr>
          <a:lstStyle/>
          <a:p>
            <a:pPr>
              <a:spcAft>
                <a:spcPts val="600"/>
              </a:spcAft>
            </a:pPr>
            <a:r>
              <a:rPr lang="en-US">
                <a:solidFill>
                  <a:srgbClr val="FFFFFF"/>
                </a:solidFill>
              </a:rPr>
              <a:t>Sample Footer Text</a:t>
            </a:r>
          </a:p>
        </p:txBody>
      </p:sp>
      <p:sp>
        <p:nvSpPr>
          <p:cNvPr id="3" name="Content Placeholder 2">
            <a:extLst>
              <a:ext uri="{FF2B5EF4-FFF2-40B4-BE49-F238E27FC236}">
                <a16:creationId xmlns:a16="http://schemas.microsoft.com/office/drawing/2014/main" id="{A87FE7BE-283B-3CB1-E200-2A757C07878A}"/>
              </a:ext>
            </a:extLst>
          </p:cNvPr>
          <p:cNvSpPr>
            <a:spLocks noGrp="1"/>
          </p:cNvSpPr>
          <p:nvPr>
            <p:ph idx="1"/>
          </p:nvPr>
        </p:nvSpPr>
        <p:spPr>
          <a:xfrm>
            <a:off x="8115300" y="952499"/>
            <a:ext cx="3433232" cy="5079811"/>
          </a:xfrm>
        </p:spPr>
        <p:txBody>
          <a:bodyPr>
            <a:normAutofit/>
          </a:bodyPr>
          <a:lstStyle/>
          <a:p>
            <a:r>
              <a:rPr lang="en-US" sz="3200" dirty="0"/>
              <a:t>MLR 0.1926</a:t>
            </a:r>
          </a:p>
          <a:p>
            <a:r>
              <a:rPr lang="en-US" sz="3200"/>
              <a:t>Random </a:t>
            </a:r>
            <a:r>
              <a:rPr lang="en-US" sz="3200" dirty="0"/>
              <a:t>Forest 0.1875</a:t>
            </a:r>
          </a:p>
          <a:p>
            <a:r>
              <a:rPr lang="en-US" sz="3200" dirty="0" err="1"/>
              <a:t>Xg_boost</a:t>
            </a:r>
            <a:r>
              <a:rPr lang="en-US" sz="3200" dirty="0"/>
              <a:t> 0.1753</a:t>
            </a:r>
          </a:p>
        </p:txBody>
      </p:sp>
      <p:sp>
        <p:nvSpPr>
          <p:cNvPr id="10" name="Date Placeholder 3">
            <a:extLst>
              <a:ext uri="{FF2B5EF4-FFF2-40B4-BE49-F238E27FC236}">
                <a16:creationId xmlns:a16="http://schemas.microsoft.com/office/drawing/2014/main" id="{A60C28C0-EFDC-4047-81BA-16DBA9A9132E}"/>
              </a:ext>
            </a:extLst>
          </p:cNvPr>
          <p:cNvSpPr>
            <a:spLocks noGrp="1"/>
          </p:cNvSpPr>
          <p:nvPr>
            <p:ph type="dt" sz="half" idx="10"/>
          </p:nvPr>
        </p:nvSpPr>
        <p:spPr>
          <a:xfrm>
            <a:off x="588729" y="6449535"/>
            <a:ext cx="2983095" cy="308453"/>
          </a:xfrm>
        </p:spPr>
        <p:txBody>
          <a:bodyPr>
            <a:normAutofit/>
          </a:bodyPr>
          <a:lstStyle/>
          <a:p>
            <a:pPr>
              <a:spcAft>
                <a:spcPts val="600"/>
              </a:spcAft>
            </a:pPr>
            <a:fld id="{E669529A-5E6F-4BA7-BE39-BCFD08258044}" type="datetime1">
              <a:rPr lang="en-US">
                <a:solidFill>
                  <a:srgbClr val="FFFFFF"/>
                </a:solidFill>
              </a:rPr>
              <a:pPr>
                <a:spcAft>
                  <a:spcPts val="600"/>
                </a:spcAft>
              </a:pPr>
              <a:t>5/9/23</a:t>
            </a:fld>
            <a:endParaRPr lang="en-US">
              <a:solidFill>
                <a:srgbClr val="FFFFFF"/>
              </a:solidFill>
            </a:endParaRPr>
          </a:p>
        </p:txBody>
      </p:sp>
      <p:sp>
        <p:nvSpPr>
          <p:cNvPr id="12" name="Slide Number Placeholder 5">
            <a:extLst>
              <a:ext uri="{FF2B5EF4-FFF2-40B4-BE49-F238E27FC236}">
                <a16:creationId xmlns:a16="http://schemas.microsoft.com/office/drawing/2014/main" id="{6D4D1CD5-79A4-491C-85F0-0EE21E8849CB}"/>
              </a:ext>
            </a:extLst>
          </p:cNvPr>
          <p:cNvSpPr>
            <a:spLocks noGrp="1"/>
          </p:cNvSpPr>
          <p:nvPr>
            <p:ph type="sldNum" sz="quarter" idx="12"/>
          </p:nvPr>
        </p:nvSpPr>
        <p:spPr>
          <a:xfrm>
            <a:off x="10710710" y="6449535"/>
            <a:ext cx="932279" cy="308453"/>
          </a:xfrm>
        </p:spPr>
        <p:txBody>
          <a:bodyPr>
            <a:normAutofit/>
          </a:bodyPr>
          <a:lstStyle/>
          <a:p>
            <a:pPr>
              <a:spcAft>
                <a:spcPts val="600"/>
              </a:spcAft>
            </a:pPr>
            <a:fld id="{3FAE4C1A-77DB-4702-BC27-716D25204027}" type="slidenum">
              <a:rPr lang="en-US">
                <a:solidFill>
                  <a:srgbClr val="FFFFFF"/>
                </a:solidFill>
              </a:rPr>
              <a:pPr>
                <a:spcAft>
                  <a:spcPts val="600"/>
                </a:spcAft>
              </a:pPr>
              <a:t>19</a:t>
            </a:fld>
            <a:endParaRPr lang="en-US">
              <a:solidFill>
                <a:srgbClr val="FFFFFF"/>
              </a:solidFill>
            </a:endParaRPr>
          </a:p>
        </p:txBody>
      </p:sp>
    </p:spTree>
    <p:extLst>
      <p:ext uri="{BB962C8B-B14F-4D97-AF65-F5344CB8AC3E}">
        <p14:creationId xmlns:p14="http://schemas.microsoft.com/office/powerpoint/2010/main" val="1969696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52039-1111-706B-EFA6-3B91C84D2B1E}"/>
              </a:ext>
            </a:extLst>
          </p:cNvPr>
          <p:cNvSpPr>
            <a:spLocks noGrp="1"/>
          </p:cNvSpPr>
          <p:nvPr>
            <p:ph type="title"/>
          </p:nvPr>
        </p:nvSpPr>
        <p:spPr/>
        <p:txBody>
          <a:bodyPr/>
          <a:lstStyle/>
          <a:p>
            <a:r>
              <a:rPr lang="en-US"/>
              <a:t>Introduction</a:t>
            </a:r>
            <a:br>
              <a:rPr lang="en-US"/>
            </a:br>
            <a:r>
              <a:rPr lang="en-US"/>
              <a:t>Employee attrition in IT Industry</a:t>
            </a:r>
            <a:endParaRPr lang="en-US" dirty="0"/>
          </a:p>
        </p:txBody>
      </p:sp>
      <p:sp>
        <p:nvSpPr>
          <p:cNvPr id="3" name="Content Placeholder 2">
            <a:extLst>
              <a:ext uri="{FF2B5EF4-FFF2-40B4-BE49-F238E27FC236}">
                <a16:creationId xmlns:a16="http://schemas.microsoft.com/office/drawing/2014/main" id="{CE29B3E6-E4A9-F9CD-70BF-9366899897F2}"/>
              </a:ext>
            </a:extLst>
          </p:cNvPr>
          <p:cNvSpPr>
            <a:spLocks noGrp="1"/>
          </p:cNvSpPr>
          <p:nvPr>
            <p:ph idx="1"/>
          </p:nvPr>
        </p:nvSpPr>
        <p:spPr/>
        <p:txBody>
          <a:bodyPr/>
          <a:lstStyle/>
          <a:p>
            <a:endParaRPr lang="en-US" b="0" i="0" dirty="0">
              <a:solidFill>
                <a:srgbClr val="374151"/>
              </a:solidFill>
              <a:effectLst/>
              <a:latin typeface="Söhne"/>
            </a:endParaRPr>
          </a:p>
          <a:p>
            <a:r>
              <a:rPr lang="en-US" b="0" i="0" dirty="0">
                <a:solidFill>
                  <a:srgbClr val="374151"/>
                </a:solidFill>
                <a:effectLst/>
                <a:latin typeface="Söhne"/>
              </a:rPr>
              <a:t>Attrition is a major problem that the IT industry is facing. Attrition refers to the rate at which employees leave a company or organization. In the IT industry, attrition is a significant concern, as it can lead to a loss of talent and expertise, decreased productivity, and increased costs associated with recruitment, training, and onboarding new employees.</a:t>
            </a:r>
          </a:p>
          <a:p>
            <a:r>
              <a:rPr lang="en-US" b="0" i="0" dirty="0">
                <a:solidFill>
                  <a:srgbClr val="374151"/>
                </a:solidFill>
                <a:effectLst/>
                <a:latin typeface="Söhne"/>
              </a:rPr>
              <a:t>To address the problem of attrition, companies in the IT industry need to focus on creating a positive work culture that fosters employee engagement, well-being, and growth. This can involve providing competitive compensation packages, offering flexible work arrangements</a:t>
            </a:r>
            <a:r>
              <a:rPr lang="en-US" dirty="0">
                <a:solidFill>
                  <a:srgbClr val="374151"/>
                </a:solidFill>
                <a:latin typeface="Söhne"/>
              </a:rPr>
              <a:t>.</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799953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0319-6C20-3E12-4418-F1007C6FBE84}"/>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9ECC921E-F1A7-D1C5-88EA-5062194883BC}"/>
              </a:ext>
            </a:extLst>
          </p:cNvPr>
          <p:cNvSpPr>
            <a:spLocks noGrp="1"/>
          </p:cNvSpPr>
          <p:nvPr>
            <p:ph idx="1"/>
          </p:nvPr>
        </p:nvSpPr>
        <p:spPr/>
        <p:txBody>
          <a:bodyPr/>
          <a:lstStyle/>
          <a:p>
            <a:pPr algn="l"/>
            <a:r>
              <a:rPr lang="en-US" b="0" i="0" u="none" strike="noStrike" dirty="0">
                <a:effectLst/>
                <a:latin typeface="Söhne"/>
              </a:rPr>
              <a:t>Random Forest is a popular machine learning algorithm used for classification and regression tasks. It is an ensemble method that combines multiple decision trees to make predictions.</a:t>
            </a:r>
          </a:p>
          <a:p>
            <a:pPr algn="l"/>
            <a:r>
              <a:rPr lang="en-US" b="0" i="0" u="none" strike="noStrike" dirty="0">
                <a:effectLst/>
                <a:latin typeface="Söhne"/>
              </a:rPr>
              <a:t>The Random Forest algorithm works by building a set of decision trees, each trained on a random subset of the training data and a random subset of features. This results in a diverse set of trees that can capture different aspects of the data.</a:t>
            </a:r>
          </a:p>
          <a:p>
            <a:endParaRPr lang="en-US" dirty="0"/>
          </a:p>
        </p:txBody>
      </p:sp>
    </p:spTree>
    <p:extLst>
      <p:ext uri="{BB962C8B-B14F-4D97-AF65-F5344CB8AC3E}">
        <p14:creationId xmlns:p14="http://schemas.microsoft.com/office/powerpoint/2010/main" val="1956515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D43BD-8651-9094-AF0E-5FFEAE1DE12F}"/>
              </a:ext>
            </a:extLst>
          </p:cNvPr>
          <p:cNvSpPr>
            <a:spLocks noGrp="1"/>
          </p:cNvSpPr>
          <p:nvPr>
            <p:ph type="title"/>
          </p:nvPr>
        </p:nvSpPr>
        <p:spPr/>
        <p:txBody>
          <a:bodyPr/>
          <a:lstStyle/>
          <a:p>
            <a:r>
              <a:rPr lang="en-US" dirty="0" err="1"/>
              <a:t>XG_Boost</a:t>
            </a:r>
            <a:endParaRPr lang="en-US" dirty="0"/>
          </a:p>
        </p:txBody>
      </p:sp>
      <p:sp>
        <p:nvSpPr>
          <p:cNvPr id="3" name="Content Placeholder 2">
            <a:extLst>
              <a:ext uri="{FF2B5EF4-FFF2-40B4-BE49-F238E27FC236}">
                <a16:creationId xmlns:a16="http://schemas.microsoft.com/office/drawing/2014/main" id="{26373958-597B-20C0-9E66-2CE4E52E9B05}"/>
              </a:ext>
            </a:extLst>
          </p:cNvPr>
          <p:cNvSpPr>
            <a:spLocks noGrp="1"/>
          </p:cNvSpPr>
          <p:nvPr>
            <p:ph idx="1"/>
          </p:nvPr>
        </p:nvSpPr>
        <p:spPr/>
        <p:txBody>
          <a:bodyPr>
            <a:normAutofit fontScale="92500" lnSpcReduction="20000"/>
          </a:bodyPr>
          <a:lstStyle/>
          <a:p>
            <a:pPr algn="l"/>
            <a:r>
              <a:rPr lang="en-US" sz="1800" b="0" i="0" u="none" strike="noStrike" dirty="0">
                <a:effectLst/>
                <a:latin typeface="Söhne"/>
              </a:rPr>
              <a:t>XGBoost is a popular machine learning algorithm used for classification and regression tasks. It stands for Extreme Gradient Boosting and is based on the gradient boosting framework.</a:t>
            </a:r>
          </a:p>
          <a:p>
            <a:pPr algn="l"/>
            <a:r>
              <a:rPr lang="en-US" sz="1800" b="0" i="0" u="none" strike="noStrike" dirty="0">
                <a:effectLst/>
                <a:latin typeface="Söhne"/>
              </a:rPr>
              <a:t>XGBoost is designed to handle large datasets and is known for its speed and accuracy. It works by iteratively adding decision trees to the model, where each tree corrects the errors made by the previous tree.</a:t>
            </a:r>
          </a:p>
          <a:p>
            <a:r>
              <a:rPr lang="en-US" sz="1800" b="1" dirty="0"/>
              <a:t>Parallel processing: XGBoost is designed to be highly parallelizable and can take advantage of multi-core CPUs and distributed computing platforms to speed up training.</a:t>
            </a:r>
          </a:p>
          <a:p>
            <a:r>
              <a:rPr lang="en-US" sz="1800" b="1" dirty="0"/>
              <a:t>Built-in cross-validation: XGBoost includes built-in cross-validation to help optimize hyperparameters and prevent overfitting.</a:t>
            </a:r>
          </a:p>
          <a:p>
            <a:r>
              <a:rPr lang="en-US" sz="1800" b="1" dirty="0"/>
              <a:t>Handling missing values: XGBoost can handle missing values by assigning them to the most common value or by learning the best imputation value from the data.</a:t>
            </a:r>
          </a:p>
          <a:p>
            <a:r>
              <a:rPr lang="en-US" sz="1800" b="1" dirty="0"/>
              <a:t>Feature importance: XGBoost can calculate feature importance scores to help identify the most important features in the data for making predictions.</a:t>
            </a:r>
          </a:p>
        </p:txBody>
      </p:sp>
    </p:spTree>
    <p:extLst>
      <p:ext uri="{BB962C8B-B14F-4D97-AF65-F5344CB8AC3E}">
        <p14:creationId xmlns:p14="http://schemas.microsoft.com/office/powerpoint/2010/main" val="461576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3DFFA-518F-705B-8106-E39E7CCF3FDF}"/>
              </a:ext>
            </a:extLst>
          </p:cNvPr>
          <p:cNvSpPr>
            <a:spLocks noGrp="1"/>
          </p:cNvSpPr>
          <p:nvPr>
            <p:ph type="title"/>
          </p:nvPr>
        </p:nvSpPr>
        <p:spPr/>
        <p:txBody>
          <a:bodyPr/>
          <a:lstStyle/>
          <a:p>
            <a:r>
              <a:rPr lang="en-US" dirty="0"/>
              <a:t>XG Boost </a:t>
            </a:r>
          </a:p>
        </p:txBody>
      </p:sp>
      <p:pic>
        <p:nvPicPr>
          <p:cNvPr id="5" name="Content Placeholder 4" descr="Diagram&#10;&#10;Description automatically generated">
            <a:extLst>
              <a:ext uri="{FF2B5EF4-FFF2-40B4-BE49-F238E27FC236}">
                <a16:creationId xmlns:a16="http://schemas.microsoft.com/office/drawing/2014/main" id="{385CC283-00E5-4909-344F-6CF42E482494}"/>
              </a:ext>
            </a:extLst>
          </p:cNvPr>
          <p:cNvPicPr>
            <a:picLocks noGrp="1" noChangeAspect="1"/>
          </p:cNvPicPr>
          <p:nvPr>
            <p:ph idx="1"/>
          </p:nvPr>
        </p:nvPicPr>
        <p:blipFill>
          <a:blip r:embed="rId2"/>
          <a:stretch>
            <a:fillRect/>
          </a:stretch>
        </p:blipFill>
        <p:spPr>
          <a:xfrm>
            <a:off x="2266656" y="2028825"/>
            <a:ext cx="7559623" cy="4029075"/>
          </a:xfrm>
        </p:spPr>
      </p:pic>
    </p:spTree>
    <p:extLst>
      <p:ext uri="{BB962C8B-B14F-4D97-AF65-F5344CB8AC3E}">
        <p14:creationId xmlns:p14="http://schemas.microsoft.com/office/powerpoint/2010/main" val="1795285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7918B-BED9-5429-0405-80AEA59065E2}"/>
              </a:ext>
            </a:extLst>
          </p:cNvPr>
          <p:cNvSpPr>
            <a:spLocks noGrp="1"/>
          </p:cNvSpPr>
          <p:nvPr>
            <p:ph type="title"/>
          </p:nvPr>
        </p:nvSpPr>
        <p:spPr/>
        <p:txBody>
          <a:bodyPr/>
          <a:lstStyle/>
          <a:p>
            <a:endParaRPr lang="en-US" dirty="0"/>
          </a:p>
        </p:txBody>
      </p:sp>
      <p:pic>
        <p:nvPicPr>
          <p:cNvPr id="5" name="Content Placeholder 4" descr="A picture containing text, sign, picture frame&#10;&#10;Description automatically generated">
            <a:extLst>
              <a:ext uri="{FF2B5EF4-FFF2-40B4-BE49-F238E27FC236}">
                <a16:creationId xmlns:a16="http://schemas.microsoft.com/office/drawing/2014/main" id="{3E68779D-344D-A74C-52CB-67B86835B1CE}"/>
              </a:ext>
            </a:extLst>
          </p:cNvPr>
          <p:cNvPicPr>
            <a:picLocks noGrp="1" noChangeAspect="1"/>
          </p:cNvPicPr>
          <p:nvPr>
            <p:ph idx="1"/>
          </p:nvPr>
        </p:nvPicPr>
        <p:blipFill>
          <a:blip r:embed="rId2"/>
          <a:stretch>
            <a:fillRect/>
          </a:stretch>
        </p:blipFill>
        <p:spPr>
          <a:xfrm>
            <a:off x="132081" y="154450"/>
            <a:ext cx="11836400" cy="6549100"/>
          </a:xfrm>
        </p:spPr>
      </p:pic>
    </p:spTree>
    <p:extLst>
      <p:ext uri="{BB962C8B-B14F-4D97-AF65-F5344CB8AC3E}">
        <p14:creationId xmlns:p14="http://schemas.microsoft.com/office/powerpoint/2010/main" val="2017702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1EB20-6FF3-90B6-345D-89D030D8B459}"/>
              </a:ext>
            </a:extLst>
          </p:cNvPr>
          <p:cNvSpPr>
            <a:spLocks noGrp="1"/>
          </p:cNvSpPr>
          <p:nvPr>
            <p:ph type="title"/>
          </p:nvPr>
        </p:nvSpPr>
        <p:spPr>
          <a:xfrm>
            <a:off x="4317358" y="2731625"/>
            <a:ext cx="2835798" cy="975529"/>
          </a:xfrm>
        </p:spPr>
        <p:txBody>
          <a:bodyPr/>
          <a:lstStyle/>
          <a:p>
            <a:r>
              <a:rPr lang="en-US" dirty="0"/>
              <a:t>Thank You</a:t>
            </a:r>
          </a:p>
        </p:txBody>
      </p:sp>
    </p:spTree>
    <p:extLst>
      <p:ext uri="{BB962C8B-B14F-4D97-AF65-F5344CB8AC3E}">
        <p14:creationId xmlns:p14="http://schemas.microsoft.com/office/powerpoint/2010/main" val="760057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61D52-E830-223C-6699-4BAD4FC8EB92}"/>
              </a:ext>
            </a:extLst>
          </p:cNvPr>
          <p:cNvSpPr>
            <a:spLocks noGrp="1"/>
          </p:cNvSpPr>
          <p:nvPr>
            <p:ph type="title"/>
          </p:nvPr>
        </p:nvSpPr>
        <p:spPr/>
        <p:txBody>
          <a:bodyPr/>
          <a:lstStyle/>
          <a:p>
            <a:r>
              <a:rPr lang="en-US" dirty="0"/>
              <a:t>Use-Case</a:t>
            </a:r>
          </a:p>
        </p:txBody>
      </p:sp>
      <p:sp>
        <p:nvSpPr>
          <p:cNvPr id="3" name="Content Placeholder 2">
            <a:extLst>
              <a:ext uri="{FF2B5EF4-FFF2-40B4-BE49-F238E27FC236}">
                <a16:creationId xmlns:a16="http://schemas.microsoft.com/office/drawing/2014/main" id="{48D6F830-8C08-C9B2-1EC2-71725DC94518}"/>
              </a:ext>
            </a:extLst>
          </p:cNvPr>
          <p:cNvSpPr>
            <a:spLocks noGrp="1"/>
          </p:cNvSpPr>
          <p:nvPr>
            <p:ph idx="1"/>
          </p:nvPr>
        </p:nvSpPr>
        <p:spPr>
          <a:xfrm>
            <a:off x="548641" y="1514475"/>
            <a:ext cx="10995660" cy="4543425"/>
          </a:xfrm>
        </p:spPr>
        <p:txBody>
          <a:bodyPr>
            <a:normAutofit fontScale="47500" lnSpcReduction="20000"/>
          </a:bodyPr>
          <a:lstStyle/>
          <a:p>
            <a:pPr marL="0" indent="0">
              <a:buNone/>
            </a:pPr>
            <a:br>
              <a:rPr lang="en-US" dirty="0">
                <a:effectLst/>
                <a:latin typeface="Helvetica" pitchFamily="2" charset="0"/>
              </a:rPr>
            </a:br>
            <a:endParaRPr lang="en-US" dirty="0">
              <a:effectLst/>
              <a:latin typeface="Helvetica" pitchFamily="2" charset="0"/>
            </a:endParaRPr>
          </a:p>
          <a:p>
            <a:r>
              <a:rPr lang="en-US" sz="3300" dirty="0">
                <a:effectLst/>
                <a:latin typeface="Helvetica" pitchFamily="2" charset="0"/>
              </a:rPr>
              <a:t> Employee attrition implies a reduction in employment caused by employees who willingly quit or resign from a company. Employee turnover is defined as the number of existing employees who are replaced by new employees during a specific time period. Using past data stored in human resources (HR) departments, analysts can build and design a machine learning model that can predict which employees will leave the company. </a:t>
            </a:r>
          </a:p>
          <a:p>
            <a:r>
              <a:rPr lang="en-US" sz="3300" dirty="0">
                <a:effectLst/>
                <a:latin typeface="Helvetica" pitchFamily="2" charset="0"/>
              </a:rPr>
              <a:t>The reasons for employees leaving the job should be known so that appropriate corrections can be made. The advanced knowledge regarding when employees may leave the job can equip HR to plan their activities with respect to </a:t>
            </a:r>
          </a:p>
          <a:p>
            <a:r>
              <a:rPr lang="en-US" sz="3300" dirty="0">
                <a:effectLst/>
                <a:latin typeface="Helvetica" pitchFamily="2" charset="0"/>
              </a:rPr>
              <a:t>(I) solving the problem on hand so that retention can be stopped. </a:t>
            </a:r>
          </a:p>
          <a:p>
            <a:r>
              <a:rPr lang="en-US" sz="3300" dirty="0">
                <a:effectLst/>
                <a:latin typeface="Helvetica" pitchFamily="2" charset="0"/>
              </a:rPr>
              <a:t>(ii) possible new hiring. </a:t>
            </a:r>
          </a:p>
          <a:p>
            <a:r>
              <a:rPr lang="en-US" sz="3300" dirty="0">
                <a:effectLst/>
                <a:latin typeface="Helvetica" pitchFamily="2" charset="0"/>
              </a:rPr>
              <a:t>The solution is expected to address the problem so that employee retention can be encouraged and attrition can be kept at a very minimum. So that HR can use the information to provide ambiance and ensure high motivational levels in the organization. </a:t>
            </a:r>
          </a:p>
          <a:p>
            <a:endParaRPr lang="en-US" dirty="0"/>
          </a:p>
        </p:txBody>
      </p:sp>
    </p:spTree>
    <p:extLst>
      <p:ext uri="{BB962C8B-B14F-4D97-AF65-F5344CB8AC3E}">
        <p14:creationId xmlns:p14="http://schemas.microsoft.com/office/powerpoint/2010/main" val="2844706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able&#10;&#10;Description automatically generated">
            <a:extLst>
              <a:ext uri="{FF2B5EF4-FFF2-40B4-BE49-F238E27FC236}">
                <a16:creationId xmlns:a16="http://schemas.microsoft.com/office/drawing/2014/main" id="{F7DF2EBE-5A14-58E5-AEDA-28ABB4FACF62}"/>
              </a:ext>
            </a:extLst>
          </p:cNvPr>
          <p:cNvPicPr>
            <a:picLocks noGrp="1" noChangeAspect="1"/>
          </p:cNvPicPr>
          <p:nvPr>
            <p:ph idx="1"/>
          </p:nvPr>
        </p:nvPicPr>
        <p:blipFill>
          <a:blip r:embed="rId2"/>
          <a:stretch>
            <a:fillRect/>
          </a:stretch>
        </p:blipFill>
        <p:spPr>
          <a:xfrm>
            <a:off x="1021080" y="403081"/>
            <a:ext cx="9523095" cy="6051837"/>
          </a:xfrm>
        </p:spPr>
      </p:pic>
    </p:spTree>
    <p:extLst>
      <p:ext uri="{BB962C8B-B14F-4D97-AF65-F5344CB8AC3E}">
        <p14:creationId xmlns:p14="http://schemas.microsoft.com/office/powerpoint/2010/main" val="2130613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59E1A-2682-5745-AA3C-29172894D962}"/>
              </a:ext>
            </a:extLst>
          </p:cNvPr>
          <p:cNvSpPr>
            <a:spLocks noGrp="1"/>
          </p:cNvSpPr>
          <p:nvPr>
            <p:ph type="title"/>
          </p:nvPr>
        </p:nvSpPr>
        <p:spPr/>
        <p:txBody>
          <a:bodyPr/>
          <a:lstStyle/>
          <a:p>
            <a:endParaRPr lang="en-US" dirty="0"/>
          </a:p>
        </p:txBody>
      </p:sp>
      <p:pic>
        <p:nvPicPr>
          <p:cNvPr id="5" name="Content Placeholder 4" descr="Chart, bar chart&#10;&#10;Description automatically generated">
            <a:extLst>
              <a:ext uri="{FF2B5EF4-FFF2-40B4-BE49-F238E27FC236}">
                <a16:creationId xmlns:a16="http://schemas.microsoft.com/office/drawing/2014/main" id="{540FEB13-54A5-361F-281D-84714B2A3371}"/>
              </a:ext>
            </a:extLst>
          </p:cNvPr>
          <p:cNvPicPr>
            <a:picLocks noGrp="1" noChangeAspect="1"/>
          </p:cNvPicPr>
          <p:nvPr>
            <p:ph idx="1"/>
          </p:nvPr>
        </p:nvPicPr>
        <p:blipFill>
          <a:blip r:embed="rId2"/>
          <a:stretch>
            <a:fillRect/>
          </a:stretch>
        </p:blipFill>
        <p:spPr>
          <a:xfrm>
            <a:off x="64173" y="0"/>
            <a:ext cx="12063654" cy="6644640"/>
          </a:xfrm>
        </p:spPr>
      </p:pic>
    </p:spTree>
    <p:extLst>
      <p:ext uri="{BB962C8B-B14F-4D97-AF65-F5344CB8AC3E}">
        <p14:creationId xmlns:p14="http://schemas.microsoft.com/office/powerpoint/2010/main" val="1756167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9639A-2E3C-A1F5-6EFC-90AA9A432789}"/>
              </a:ext>
            </a:extLst>
          </p:cNvPr>
          <p:cNvSpPr>
            <a:spLocks noGrp="1"/>
          </p:cNvSpPr>
          <p:nvPr>
            <p:ph type="title"/>
          </p:nvPr>
        </p:nvSpPr>
        <p:spPr/>
        <p:txBody>
          <a:bodyPr/>
          <a:lstStyle/>
          <a:p>
            <a:r>
              <a:rPr lang="en-US" dirty="0"/>
              <a:t>Cost to Company for replacing an Employee.</a:t>
            </a:r>
          </a:p>
        </p:txBody>
      </p:sp>
      <p:pic>
        <p:nvPicPr>
          <p:cNvPr id="5" name="Content Placeholder 4" descr="Diagram&#10;&#10;Description automatically generated">
            <a:extLst>
              <a:ext uri="{FF2B5EF4-FFF2-40B4-BE49-F238E27FC236}">
                <a16:creationId xmlns:a16="http://schemas.microsoft.com/office/drawing/2014/main" id="{8F726D2C-E139-5EDB-4437-3AE0EF1FB66D}"/>
              </a:ext>
            </a:extLst>
          </p:cNvPr>
          <p:cNvPicPr>
            <a:picLocks noGrp="1" noChangeAspect="1"/>
          </p:cNvPicPr>
          <p:nvPr>
            <p:ph idx="1"/>
          </p:nvPr>
        </p:nvPicPr>
        <p:blipFill>
          <a:blip r:embed="rId2"/>
          <a:stretch>
            <a:fillRect/>
          </a:stretch>
        </p:blipFill>
        <p:spPr>
          <a:xfrm>
            <a:off x="3157539" y="1730654"/>
            <a:ext cx="6172199" cy="4176370"/>
          </a:xfrm>
        </p:spPr>
      </p:pic>
    </p:spTree>
    <p:extLst>
      <p:ext uri="{BB962C8B-B14F-4D97-AF65-F5344CB8AC3E}">
        <p14:creationId xmlns:p14="http://schemas.microsoft.com/office/powerpoint/2010/main" val="1491851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65E77-A3D1-66AE-5DDA-9B01D423A222}"/>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B1891312-D35B-F47C-A9D8-76F5BB9E5CB0}"/>
              </a:ext>
            </a:extLst>
          </p:cNvPr>
          <p:cNvSpPr>
            <a:spLocks noGrp="1"/>
          </p:cNvSpPr>
          <p:nvPr>
            <p:ph idx="1"/>
          </p:nvPr>
        </p:nvSpPr>
        <p:spPr>
          <a:xfrm>
            <a:off x="548641" y="2028826"/>
            <a:ext cx="9370863" cy="4029074"/>
          </a:xfrm>
        </p:spPr>
        <p:txBody>
          <a:bodyPr>
            <a:normAutofit fontScale="92500" lnSpcReduction="20000"/>
          </a:bodyPr>
          <a:lstStyle/>
          <a:p>
            <a:r>
              <a:rPr lang="en-US" sz="1600" dirty="0" err="1">
                <a:effectLst/>
                <a:latin typeface="Helvetica" pitchFamily="2" charset="0"/>
              </a:rPr>
              <a:t>Satisfaction_Level</a:t>
            </a:r>
            <a:r>
              <a:rPr lang="en-US" sz="1600" dirty="0">
                <a:effectLst/>
                <a:latin typeface="Helvetica" pitchFamily="2" charset="0"/>
              </a:rPr>
              <a:t>: This variable measures the employee's satisfaction with their job, on a scale</a:t>
            </a:r>
            <a:r>
              <a:rPr lang="en-US" sz="1600" dirty="0">
                <a:latin typeface="Helvetica" pitchFamily="2" charset="0"/>
              </a:rPr>
              <a:t> </a:t>
            </a:r>
            <a:r>
              <a:rPr lang="en-US" sz="1600" dirty="0">
                <a:effectLst/>
                <a:latin typeface="Helvetica" pitchFamily="2" charset="0"/>
              </a:rPr>
              <a:t>of 0 to 1.</a:t>
            </a:r>
          </a:p>
          <a:p>
            <a:r>
              <a:rPr lang="en-US" sz="1400" dirty="0" err="1">
                <a:effectLst/>
                <a:latin typeface="Helvetica" pitchFamily="2" charset="0"/>
              </a:rPr>
              <a:t>Last_Evaluation</a:t>
            </a:r>
            <a:r>
              <a:rPr lang="en-US" sz="1400" dirty="0">
                <a:effectLst/>
                <a:latin typeface="Helvetica" pitchFamily="2" charset="0"/>
              </a:rPr>
              <a:t>: This variable measures the employee's most recent performance evaluation,</a:t>
            </a:r>
            <a:r>
              <a:rPr lang="en-US" sz="1400" dirty="0">
                <a:latin typeface="Helvetica" pitchFamily="2" charset="0"/>
              </a:rPr>
              <a:t> </a:t>
            </a:r>
            <a:r>
              <a:rPr lang="en-US" sz="1400" dirty="0">
                <a:effectLst/>
                <a:latin typeface="Helvetica" pitchFamily="2" charset="0"/>
              </a:rPr>
              <a:t>on a scale of 0 to 1.</a:t>
            </a:r>
            <a:endParaRPr lang="en-US" sz="1600" dirty="0">
              <a:effectLst/>
              <a:latin typeface="Helvetica" pitchFamily="2" charset="0"/>
            </a:endParaRPr>
          </a:p>
          <a:p>
            <a:r>
              <a:rPr lang="en-US" sz="1600" dirty="0" err="1">
                <a:effectLst/>
                <a:latin typeface="Helvetica" pitchFamily="2" charset="0"/>
              </a:rPr>
              <a:t>Number_of_Projects</a:t>
            </a:r>
            <a:r>
              <a:rPr lang="en-US" sz="1600" dirty="0">
                <a:effectLst/>
                <a:latin typeface="Helvetica" pitchFamily="2" charset="0"/>
              </a:rPr>
              <a:t>: This variable measures the number of projects the employee has worked</a:t>
            </a:r>
            <a:r>
              <a:rPr lang="en-US" sz="1600" dirty="0">
                <a:latin typeface="Helvetica" pitchFamily="2" charset="0"/>
              </a:rPr>
              <a:t> </a:t>
            </a:r>
            <a:r>
              <a:rPr lang="en-US" sz="1600" dirty="0">
                <a:effectLst/>
                <a:latin typeface="Helvetica" pitchFamily="2" charset="0"/>
              </a:rPr>
              <a:t>on during their time with the organization.</a:t>
            </a:r>
          </a:p>
          <a:p>
            <a:r>
              <a:rPr lang="en-US" sz="1600" dirty="0" err="1">
                <a:effectLst/>
                <a:latin typeface="Helvetica" pitchFamily="2" charset="0"/>
              </a:rPr>
              <a:t>Average_Monthly_Hours</a:t>
            </a:r>
            <a:r>
              <a:rPr lang="en-US" sz="1600" dirty="0">
                <a:effectLst/>
                <a:latin typeface="Helvetica" pitchFamily="2" charset="0"/>
              </a:rPr>
              <a:t>: This variable measures the average number of hours the employee</a:t>
            </a:r>
            <a:r>
              <a:rPr lang="en-US" sz="1600" dirty="0">
                <a:latin typeface="Helvetica" pitchFamily="2" charset="0"/>
              </a:rPr>
              <a:t> </a:t>
            </a:r>
            <a:r>
              <a:rPr lang="en-US" sz="1600" dirty="0">
                <a:effectLst/>
                <a:latin typeface="Helvetica" pitchFamily="2" charset="0"/>
              </a:rPr>
              <a:t>worked per month.</a:t>
            </a:r>
          </a:p>
          <a:p>
            <a:r>
              <a:rPr lang="en-US" sz="1600" dirty="0" err="1">
                <a:effectLst/>
                <a:latin typeface="Helvetica" pitchFamily="2" charset="0"/>
              </a:rPr>
              <a:t>Time_Spent_at_the_Company</a:t>
            </a:r>
            <a:r>
              <a:rPr lang="en-US" sz="1600" dirty="0">
                <a:effectLst/>
                <a:latin typeface="Helvetica" pitchFamily="2" charset="0"/>
              </a:rPr>
              <a:t>: This variable measures the number of years the employee has</a:t>
            </a:r>
            <a:r>
              <a:rPr lang="en-US" sz="1600" dirty="0">
                <a:latin typeface="Helvetica" pitchFamily="2" charset="0"/>
              </a:rPr>
              <a:t> </a:t>
            </a:r>
            <a:r>
              <a:rPr lang="en-US" sz="1600" dirty="0">
                <a:effectLst/>
                <a:latin typeface="Helvetica" pitchFamily="2" charset="0"/>
              </a:rPr>
              <a:t>been with the organization.</a:t>
            </a:r>
          </a:p>
          <a:p>
            <a:r>
              <a:rPr lang="en-US" sz="1400" dirty="0" err="1">
                <a:effectLst/>
                <a:latin typeface="Helvetica" pitchFamily="2" charset="0"/>
              </a:rPr>
              <a:t>Work_Accident</a:t>
            </a:r>
            <a:r>
              <a:rPr lang="en-US" sz="1400" dirty="0">
                <a:effectLst/>
                <a:latin typeface="Helvetica" pitchFamily="2" charset="0"/>
              </a:rPr>
              <a:t>: This variable indicates whether the employee has had a work accident during</a:t>
            </a:r>
            <a:r>
              <a:rPr lang="en-US" sz="1400" dirty="0">
                <a:latin typeface="Helvetica" pitchFamily="2" charset="0"/>
              </a:rPr>
              <a:t> </a:t>
            </a:r>
            <a:r>
              <a:rPr lang="en-US" sz="1400" dirty="0">
                <a:effectLst/>
                <a:latin typeface="Helvetica" pitchFamily="2" charset="0"/>
              </a:rPr>
              <a:t>their time with the organization.</a:t>
            </a:r>
          </a:p>
          <a:p>
            <a:r>
              <a:rPr lang="en-US" sz="1400" dirty="0">
                <a:effectLst/>
                <a:latin typeface="Helvetica" pitchFamily="2" charset="0"/>
              </a:rPr>
              <a:t>Promotion_Last_5_Years: This variable indicates whether the employee has been promoted in</a:t>
            </a:r>
            <a:r>
              <a:rPr lang="en-US" sz="1400" dirty="0">
                <a:latin typeface="Helvetica" pitchFamily="2" charset="0"/>
              </a:rPr>
              <a:t> </a:t>
            </a:r>
            <a:r>
              <a:rPr lang="en-US" sz="1400" dirty="0">
                <a:effectLst/>
                <a:latin typeface="Helvetica" pitchFamily="2" charset="0"/>
              </a:rPr>
              <a:t>the last 5 years.(0 or 1). </a:t>
            </a:r>
          </a:p>
          <a:p>
            <a:r>
              <a:rPr lang="en-US" sz="1500" dirty="0">
                <a:effectLst/>
                <a:latin typeface="Helvetica" pitchFamily="2" charset="0"/>
              </a:rPr>
              <a:t>Department: This variable indicates the department in which the employee works.</a:t>
            </a:r>
          </a:p>
          <a:p>
            <a:r>
              <a:rPr lang="en-US" sz="1500" dirty="0">
                <a:effectLst/>
                <a:latin typeface="Helvetica" pitchFamily="2" charset="0"/>
              </a:rPr>
              <a:t>Salary: This variable indicates the employee's salary level, categorized as low, medium, or high.</a:t>
            </a:r>
          </a:p>
          <a:p>
            <a:endParaRPr lang="en-US" sz="1050" dirty="0">
              <a:effectLst/>
              <a:latin typeface="Helvetica" pitchFamily="2" charset="0"/>
            </a:endParaRPr>
          </a:p>
          <a:p>
            <a:endParaRPr lang="en-US" sz="1100" dirty="0">
              <a:effectLst/>
              <a:latin typeface="Helvetica" pitchFamily="2" charset="0"/>
            </a:endParaRPr>
          </a:p>
          <a:p>
            <a:endParaRPr lang="en-US" sz="1200" dirty="0"/>
          </a:p>
        </p:txBody>
      </p:sp>
    </p:spTree>
    <p:extLst>
      <p:ext uri="{BB962C8B-B14F-4D97-AF65-F5344CB8AC3E}">
        <p14:creationId xmlns:p14="http://schemas.microsoft.com/office/powerpoint/2010/main" val="108750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962E6-29F3-F7D3-935D-E1846D48B9CD}"/>
              </a:ext>
            </a:extLst>
          </p:cNvPr>
          <p:cNvSpPr>
            <a:spLocks noGrp="1"/>
          </p:cNvSpPr>
          <p:nvPr>
            <p:ph type="title"/>
          </p:nvPr>
        </p:nvSpPr>
        <p:spPr/>
        <p:txBody>
          <a:bodyPr/>
          <a:lstStyle/>
          <a:p>
            <a:r>
              <a:rPr lang="en-US" dirty="0"/>
              <a:t>Summary Statistics</a:t>
            </a:r>
          </a:p>
        </p:txBody>
      </p:sp>
      <p:pic>
        <p:nvPicPr>
          <p:cNvPr id="5" name="Content Placeholder 4" descr="Table&#10;&#10;Description automatically generated">
            <a:extLst>
              <a:ext uri="{FF2B5EF4-FFF2-40B4-BE49-F238E27FC236}">
                <a16:creationId xmlns:a16="http://schemas.microsoft.com/office/drawing/2014/main" id="{937BFE1E-1213-1F52-AA51-C3A9A57F1F3B}"/>
              </a:ext>
            </a:extLst>
          </p:cNvPr>
          <p:cNvPicPr>
            <a:picLocks noGrp="1" noChangeAspect="1"/>
          </p:cNvPicPr>
          <p:nvPr>
            <p:ph idx="1"/>
          </p:nvPr>
        </p:nvPicPr>
        <p:blipFill>
          <a:blip r:embed="rId2"/>
          <a:stretch>
            <a:fillRect/>
          </a:stretch>
        </p:blipFill>
        <p:spPr>
          <a:xfrm>
            <a:off x="1975523" y="2028825"/>
            <a:ext cx="8142528" cy="4029075"/>
          </a:xfrm>
        </p:spPr>
      </p:pic>
    </p:spTree>
    <p:extLst>
      <p:ext uri="{BB962C8B-B14F-4D97-AF65-F5344CB8AC3E}">
        <p14:creationId xmlns:p14="http://schemas.microsoft.com/office/powerpoint/2010/main" val="1540991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6BD91-9F87-3DB8-76C6-21CADF95933C}"/>
              </a:ext>
            </a:extLst>
          </p:cNvPr>
          <p:cNvSpPr>
            <a:spLocks noGrp="1"/>
          </p:cNvSpPr>
          <p:nvPr>
            <p:ph type="title"/>
          </p:nvPr>
        </p:nvSpPr>
        <p:spPr/>
        <p:txBody>
          <a:bodyPr/>
          <a:lstStyle/>
          <a:p>
            <a:r>
              <a:rPr lang="en-US" dirty="0"/>
              <a:t>Scatterplot Matrix</a:t>
            </a:r>
          </a:p>
        </p:txBody>
      </p:sp>
      <p:sp>
        <p:nvSpPr>
          <p:cNvPr id="6" name="AutoShape 6">
            <a:extLst>
              <a:ext uri="{FF2B5EF4-FFF2-40B4-BE49-F238E27FC236}">
                <a16:creationId xmlns:a16="http://schemas.microsoft.com/office/drawing/2014/main" id="{E830E647-C5B7-B7B3-C64F-5C6E81D66D44}"/>
              </a:ext>
            </a:extLst>
          </p:cNvPr>
          <p:cNvSpPr>
            <a:spLocks noChangeAspect="1" noChangeArrowheads="1"/>
          </p:cNvSpPr>
          <p:nvPr/>
        </p:nvSpPr>
        <p:spPr bwMode="auto">
          <a:xfrm>
            <a:off x="2326511" y="-340489"/>
            <a:ext cx="3921889" cy="392188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descr="Diagram, table&#10;&#10;Description automatically generated">
            <a:extLst>
              <a:ext uri="{FF2B5EF4-FFF2-40B4-BE49-F238E27FC236}">
                <a16:creationId xmlns:a16="http://schemas.microsoft.com/office/drawing/2014/main" id="{1987BC20-7851-E5B5-7258-F0AEF2861935}"/>
              </a:ext>
            </a:extLst>
          </p:cNvPr>
          <p:cNvPicPr>
            <a:picLocks noChangeAspect="1"/>
          </p:cNvPicPr>
          <p:nvPr/>
        </p:nvPicPr>
        <p:blipFill>
          <a:blip r:embed="rId2"/>
          <a:stretch>
            <a:fillRect/>
          </a:stretch>
        </p:blipFill>
        <p:spPr>
          <a:xfrm>
            <a:off x="2362200" y="1489900"/>
            <a:ext cx="7772400" cy="4796681"/>
          </a:xfrm>
          <a:prstGeom prst="rect">
            <a:avLst/>
          </a:prstGeom>
        </p:spPr>
      </p:pic>
    </p:spTree>
    <p:extLst>
      <p:ext uri="{BB962C8B-B14F-4D97-AF65-F5344CB8AC3E}">
        <p14:creationId xmlns:p14="http://schemas.microsoft.com/office/powerpoint/2010/main" val="2144760404"/>
      </p:ext>
    </p:extLst>
  </p:cSld>
  <p:clrMapOvr>
    <a:masterClrMapping/>
  </p:clrMapOvr>
</p:sld>
</file>

<file path=ppt/theme/theme1.xml><?xml version="1.0" encoding="utf-8"?>
<a:theme xmlns:a="http://schemas.openxmlformats.org/drawingml/2006/main" name="TribuneVTI">
  <a:themeElements>
    <a:clrScheme name="AnalogousFromDarkSeedLeftStep">
      <a:dk1>
        <a:srgbClr val="000000"/>
      </a:dk1>
      <a:lt1>
        <a:srgbClr val="FFFFFF"/>
      </a:lt1>
      <a:dk2>
        <a:srgbClr val="1A1634"/>
      </a:dk2>
      <a:lt2>
        <a:srgbClr val="F0F3F3"/>
      </a:lt2>
      <a:accent1>
        <a:srgbClr val="E72950"/>
      </a:accent1>
      <a:accent2>
        <a:srgbClr val="D5178E"/>
      </a:accent2>
      <a:accent3>
        <a:srgbClr val="DF29E7"/>
      </a:accent3>
      <a:accent4>
        <a:srgbClr val="7E17D5"/>
      </a:accent4>
      <a:accent5>
        <a:srgbClr val="4129E7"/>
      </a:accent5>
      <a:accent6>
        <a:srgbClr val="174ED5"/>
      </a:accent6>
      <a:hlink>
        <a:srgbClr val="7351C5"/>
      </a:hlink>
      <a:folHlink>
        <a:srgbClr val="7F7F7F"/>
      </a:folHlink>
    </a:clrScheme>
    <a:fontScheme name="Amasis-Univers">
      <a:majorFont>
        <a:latin typeface="Amasis MT Pro Medium"/>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ibuneVTI" id="{4D84C650-59FC-4F6B-ADA6-B11C508FF6CE}" vid="{0E07EAE6-ACBC-4250-8522-FC108A45043A}"/>
    </a:ext>
  </a:extLst>
</a:theme>
</file>

<file path=docProps/app.xml><?xml version="1.0" encoding="utf-8"?>
<Properties xmlns="http://schemas.openxmlformats.org/officeDocument/2006/extended-properties" xmlns:vt="http://schemas.openxmlformats.org/officeDocument/2006/docPropsVTypes">
  <Template>{03B3F0D0-9D5A-BF4D-BEE6-F43863D58ACE}tf10001062</Template>
  <TotalTime>20582</TotalTime>
  <Words>919</Words>
  <Application>Microsoft Macintosh PowerPoint</Application>
  <PresentationFormat>Widescreen</PresentationFormat>
  <Paragraphs>75</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Amasis MT Pro Medium</vt:lpstr>
      <vt:lpstr>Arial</vt:lpstr>
      <vt:lpstr>Helvetica</vt:lpstr>
      <vt:lpstr>Söhne</vt:lpstr>
      <vt:lpstr>Univers Light</vt:lpstr>
      <vt:lpstr>TribuneVTI</vt:lpstr>
      <vt:lpstr>Developing Solutions for Employee Retention Management</vt:lpstr>
      <vt:lpstr>Introduction Employee attrition in IT Industry</vt:lpstr>
      <vt:lpstr>Use-Case</vt:lpstr>
      <vt:lpstr>PowerPoint Presentation</vt:lpstr>
      <vt:lpstr>PowerPoint Presentation</vt:lpstr>
      <vt:lpstr>Cost to Company for replacing an Employee.</vt:lpstr>
      <vt:lpstr>Variables</vt:lpstr>
      <vt:lpstr>Summary Statistics</vt:lpstr>
      <vt:lpstr>Scatterplot Matrix</vt:lpstr>
      <vt:lpstr>Correlation Matrix</vt:lpstr>
      <vt:lpstr>Checking Multicollinearity</vt:lpstr>
      <vt:lpstr>PowerPoint Presentation</vt:lpstr>
      <vt:lpstr>                                    Q-Q Plot</vt:lpstr>
      <vt:lpstr>Boxcox Plot</vt:lpstr>
      <vt:lpstr>Regression </vt:lpstr>
      <vt:lpstr>Mulitple Linear Regression Model</vt:lpstr>
      <vt:lpstr>PowerPoint Presentation</vt:lpstr>
      <vt:lpstr>RMSE</vt:lpstr>
      <vt:lpstr>Comparing RMSE with other Algorithms</vt:lpstr>
      <vt:lpstr>Random Forest</vt:lpstr>
      <vt:lpstr>XG_Boost</vt:lpstr>
      <vt:lpstr>XG Boost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Devoloping Solution for Employee Retention</dc:title>
  <dc:creator>Bhargava Vidiyala</dc:creator>
  <cp:lastModifiedBy>Bhargava Vidiyala</cp:lastModifiedBy>
  <cp:revision>35</cp:revision>
  <dcterms:created xsi:type="dcterms:W3CDTF">2023-04-25T20:46:12Z</dcterms:created>
  <dcterms:modified xsi:type="dcterms:W3CDTF">2023-05-10T05:28:46Z</dcterms:modified>
</cp:coreProperties>
</file>