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
  </p:notesMasterIdLst>
  <p:sldIdLst>
    <p:sldId id="256" r:id="rId2"/>
  </p:sldIdLst>
  <p:sldSz cx="10693400" cy="15087600"/>
  <p:notesSz cx="10693400" cy="15087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50" d="100"/>
          <a:sy n="50" d="100"/>
        </p:scale>
        <p:origin x="-1716"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82575" y="1131550"/>
            <a:ext cx="7129275"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69325" y="7166600"/>
            <a:ext cx="8554700" cy="6789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069325" y="7166600"/>
            <a:ext cx="8554700" cy="67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341688" y="1131888"/>
            <a:ext cx="4011612"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02005" y="4677156"/>
            <a:ext cx="9089390" cy="316839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604010" y="8449056"/>
            <a:ext cx="7485380" cy="3771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34670" y="3470148"/>
            <a:ext cx="9624060" cy="995781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534670" y="3470148"/>
            <a:ext cx="4651629" cy="995781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5507101" y="3470148"/>
            <a:ext cx="4651629" cy="995781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5569302" y="14271423"/>
            <a:ext cx="5034915" cy="810895"/>
          </a:xfrm>
          <a:custGeom>
            <a:avLst/>
            <a:gdLst/>
            <a:ahLst/>
            <a:cxnLst/>
            <a:rect l="l" t="t" r="r" b="b"/>
            <a:pathLst>
              <a:path w="5034915" h="810894" extrusionOk="0">
                <a:moveTo>
                  <a:pt x="0" y="135078"/>
                </a:moveTo>
                <a:lnTo>
                  <a:pt x="15379" y="66891"/>
                </a:lnTo>
                <a:lnTo>
                  <a:pt x="55941" y="18438"/>
                </a:lnTo>
                <a:lnTo>
                  <a:pt x="112919" y="0"/>
                </a:lnTo>
                <a:lnTo>
                  <a:pt x="4921603" y="0"/>
                </a:lnTo>
                <a:lnTo>
                  <a:pt x="4978582" y="18438"/>
                </a:lnTo>
                <a:lnTo>
                  <a:pt x="5019144" y="66891"/>
                </a:lnTo>
                <a:lnTo>
                  <a:pt x="5034524" y="135078"/>
                </a:lnTo>
                <a:lnTo>
                  <a:pt x="5034524" y="675295"/>
                </a:lnTo>
                <a:lnTo>
                  <a:pt x="5019144" y="743473"/>
                </a:lnTo>
                <a:lnTo>
                  <a:pt x="4978582" y="791924"/>
                </a:lnTo>
                <a:lnTo>
                  <a:pt x="4921603" y="810365"/>
                </a:lnTo>
                <a:lnTo>
                  <a:pt x="112919" y="810365"/>
                </a:lnTo>
                <a:lnTo>
                  <a:pt x="55941" y="791924"/>
                </a:lnTo>
                <a:lnTo>
                  <a:pt x="15379" y="743473"/>
                </a:lnTo>
                <a:lnTo>
                  <a:pt x="0" y="675295"/>
                </a:lnTo>
                <a:lnTo>
                  <a:pt x="0" y="13507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534670" y="3470148"/>
            <a:ext cx="9624060" cy="995781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pSp>
        <p:nvGrpSpPr>
          <p:cNvPr id="46" name="Google Shape;46;p7"/>
          <p:cNvGrpSpPr/>
          <p:nvPr/>
        </p:nvGrpSpPr>
        <p:grpSpPr>
          <a:xfrm>
            <a:off x="88395" y="145270"/>
            <a:ext cx="3475354" cy="1694814"/>
            <a:chOff x="88395" y="145270"/>
            <a:chExt cx="3475354" cy="1694814"/>
          </a:xfrm>
        </p:grpSpPr>
        <p:sp>
          <p:nvSpPr>
            <p:cNvPr id="47" name="Google Shape;47;p7"/>
            <p:cNvSpPr/>
            <p:nvPr/>
          </p:nvSpPr>
          <p:spPr>
            <a:xfrm>
              <a:off x="88395" y="145270"/>
              <a:ext cx="3475354" cy="1694814"/>
            </a:xfrm>
            <a:custGeom>
              <a:avLst/>
              <a:gdLst/>
              <a:ahLst/>
              <a:cxnLst/>
              <a:rect l="l" t="t" r="r" b="b"/>
              <a:pathLst>
                <a:path w="3475354" h="1694814" extrusionOk="0">
                  <a:moveTo>
                    <a:pt x="0" y="1694213"/>
                  </a:moveTo>
                  <a:lnTo>
                    <a:pt x="0" y="0"/>
                  </a:lnTo>
                  <a:lnTo>
                    <a:pt x="3475101" y="0"/>
                  </a:lnTo>
                  <a:lnTo>
                    <a:pt x="0" y="1694213"/>
                  </a:lnTo>
                  <a:close/>
                </a:path>
              </a:pathLst>
            </a:custGeom>
            <a:solidFill>
              <a:srgbClr val="0057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8" name="Google Shape;48;p7"/>
            <p:cNvPicPr preferRelativeResize="0"/>
            <p:nvPr/>
          </p:nvPicPr>
          <p:blipFill rotWithShape="1">
            <a:blip r:embed="rId3">
              <a:alphaModFix/>
            </a:blip>
            <a:srcRect/>
            <a:stretch/>
          </p:blipFill>
          <p:spPr>
            <a:xfrm>
              <a:off x="115049" y="220226"/>
              <a:ext cx="852054" cy="1070808"/>
            </a:xfrm>
            <a:prstGeom prst="rect">
              <a:avLst/>
            </a:prstGeom>
            <a:noFill/>
            <a:ln>
              <a:noFill/>
            </a:ln>
          </p:spPr>
        </p:pic>
      </p:grpSp>
      <p:sp>
        <p:nvSpPr>
          <p:cNvPr id="49" name="Google Shape;49;p7"/>
          <p:cNvSpPr txBox="1"/>
          <p:nvPr/>
        </p:nvSpPr>
        <p:spPr>
          <a:xfrm>
            <a:off x="953775" y="53996"/>
            <a:ext cx="1587500" cy="718820"/>
          </a:xfrm>
          <a:prstGeom prst="rect">
            <a:avLst/>
          </a:prstGeom>
          <a:noFill/>
          <a:ln>
            <a:noFill/>
          </a:ln>
        </p:spPr>
        <p:txBody>
          <a:bodyPr spcFirstLastPara="1" wrap="square" lIns="0" tIns="12700" rIns="0" bIns="0" anchor="t" anchorCtr="0">
            <a:spAutoFit/>
          </a:bodyPr>
          <a:lstStyle/>
          <a:p>
            <a:pPr marL="12700" marR="5080" lvl="0" indent="0" algn="l" rtl="0">
              <a:lnSpc>
                <a:spcPct val="119700"/>
              </a:lnSpc>
              <a:spcBef>
                <a:spcPts val="0"/>
              </a:spcBef>
              <a:spcAft>
                <a:spcPts val="0"/>
              </a:spcAft>
              <a:buNone/>
            </a:pPr>
            <a:r>
              <a:rPr lang="en-US" sz="1900" b="1">
                <a:solidFill>
                  <a:srgbClr val="FFFFFF"/>
                </a:solidFill>
                <a:latin typeface="Arial"/>
                <a:ea typeface="Arial"/>
                <a:cs typeface="Arial"/>
                <a:sym typeface="Arial"/>
              </a:rPr>
              <a:t>RV College of  Engineering</a:t>
            </a:r>
            <a:endParaRPr sz="1900">
              <a:latin typeface="Arial"/>
              <a:ea typeface="Arial"/>
              <a:cs typeface="Arial"/>
              <a:sym typeface="Arial"/>
            </a:endParaRPr>
          </a:p>
        </p:txBody>
      </p:sp>
      <p:sp>
        <p:nvSpPr>
          <p:cNvPr id="50" name="Google Shape;50;p7"/>
          <p:cNvSpPr txBox="1"/>
          <p:nvPr/>
        </p:nvSpPr>
        <p:spPr>
          <a:xfrm>
            <a:off x="3191925" y="40848"/>
            <a:ext cx="7212900" cy="1995418"/>
          </a:xfrm>
          <a:prstGeom prst="rect">
            <a:avLst/>
          </a:prstGeom>
          <a:noFill/>
          <a:ln>
            <a:noFill/>
          </a:ln>
        </p:spPr>
        <p:txBody>
          <a:bodyPr spcFirstLastPara="1" wrap="square" lIns="0" tIns="12700" rIns="0" bIns="0" anchor="t" anchorCtr="0">
            <a:spAutoFit/>
          </a:bodyPr>
          <a:lstStyle/>
          <a:p>
            <a:pPr marL="5113655" marR="0" lvl="0" indent="0" algn="l" rtl="0">
              <a:lnSpc>
                <a:spcPct val="100000"/>
              </a:lnSpc>
              <a:spcBef>
                <a:spcPts val="0"/>
              </a:spcBef>
              <a:spcAft>
                <a:spcPts val="0"/>
              </a:spcAft>
              <a:buNone/>
            </a:pPr>
            <a:r>
              <a:rPr lang="en-US" sz="1900" i="1" dirty="0">
                <a:solidFill>
                  <a:srgbClr val="005792"/>
                </a:solidFill>
                <a:latin typeface="Times New Roman"/>
                <a:ea typeface="Times New Roman"/>
                <a:cs typeface="Times New Roman"/>
                <a:sym typeface="Times New Roman"/>
              </a:rPr>
              <a:t>Go, change the world</a:t>
            </a:r>
            <a:endParaRPr sz="1900">
              <a:latin typeface="Times New Roman"/>
              <a:ea typeface="Times New Roman"/>
              <a:cs typeface="Times New Roman"/>
              <a:sym typeface="Times New Roman"/>
            </a:endParaRPr>
          </a:p>
          <a:p>
            <a:pPr marL="2265680" marR="1146810" lvl="0" indent="-1912619" algn="l" rtl="0">
              <a:lnSpc>
                <a:spcPct val="100000"/>
              </a:lnSpc>
              <a:spcBef>
                <a:spcPts val="80"/>
              </a:spcBef>
              <a:spcAft>
                <a:spcPts val="0"/>
              </a:spcAft>
              <a:buNone/>
            </a:pPr>
            <a:r>
              <a:rPr lang="en-US" sz="2000" b="1" dirty="0" smtClean="0">
                <a:solidFill>
                  <a:srgbClr val="0000FF"/>
                </a:solidFill>
                <a:latin typeface="Times New Roman"/>
                <a:ea typeface="Times New Roman"/>
                <a:cs typeface="Times New Roman"/>
                <a:sym typeface="Times New Roman"/>
              </a:rPr>
              <a:t>IMPLENETATION FIFO USING  SECONDPAGE REPLACEMENT</a:t>
            </a:r>
            <a:endParaRPr sz="2000" smtClean="0">
              <a:latin typeface="Times New Roman"/>
              <a:ea typeface="Times New Roman"/>
              <a:cs typeface="Times New Roman"/>
              <a:sym typeface="Times New Roman"/>
            </a:endParaRPr>
          </a:p>
          <a:p>
            <a:pPr marL="1238885" marR="2842260" lvl="0" indent="-1226820" algn="just" rtl="0">
              <a:lnSpc>
                <a:spcPct val="100000"/>
              </a:lnSpc>
              <a:spcBef>
                <a:spcPts val="155"/>
              </a:spcBef>
              <a:spcAft>
                <a:spcPts val="0"/>
              </a:spcAft>
              <a:buNone/>
            </a:pPr>
            <a:r>
              <a:rPr lang="en-US" sz="2400" b="1" baseline="30000" dirty="0" smtClean="0">
                <a:solidFill>
                  <a:srgbClr val="FF0000"/>
                </a:solidFill>
                <a:latin typeface="Times New Roman"/>
                <a:ea typeface="Times New Roman"/>
                <a:cs typeface="Times New Roman"/>
                <a:sym typeface="Times New Roman"/>
              </a:rPr>
              <a:t>Name:  </a:t>
            </a:r>
            <a:r>
              <a:rPr lang="en-US" sz="2400" b="1" dirty="0" smtClean="0">
                <a:solidFill>
                  <a:srgbClr val="FF0000"/>
                </a:solidFill>
                <a:latin typeface="Times New Roman"/>
                <a:ea typeface="Times New Roman"/>
                <a:cs typeface="Times New Roman"/>
                <a:sym typeface="Times New Roman"/>
              </a:rPr>
              <a:t>   </a:t>
            </a:r>
            <a:r>
              <a:rPr lang="en-US" sz="1600" b="1" dirty="0" smtClean="0">
                <a:solidFill>
                  <a:schemeClr val="tx1"/>
                </a:solidFill>
                <a:latin typeface="Times New Roman"/>
                <a:ea typeface="Times New Roman"/>
                <a:cs typeface="Times New Roman"/>
                <a:sym typeface="Times New Roman"/>
              </a:rPr>
              <a:t> SHIVARAJ CHAWAN(1RV22CS185)</a:t>
            </a:r>
            <a:endParaRPr lang="en-US" sz="1600" b="1" baseline="30000" dirty="0" smtClean="0">
              <a:solidFill>
                <a:schemeClr val="tx1"/>
              </a:solidFill>
              <a:latin typeface="Times New Roman"/>
              <a:ea typeface="Times New Roman"/>
              <a:cs typeface="Times New Roman"/>
              <a:sym typeface="Times New Roman"/>
            </a:endParaRPr>
          </a:p>
          <a:p>
            <a:pPr marL="1238885" marR="2842260" lvl="0" indent="-1226820" algn="just" rtl="0">
              <a:lnSpc>
                <a:spcPct val="100000"/>
              </a:lnSpc>
              <a:spcBef>
                <a:spcPts val="155"/>
              </a:spcBef>
              <a:spcAft>
                <a:spcPts val="0"/>
              </a:spcAft>
              <a:buNone/>
            </a:pPr>
            <a:r>
              <a:rPr lang="en-US" sz="2400" b="1" baseline="30000" dirty="0" smtClean="0">
                <a:solidFill>
                  <a:schemeClr val="tx1"/>
                </a:solidFill>
                <a:latin typeface="Times New Roman"/>
                <a:ea typeface="Times New Roman"/>
                <a:cs typeface="Times New Roman"/>
                <a:sym typeface="Times New Roman"/>
              </a:rPr>
              <a:t>                    VISHWANATH A D(1RV22CS234)</a:t>
            </a:r>
            <a:r>
              <a:rPr lang="en-US" sz="2400" b="1" dirty="0" smtClean="0">
                <a:solidFill>
                  <a:schemeClr val="tx1"/>
                </a:solidFill>
                <a:latin typeface="Times New Roman"/>
                <a:ea typeface="Times New Roman"/>
                <a:cs typeface="Times New Roman"/>
                <a:sym typeface="Times New Roman"/>
              </a:rPr>
              <a:t> </a:t>
            </a:r>
            <a:r>
              <a:rPr lang="en-US" sz="1600" b="1" dirty="0" smtClean="0">
                <a:solidFill>
                  <a:schemeClr val="tx1"/>
                </a:solidFill>
                <a:latin typeface="Times New Roman"/>
                <a:ea typeface="Times New Roman"/>
                <a:cs typeface="Times New Roman"/>
                <a:sym typeface="Times New Roman"/>
              </a:rPr>
              <a:t> </a:t>
            </a:r>
            <a:endParaRPr lang="en-US" sz="2400" b="1" baseline="30000" dirty="0" smtClean="0">
              <a:solidFill>
                <a:schemeClr val="tx1"/>
              </a:solidFill>
              <a:latin typeface="Times New Roman"/>
              <a:ea typeface="Times New Roman"/>
              <a:cs typeface="Times New Roman"/>
              <a:sym typeface="Times New Roman"/>
            </a:endParaRPr>
          </a:p>
          <a:p>
            <a:pPr marL="1238885" marR="2842260" lvl="0" indent="-1226820" algn="just" rtl="0">
              <a:lnSpc>
                <a:spcPct val="100000"/>
              </a:lnSpc>
              <a:spcBef>
                <a:spcPts val="155"/>
              </a:spcBef>
              <a:spcAft>
                <a:spcPts val="0"/>
              </a:spcAft>
              <a:buNone/>
            </a:pPr>
            <a:endParaRPr sz="1600">
              <a:latin typeface="Times New Roman"/>
              <a:ea typeface="Times New Roman"/>
              <a:cs typeface="Times New Roman"/>
              <a:sym typeface="Times New Roman"/>
            </a:endParaRPr>
          </a:p>
        </p:txBody>
      </p:sp>
      <p:sp>
        <p:nvSpPr>
          <p:cNvPr id="51" name="Google Shape;51;p7"/>
          <p:cNvSpPr txBox="1"/>
          <p:nvPr/>
        </p:nvSpPr>
        <p:spPr>
          <a:xfrm>
            <a:off x="256550" y="2045801"/>
            <a:ext cx="4965600" cy="45986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b="1" dirty="0">
                <a:solidFill>
                  <a:srgbClr val="FF0000"/>
                </a:solidFill>
                <a:latin typeface="Times New Roman"/>
                <a:ea typeface="Times New Roman"/>
                <a:cs typeface="Times New Roman"/>
                <a:sym typeface="Times New Roman"/>
              </a:rPr>
              <a:t>Introduction to </a:t>
            </a:r>
            <a:r>
              <a:rPr lang="en-US" sz="1500" b="1" dirty="0" smtClean="0">
                <a:solidFill>
                  <a:srgbClr val="FF0000"/>
                </a:solidFill>
                <a:latin typeface="Times New Roman"/>
                <a:ea typeface="Times New Roman"/>
                <a:cs typeface="Times New Roman"/>
                <a:sym typeface="Times New Roman"/>
              </a:rPr>
              <a:t>Paging :</a:t>
            </a:r>
            <a:endParaRPr lang="en-US" sz="1500" b="1" dirty="0">
              <a:solidFill>
                <a:srgbClr val="FF0000"/>
              </a:solidFill>
              <a:latin typeface="Times New Roman"/>
              <a:ea typeface="Times New Roman"/>
              <a:cs typeface="Times New Roman"/>
              <a:sym typeface="Times New Roman"/>
            </a:endParaRPr>
          </a:p>
          <a:p>
            <a:pPr fontAlgn="base"/>
            <a:r>
              <a:rPr lang="en-US" dirty="0" smtClean="0">
                <a:latin typeface="Times New Roman" pitchFamily="18" charset="0"/>
                <a:cs typeface="Times New Roman" pitchFamily="18" charset="0"/>
              </a:rPr>
              <a:t>The process of retrieving processes in the form of pages from the secondary storage into the main memory is known as paging.</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Basic terms used in paging are page offset, paging </a:t>
            </a:r>
            <a:r>
              <a:rPr lang="en-US" dirty="0" err="1" smtClean="0">
                <a:latin typeface="Times New Roman" pitchFamily="18" charset="0"/>
                <a:cs typeface="Times New Roman" pitchFamily="18" charset="0"/>
              </a:rPr>
              <a:t>table,logical</a:t>
            </a:r>
            <a:r>
              <a:rPr lang="en-US" dirty="0" smtClean="0">
                <a:latin typeface="Times New Roman" pitchFamily="18" charset="0"/>
                <a:cs typeface="Times New Roman" pitchFamily="18" charset="0"/>
              </a:rPr>
              <a:t> address  space, physical  address </a:t>
            </a:r>
            <a:r>
              <a:rPr lang="en-US" dirty="0" err="1" smtClean="0">
                <a:latin typeface="Times New Roman" pitchFamily="18" charset="0"/>
                <a:cs typeface="Times New Roman" pitchFamily="18" charset="0"/>
              </a:rPr>
              <a:t>space,frame</a:t>
            </a:r>
            <a:r>
              <a:rPr lang="en-US" dirty="0" smtClean="0">
                <a:latin typeface="Times New Roman" pitchFamily="18" charset="0"/>
                <a:cs typeface="Times New Roman" pitchFamily="18" charset="0"/>
              </a:rPr>
              <a:t> size.</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These are some advantages of using paging: </a:t>
            </a:r>
          </a:p>
          <a:p>
            <a:r>
              <a:rPr lang="en-US" dirty="0" smtClean="0">
                <a:latin typeface="Times New Roman" pitchFamily="18" charset="0"/>
                <a:cs typeface="Times New Roman" pitchFamily="18" charset="0"/>
              </a:rPr>
              <a:t>1.Paging allows for efficient use of physical memory by dividing it into fixed-size blocks (page frames) and virtual memory into corresponding pages.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2.The operating system can easily allocate and </a:t>
            </a:r>
            <a:r>
              <a:rPr lang="en-US" dirty="0" err="1" smtClean="0">
                <a:latin typeface="Times New Roman" pitchFamily="18" charset="0"/>
                <a:cs typeface="Times New Roman" pitchFamily="18" charset="0"/>
              </a:rPr>
              <a:t>deallocate</a:t>
            </a:r>
            <a:r>
              <a:rPr lang="en-US" dirty="0" smtClean="0">
                <a:latin typeface="Times New Roman" pitchFamily="18" charset="0"/>
                <a:cs typeface="Times New Roman" pitchFamily="18" charset="0"/>
              </a:rPr>
              <a:t> memory pages without the need for contiguous physical memory blocks.</a:t>
            </a:r>
          </a:p>
          <a:p>
            <a:r>
              <a:rPr lang="en-US" dirty="0" smtClean="0">
                <a:latin typeface="Times New Roman" pitchFamily="18" charset="0"/>
                <a:cs typeface="Times New Roman" pitchFamily="18" charset="0"/>
              </a:rPr>
              <a:t>3.Unlike some memory allocation strategies, such as contiguous memory allocation, paging eliminates external fragmentation. </a:t>
            </a:r>
          </a:p>
          <a:p>
            <a:endParaRPr lang="en-US" sz="1200" dirty="0" smtClean="0"/>
          </a:p>
          <a:p>
            <a:r>
              <a:rPr lang="en-US" sz="1200" dirty="0" smtClean="0"/>
              <a:t/>
            </a:r>
            <a:br>
              <a:rPr lang="en-US" sz="1200" dirty="0" smtClean="0"/>
            </a:br>
            <a:r>
              <a:rPr lang="en-US" sz="1200" dirty="0" smtClean="0"/>
              <a:t/>
            </a:r>
            <a:br>
              <a:rPr lang="en-US" sz="1200" dirty="0" smtClean="0"/>
            </a:br>
            <a:r>
              <a:rPr lang="en-US" sz="1200" dirty="0" smtClean="0"/>
              <a:t>            </a:t>
            </a:r>
          </a:p>
          <a:p>
            <a:r>
              <a:rPr lang="en-US" sz="1200" dirty="0" smtClean="0"/>
              <a:t/>
            </a:r>
            <a:br>
              <a:rPr lang="en-US" sz="1200" dirty="0" smtClean="0"/>
            </a:br>
            <a:endParaRPr sz="1300">
              <a:latin typeface="Times New Roman"/>
              <a:ea typeface="Times New Roman"/>
              <a:cs typeface="Times New Roman"/>
              <a:sym typeface="Times New Roman"/>
            </a:endParaRPr>
          </a:p>
        </p:txBody>
      </p:sp>
      <p:sp>
        <p:nvSpPr>
          <p:cNvPr id="52" name="Google Shape;52;p7"/>
          <p:cNvSpPr txBox="1"/>
          <p:nvPr/>
        </p:nvSpPr>
        <p:spPr>
          <a:xfrm rot="10800000" flipV="1">
            <a:off x="258353" y="10873083"/>
            <a:ext cx="4962000" cy="52373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dirty="0" smtClean="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12700" marR="0" lvl="0" indent="0" algn="l" rtl="0">
              <a:lnSpc>
                <a:spcPct val="119545"/>
              </a:lnSpc>
              <a:spcBef>
                <a:spcPts val="0"/>
              </a:spcBef>
              <a:spcAft>
                <a:spcPts val="0"/>
              </a:spcAft>
              <a:buNone/>
            </a:pPr>
            <a:endParaRPr sz="1600">
              <a:latin typeface="Times New Roman"/>
              <a:ea typeface="Times New Roman"/>
              <a:cs typeface="Times New Roman"/>
              <a:sym typeface="Times New Roman"/>
            </a:endParaRPr>
          </a:p>
        </p:txBody>
      </p:sp>
      <p:sp>
        <p:nvSpPr>
          <p:cNvPr id="55" name="Google Shape;55;p7"/>
          <p:cNvSpPr txBox="1"/>
          <p:nvPr/>
        </p:nvSpPr>
        <p:spPr>
          <a:xfrm>
            <a:off x="256553" y="11860379"/>
            <a:ext cx="1830000" cy="182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100">
              <a:latin typeface="Times New Roman"/>
              <a:ea typeface="Times New Roman"/>
              <a:cs typeface="Times New Roman"/>
              <a:sym typeface="Times New Roman"/>
            </a:endParaRPr>
          </a:p>
        </p:txBody>
      </p:sp>
      <p:sp>
        <p:nvSpPr>
          <p:cNvPr id="56" name="Google Shape;56;p7"/>
          <p:cNvSpPr txBox="1"/>
          <p:nvPr/>
        </p:nvSpPr>
        <p:spPr>
          <a:xfrm>
            <a:off x="0" y="11281280"/>
            <a:ext cx="4978400" cy="2936701"/>
          </a:xfrm>
          <a:prstGeom prst="rect">
            <a:avLst/>
          </a:prstGeom>
          <a:noFill/>
          <a:ln>
            <a:noFill/>
          </a:ln>
        </p:spPr>
        <p:txBody>
          <a:bodyPr spcFirstLastPara="1" wrap="square" lIns="0" tIns="12700" rIns="0" bIns="0" anchor="t" anchorCtr="0">
            <a:spAutoFit/>
          </a:bodyPr>
          <a:lstStyle/>
          <a:p>
            <a:r>
              <a:rPr lang="en-US" dirty="0" smtClean="0">
                <a:latin typeface="Times New Roman" pitchFamily="18" charset="0"/>
                <a:cs typeface="Times New Roman" pitchFamily="18" charset="0"/>
              </a:rPr>
              <a:t>4.0therwise it considered as </a:t>
            </a:r>
            <a:r>
              <a:rPr lang="en-US" dirty="0" err="1" smtClean="0">
                <a:latin typeface="Times New Roman" pitchFamily="18" charset="0"/>
                <a:cs typeface="Times New Roman" pitchFamily="18" charset="0"/>
              </a:rPr>
              <a:t>pagefault</a:t>
            </a:r>
            <a:r>
              <a:rPr lang="en-US" dirty="0" smtClean="0">
                <a:latin typeface="Times New Roman" pitchFamily="18" charset="0"/>
                <a:cs typeface="Times New Roman" pitchFamily="18" charset="0"/>
              </a:rPr>
              <a:t> and page present in first frame is replaced by new page   </a:t>
            </a:r>
          </a:p>
          <a:p>
            <a:r>
              <a:rPr lang="en-US" dirty="0" smtClean="0">
                <a:latin typeface="Times New Roman" pitchFamily="18" charset="0"/>
                <a:cs typeface="Times New Roman" pitchFamily="18" charset="0"/>
              </a:rPr>
              <a:t>   and  next page in the set is compared to page present in the second frame if same its                  </a:t>
            </a:r>
          </a:p>
          <a:p>
            <a:r>
              <a:rPr lang="en-US" dirty="0" smtClean="0">
                <a:latin typeface="Times New Roman" pitchFamily="18" charset="0"/>
                <a:cs typeface="Times New Roman" pitchFamily="18" charset="0"/>
              </a:rPr>
              <a:t>   considered as page hit otherwise page fault and replaced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5. Next each pages are compared to increment of the previous frame pages if they are same considered as page hit and new page is compared to same page frame and if its not same its known as page fault and replaced by new page.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Below  one is example for FIFO </a:t>
            </a:r>
          </a:p>
          <a:p>
            <a:r>
              <a:rPr lang="en-US" sz="1100" dirty="0" smtClean="0"/>
              <a:t/>
            </a:r>
            <a:br>
              <a:rPr lang="en-US" sz="1100" dirty="0" smtClean="0"/>
            </a:br>
            <a:r>
              <a:rPr lang="en-US" sz="1100" dirty="0" smtClean="0"/>
              <a:t> </a:t>
            </a:r>
            <a:r>
              <a:rPr lang="en-US" sz="1100" b="1" dirty="0" smtClean="0">
                <a:solidFill>
                  <a:srgbClr val="FF0000"/>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87" name="Google Shape;87;p7"/>
          <p:cNvSpPr txBox="1"/>
          <p:nvPr/>
        </p:nvSpPr>
        <p:spPr>
          <a:xfrm>
            <a:off x="5613625" y="14188650"/>
            <a:ext cx="4946700" cy="9585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Font typeface="Arial"/>
              <a:buNone/>
            </a:pPr>
            <a:r>
              <a:rPr lang="en-US" sz="1700" b="1" dirty="0">
                <a:solidFill>
                  <a:srgbClr val="990000"/>
                </a:solidFill>
                <a:latin typeface="Times New Roman"/>
                <a:ea typeface="Times New Roman"/>
                <a:cs typeface="Times New Roman"/>
                <a:sym typeface="Times New Roman"/>
              </a:rPr>
              <a:t>Acknowledgements</a:t>
            </a:r>
            <a:endParaRPr sz="1700">
              <a:solidFill>
                <a:schemeClr val="dk1"/>
              </a:solidFill>
              <a:latin typeface="Times New Roman"/>
              <a:ea typeface="Times New Roman"/>
              <a:cs typeface="Times New Roman"/>
              <a:sym typeface="Times New Roman"/>
            </a:endParaRPr>
          </a:p>
          <a:p>
            <a:pPr marL="12700" marR="5080" lvl="0" indent="0" algn="l" rtl="0">
              <a:lnSpc>
                <a:spcPct val="137000"/>
              </a:lnSpc>
              <a:spcBef>
                <a:spcPts val="10"/>
              </a:spcBef>
              <a:spcAft>
                <a:spcPts val="0"/>
              </a:spcAft>
              <a:buClr>
                <a:schemeClr val="dk1"/>
              </a:buClr>
              <a:buFont typeface="Arial"/>
              <a:buNone/>
            </a:pPr>
            <a:r>
              <a:rPr lang="en-US" b="1" dirty="0">
                <a:solidFill>
                  <a:srgbClr val="003300"/>
                </a:solidFill>
              </a:rPr>
              <a:t>T</a:t>
            </a:r>
            <a:r>
              <a:rPr lang="en-US" b="1" dirty="0">
                <a:solidFill>
                  <a:srgbClr val="003300"/>
                </a:solidFill>
                <a:latin typeface="Times New Roman"/>
                <a:ea typeface="Times New Roman"/>
                <a:cs typeface="Times New Roman"/>
                <a:sym typeface="Times New Roman"/>
              </a:rPr>
              <a:t>he authors thanks Principal and </a:t>
            </a:r>
            <a:r>
              <a:rPr lang="en-US" b="1" dirty="0" err="1">
                <a:solidFill>
                  <a:srgbClr val="003300"/>
                </a:solidFill>
                <a:latin typeface="Times New Roman"/>
                <a:ea typeface="Times New Roman"/>
                <a:cs typeface="Times New Roman"/>
                <a:sym typeface="Times New Roman"/>
              </a:rPr>
              <a:t>HoD</a:t>
            </a:r>
            <a:r>
              <a:rPr lang="en-US" b="1" dirty="0">
                <a:solidFill>
                  <a:srgbClr val="003300"/>
                </a:solidFill>
                <a:latin typeface="Times New Roman"/>
                <a:ea typeface="Times New Roman"/>
                <a:cs typeface="Times New Roman"/>
                <a:sym typeface="Times New Roman"/>
              </a:rPr>
              <a:t>, Department of Computer Science Engineering,  </a:t>
            </a:r>
            <a:endParaRPr sz="1800">
              <a:latin typeface="Calibri"/>
              <a:ea typeface="Calibri"/>
              <a:cs typeface="Calibri"/>
              <a:sym typeface="Calibri"/>
            </a:endParaRPr>
          </a:p>
        </p:txBody>
      </p:sp>
      <p:sp>
        <p:nvSpPr>
          <p:cNvPr id="88" name="Google Shape;88;p7"/>
          <p:cNvSpPr txBox="1"/>
          <p:nvPr/>
        </p:nvSpPr>
        <p:spPr>
          <a:xfrm>
            <a:off x="799275" y="15119900"/>
            <a:ext cx="59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54" name="Picture 6" descr="https://lh7-us.googleusercontent.com/hfYdTOXXgKwtGRrwc0TvsOYZCqoZoU4c7MflrkEqtps3X7A9CT0Dt7cLJ682N4iGd6bggw9hYLCu80C_9SrRuzWGB1Yu2i-8Z5kt429xojDXtsUhT8MH4KHWmwDHwPykv8yHRwmpvc4s3uQEweOee4rW4w=s2048"/>
          <p:cNvPicPr>
            <a:picLocks noChangeAspect="1" noChangeArrowheads="1"/>
          </p:cNvPicPr>
          <p:nvPr/>
        </p:nvPicPr>
        <p:blipFill>
          <a:blip r:embed="rId4"/>
          <a:srcRect/>
          <a:stretch>
            <a:fillRect/>
          </a:stretch>
        </p:blipFill>
        <p:spPr bwMode="auto">
          <a:xfrm>
            <a:off x="0" y="5589814"/>
            <a:ext cx="5168900" cy="1466850"/>
          </a:xfrm>
          <a:prstGeom prst="rect">
            <a:avLst/>
          </a:prstGeom>
          <a:noFill/>
        </p:spPr>
      </p:pic>
      <p:sp>
        <p:nvSpPr>
          <p:cNvPr id="89" name="TextBox 88"/>
          <p:cNvSpPr txBox="1"/>
          <p:nvPr/>
        </p:nvSpPr>
        <p:spPr>
          <a:xfrm>
            <a:off x="-1" y="7163052"/>
            <a:ext cx="5152571" cy="4185761"/>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FIFO(FIRST IN FIRST OUT)</a:t>
            </a:r>
          </a:p>
          <a:p>
            <a:r>
              <a:rPr lang="en-US" dirty="0" smtClean="0">
                <a:latin typeface="Times New Roman" pitchFamily="18" charset="0"/>
                <a:cs typeface="Times New Roman" pitchFamily="18" charset="0"/>
              </a:rPr>
              <a:t>FIFO, which stands for First-In-First-Out, is a simple and straightforward page replacement algorithm used in operating systems. It operates on the principle of replacing the oldest page in memory when a page fault occurs. Here's how FIFO page replacement works:</a:t>
            </a:r>
          </a:p>
          <a:p>
            <a:r>
              <a:rPr lang="en-US" dirty="0" smtClean="0">
                <a:latin typeface="Times New Roman" pitchFamily="18" charset="0"/>
                <a:cs typeface="Times New Roman" pitchFamily="18" charset="0"/>
              </a:rPr>
              <a:t>1.In these we need to know how many frames is assigned and now we should go the reference</a:t>
            </a:r>
          </a:p>
          <a:p>
            <a:r>
              <a:rPr lang="en-US" dirty="0" smtClean="0">
                <a:latin typeface="Times New Roman" pitchFamily="18" charset="0"/>
                <a:cs typeface="Times New Roman" pitchFamily="18" charset="0"/>
              </a:rPr>
              <a:t>String  which consist set of pages of processes should be added in the frames.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2.Firstly we added the pages until all the frames in the main memory and all of them considered as page fault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all the pages of processes are brought from secondary memory which will take more time.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3,Then if the page coming is same as the page present in the first frame then no changes is done and it considered as page hit and next page is compared with same frame page and repeats for all the pages which are present in the list.</a:t>
            </a:r>
            <a:endParaRPr lang="en-US" dirty="0">
              <a:latin typeface="Times New Roman" pitchFamily="18" charset="0"/>
              <a:cs typeface="Times New Roman" pitchFamily="18" charset="0"/>
            </a:endParaRPr>
          </a:p>
        </p:txBody>
      </p:sp>
      <p:pic>
        <p:nvPicPr>
          <p:cNvPr id="2056" name="Picture 8" descr="https://lh7-us.googleusercontent.com/_bgKqV29uN7qXYBctXxtpDTVBCrloB3_HXw5jAoGz7TpQg1AO35C64Hc1faDvceo1fziqPwdaNTrxcbzZsAp1XnKn3NsP0vp9yS_c8L8Oa4wT-zXGaS2FEn4kacX8wm6Aa1r7UHU9uKHD5Es3A9Xb4tdEg=s2048"/>
          <p:cNvPicPr>
            <a:picLocks noChangeAspect="1" noChangeArrowheads="1"/>
          </p:cNvPicPr>
          <p:nvPr/>
        </p:nvPicPr>
        <p:blipFill>
          <a:blip r:embed="rId5"/>
          <a:srcRect/>
          <a:stretch>
            <a:fillRect/>
          </a:stretch>
        </p:blipFill>
        <p:spPr bwMode="auto">
          <a:xfrm>
            <a:off x="215446" y="13935074"/>
            <a:ext cx="3971925" cy="1152526"/>
          </a:xfrm>
          <a:prstGeom prst="rect">
            <a:avLst/>
          </a:prstGeom>
          <a:noFill/>
        </p:spPr>
      </p:pic>
      <p:sp>
        <p:nvSpPr>
          <p:cNvPr id="95" name="TextBox 94"/>
          <p:cNvSpPr txBox="1"/>
          <p:nvPr/>
        </p:nvSpPr>
        <p:spPr>
          <a:xfrm>
            <a:off x="5526314" y="2119086"/>
            <a:ext cx="5167086" cy="5909310"/>
          </a:xfrm>
          <a:prstGeom prst="rect">
            <a:avLst/>
          </a:prstGeom>
          <a:noFill/>
        </p:spPr>
        <p:txBody>
          <a:bodyPr wrap="square" rtlCol="0">
            <a:spAutoFit/>
          </a:bodyPr>
          <a:lstStyle/>
          <a:p>
            <a:r>
              <a:rPr lang="en-US" b="1" dirty="0" smtClean="0">
                <a:solidFill>
                  <a:srgbClr val="FF0000"/>
                </a:solidFill>
              </a:rPr>
              <a:t>SECOND CHANCE REPLACEMENT(CLOCK)</a:t>
            </a:r>
          </a:p>
          <a:p>
            <a:r>
              <a:rPr lang="en-US" dirty="0" smtClean="0">
                <a:solidFill>
                  <a:schemeClr val="tx1"/>
                </a:solidFill>
              </a:rPr>
              <a:t>Here's how the Second-Chance paging policy works:</a:t>
            </a:r>
          </a:p>
          <a:p>
            <a:r>
              <a:rPr lang="en-US" dirty="0" smtClean="0">
                <a:solidFill>
                  <a:schemeClr val="tx1"/>
                </a:solidFill>
              </a:rPr>
              <a:t>1.Page Frame Queue:</a:t>
            </a:r>
          </a:p>
          <a:p>
            <a:r>
              <a:rPr lang="en-US" dirty="0" smtClean="0">
                <a:solidFill>
                  <a:schemeClr val="tx1"/>
                </a:solidFill>
              </a:rPr>
              <a:t>Maintain a circular queue (a data structure) that represents the order in which pages are brought into memory. Each page in the queue has an additional reference bit associated with it.</a:t>
            </a:r>
          </a:p>
          <a:p>
            <a:r>
              <a:rPr lang="en-US" dirty="0" smtClean="0">
                <a:solidFill>
                  <a:schemeClr val="tx1"/>
                </a:solidFill>
              </a:rPr>
              <a:t>2.Reference Bit:</a:t>
            </a:r>
          </a:p>
          <a:p>
            <a:r>
              <a:rPr lang="en-US" dirty="0" smtClean="0">
                <a:solidFill>
                  <a:schemeClr val="tx1"/>
                </a:solidFill>
              </a:rPr>
              <a:t>Introduce a reference bit for each page in the page frame set. The reference bit is initially set to 0.</a:t>
            </a:r>
          </a:p>
          <a:p>
            <a:r>
              <a:rPr lang="en-US" dirty="0" smtClean="0">
                <a:solidFill>
                  <a:schemeClr val="tx1"/>
                </a:solidFill>
              </a:rPr>
              <a:t>3.Page Fault Occurs:</a:t>
            </a:r>
          </a:p>
          <a:p>
            <a:r>
              <a:rPr lang="en-US" dirty="0" smtClean="0">
                <a:solidFill>
                  <a:schemeClr val="tx1"/>
                </a:solidFill>
              </a:rPr>
              <a:t>When a page fault occurs (i.e., a program attempts to access a page not currently in physical memory), the operating system examines the page at the front of the queue.</a:t>
            </a:r>
          </a:p>
          <a:p>
            <a:r>
              <a:rPr lang="en-US" dirty="0" smtClean="0">
                <a:solidFill>
                  <a:schemeClr val="tx1"/>
                </a:solidFill>
              </a:rPr>
              <a:t>4.Check Reference Bit:</a:t>
            </a:r>
          </a:p>
          <a:p>
            <a:r>
              <a:rPr lang="en-US" dirty="0" smtClean="0">
                <a:solidFill>
                  <a:schemeClr val="tx1"/>
                </a:solidFill>
              </a:rPr>
              <a:t>If the reference bit of the page at the front is 0, it is a candidate for replacement. The page is replaced, and the new page is added to the rear of the queue.</a:t>
            </a:r>
          </a:p>
          <a:p>
            <a:r>
              <a:rPr lang="en-US" dirty="0" smtClean="0">
                <a:solidFill>
                  <a:schemeClr val="tx1"/>
                </a:solidFill>
              </a:rPr>
              <a:t>5.If Reference Bit is 1 (Second Chance):</a:t>
            </a:r>
          </a:p>
          <a:p>
            <a:r>
              <a:rPr lang="en-US" dirty="0" smtClean="0">
                <a:solidFill>
                  <a:schemeClr val="tx1"/>
                </a:solidFill>
              </a:rPr>
              <a:t>If the reference bit is 1, indicating that the page has been referenced recently, the page is given a "second chance." The reference bit is cleared (set to 0), and the page is moved to the rear of the queue. The algorithm then checks the next page in the queue.</a:t>
            </a:r>
          </a:p>
          <a:p>
            <a:r>
              <a:rPr lang="en-US" dirty="0" smtClean="0">
                <a:solidFill>
                  <a:schemeClr val="tx1"/>
                </a:solidFill>
              </a:rPr>
              <a:t>6.Repeat:</a:t>
            </a:r>
          </a:p>
          <a:p>
            <a:r>
              <a:rPr lang="en-US" dirty="0" smtClean="0">
                <a:solidFill>
                  <a:schemeClr val="tx1"/>
                </a:solidFill>
              </a:rPr>
              <a:t>Steps 3-5 are repeated until a suitable page for replacement is found.</a:t>
            </a:r>
          </a:p>
          <a:p>
            <a:endParaRPr lang="en-US" b="1" dirty="0">
              <a:solidFill>
                <a:srgbClr val="FF0000"/>
              </a:solidFill>
            </a:endParaRPr>
          </a:p>
        </p:txBody>
      </p:sp>
      <p:pic>
        <p:nvPicPr>
          <p:cNvPr id="2058" name="Picture 10" descr="https://lh7-us.googleusercontent.com/vhickfMSfuoZSIGkug6ynwdU6wVF32427CwyVMIR-uN8JBAka6Sd2B2BFNLrx0Oc7IHERcRmrEc7BUpWqUSkNoMwe6EDyZCTr-2XVuRfuty3xegNwDTthAoZYFOpJpSxTmP_nhoEVKsuKU8CCydUpKLOZQ=s2048"/>
          <p:cNvPicPr>
            <a:picLocks noChangeAspect="1" noChangeArrowheads="1"/>
          </p:cNvPicPr>
          <p:nvPr/>
        </p:nvPicPr>
        <p:blipFill>
          <a:blip r:embed="rId6"/>
          <a:srcRect/>
          <a:stretch>
            <a:fillRect/>
          </a:stretch>
        </p:blipFill>
        <p:spPr bwMode="auto">
          <a:xfrm>
            <a:off x="5341257" y="7997370"/>
            <a:ext cx="2177143" cy="3904343"/>
          </a:xfrm>
          <a:prstGeom prst="rect">
            <a:avLst/>
          </a:prstGeom>
          <a:noFill/>
        </p:spPr>
      </p:pic>
      <p:pic>
        <p:nvPicPr>
          <p:cNvPr id="2060" name="Picture 12"/>
          <p:cNvPicPr>
            <a:picLocks noChangeAspect="1" noChangeArrowheads="1"/>
          </p:cNvPicPr>
          <p:nvPr/>
        </p:nvPicPr>
        <p:blipFill>
          <a:blip r:embed="rId7"/>
          <a:srcRect/>
          <a:stretch>
            <a:fillRect/>
          </a:stretch>
        </p:blipFill>
        <p:spPr bwMode="auto">
          <a:xfrm>
            <a:off x="7489371" y="8128000"/>
            <a:ext cx="2989943" cy="3516767"/>
          </a:xfrm>
          <a:prstGeom prst="rect">
            <a:avLst/>
          </a:prstGeom>
          <a:noFill/>
          <a:ln w="9525">
            <a:noFill/>
            <a:miter lim="800000"/>
            <a:headEnd/>
            <a:tailEnd/>
          </a:ln>
          <a:effectLst/>
        </p:spPr>
      </p:pic>
      <p:sp>
        <p:nvSpPr>
          <p:cNvPr id="97" name="TextBox 96"/>
          <p:cNvSpPr txBox="1"/>
          <p:nvPr/>
        </p:nvSpPr>
        <p:spPr>
          <a:xfrm>
            <a:off x="5704114" y="13396686"/>
            <a:ext cx="4702629" cy="307777"/>
          </a:xfrm>
          <a:prstGeom prst="rect">
            <a:avLst/>
          </a:prstGeom>
          <a:noFill/>
        </p:spPr>
        <p:txBody>
          <a:bodyPr wrap="square" rtlCol="0">
            <a:spAutoFit/>
          </a:bodyPr>
          <a:lstStyle/>
          <a:p>
            <a:r>
              <a:rPr lang="en-US" b="1" dirty="0" smtClean="0">
                <a:solidFill>
                  <a:srgbClr val="FF0000"/>
                </a:solidFill>
              </a:rPr>
              <a:t>Submitted to</a:t>
            </a:r>
            <a:r>
              <a:rPr lang="en-US" b="1" dirty="0" smtClean="0"/>
              <a:t>: Dr </a:t>
            </a:r>
            <a:r>
              <a:rPr lang="en-US" b="1" dirty="0" err="1" smtClean="0"/>
              <a:t>Jyothi</a:t>
            </a:r>
            <a:r>
              <a:rPr lang="en-US" b="1" dirty="0" smtClean="0"/>
              <a:t> </a:t>
            </a:r>
            <a:r>
              <a:rPr lang="en-US" b="1" dirty="0" err="1" smtClean="0"/>
              <a:t>shetty</a:t>
            </a:r>
            <a:r>
              <a:rPr lang="en-US" b="1" dirty="0" smtClean="0"/>
              <a:t>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495</Words>
  <PresentationFormat>Custom</PresentationFormat>
  <Paragraphs>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Rishi</dc:creator>
  <cp:lastModifiedBy>Rishi</cp:lastModifiedBy>
  <cp:revision>5</cp:revision>
  <dcterms:modified xsi:type="dcterms:W3CDTF">2024-03-25T16:26:50Z</dcterms:modified>
</cp:coreProperties>
</file>