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aleway"/>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ae88f4375a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ae88f4375a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958" lvl="0" marL="457200" rtl="0" algn="just">
              <a:lnSpc>
                <a:spcPct val="115000"/>
              </a:lnSpc>
              <a:spcBef>
                <a:spcPts val="0"/>
              </a:spcBef>
              <a:spcAft>
                <a:spcPts val="0"/>
              </a:spcAft>
              <a:buClr>
                <a:srgbClr val="434343"/>
              </a:buClr>
              <a:buSzPts val="1203"/>
              <a:buFont typeface="Lato"/>
              <a:buChar char="●"/>
            </a:pPr>
            <a:r>
              <a:rPr lang="en" sz="1200">
                <a:solidFill>
                  <a:schemeClr val="dk1"/>
                </a:solidFill>
                <a:latin typeface="Lato"/>
                <a:ea typeface="Lato"/>
                <a:cs typeface="Lato"/>
                <a:sym typeface="Lato"/>
              </a:rPr>
              <a:t> Labour participation comprises of people who supply labour for the production of goods and services in various sectors</a:t>
            </a:r>
            <a:endParaRPr sz="1200">
              <a:solidFill>
                <a:schemeClr val="dk1"/>
              </a:solidFill>
              <a:latin typeface="Lato"/>
              <a:ea typeface="Lato"/>
              <a:cs typeface="Lato"/>
              <a:sym typeface="Lato"/>
            </a:endParaRPr>
          </a:p>
          <a:p>
            <a:pPr indent="-304958" lvl="0" marL="457200" rtl="0" algn="just">
              <a:lnSpc>
                <a:spcPct val="105000"/>
              </a:lnSpc>
              <a:spcBef>
                <a:spcPts val="0"/>
              </a:spcBef>
              <a:spcAft>
                <a:spcPts val="0"/>
              </a:spcAft>
              <a:buClr>
                <a:srgbClr val="434343"/>
              </a:buClr>
              <a:buSzPts val="1203"/>
              <a:buFont typeface="Lato"/>
              <a:buChar char="●"/>
            </a:pPr>
            <a:r>
              <a:rPr lang="en" sz="1110">
                <a:solidFill>
                  <a:srgbClr val="434343"/>
                </a:solidFill>
                <a:latin typeface="Lato"/>
                <a:ea typeface="Lato"/>
                <a:cs typeface="Lato"/>
                <a:sym typeface="Lato"/>
              </a:rPr>
              <a:t>Since there was a nationwide lockdown imposed in the country, labour activities had to come to a stop for a brief period. </a:t>
            </a:r>
            <a:endParaRPr sz="1110">
              <a:solidFill>
                <a:srgbClr val="434343"/>
              </a:solidFill>
              <a:latin typeface="Lato"/>
              <a:ea typeface="Lato"/>
              <a:cs typeface="Lato"/>
              <a:sym typeface="Lato"/>
            </a:endParaRPr>
          </a:p>
          <a:p>
            <a:pPr indent="-299085" lvl="0" marL="457200" rtl="0" algn="just">
              <a:lnSpc>
                <a:spcPct val="115000"/>
              </a:lnSpc>
              <a:spcBef>
                <a:spcPts val="0"/>
              </a:spcBef>
              <a:spcAft>
                <a:spcPts val="0"/>
              </a:spcAft>
              <a:buClr>
                <a:srgbClr val="434343"/>
              </a:buClr>
              <a:buSzPts val="1110"/>
              <a:buFont typeface="Lato"/>
              <a:buChar char="●"/>
            </a:pPr>
            <a:r>
              <a:rPr lang="en" sz="1200">
                <a:solidFill>
                  <a:schemeClr val="dk1"/>
                </a:solidFill>
                <a:latin typeface="Lato"/>
                <a:ea typeface="Lato"/>
                <a:cs typeface="Lato"/>
                <a:sym typeface="Lato"/>
              </a:rPr>
              <a:t>It has been a major impact on people’s lives who’s livelihood depended on labour work. India accounts for 501 million people [10] who are working as labourers and such an impact due to the pandemic has been atrocious.</a:t>
            </a:r>
            <a:endParaRPr sz="1110">
              <a:solidFill>
                <a:srgbClr val="434343"/>
              </a:solidFill>
              <a:latin typeface="Lato"/>
              <a:ea typeface="Lato"/>
              <a:cs typeface="Lato"/>
              <a:sym typeface="Lato"/>
            </a:endParaRPr>
          </a:p>
          <a:p>
            <a:pPr indent="-299085" lvl="0" marL="457200" rtl="0" algn="just">
              <a:lnSpc>
                <a:spcPct val="105000"/>
              </a:lnSpc>
              <a:spcBef>
                <a:spcPts val="0"/>
              </a:spcBef>
              <a:spcAft>
                <a:spcPts val="0"/>
              </a:spcAft>
              <a:buClr>
                <a:srgbClr val="434343"/>
              </a:buClr>
              <a:buSzPts val="1110"/>
              <a:buFont typeface="Lato"/>
              <a:buChar char="●"/>
            </a:pPr>
            <a:r>
              <a:rPr lang="en" sz="1110">
                <a:solidFill>
                  <a:srgbClr val="434343"/>
                </a:solidFill>
                <a:latin typeface="Lato"/>
                <a:ea typeface="Lato"/>
                <a:cs typeface="Lato"/>
                <a:sym typeface="Lato"/>
              </a:rPr>
              <a:t>We will again use bar charts to understand the decline of labour participation numerically across all the states. </a:t>
            </a:r>
            <a:endParaRPr sz="1110">
              <a:solidFill>
                <a:srgbClr val="434343"/>
              </a:solidFill>
              <a:latin typeface="Lato"/>
              <a:ea typeface="Lato"/>
              <a:cs typeface="Lato"/>
              <a:sym typeface="Lato"/>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ae88f4375a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ae88f4375a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just">
              <a:lnSpc>
                <a:spcPct val="115000"/>
              </a:lnSpc>
              <a:spcBef>
                <a:spcPts val="0"/>
              </a:spcBef>
              <a:spcAft>
                <a:spcPts val="0"/>
              </a:spcAft>
              <a:buClr>
                <a:srgbClr val="434343"/>
              </a:buClr>
              <a:buSzPts val="1200"/>
              <a:buFont typeface="Lato"/>
              <a:buChar char="●"/>
            </a:pPr>
            <a:r>
              <a:rPr lang="en" sz="1200">
                <a:solidFill>
                  <a:srgbClr val="434343"/>
                </a:solidFill>
                <a:latin typeface="Lato"/>
                <a:ea typeface="Lato"/>
                <a:cs typeface="Lato"/>
                <a:sym typeface="Lato"/>
              </a:rPr>
              <a:t>On further research, we found that during the quarter April - June 2020, Urban Karnataka has seen a rise in women’s participation in labour force which increased from 22.1% to 27.2%.</a:t>
            </a:r>
            <a:endParaRPr sz="1200">
              <a:solidFill>
                <a:srgbClr val="434343"/>
              </a:solidFill>
              <a:latin typeface="Lato"/>
              <a:ea typeface="Lato"/>
              <a:cs typeface="Lato"/>
              <a:sym typeface="Lato"/>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ae88f4375a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ae88f4375a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434343"/>
              </a:buClr>
              <a:buSzPts val="1200"/>
              <a:buFont typeface="Lato"/>
              <a:buChar char="●"/>
            </a:pPr>
            <a:r>
              <a:rPr lang="en" sz="1200">
                <a:solidFill>
                  <a:srgbClr val="434343"/>
                </a:solidFill>
                <a:latin typeface="Lato"/>
                <a:ea typeface="Lato"/>
                <a:cs typeface="Lato"/>
                <a:sym typeface="Lato"/>
              </a:rPr>
              <a:t>Labour participation is more in rural areas than Urban areas.</a:t>
            </a:r>
            <a:endParaRPr sz="1300">
              <a:solidFill>
                <a:srgbClr val="434343"/>
              </a:solidFill>
              <a:latin typeface="Lato"/>
              <a:ea typeface="Lato"/>
              <a:cs typeface="Lato"/>
              <a:sym typeface="Lato"/>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ae88f4375a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ae88f4375a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ae88f4375a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ae88f4375a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ae88f4375a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ae88f4375a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ae88f4375a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ae88f4375a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ae88f4375a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ae88f4375a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ae88f4375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ae88f4375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ae88f4375a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ae88f4375a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a5ea3cfc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a5ea3cfc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Top-Left = GDP data</a:t>
            </a:r>
            <a:endParaRPr/>
          </a:p>
          <a:p>
            <a:pPr indent="0" lvl="0" marL="0" rtl="0" algn="l">
              <a:spcBef>
                <a:spcPts val="0"/>
              </a:spcBef>
              <a:spcAft>
                <a:spcPts val="0"/>
              </a:spcAft>
              <a:buNone/>
            </a:pPr>
            <a:r>
              <a:rPr lang="en"/>
              <a:t>Top-Right = Education data</a:t>
            </a:r>
            <a:endParaRPr/>
          </a:p>
          <a:p>
            <a:pPr indent="0" lvl="0" marL="0" rtl="0" algn="l">
              <a:spcBef>
                <a:spcPts val="0"/>
              </a:spcBef>
              <a:spcAft>
                <a:spcPts val="0"/>
              </a:spcAft>
              <a:buNone/>
            </a:pPr>
            <a:r>
              <a:rPr lang="en"/>
              <a:t>Bottom = Unemployment statistics data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ae88f4375a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ae88f4375a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ae88f4375a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ae88f4375a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5117" lvl="0" marL="457200" rtl="0" algn="just">
              <a:lnSpc>
                <a:spcPct val="105000"/>
              </a:lnSpc>
              <a:spcBef>
                <a:spcPts val="0"/>
              </a:spcBef>
              <a:spcAft>
                <a:spcPts val="0"/>
              </a:spcAft>
              <a:buClr>
                <a:srgbClr val="434343"/>
              </a:buClr>
              <a:buSzPts val="1205"/>
              <a:buFont typeface="Lato"/>
              <a:buChar char="●"/>
            </a:pPr>
            <a:r>
              <a:rPr lang="en" sz="1120">
                <a:solidFill>
                  <a:srgbClr val="434343"/>
                </a:solidFill>
                <a:latin typeface="Lato"/>
                <a:ea typeface="Lato"/>
                <a:cs typeface="Lato"/>
                <a:sym typeface="Lato"/>
              </a:rPr>
              <a:t>The mean unemployment rate of the whole country for the year 2019 was 9.43% (marked by the red dotted line).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ae88f4375a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ae88f4375a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ae88f4375a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ae88f4375a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just">
              <a:lnSpc>
                <a:spcPct val="115000"/>
              </a:lnSpc>
              <a:spcBef>
                <a:spcPts val="0"/>
              </a:spcBef>
              <a:spcAft>
                <a:spcPts val="0"/>
              </a:spcAft>
              <a:buClr>
                <a:srgbClr val="434343"/>
              </a:buClr>
              <a:buSzPts val="1200"/>
              <a:buFont typeface="Lato"/>
              <a:buChar char="●"/>
            </a:pPr>
            <a:r>
              <a:rPr lang="en" sz="1200">
                <a:solidFill>
                  <a:srgbClr val="434343"/>
                </a:solidFill>
                <a:latin typeface="Lato"/>
                <a:ea typeface="Lato"/>
                <a:cs typeface="Lato"/>
                <a:sym typeface="Lato"/>
              </a:rPr>
              <a:t>However, we can understand better if we have certain metrics indicating how much unemployment rates grew from 2019 to 2020.</a:t>
            </a:r>
            <a:endParaRPr sz="1200">
              <a:solidFill>
                <a:srgbClr val="434343"/>
              </a:solidFill>
              <a:latin typeface="Lato"/>
              <a:ea typeface="Lato"/>
              <a:cs typeface="Lato"/>
              <a:sym typeface="Lato"/>
            </a:endParaRPr>
          </a:p>
          <a:p>
            <a:pPr indent="0" lvl="0" marL="457200" rtl="0" algn="just">
              <a:lnSpc>
                <a:spcPct val="115000"/>
              </a:lnSpc>
              <a:spcBef>
                <a:spcPts val="0"/>
              </a:spcBef>
              <a:spcAft>
                <a:spcPts val="0"/>
              </a:spcAft>
              <a:buNone/>
            </a:pPr>
            <a:r>
              <a:t/>
            </a:r>
            <a:endParaRPr sz="1200">
              <a:solidFill>
                <a:srgbClr val="434343"/>
              </a:solidFill>
              <a:latin typeface="Lato"/>
              <a:ea typeface="Lato"/>
              <a:cs typeface="Lato"/>
              <a:sym typeface="La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ae88f4375a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ae88f4375a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just">
              <a:lnSpc>
                <a:spcPct val="115000"/>
              </a:lnSpc>
              <a:spcBef>
                <a:spcPts val="0"/>
              </a:spcBef>
              <a:spcAft>
                <a:spcPts val="0"/>
              </a:spcAft>
              <a:buClr>
                <a:srgbClr val="434343"/>
              </a:buClr>
              <a:buSzPts val="1300"/>
              <a:buFont typeface="Lato"/>
              <a:buChar char="●"/>
            </a:pPr>
            <a:r>
              <a:rPr lang="en" sz="1200">
                <a:solidFill>
                  <a:srgbClr val="434343"/>
                </a:solidFill>
                <a:latin typeface="Lato"/>
                <a:ea typeface="Lato"/>
                <a:cs typeface="Lato"/>
                <a:sym typeface="Lato"/>
              </a:rPr>
              <a:t>As industrialization is not widespread across the country, states such as Jammu &amp; Kashmir, Himachal Pradesh, Assam that lie towards the north experience less impact due to the COVID-19 pandemic.</a:t>
            </a:r>
            <a:endParaRPr sz="1200">
              <a:solidFill>
                <a:srgbClr val="434343"/>
              </a:solidFill>
              <a:latin typeface="Lato"/>
              <a:ea typeface="Lato"/>
              <a:cs typeface="Lato"/>
              <a:sym typeface="Lato"/>
            </a:endParaRPr>
          </a:p>
          <a:p>
            <a:pPr indent="-304800" lvl="0" marL="457200" rtl="0" algn="just">
              <a:lnSpc>
                <a:spcPct val="115000"/>
              </a:lnSpc>
              <a:spcBef>
                <a:spcPts val="0"/>
              </a:spcBef>
              <a:spcAft>
                <a:spcPts val="0"/>
              </a:spcAft>
              <a:buClr>
                <a:srgbClr val="434343"/>
              </a:buClr>
              <a:buSzPts val="1200"/>
              <a:buFont typeface="Lato"/>
              <a:buChar char="●"/>
            </a:pPr>
            <a:r>
              <a:rPr lang="en" sz="1200">
                <a:solidFill>
                  <a:schemeClr val="dk1"/>
                </a:solidFill>
                <a:latin typeface="Lato"/>
                <a:ea typeface="Lato"/>
                <a:cs typeface="Lato"/>
                <a:sym typeface="Lato"/>
              </a:rPr>
              <a:t>The unemployment rate in Puducherry was 1.7% in 2019 and as per Fig 9, this state was impacted the most due to the pandemic. It recorded a rise of 22.14% in it’s unemployment rate. On further research, we found that Puducherry’s vital sectors was not given priority by the government which explains the meteoric rise.</a:t>
            </a:r>
            <a:endParaRPr sz="1200">
              <a:solidFill>
                <a:srgbClr val="434343"/>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drive.google.com/file/d/1Wu-lg4ZxCOy2ELwmT8W4B5BbiIwItWCB/view"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lang="en" sz="3000">
                <a:solidFill>
                  <a:srgbClr val="000000"/>
                </a:solidFill>
                <a:latin typeface="Lato"/>
                <a:ea typeface="Lato"/>
                <a:cs typeface="Lato"/>
                <a:sym typeface="Lato"/>
              </a:rPr>
              <a:t>India’s Unemployment Crisis</a:t>
            </a:r>
            <a:endParaRPr>
              <a:latin typeface="Lato"/>
              <a:ea typeface="Lato"/>
              <a:cs typeface="Lato"/>
              <a:sym typeface="Lato"/>
            </a:endParaRPr>
          </a:p>
        </p:txBody>
      </p:sp>
      <p:sp>
        <p:nvSpPr>
          <p:cNvPr id="87" name="Google Shape;87;p13"/>
          <p:cNvSpPr txBox="1"/>
          <p:nvPr>
            <p:ph idx="1" type="subTitle"/>
          </p:nvPr>
        </p:nvSpPr>
        <p:spPr>
          <a:xfrm>
            <a:off x="6019475" y="2815075"/>
            <a:ext cx="2822400" cy="1804500"/>
          </a:xfrm>
          <a:prstGeom prst="rect">
            <a:avLst/>
          </a:prstGeom>
        </p:spPr>
        <p:txBody>
          <a:bodyPr anchorCtr="0" anchor="t" bIns="91425" lIns="91425" spcFirstLastPara="1" rIns="91425" wrap="square" tIns="91425">
            <a:normAutofit fontScale="55000" lnSpcReduction="10000"/>
          </a:bodyPr>
          <a:lstStyle/>
          <a:p>
            <a:pPr indent="0" lvl="0" marL="0" rtl="0" algn="l">
              <a:lnSpc>
                <a:spcPct val="120000"/>
              </a:lnSpc>
              <a:spcBef>
                <a:spcPts val="1000"/>
              </a:spcBef>
              <a:spcAft>
                <a:spcPts val="0"/>
              </a:spcAft>
              <a:buNone/>
            </a:pPr>
            <a:r>
              <a:rPr b="1" lang="en" sz="2100"/>
              <a:t>Team Members - </a:t>
            </a:r>
            <a:endParaRPr b="1" sz="2100"/>
          </a:p>
          <a:p>
            <a:pPr indent="0" lvl="0" marL="0" rtl="0" algn="l">
              <a:lnSpc>
                <a:spcPct val="120000"/>
              </a:lnSpc>
              <a:spcBef>
                <a:spcPts val="1000"/>
              </a:spcBef>
              <a:spcAft>
                <a:spcPts val="0"/>
              </a:spcAft>
              <a:buNone/>
            </a:pPr>
            <a:r>
              <a:rPr b="1" lang="en" sz="2100"/>
              <a:t>Vishwa Shrirame</a:t>
            </a:r>
            <a:endParaRPr b="1" sz="2100"/>
          </a:p>
          <a:p>
            <a:pPr indent="0" lvl="0" marL="0" rtl="0" algn="l">
              <a:lnSpc>
                <a:spcPct val="120000"/>
              </a:lnSpc>
              <a:spcBef>
                <a:spcPts val="1000"/>
              </a:spcBef>
              <a:spcAft>
                <a:spcPts val="0"/>
              </a:spcAft>
              <a:buClr>
                <a:srgbClr val="000000"/>
              </a:buClr>
              <a:buSzPct val="85714"/>
              <a:buFont typeface="Arial"/>
              <a:buNone/>
            </a:pPr>
            <a:r>
              <a:rPr b="1" lang="en" sz="2100"/>
              <a:t>Ayush Sekhsaria</a:t>
            </a:r>
            <a:endParaRPr b="1" sz="2100"/>
          </a:p>
          <a:p>
            <a:pPr indent="0" lvl="0" marL="0" rtl="0" algn="l">
              <a:lnSpc>
                <a:spcPct val="120000"/>
              </a:lnSpc>
              <a:spcBef>
                <a:spcPts val="1000"/>
              </a:spcBef>
              <a:spcAft>
                <a:spcPts val="0"/>
              </a:spcAft>
              <a:buClr>
                <a:srgbClr val="000000"/>
              </a:buClr>
              <a:buSzPct val="85714"/>
              <a:buFont typeface="Arial"/>
              <a:buNone/>
            </a:pPr>
            <a:r>
              <a:rPr b="1" lang="en" sz="2100"/>
              <a:t>Usha Bhanu Komaragiri</a:t>
            </a:r>
            <a:endParaRPr b="1" sz="2100"/>
          </a:p>
          <a:p>
            <a:pPr indent="0" lvl="0" marL="0" rtl="0" algn="l">
              <a:lnSpc>
                <a:spcPct val="120000"/>
              </a:lnSpc>
              <a:spcBef>
                <a:spcPts val="1000"/>
              </a:spcBef>
              <a:spcAft>
                <a:spcPts val="0"/>
              </a:spcAft>
              <a:buClr>
                <a:srgbClr val="000000"/>
              </a:buClr>
              <a:buSzPct val="85714"/>
              <a:buFont typeface="Arial"/>
              <a:buNone/>
            </a:pPr>
            <a:r>
              <a:rPr b="1" lang="en" sz="2100"/>
              <a:t>Ajinkya Pahinkar</a:t>
            </a:r>
            <a:endParaRPr b="1" sz="2100"/>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300">
                <a:solidFill>
                  <a:srgbClr val="000000"/>
                </a:solidFill>
              </a:rPr>
              <a:t>Impact of COVID-19 on Labour Participation</a:t>
            </a:r>
            <a:endParaRPr b="0" sz="2300">
              <a:solidFill>
                <a:srgbClr val="000000"/>
              </a:solidFill>
            </a:endParaRPr>
          </a:p>
          <a:p>
            <a:pPr indent="0" lvl="0" marL="0" rtl="0" algn="l">
              <a:spcBef>
                <a:spcPts val="0"/>
              </a:spcBef>
              <a:spcAft>
                <a:spcPts val="0"/>
              </a:spcAft>
              <a:buNone/>
            </a:pPr>
            <a:r>
              <a:t/>
            </a:r>
            <a:endParaRPr/>
          </a:p>
        </p:txBody>
      </p:sp>
      <p:sp>
        <p:nvSpPr>
          <p:cNvPr id="147" name="Google Shape;147;p22"/>
          <p:cNvSpPr txBox="1"/>
          <p:nvPr>
            <p:ph idx="1" type="body"/>
          </p:nvPr>
        </p:nvSpPr>
        <p:spPr>
          <a:xfrm>
            <a:off x="329850" y="2420875"/>
            <a:ext cx="3803400" cy="1577100"/>
          </a:xfrm>
          <a:prstGeom prst="rect">
            <a:avLst/>
          </a:prstGeom>
        </p:spPr>
        <p:txBody>
          <a:bodyPr anchorCtr="0" anchor="t" bIns="91425" lIns="91425" spcFirstLastPara="1" rIns="91425" wrap="square" tIns="91425">
            <a:noAutofit/>
          </a:bodyPr>
          <a:lstStyle/>
          <a:p>
            <a:pPr indent="-304958" lvl="0" marL="457200" rtl="0" algn="just">
              <a:lnSpc>
                <a:spcPct val="105000"/>
              </a:lnSpc>
              <a:spcBef>
                <a:spcPts val="0"/>
              </a:spcBef>
              <a:spcAft>
                <a:spcPts val="0"/>
              </a:spcAft>
              <a:buClr>
                <a:srgbClr val="434343"/>
              </a:buClr>
              <a:buSzPts val="1203"/>
              <a:buChar char="●"/>
            </a:pPr>
            <a:r>
              <a:rPr lang="en" sz="1110">
                <a:solidFill>
                  <a:srgbClr val="434343"/>
                </a:solidFill>
              </a:rPr>
              <a:t>In the year 2019, labour participation rate was widespread across the country as seen by the darker shades in majority of the states. However, most of the states have a lighter shade in the year 2020 due to the COVID-19 pandemic. </a:t>
            </a:r>
            <a:endParaRPr sz="1110">
              <a:solidFill>
                <a:srgbClr val="434343"/>
              </a:solidFill>
            </a:endParaRPr>
          </a:p>
        </p:txBody>
      </p:sp>
      <p:pic>
        <p:nvPicPr>
          <p:cNvPr id="148" name="Google Shape;148;p22"/>
          <p:cNvPicPr preferRelativeResize="0"/>
          <p:nvPr/>
        </p:nvPicPr>
        <p:blipFill>
          <a:blip r:embed="rId3">
            <a:alphaModFix/>
          </a:blip>
          <a:stretch>
            <a:fillRect/>
          </a:stretch>
        </p:blipFill>
        <p:spPr>
          <a:xfrm>
            <a:off x="4656988" y="2148975"/>
            <a:ext cx="2017762" cy="2120906"/>
          </a:xfrm>
          <a:prstGeom prst="rect">
            <a:avLst/>
          </a:prstGeom>
          <a:noFill/>
          <a:ln>
            <a:noFill/>
          </a:ln>
        </p:spPr>
      </p:pic>
      <p:pic>
        <p:nvPicPr>
          <p:cNvPr id="149" name="Google Shape;149;p22"/>
          <p:cNvPicPr preferRelativeResize="0"/>
          <p:nvPr/>
        </p:nvPicPr>
        <p:blipFill>
          <a:blip r:embed="rId4">
            <a:alphaModFix/>
          </a:blip>
          <a:stretch>
            <a:fillRect/>
          </a:stretch>
        </p:blipFill>
        <p:spPr>
          <a:xfrm>
            <a:off x="6973850" y="2152575"/>
            <a:ext cx="2017750" cy="211731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Labour Participation decline in 2020</a:t>
            </a:r>
            <a:endParaRPr/>
          </a:p>
        </p:txBody>
      </p:sp>
      <p:sp>
        <p:nvSpPr>
          <p:cNvPr id="155" name="Google Shape;155;p23"/>
          <p:cNvSpPr txBox="1"/>
          <p:nvPr>
            <p:ph idx="1" type="body"/>
          </p:nvPr>
        </p:nvSpPr>
        <p:spPr>
          <a:xfrm>
            <a:off x="440975" y="2034800"/>
            <a:ext cx="4038000" cy="25032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Clr>
                <a:srgbClr val="434343"/>
              </a:buClr>
              <a:buSzPts val="1300"/>
              <a:buChar char="●"/>
            </a:pPr>
            <a:r>
              <a:rPr lang="en" sz="1200">
                <a:solidFill>
                  <a:srgbClr val="434343"/>
                </a:solidFill>
              </a:rPr>
              <a:t>It’s certain that due to the nation-wide lockdown because of the COVID-19 virus, governments had to take harsh measures by stopping all the outdoor activities.</a:t>
            </a:r>
            <a:endParaRPr sz="1200">
              <a:solidFill>
                <a:srgbClr val="434343"/>
              </a:solidFill>
            </a:endParaRPr>
          </a:p>
          <a:p>
            <a:pPr indent="0" lvl="0" marL="457200" rtl="0" algn="just">
              <a:spcBef>
                <a:spcPts val="0"/>
              </a:spcBef>
              <a:spcAft>
                <a:spcPts val="0"/>
              </a:spcAft>
              <a:buNone/>
            </a:pPr>
            <a:r>
              <a:t/>
            </a:r>
            <a:endParaRPr sz="1200">
              <a:solidFill>
                <a:srgbClr val="434343"/>
              </a:solidFill>
            </a:endParaRPr>
          </a:p>
          <a:p>
            <a:pPr indent="-304800" lvl="0" marL="457200" rtl="0" algn="just">
              <a:spcBef>
                <a:spcPts val="0"/>
              </a:spcBef>
              <a:spcAft>
                <a:spcPts val="0"/>
              </a:spcAft>
              <a:buClr>
                <a:srgbClr val="434343"/>
              </a:buClr>
              <a:buSzPts val="1200"/>
              <a:buChar char="●"/>
            </a:pPr>
            <a:r>
              <a:rPr lang="en" sz="1200">
                <a:solidFill>
                  <a:srgbClr val="434343"/>
                </a:solidFill>
              </a:rPr>
              <a:t>However, there’s an outlier in the visualization as the labour participation rate in Karnataka increased during the pandemic. </a:t>
            </a:r>
            <a:endParaRPr sz="1200">
              <a:solidFill>
                <a:srgbClr val="434343"/>
              </a:solidFill>
            </a:endParaRPr>
          </a:p>
        </p:txBody>
      </p:sp>
      <p:pic>
        <p:nvPicPr>
          <p:cNvPr id="156" name="Google Shape;156;p23"/>
          <p:cNvPicPr preferRelativeResize="0"/>
          <p:nvPr/>
        </p:nvPicPr>
        <p:blipFill>
          <a:blip r:embed="rId3">
            <a:alphaModFix/>
          </a:blip>
          <a:stretch>
            <a:fillRect/>
          </a:stretch>
        </p:blipFill>
        <p:spPr>
          <a:xfrm>
            <a:off x="4784175" y="1793975"/>
            <a:ext cx="4037932" cy="2984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2300">
                <a:solidFill>
                  <a:srgbClr val="000000"/>
                </a:solidFill>
              </a:rPr>
              <a:t>Impact of COVID-19 on Urban and Rural Areas</a:t>
            </a:r>
            <a:endParaRPr b="0" sz="2300">
              <a:solidFill>
                <a:srgbClr val="000000"/>
              </a:solidFill>
            </a:endParaRPr>
          </a:p>
          <a:p>
            <a:pPr indent="0" lvl="0" marL="0" rtl="0" algn="l">
              <a:spcBef>
                <a:spcPts val="0"/>
              </a:spcBef>
              <a:spcAft>
                <a:spcPts val="0"/>
              </a:spcAft>
              <a:buNone/>
            </a:pPr>
            <a:r>
              <a:t/>
            </a:r>
            <a:endParaRPr/>
          </a:p>
        </p:txBody>
      </p:sp>
      <p:sp>
        <p:nvSpPr>
          <p:cNvPr id="162" name="Google Shape;162;p24"/>
          <p:cNvSpPr txBox="1"/>
          <p:nvPr>
            <p:ph idx="1" type="body"/>
          </p:nvPr>
        </p:nvSpPr>
        <p:spPr>
          <a:xfrm>
            <a:off x="185200" y="2303013"/>
            <a:ext cx="3077400" cy="1843800"/>
          </a:xfrm>
          <a:prstGeom prst="rect">
            <a:avLst/>
          </a:prstGeom>
        </p:spPr>
        <p:txBody>
          <a:bodyPr anchorCtr="0" anchor="t" bIns="91425" lIns="91425" spcFirstLastPara="1" rIns="91425" wrap="square" tIns="91425">
            <a:normAutofit/>
          </a:bodyPr>
          <a:lstStyle/>
          <a:p>
            <a:pPr indent="-304800" lvl="0" marL="457200" rtl="0" algn="just">
              <a:spcBef>
                <a:spcPts val="0"/>
              </a:spcBef>
              <a:spcAft>
                <a:spcPts val="0"/>
              </a:spcAft>
              <a:buClr>
                <a:srgbClr val="434343"/>
              </a:buClr>
              <a:buSzPts val="1200"/>
              <a:buChar char="●"/>
            </a:pPr>
            <a:r>
              <a:rPr lang="en" sz="1200">
                <a:solidFill>
                  <a:srgbClr val="434343"/>
                </a:solidFill>
              </a:rPr>
              <a:t>We observed that Urban areas were impacted more in unemployment rate due to the COVID-19 pandemic than Rural areas. This is expected as most of the employment opportunities are present in Urban areas.</a:t>
            </a:r>
            <a:endParaRPr>
              <a:solidFill>
                <a:srgbClr val="434343"/>
              </a:solidFill>
            </a:endParaRPr>
          </a:p>
        </p:txBody>
      </p:sp>
      <p:pic>
        <p:nvPicPr>
          <p:cNvPr id="163" name="Google Shape;163;p24"/>
          <p:cNvPicPr preferRelativeResize="0"/>
          <p:nvPr/>
        </p:nvPicPr>
        <p:blipFill>
          <a:blip r:embed="rId3">
            <a:alphaModFix/>
          </a:blip>
          <a:stretch>
            <a:fillRect/>
          </a:stretch>
        </p:blipFill>
        <p:spPr>
          <a:xfrm>
            <a:off x="3478900" y="2159825"/>
            <a:ext cx="2800925" cy="2130175"/>
          </a:xfrm>
          <a:prstGeom prst="rect">
            <a:avLst/>
          </a:prstGeom>
          <a:noFill/>
          <a:ln>
            <a:noFill/>
          </a:ln>
        </p:spPr>
      </p:pic>
      <p:pic>
        <p:nvPicPr>
          <p:cNvPr id="164" name="Google Shape;164;p24"/>
          <p:cNvPicPr preferRelativeResize="0"/>
          <p:nvPr/>
        </p:nvPicPr>
        <p:blipFill>
          <a:blip r:embed="rId4">
            <a:alphaModFix/>
          </a:blip>
          <a:stretch>
            <a:fillRect/>
          </a:stretch>
        </p:blipFill>
        <p:spPr>
          <a:xfrm>
            <a:off x="6279825" y="2159825"/>
            <a:ext cx="2764058" cy="2130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Impact of Literacy rate on Unemployment</a:t>
            </a:r>
            <a:endParaRPr/>
          </a:p>
        </p:txBody>
      </p:sp>
      <p:sp>
        <p:nvSpPr>
          <p:cNvPr id="170" name="Google Shape;170;p25"/>
          <p:cNvSpPr txBox="1"/>
          <p:nvPr>
            <p:ph idx="1" type="body"/>
          </p:nvPr>
        </p:nvSpPr>
        <p:spPr>
          <a:xfrm>
            <a:off x="118625" y="2208225"/>
            <a:ext cx="3755100" cy="2718300"/>
          </a:xfrm>
          <a:prstGeom prst="rect">
            <a:avLst/>
          </a:prstGeom>
        </p:spPr>
        <p:txBody>
          <a:bodyPr anchorCtr="0" anchor="t" bIns="91425" lIns="91425" spcFirstLastPara="1" rIns="91425" wrap="square" tIns="91425">
            <a:normAutofit lnSpcReduction="10000"/>
          </a:bodyPr>
          <a:lstStyle/>
          <a:p>
            <a:pPr indent="-304800" lvl="0" marL="457200" rtl="0" algn="just">
              <a:spcBef>
                <a:spcPts val="0"/>
              </a:spcBef>
              <a:spcAft>
                <a:spcPts val="0"/>
              </a:spcAft>
              <a:buClr>
                <a:srgbClr val="434343"/>
              </a:buClr>
              <a:buSzPts val="1200"/>
              <a:buChar char="●"/>
            </a:pPr>
            <a:r>
              <a:rPr lang="en" sz="1200">
                <a:solidFill>
                  <a:srgbClr val="434343"/>
                </a:solidFill>
              </a:rPr>
              <a:t>The states like Uttar Pradesh, Rajasthan, Jharkhand and Bihar have a low literacy rate and high unemployment rates. We can infer that literacy among people may be a factor for high unemployment rates.</a:t>
            </a:r>
            <a:endParaRPr sz="1200">
              <a:solidFill>
                <a:srgbClr val="434343"/>
              </a:solidFill>
            </a:endParaRPr>
          </a:p>
          <a:p>
            <a:pPr indent="0" lvl="0" marL="457200" rtl="0" algn="just">
              <a:spcBef>
                <a:spcPts val="0"/>
              </a:spcBef>
              <a:spcAft>
                <a:spcPts val="0"/>
              </a:spcAft>
              <a:buNone/>
            </a:pPr>
            <a:r>
              <a:t/>
            </a:r>
            <a:endParaRPr sz="1200">
              <a:solidFill>
                <a:srgbClr val="434343"/>
              </a:solidFill>
            </a:endParaRPr>
          </a:p>
          <a:p>
            <a:pPr indent="-304800" lvl="0" marL="457200" rtl="0" algn="just">
              <a:spcBef>
                <a:spcPts val="0"/>
              </a:spcBef>
              <a:spcAft>
                <a:spcPts val="0"/>
              </a:spcAft>
              <a:buClr>
                <a:srgbClr val="434343"/>
              </a:buClr>
              <a:buSzPts val="1200"/>
              <a:buChar char="●"/>
            </a:pPr>
            <a:r>
              <a:rPr lang="en" sz="1200">
                <a:solidFill>
                  <a:srgbClr val="434343"/>
                </a:solidFill>
              </a:rPr>
              <a:t>However, states like Punjab and Haryana who have a high literacy rate also have high unemployment rates. </a:t>
            </a:r>
            <a:endParaRPr sz="1200">
              <a:solidFill>
                <a:srgbClr val="434343"/>
              </a:solidFill>
            </a:endParaRPr>
          </a:p>
          <a:p>
            <a:pPr indent="0" lvl="0" marL="457200" rtl="0" algn="just">
              <a:spcBef>
                <a:spcPts val="0"/>
              </a:spcBef>
              <a:spcAft>
                <a:spcPts val="0"/>
              </a:spcAft>
              <a:buNone/>
            </a:pPr>
            <a:r>
              <a:t/>
            </a:r>
            <a:endParaRPr sz="1200">
              <a:solidFill>
                <a:srgbClr val="434343"/>
              </a:solidFill>
            </a:endParaRPr>
          </a:p>
          <a:p>
            <a:pPr indent="-304800" lvl="0" marL="457200" rtl="0" algn="just">
              <a:spcBef>
                <a:spcPts val="0"/>
              </a:spcBef>
              <a:spcAft>
                <a:spcPts val="0"/>
              </a:spcAft>
              <a:buClr>
                <a:srgbClr val="434343"/>
              </a:buClr>
              <a:buSzPts val="1200"/>
              <a:buChar char="●"/>
            </a:pPr>
            <a:r>
              <a:rPr lang="en" sz="1200">
                <a:solidFill>
                  <a:srgbClr val="434343"/>
                </a:solidFill>
              </a:rPr>
              <a:t>We can also see that for states like Madhya Pradesh and Telangana, who have a low literacy rate and a low unemployment rate.</a:t>
            </a:r>
            <a:endParaRPr sz="1200">
              <a:solidFill>
                <a:srgbClr val="434343"/>
              </a:solidFill>
            </a:endParaRPr>
          </a:p>
        </p:txBody>
      </p:sp>
      <p:pic>
        <p:nvPicPr>
          <p:cNvPr id="171" name="Google Shape;171;p25"/>
          <p:cNvPicPr preferRelativeResize="0"/>
          <p:nvPr/>
        </p:nvPicPr>
        <p:blipFill>
          <a:blip r:embed="rId3">
            <a:alphaModFix/>
          </a:blip>
          <a:stretch>
            <a:fillRect/>
          </a:stretch>
        </p:blipFill>
        <p:spPr>
          <a:xfrm>
            <a:off x="3873725" y="1853850"/>
            <a:ext cx="5005750" cy="3229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Failed experiment?	</a:t>
            </a:r>
            <a:endParaRPr/>
          </a:p>
        </p:txBody>
      </p:sp>
      <p:sp>
        <p:nvSpPr>
          <p:cNvPr id="177" name="Google Shape;177;p26"/>
          <p:cNvSpPr txBox="1"/>
          <p:nvPr>
            <p:ph idx="1" type="body"/>
          </p:nvPr>
        </p:nvSpPr>
        <p:spPr>
          <a:xfrm>
            <a:off x="400025" y="2086350"/>
            <a:ext cx="7880400" cy="2450700"/>
          </a:xfrm>
          <a:prstGeom prst="rect">
            <a:avLst/>
          </a:prstGeom>
        </p:spPr>
        <p:txBody>
          <a:bodyPr anchorCtr="0" anchor="t" bIns="91425" lIns="91425" spcFirstLastPara="1" rIns="91425" wrap="square" tIns="91425">
            <a:normAutofit lnSpcReduction="10000"/>
          </a:bodyPr>
          <a:lstStyle/>
          <a:p>
            <a:pPr indent="-304800" lvl="0" marL="457200" rtl="0" algn="just">
              <a:spcBef>
                <a:spcPts val="0"/>
              </a:spcBef>
              <a:spcAft>
                <a:spcPts val="0"/>
              </a:spcAft>
              <a:buClr>
                <a:srgbClr val="434343"/>
              </a:buClr>
              <a:buSzPts val="1200"/>
              <a:buChar char="●"/>
            </a:pPr>
            <a:r>
              <a:rPr lang="en" sz="1200">
                <a:solidFill>
                  <a:srgbClr val="434343"/>
                </a:solidFill>
              </a:rPr>
              <a:t>We experienced a mix-bag of results from this comparison of literacy rates and unemployment rates.</a:t>
            </a:r>
            <a:endParaRPr sz="1200">
              <a:solidFill>
                <a:srgbClr val="434343"/>
              </a:solidFill>
            </a:endParaRPr>
          </a:p>
          <a:p>
            <a:pPr indent="0" lvl="0" marL="457200" rtl="0" algn="just">
              <a:spcBef>
                <a:spcPts val="0"/>
              </a:spcBef>
              <a:spcAft>
                <a:spcPts val="0"/>
              </a:spcAft>
              <a:buNone/>
            </a:pPr>
            <a:r>
              <a:t/>
            </a:r>
            <a:endParaRPr sz="1200">
              <a:solidFill>
                <a:srgbClr val="434343"/>
              </a:solidFill>
            </a:endParaRPr>
          </a:p>
          <a:p>
            <a:pPr indent="-304800" lvl="0" marL="457200" rtl="0" algn="just">
              <a:spcBef>
                <a:spcPts val="0"/>
              </a:spcBef>
              <a:spcAft>
                <a:spcPts val="0"/>
              </a:spcAft>
              <a:buClr>
                <a:srgbClr val="434343"/>
              </a:buClr>
              <a:buSzPts val="1200"/>
              <a:buChar char="●"/>
            </a:pPr>
            <a:r>
              <a:rPr lang="en" sz="1200">
                <a:solidFill>
                  <a:srgbClr val="434343"/>
                </a:solidFill>
              </a:rPr>
              <a:t>It becomes difficult to infer from such insights and as there are observations for both sides and thus we count this experiment in failed experiments. </a:t>
            </a:r>
            <a:endParaRPr sz="1200">
              <a:solidFill>
                <a:srgbClr val="434343"/>
              </a:solidFill>
            </a:endParaRPr>
          </a:p>
          <a:p>
            <a:pPr indent="0" lvl="0" marL="457200" rtl="0" algn="just">
              <a:spcBef>
                <a:spcPts val="0"/>
              </a:spcBef>
              <a:spcAft>
                <a:spcPts val="0"/>
              </a:spcAft>
              <a:buNone/>
            </a:pPr>
            <a:r>
              <a:t/>
            </a:r>
            <a:endParaRPr sz="1200">
              <a:solidFill>
                <a:srgbClr val="434343"/>
              </a:solidFill>
            </a:endParaRPr>
          </a:p>
          <a:p>
            <a:pPr indent="-304800" lvl="0" marL="457200" rtl="0" algn="just">
              <a:spcBef>
                <a:spcPts val="0"/>
              </a:spcBef>
              <a:spcAft>
                <a:spcPts val="0"/>
              </a:spcAft>
              <a:buClr>
                <a:srgbClr val="434343"/>
              </a:buClr>
              <a:buSzPts val="1200"/>
              <a:buChar char="●"/>
            </a:pPr>
            <a:r>
              <a:rPr lang="en" sz="1200">
                <a:solidFill>
                  <a:srgbClr val="434343"/>
                </a:solidFill>
              </a:rPr>
              <a:t>We can say that we didn’t get enough evidence to prove that literacy rate had any impact on the unemployment rates in India. Although, it was interesting to learn from this comparison.</a:t>
            </a:r>
            <a:endParaRPr sz="1200">
              <a:solidFill>
                <a:srgbClr val="434343"/>
              </a:solidFill>
            </a:endParaRPr>
          </a:p>
          <a:p>
            <a:pPr indent="0" lvl="0" marL="457200" rtl="0" algn="just">
              <a:spcBef>
                <a:spcPts val="0"/>
              </a:spcBef>
              <a:spcAft>
                <a:spcPts val="0"/>
              </a:spcAft>
              <a:buNone/>
            </a:pPr>
            <a:r>
              <a:t/>
            </a:r>
            <a:endParaRPr sz="1200">
              <a:solidFill>
                <a:srgbClr val="434343"/>
              </a:solidFill>
            </a:endParaRPr>
          </a:p>
          <a:p>
            <a:pPr indent="-304800" lvl="0" marL="457200" rtl="0" algn="just">
              <a:spcBef>
                <a:spcPts val="0"/>
              </a:spcBef>
              <a:spcAft>
                <a:spcPts val="0"/>
              </a:spcAft>
              <a:buClr>
                <a:srgbClr val="434343"/>
              </a:buClr>
              <a:buSzPts val="1200"/>
              <a:buChar char="●"/>
            </a:pPr>
            <a:r>
              <a:rPr lang="en" sz="1200">
                <a:solidFill>
                  <a:srgbClr val="434343"/>
                </a:solidFill>
              </a:rPr>
              <a:t>We will experiment further by considering other educational factors like number of schools, academic graduation statistics as future work for this project.</a:t>
            </a:r>
            <a:endParaRPr sz="1200">
              <a:solidFill>
                <a:srgbClr val="434343"/>
              </a:solidFill>
            </a:endParaRPr>
          </a:p>
          <a:p>
            <a:pPr indent="0" lvl="0" marL="0" rtl="0" algn="just">
              <a:spcBef>
                <a:spcPts val="0"/>
              </a:spcBef>
              <a:spcAft>
                <a:spcPts val="1200"/>
              </a:spcAft>
              <a:buNone/>
            </a:pPr>
            <a:r>
              <a:t/>
            </a:r>
            <a:endParaRPr>
              <a:solidFill>
                <a:srgbClr val="434343"/>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83" name="Google Shape;183;p27"/>
          <p:cNvSpPr txBox="1"/>
          <p:nvPr>
            <p:ph idx="1" type="body"/>
          </p:nvPr>
        </p:nvSpPr>
        <p:spPr>
          <a:xfrm>
            <a:off x="729450" y="2078875"/>
            <a:ext cx="7910400" cy="2233500"/>
          </a:xfrm>
          <a:prstGeom prst="rect">
            <a:avLst/>
          </a:prstGeom>
        </p:spPr>
        <p:txBody>
          <a:bodyPr anchorCtr="0" anchor="t" bIns="91425" lIns="91425" spcFirstLastPara="1" rIns="91425" wrap="square" tIns="91425">
            <a:normAutofit/>
          </a:bodyPr>
          <a:lstStyle/>
          <a:p>
            <a:pPr indent="-304800" lvl="0" marL="457200" rtl="0" algn="just">
              <a:spcBef>
                <a:spcPts val="0"/>
              </a:spcBef>
              <a:spcAft>
                <a:spcPts val="0"/>
              </a:spcAft>
              <a:buClr>
                <a:srgbClr val="434343"/>
              </a:buClr>
              <a:buSzPts val="1200"/>
              <a:buChar char="●"/>
            </a:pPr>
            <a:r>
              <a:rPr lang="en" sz="1200">
                <a:solidFill>
                  <a:srgbClr val="434343"/>
                </a:solidFill>
              </a:rPr>
              <a:t>Our goal was to tackle the questions addressed in the objectives for this visualization project. </a:t>
            </a:r>
            <a:endParaRPr sz="1200">
              <a:solidFill>
                <a:srgbClr val="434343"/>
              </a:solidFill>
            </a:endParaRPr>
          </a:p>
          <a:p>
            <a:pPr indent="-304800" lvl="0" marL="457200" rtl="0" algn="just">
              <a:spcBef>
                <a:spcPts val="0"/>
              </a:spcBef>
              <a:spcAft>
                <a:spcPts val="0"/>
              </a:spcAft>
              <a:buClr>
                <a:srgbClr val="434343"/>
              </a:buClr>
              <a:buSzPts val="1200"/>
              <a:buChar char="●"/>
            </a:pPr>
            <a:r>
              <a:rPr lang="en" sz="1200">
                <a:solidFill>
                  <a:srgbClr val="434343"/>
                </a:solidFill>
              </a:rPr>
              <a:t>We used various visualization techniques such as choropleth maps, bar charts, bar chart race, sunburst plots and scatter geo plots.</a:t>
            </a:r>
            <a:endParaRPr sz="1200">
              <a:solidFill>
                <a:srgbClr val="434343"/>
              </a:solidFill>
            </a:endParaRPr>
          </a:p>
          <a:p>
            <a:pPr indent="-304800" lvl="0" marL="457200" rtl="0" algn="just">
              <a:spcBef>
                <a:spcPts val="0"/>
              </a:spcBef>
              <a:spcAft>
                <a:spcPts val="0"/>
              </a:spcAft>
              <a:buClr>
                <a:srgbClr val="434343"/>
              </a:buClr>
              <a:buSzPts val="1200"/>
              <a:buChar char="●"/>
            </a:pPr>
            <a:r>
              <a:rPr lang="en" sz="1200">
                <a:solidFill>
                  <a:srgbClr val="434343"/>
                </a:solidFill>
              </a:rPr>
              <a:t>There was a major impact of COVID-19 pandemic on the unemployment crisis in India.</a:t>
            </a:r>
            <a:endParaRPr sz="1200">
              <a:solidFill>
                <a:srgbClr val="434343"/>
              </a:solidFill>
            </a:endParaRPr>
          </a:p>
          <a:p>
            <a:pPr indent="-304800" lvl="0" marL="457200" rtl="0" algn="just">
              <a:spcBef>
                <a:spcPts val="0"/>
              </a:spcBef>
              <a:spcAft>
                <a:spcPts val="0"/>
              </a:spcAft>
              <a:buClr>
                <a:srgbClr val="434343"/>
              </a:buClr>
              <a:buSzPts val="1200"/>
              <a:buChar char="●"/>
            </a:pPr>
            <a:r>
              <a:rPr lang="en" sz="1200">
                <a:solidFill>
                  <a:srgbClr val="434343"/>
                </a:solidFill>
              </a:rPr>
              <a:t>We found a possible relation between GDP per capita and unemployment in India. For top-performing states in terms of GDP per capita we found less unemployment rates.</a:t>
            </a:r>
            <a:endParaRPr sz="1200">
              <a:solidFill>
                <a:srgbClr val="434343"/>
              </a:solidFill>
            </a:endParaRPr>
          </a:p>
          <a:p>
            <a:pPr indent="-304800" lvl="0" marL="457200" rtl="0" algn="just">
              <a:spcBef>
                <a:spcPts val="0"/>
              </a:spcBef>
              <a:spcAft>
                <a:spcPts val="0"/>
              </a:spcAft>
              <a:buClr>
                <a:srgbClr val="434343"/>
              </a:buClr>
              <a:buSzPts val="1200"/>
              <a:buChar char="●"/>
            </a:pPr>
            <a:r>
              <a:rPr lang="en" sz="1200">
                <a:solidFill>
                  <a:srgbClr val="434343"/>
                </a:solidFill>
              </a:rPr>
              <a:t>Due to COVID-19, Urban areas were affected most by unemployment and rural areas were affected most by the labour participation rate.</a:t>
            </a:r>
            <a:endParaRPr sz="1200">
              <a:solidFill>
                <a:srgbClr val="434343"/>
              </a:solidFill>
            </a:endParaRPr>
          </a:p>
          <a:p>
            <a:pPr indent="-304800" lvl="0" marL="457200" rtl="0" algn="just">
              <a:spcBef>
                <a:spcPts val="0"/>
              </a:spcBef>
              <a:spcAft>
                <a:spcPts val="0"/>
              </a:spcAft>
              <a:buClr>
                <a:srgbClr val="434343"/>
              </a:buClr>
              <a:buSzPts val="1200"/>
              <a:buChar char="●"/>
            </a:pPr>
            <a:r>
              <a:rPr lang="en" sz="1200">
                <a:solidFill>
                  <a:srgbClr val="434343"/>
                </a:solidFill>
              </a:rPr>
              <a:t>There was no concrete inference from the relation between literacy rates and unemployment rates.</a:t>
            </a:r>
            <a:endParaRPr sz="1200">
              <a:solidFill>
                <a:srgbClr val="434343"/>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a:t>
            </a:r>
            <a:endParaRPr/>
          </a:p>
        </p:txBody>
      </p:sp>
      <p:sp>
        <p:nvSpPr>
          <p:cNvPr id="189" name="Google Shape;189;p2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SzPts val="1300"/>
              <a:buChar char="●"/>
            </a:pPr>
            <a:r>
              <a:rPr lang="en"/>
              <a:t>Continuation of our work in identifying other educational factors like the number of schools in States, academic graduation statistics of the population that relates to the unemployment rates across all States.</a:t>
            </a:r>
            <a:endParaRPr/>
          </a:p>
          <a:p>
            <a:pPr indent="-311150" lvl="0" marL="457200" rtl="0" algn="just">
              <a:spcBef>
                <a:spcPts val="0"/>
              </a:spcBef>
              <a:spcAft>
                <a:spcPts val="0"/>
              </a:spcAft>
              <a:buSzPts val="1300"/>
              <a:buChar char="●"/>
            </a:pPr>
            <a:r>
              <a:rPr lang="en"/>
              <a:t>Deeper analysis on Male and Female unemployment rates and factors leading to the rise/decline of them.</a:t>
            </a:r>
            <a:endParaRPr/>
          </a:p>
          <a:p>
            <a:pPr indent="-311150" lvl="0" marL="457200" rtl="0" algn="just">
              <a:spcBef>
                <a:spcPts val="0"/>
              </a:spcBef>
              <a:spcAft>
                <a:spcPts val="0"/>
              </a:spcAft>
              <a:buSzPts val="1300"/>
              <a:buChar char="●"/>
            </a:pPr>
            <a:r>
              <a:rPr lang="en"/>
              <a:t>Consider more factors that could affect unemployment rates like government initiatives on employment programs, sector-wise industry </a:t>
            </a:r>
            <a:r>
              <a:rPr lang="en"/>
              <a:t>layoffs</a:t>
            </a:r>
            <a:r>
              <a:rPr lang="en"/>
              <a:t> etc.</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9"/>
          <p:cNvSpPr txBox="1"/>
          <p:nvPr>
            <p:ph type="title"/>
          </p:nvPr>
        </p:nvSpPr>
        <p:spPr>
          <a:xfrm>
            <a:off x="759400" y="23041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a:t>
            </a:r>
            <a:endParaRPr/>
          </a:p>
        </p:txBody>
      </p:sp>
      <p:sp>
        <p:nvSpPr>
          <p:cNvPr id="93" name="Google Shape;93;p14"/>
          <p:cNvSpPr txBox="1"/>
          <p:nvPr>
            <p:ph idx="1" type="body"/>
          </p:nvPr>
        </p:nvSpPr>
        <p:spPr>
          <a:xfrm>
            <a:off x="729450" y="2078875"/>
            <a:ext cx="7688700" cy="2944800"/>
          </a:xfrm>
          <a:prstGeom prst="rect">
            <a:avLst/>
          </a:prstGeom>
        </p:spPr>
        <p:txBody>
          <a:bodyPr anchorCtr="0" anchor="t" bIns="91425" lIns="91425" spcFirstLastPara="1" rIns="91425" wrap="square" tIns="91425">
            <a:normAutofit/>
          </a:bodyPr>
          <a:lstStyle/>
          <a:p>
            <a:pPr indent="-304800" lvl="0" marL="457200" rtl="0" algn="just">
              <a:spcBef>
                <a:spcPts val="0"/>
              </a:spcBef>
              <a:spcAft>
                <a:spcPts val="0"/>
              </a:spcAft>
              <a:buClr>
                <a:srgbClr val="434343"/>
              </a:buClr>
              <a:buSzPts val="1200"/>
              <a:buChar char="●"/>
            </a:pPr>
            <a:r>
              <a:rPr lang="en" sz="1200">
                <a:solidFill>
                  <a:srgbClr val="434343"/>
                </a:solidFill>
              </a:rPr>
              <a:t>One of the most crucial measures of a nation’s health is its ability to offer individuals who want jobs, a place to work. As a result, the unemployment rate which reflects the inability to create such employment becomes the most crucial sign of how well a modern economy is doing.</a:t>
            </a:r>
            <a:endParaRPr sz="1200">
              <a:solidFill>
                <a:srgbClr val="434343"/>
              </a:solidFill>
            </a:endParaRPr>
          </a:p>
          <a:p>
            <a:pPr indent="-304800" lvl="0" marL="457200" rtl="0" algn="just">
              <a:spcBef>
                <a:spcPts val="0"/>
              </a:spcBef>
              <a:spcAft>
                <a:spcPts val="0"/>
              </a:spcAft>
              <a:buClr>
                <a:srgbClr val="434343"/>
              </a:buClr>
              <a:buSzPts val="1200"/>
              <a:buChar char="●"/>
            </a:pPr>
            <a:r>
              <a:rPr lang="en" sz="1200">
                <a:solidFill>
                  <a:srgbClr val="434343"/>
                </a:solidFill>
              </a:rPr>
              <a:t>A rise in unemployment weakens overall consumer spending, slows the economy, and most significantly, makes people more vulnerable to changes in the economy. </a:t>
            </a:r>
            <a:endParaRPr sz="1200">
              <a:solidFill>
                <a:srgbClr val="434343"/>
              </a:solidFill>
            </a:endParaRPr>
          </a:p>
          <a:p>
            <a:pPr indent="-304800" lvl="0" marL="457200" rtl="0" algn="just">
              <a:spcBef>
                <a:spcPts val="0"/>
              </a:spcBef>
              <a:spcAft>
                <a:spcPts val="0"/>
              </a:spcAft>
              <a:buClr>
                <a:srgbClr val="434343"/>
              </a:buClr>
              <a:buSzPts val="1200"/>
              <a:buChar char="●"/>
            </a:pPr>
            <a:r>
              <a:rPr lang="en" sz="1200">
                <a:solidFill>
                  <a:srgbClr val="434343"/>
                </a:solidFill>
              </a:rPr>
              <a:t>The year 2020 was a period when the world experienced  severe disruption in daily activities with the rise of the COVID-19 Pandemic. Thousands of people lost their jobs and a lot of families were affected by it. Due to the pandemic, the unemployment rate rose to 20.9% during the April-June quarter of 2020 which was more than double the unemployment rate in the same quarter the previous year. </a:t>
            </a:r>
            <a:endParaRPr sz="1200">
              <a:solidFill>
                <a:srgbClr val="434343"/>
              </a:solidFill>
            </a:endParaRPr>
          </a:p>
          <a:p>
            <a:pPr indent="-304800" lvl="0" marL="457200" rtl="0" algn="just">
              <a:spcBef>
                <a:spcPts val="0"/>
              </a:spcBef>
              <a:spcAft>
                <a:spcPts val="0"/>
              </a:spcAft>
              <a:buClr>
                <a:srgbClr val="434343"/>
              </a:buClr>
              <a:buSzPts val="1200"/>
              <a:buChar char="●"/>
            </a:pPr>
            <a:r>
              <a:rPr lang="en" sz="1200">
                <a:solidFill>
                  <a:srgbClr val="434343"/>
                </a:solidFill>
              </a:rPr>
              <a:t>We want to understand what factors are responsible for the rise and decline of unemployment rate’s in Indian States. Our main motivation is to </a:t>
            </a:r>
            <a:r>
              <a:rPr lang="en" sz="1200">
                <a:solidFill>
                  <a:srgbClr val="434343"/>
                </a:solidFill>
              </a:rPr>
              <a:t>enlighten these factors and represent our results using various visualization techniques.</a:t>
            </a:r>
            <a:endParaRPr sz="1200">
              <a:solidFill>
                <a:srgbClr val="434343"/>
              </a:solidFill>
            </a:endParaRPr>
          </a:p>
          <a:p>
            <a:pPr indent="0" lvl="0" marL="0" rtl="0" algn="just">
              <a:spcBef>
                <a:spcPts val="0"/>
              </a:spcBef>
              <a:spcAft>
                <a:spcPts val="0"/>
              </a:spcAft>
              <a:buNone/>
            </a:pPr>
            <a:r>
              <a:t/>
            </a:r>
            <a:endParaRPr sz="1200">
              <a:solidFill>
                <a:srgbClr val="434343"/>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Objectives</a:t>
            </a:r>
            <a:endParaRPr/>
          </a:p>
        </p:txBody>
      </p:sp>
      <p:sp>
        <p:nvSpPr>
          <p:cNvPr id="99" name="Google Shape;99;p15"/>
          <p:cNvSpPr txBox="1"/>
          <p:nvPr>
            <p:ph idx="1" type="body"/>
          </p:nvPr>
        </p:nvSpPr>
        <p:spPr>
          <a:xfrm>
            <a:off x="729450" y="2078875"/>
            <a:ext cx="7768200" cy="2480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200">
                <a:solidFill>
                  <a:srgbClr val="434343"/>
                </a:solidFill>
              </a:rPr>
              <a:t>The contribution of our work will focus on all the factors we think are responsible for the unemployment rates across India.</a:t>
            </a:r>
            <a:endParaRPr sz="1200">
              <a:solidFill>
                <a:srgbClr val="434343"/>
              </a:solidFill>
            </a:endParaRPr>
          </a:p>
          <a:p>
            <a:pPr indent="-304800" lvl="0" marL="457200" rtl="0" algn="just">
              <a:spcBef>
                <a:spcPts val="0"/>
              </a:spcBef>
              <a:spcAft>
                <a:spcPts val="0"/>
              </a:spcAft>
              <a:buClr>
                <a:srgbClr val="434343"/>
              </a:buClr>
              <a:buSzPts val="1200"/>
              <a:buAutoNum type="arabicPeriod"/>
            </a:pPr>
            <a:r>
              <a:rPr lang="en" sz="1200">
                <a:solidFill>
                  <a:srgbClr val="434343"/>
                </a:solidFill>
              </a:rPr>
              <a:t>How has covid-19 affected the unemployment rate in India?</a:t>
            </a:r>
            <a:endParaRPr sz="1200">
              <a:solidFill>
                <a:srgbClr val="434343"/>
              </a:solidFill>
            </a:endParaRPr>
          </a:p>
          <a:p>
            <a:pPr indent="-304800" lvl="0" marL="457200" rtl="0" algn="just">
              <a:spcBef>
                <a:spcPts val="0"/>
              </a:spcBef>
              <a:spcAft>
                <a:spcPts val="0"/>
              </a:spcAft>
              <a:buClr>
                <a:srgbClr val="434343"/>
              </a:buClr>
              <a:buSzPts val="1200"/>
              <a:buAutoNum type="arabicPeriod"/>
            </a:pPr>
            <a:r>
              <a:rPr lang="en" sz="1200">
                <a:solidFill>
                  <a:srgbClr val="434343"/>
                </a:solidFill>
              </a:rPr>
              <a:t>Which states do we observe a high/low unemployment and employment rate? What could be the factors?</a:t>
            </a:r>
            <a:endParaRPr sz="1200">
              <a:solidFill>
                <a:srgbClr val="434343"/>
              </a:solidFill>
            </a:endParaRPr>
          </a:p>
          <a:p>
            <a:pPr indent="-304800" lvl="0" marL="457200" rtl="0" algn="just">
              <a:spcBef>
                <a:spcPts val="0"/>
              </a:spcBef>
              <a:spcAft>
                <a:spcPts val="0"/>
              </a:spcAft>
              <a:buClr>
                <a:srgbClr val="434343"/>
              </a:buClr>
              <a:buSzPts val="1200"/>
              <a:buAutoNum type="arabicPeriod"/>
            </a:pPr>
            <a:r>
              <a:rPr lang="en" sz="1200">
                <a:solidFill>
                  <a:srgbClr val="434343"/>
                </a:solidFill>
              </a:rPr>
              <a:t>Is education an important factor that affects the unemployment of the state? </a:t>
            </a:r>
            <a:endParaRPr sz="1200">
              <a:solidFill>
                <a:srgbClr val="434343"/>
              </a:solidFill>
            </a:endParaRPr>
          </a:p>
          <a:p>
            <a:pPr indent="-304800" lvl="0" marL="457200" rtl="0" algn="just">
              <a:spcBef>
                <a:spcPts val="0"/>
              </a:spcBef>
              <a:spcAft>
                <a:spcPts val="0"/>
              </a:spcAft>
              <a:buClr>
                <a:srgbClr val="434343"/>
              </a:buClr>
              <a:buSzPts val="1200"/>
              <a:buAutoNum type="arabicPeriod"/>
            </a:pPr>
            <a:r>
              <a:rPr lang="en" sz="1200">
                <a:solidFill>
                  <a:srgbClr val="434343"/>
                </a:solidFill>
              </a:rPr>
              <a:t>Does the GDP per Capita affect the unemployment rate of that particular state?</a:t>
            </a:r>
            <a:endParaRPr sz="1200">
              <a:solidFill>
                <a:srgbClr val="434343"/>
              </a:solidFill>
            </a:endParaRPr>
          </a:p>
          <a:p>
            <a:pPr indent="-304800" lvl="0" marL="457200" rtl="0" algn="just">
              <a:spcBef>
                <a:spcPts val="0"/>
              </a:spcBef>
              <a:spcAft>
                <a:spcPts val="0"/>
              </a:spcAft>
              <a:buClr>
                <a:srgbClr val="434343"/>
              </a:buClr>
              <a:buSzPts val="1200"/>
              <a:buAutoNum type="arabicPeriod"/>
            </a:pPr>
            <a:r>
              <a:rPr lang="en" sz="1200">
                <a:solidFill>
                  <a:srgbClr val="434343"/>
                </a:solidFill>
              </a:rPr>
              <a:t>How’s labor participation spread in India? Is it more in rural areas or urban areas?</a:t>
            </a:r>
            <a:endParaRPr sz="1200">
              <a:solidFill>
                <a:srgbClr val="434343"/>
              </a:solidFill>
            </a:endParaRPr>
          </a:p>
          <a:p>
            <a:pPr indent="0" lvl="0" marL="0" rtl="0" algn="l">
              <a:spcBef>
                <a:spcPts val="0"/>
              </a:spcBef>
              <a:spcAft>
                <a:spcPts val="0"/>
              </a:spcAft>
              <a:buNone/>
            </a:pPr>
            <a:r>
              <a:t/>
            </a:r>
            <a:endParaRPr>
              <a:solidFill>
                <a:srgbClr val="434343"/>
              </a:solidFill>
            </a:endParaRPr>
          </a:p>
          <a:p>
            <a:pPr indent="0" lvl="0" marL="0" rtl="0" algn="l">
              <a:spcBef>
                <a:spcPts val="1200"/>
              </a:spcBef>
              <a:spcAft>
                <a:spcPts val="1200"/>
              </a:spcAft>
              <a:buNone/>
            </a:pPr>
            <a:r>
              <a:rPr lang="en" sz="1200">
                <a:solidFill>
                  <a:srgbClr val="434343"/>
                </a:solidFill>
              </a:rPr>
              <a:t>We aim to tackle these questions with the help of visualization techniques and derive insights from it.</a:t>
            </a:r>
            <a:endParaRPr sz="1200">
              <a:solidFill>
                <a:srgbClr val="43434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146100" y="577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Datasets</a:t>
            </a:r>
            <a:endParaRPr/>
          </a:p>
        </p:txBody>
      </p:sp>
      <p:pic>
        <p:nvPicPr>
          <p:cNvPr id="105" name="Google Shape;105;p16"/>
          <p:cNvPicPr preferRelativeResize="0"/>
          <p:nvPr/>
        </p:nvPicPr>
        <p:blipFill>
          <a:blip r:embed="rId3">
            <a:alphaModFix/>
          </a:blip>
          <a:stretch>
            <a:fillRect/>
          </a:stretch>
        </p:blipFill>
        <p:spPr>
          <a:xfrm>
            <a:off x="96350" y="1417875"/>
            <a:ext cx="3796841" cy="1840900"/>
          </a:xfrm>
          <a:prstGeom prst="rect">
            <a:avLst/>
          </a:prstGeom>
          <a:noFill/>
          <a:ln>
            <a:noFill/>
          </a:ln>
        </p:spPr>
      </p:pic>
      <p:pic>
        <p:nvPicPr>
          <p:cNvPr id="106" name="Google Shape;106;p16"/>
          <p:cNvPicPr preferRelativeResize="0"/>
          <p:nvPr/>
        </p:nvPicPr>
        <p:blipFill>
          <a:blip r:embed="rId4">
            <a:alphaModFix/>
          </a:blip>
          <a:stretch>
            <a:fillRect/>
          </a:stretch>
        </p:blipFill>
        <p:spPr>
          <a:xfrm>
            <a:off x="4042675" y="1763938"/>
            <a:ext cx="4891699" cy="1148775"/>
          </a:xfrm>
          <a:prstGeom prst="rect">
            <a:avLst/>
          </a:prstGeom>
          <a:noFill/>
          <a:ln>
            <a:noFill/>
          </a:ln>
        </p:spPr>
      </p:pic>
      <p:pic>
        <p:nvPicPr>
          <p:cNvPr id="107" name="Google Shape;107;p16"/>
          <p:cNvPicPr preferRelativeResize="0"/>
          <p:nvPr/>
        </p:nvPicPr>
        <p:blipFill>
          <a:blip r:embed="rId5">
            <a:alphaModFix/>
          </a:blip>
          <a:stretch>
            <a:fillRect/>
          </a:stretch>
        </p:blipFill>
        <p:spPr>
          <a:xfrm>
            <a:off x="152400" y="3411175"/>
            <a:ext cx="8839201" cy="152881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GDP-per capita growth from 1996 to 2020</a:t>
            </a:r>
            <a:endParaRPr/>
          </a:p>
        </p:txBody>
      </p:sp>
      <p:pic>
        <p:nvPicPr>
          <p:cNvPr id="113" name="Google Shape;113;p17" title="GDPfinal.mp4">
            <a:hlinkClick r:id="rId3"/>
          </p:cNvPr>
          <p:cNvPicPr preferRelativeResize="0"/>
          <p:nvPr/>
        </p:nvPicPr>
        <p:blipFill>
          <a:blip r:embed="rId4">
            <a:alphaModFix/>
          </a:blip>
          <a:stretch>
            <a:fillRect/>
          </a:stretch>
        </p:blipFill>
        <p:spPr>
          <a:xfrm>
            <a:off x="2125400" y="1908925"/>
            <a:ext cx="5017100" cy="2984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Impact of GDP per capita on Unemployment</a:t>
            </a:r>
            <a:endParaRPr/>
          </a:p>
        </p:txBody>
      </p:sp>
      <p:sp>
        <p:nvSpPr>
          <p:cNvPr id="119" name="Google Shape;119;p18"/>
          <p:cNvSpPr txBox="1"/>
          <p:nvPr>
            <p:ph idx="1" type="body"/>
          </p:nvPr>
        </p:nvSpPr>
        <p:spPr>
          <a:xfrm>
            <a:off x="729450" y="2078875"/>
            <a:ext cx="3655500" cy="2847600"/>
          </a:xfrm>
          <a:prstGeom prst="rect">
            <a:avLst/>
          </a:prstGeom>
        </p:spPr>
        <p:txBody>
          <a:bodyPr anchorCtr="0" anchor="t" bIns="91425" lIns="91425" spcFirstLastPara="1" rIns="91425" wrap="square" tIns="91425">
            <a:noAutofit/>
          </a:bodyPr>
          <a:lstStyle/>
          <a:p>
            <a:pPr indent="-305117" lvl="0" marL="457200" rtl="0" algn="just">
              <a:lnSpc>
                <a:spcPct val="105000"/>
              </a:lnSpc>
              <a:spcBef>
                <a:spcPts val="0"/>
              </a:spcBef>
              <a:spcAft>
                <a:spcPts val="0"/>
              </a:spcAft>
              <a:buClr>
                <a:srgbClr val="434343"/>
              </a:buClr>
              <a:buSzPts val="1205"/>
              <a:buChar char="●"/>
            </a:pPr>
            <a:r>
              <a:rPr lang="en" sz="1120">
                <a:solidFill>
                  <a:srgbClr val="434343"/>
                </a:solidFill>
              </a:rPr>
              <a:t>We have identified states Maharashtra, Gujarat, Karnataka, Tamil Nadu and Telangana as the top states that have been consistently performing better as compared to the other states. </a:t>
            </a:r>
            <a:endParaRPr sz="1120">
              <a:solidFill>
                <a:srgbClr val="434343"/>
              </a:solidFill>
            </a:endParaRPr>
          </a:p>
          <a:p>
            <a:pPr indent="0" lvl="0" marL="457200" rtl="0" algn="just">
              <a:lnSpc>
                <a:spcPct val="105000"/>
              </a:lnSpc>
              <a:spcBef>
                <a:spcPts val="0"/>
              </a:spcBef>
              <a:spcAft>
                <a:spcPts val="0"/>
              </a:spcAft>
              <a:buNone/>
            </a:pPr>
            <a:r>
              <a:t/>
            </a:r>
            <a:endParaRPr sz="1120">
              <a:solidFill>
                <a:srgbClr val="434343"/>
              </a:solidFill>
            </a:endParaRPr>
          </a:p>
          <a:p>
            <a:pPr indent="-305117" lvl="0" marL="457200" rtl="0" algn="just">
              <a:lnSpc>
                <a:spcPct val="105000"/>
              </a:lnSpc>
              <a:spcBef>
                <a:spcPts val="0"/>
              </a:spcBef>
              <a:spcAft>
                <a:spcPts val="0"/>
              </a:spcAft>
              <a:buClr>
                <a:srgbClr val="434343"/>
              </a:buClr>
              <a:buSzPts val="1205"/>
              <a:buChar char="●"/>
            </a:pPr>
            <a:r>
              <a:rPr lang="en" sz="1120">
                <a:solidFill>
                  <a:srgbClr val="434343"/>
                </a:solidFill>
              </a:rPr>
              <a:t>We observe that the unemployment rate for the top performing states are well below the the mean rate.</a:t>
            </a:r>
            <a:endParaRPr sz="1120">
              <a:solidFill>
                <a:srgbClr val="434343"/>
              </a:solidFill>
            </a:endParaRPr>
          </a:p>
          <a:p>
            <a:pPr indent="0" lvl="0" marL="457200" rtl="0" algn="just">
              <a:lnSpc>
                <a:spcPct val="105000"/>
              </a:lnSpc>
              <a:spcBef>
                <a:spcPts val="0"/>
              </a:spcBef>
              <a:spcAft>
                <a:spcPts val="0"/>
              </a:spcAft>
              <a:buNone/>
            </a:pPr>
            <a:r>
              <a:t/>
            </a:r>
            <a:endParaRPr sz="1120">
              <a:solidFill>
                <a:srgbClr val="434343"/>
              </a:solidFill>
            </a:endParaRPr>
          </a:p>
          <a:p>
            <a:pPr indent="-299720" lvl="0" marL="457200" rtl="0" algn="just">
              <a:lnSpc>
                <a:spcPct val="105000"/>
              </a:lnSpc>
              <a:spcBef>
                <a:spcPts val="0"/>
              </a:spcBef>
              <a:spcAft>
                <a:spcPts val="0"/>
              </a:spcAft>
              <a:buClr>
                <a:srgbClr val="434343"/>
              </a:buClr>
              <a:buSzPts val="1120"/>
              <a:buChar char="●"/>
            </a:pPr>
            <a:r>
              <a:rPr lang="en" sz="1120">
                <a:solidFill>
                  <a:srgbClr val="434343"/>
                </a:solidFill>
              </a:rPr>
              <a:t>We will infer that unemployment rate is less on an average for top performing states in terms of GDP per capita.</a:t>
            </a:r>
            <a:endParaRPr sz="1120">
              <a:solidFill>
                <a:srgbClr val="434343"/>
              </a:solidFill>
            </a:endParaRPr>
          </a:p>
        </p:txBody>
      </p:sp>
      <p:pic>
        <p:nvPicPr>
          <p:cNvPr id="120" name="Google Shape;120;p18"/>
          <p:cNvPicPr preferRelativeResize="0"/>
          <p:nvPr/>
        </p:nvPicPr>
        <p:blipFill>
          <a:blip r:embed="rId3">
            <a:alphaModFix/>
          </a:blip>
          <a:stretch>
            <a:fillRect/>
          </a:stretch>
        </p:blipFill>
        <p:spPr>
          <a:xfrm>
            <a:off x="4507125" y="2621700"/>
            <a:ext cx="4449824" cy="1761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descr="A picture containing chart&#10;&#10;Description automatically generated" id="125" name="Google Shape;125;p19"/>
          <p:cNvPicPr preferRelativeResize="0"/>
          <p:nvPr/>
        </p:nvPicPr>
        <p:blipFill rotWithShape="1">
          <a:blip r:embed="rId3">
            <a:alphaModFix/>
          </a:blip>
          <a:srcRect b="0" l="0" r="0" t="0"/>
          <a:stretch/>
        </p:blipFill>
        <p:spPr>
          <a:xfrm>
            <a:off x="2025750" y="520900"/>
            <a:ext cx="6584100" cy="3996900"/>
          </a:xfrm>
          <a:prstGeom prst="rect">
            <a:avLst/>
          </a:prstGeom>
          <a:noFill/>
          <a:ln>
            <a:noFill/>
          </a:ln>
        </p:spPr>
      </p:pic>
      <p:sp>
        <p:nvSpPr>
          <p:cNvPr id="126" name="Google Shape;126;p19"/>
          <p:cNvSpPr txBox="1"/>
          <p:nvPr/>
        </p:nvSpPr>
        <p:spPr>
          <a:xfrm>
            <a:off x="748650" y="4517800"/>
            <a:ext cx="7861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434343"/>
                </a:solidFill>
                <a:latin typeface="Lato"/>
                <a:ea typeface="Lato"/>
                <a:cs typeface="Lato"/>
                <a:sym typeface="Lato"/>
              </a:rPr>
              <a:t>We notice large patches when the slider hits the year 2020 that may be due to the COVID-19 pandemic.</a:t>
            </a:r>
            <a:endParaRPr>
              <a:solidFill>
                <a:srgbClr val="434343"/>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300">
                <a:solidFill>
                  <a:srgbClr val="000000"/>
                </a:solidFill>
              </a:rPr>
              <a:t>Impact of COVID-19 on Unemployment</a:t>
            </a:r>
            <a:endParaRPr b="0" sz="2300">
              <a:solidFill>
                <a:srgbClr val="000000"/>
              </a:solidFill>
            </a:endParaRPr>
          </a:p>
          <a:p>
            <a:pPr indent="0" lvl="0" marL="0" rtl="0" algn="l">
              <a:spcBef>
                <a:spcPts val="0"/>
              </a:spcBef>
              <a:spcAft>
                <a:spcPts val="0"/>
              </a:spcAft>
              <a:buNone/>
            </a:pPr>
            <a:r>
              <a:t/>
            </a:r>
            <a:endParaRPr/>
          </a:p>
        </p:txBody>
      </p:sp>
      <p:sp>
        <p:nvSpPr>
          <p:cNvPr id="132" name="Google Shape;132;p20"/>
          <p:cNvSpPr txBox="1"/>
          <p:nvPr>
            <p:ph idx="1" type="body"/>
          </p:nvPr>
        </p:nvSpPr>
        <p:spPr>
          <a:xfrm>
            <a:off x="443700" y="2052925"/>
            <a:ext cx="3582900" cy="2261100"/>
          </a:xfrm>
          <a:prstGeom prst="rect">
            <a:avLst/>
          </a:prstGeom>
        </p:spPr>
        <p:txBody>
          <a:bodyPr anchorCtr="0" anchor="t" bIns="91425" lIns="91425" spcFirstLastPara="1" rIns="91425" wrap="square" tIns="91425">
            <a:normAutofit/>
          </a:bodyPr>
          <a:lstStyle/>
          <a:p>
            <a:pPr indent="-304800" lvl="0" marL="457200" rtl="0" algn="just">
              <a:spcBef>
                <a:spcPts val="0"/>
              </a:spcBef>
              <a:spcAft>
                <a:spcPts val="0"/>
              </a:spcAft>
              <a:buClr>
                <a:srgbClr val="434343"/>
              </a:buClr>
              <a:buSzPts val="1200"/>
              <a:buChar char="●"/>
            </a:pPr>
            <a:r>
              <a:rPr lang="en" sz="1200">
                <a:solidFill>
                  <a:srgbClr val="434343"/>
                </a:solidFill>
              </a:rPr>
              <a:t>We have plotted two choropleth maps indicating the spread of unemployment rates across the country. </a:t>
            </a:r>
            <a:endParaRPr sz="1200">
              <a:solidFill>
                <a:srgbClr val="434343"/>
              </a:solidFill>
            </a:endParaRPr>
          </a:p>
          <a:p>
            <a:pPr indent="0" lvl="0" marL="0" rtl="0" algn="just">
              <a:spcBef>
                <a:spcPts val="0"/>
              </a:spcBef>
              <a:spcAft>
                <a:spcPts val="0"/>
              </a:spcAft>
              <a:buNone/>
            </a:pPr>
            <a:r>
              <a:t/>
            </a:r>
            <a:endParaRPr sz="1200">
              <a:solidFill>
                <a:srgbClr val="434343"/>
              </a:solidFill>
            </a:endParaRPr>
          </a:p>
          <a:p>
            <a:pPr indent="-304800" lvl="0" marL="457200" rtl="0" algn="just">
              <a:spcBef>
                <a:spcPts val="0"/>
              </a:spcBef>
              <a:spcAft>
                <a:spcPts val="0"/>
              </a:spcAft>
              <a:buClr>
                <a:srgbClr val="434343"/>
              </a:buClr>
              <a:buSzPts val="1200"/>
              <a:buChar char="●"/>
            </a:pPr>
            <a:r>
              <a:rPr lang="en" sz="1200">
                <a:solidFill>
                  <a:srgbClr val="434343"/>
                </a:solidFill>
              </a:rPr>
              <a:t>We observe that most of the states have a darker shade in the 2020 choropleth map which indicates that COVID-19 was a huge factor in the unemployment increase in the country. </a:t>
            </a:r>
            <a:endParaRPr sz="1200">
              <a:solidFill>
                <a:srgbClr val="434343"/>
              </a:solidFill>
            </a:endParaRPr>
          </a:p>
        </p:txBody>
      </p:sp>
      <p:pic>
        <p:nvPicPr>
          <p:cNvPr id="133" name="Google Shape;133;p20"/>
          <p:cNvPicPr preferRelativeResize="0"/>
          <p:nvPr/>
        </p:nvPicPr>
        <p:blipFill>
          <a:blip r:embed="rId3">
            <a:alphaModFix/>
          </a:blip>
          <a:stretch>
            <a:fillRect/>
          </a:stretch>
        </p:blipFill>
        <p:spPr>
          <a:xfrm>
            <a:off x="4372250" y="1875037"/>
            <a:ext cx="2177002" cy="2303475"/>
          </a:xfrm>
          <a:prstGeom prst="rect">
            <a:avLst/>
          </a:prstGeom>
          <a:noFill/>
          <a:ln>
            <a:noFill/>
          </a:ln>
        </p:spPr>
      </p:pic>
      <p:pic>
        <p:nvPicPr>
          <p:cNvPr id="134" name="Google Shape;134;p20"/>
          <p:cNvPicPr preferRelativeResize="0"/>
          <p:nvPr/>
        </p:nvPicPr>
        <p:blipFill>
          <a:blip r:embed="rId4">
            <a:alphaModFix/>
          </a:blip>
          <a:stretch>
            <a:fillRect/>
          </a:stretch>
        </p:blipFill>
        <p:spPr>
          <a:xfrm>
            <a:off x="6700775" y="1896225"/>
            <a:ext cx="2313988" cy="2261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Unemployment Rate growth in 2020</a:t>
            </a:r>
            <a:endParaRPr/>
          </a:p>
        </p:txBody>
      </p:sp>
      <p:sp>
        <p:nvSpPr>
          <p:cNvPr id="140" name="Google Shape;140;p21"/>
          <p:cNvSpPr txBox="1"/>
          <p:nvPr>
            <p:ph idx="1" type="body"/>
          </p:nvPr>
        </p:nvSpPr>
        <p:spPr>
          <a:xfrm>
            <a:off x="297200" y="2158275"/>
            <a:ext cx="4099500" cy="26439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Clr>
                <a:srgbClr val="434343"/>
              </a:buClr>
              <a:buSzPts val="1300"/>
              <a:buChar char="●"/>
            </a:pPr>
            <a:r>
              <a:rPr lang="en" sz="1200">
                <a:solidFill>
                  <a:srgbClr val="434343"/>
                </a:solidFill>
              </a:rPr>
              <a:t>Apart from states like Tripura, Jammu &amp; Kashmir, Himachal Pradesh, Assam, Goa and Chandigarh, we see a significant rise in the unemployment rates across India. </a:t>
            </a:r>
            <a:endParaRPr sz="1200">
              <a:solidFill>
                <a:srgbClr val="434343"/>
              </a:solidFill>
            </a:endParaRPr>
          </a:p>
          <a:p>
            <a:pPr indent="0" lvl="0" marL="457200" rtl="0" algn="just">
              <a:spcBef>
                <a:spcPts val="0"/>
              </a:spcBef>
              <a:spcAft>
                <a:spcPts val="0"/>
              </a:spcAft>
              <a:buNone/>
            </a:pPr>
            <a:r>
              <a:t/>
            </a:r>
            <a:endParaRPr sz="1200">
              <a:solidFill>
                <a:srgbClr val="434343"/>
              </a:solidFill>
            </a:endParaRPr>
          </a:p>
          <a:p>
            <a:pPr indent="-311150" lvl="0" marL="457200" rtl="0" algn="just">
              <a:spcBef>
                <a:spcPts val="0"/>
              </a:spcBef>
              <a:spcAft>
                <a:spcPts val="0"/>
              </a:spcAft>
              <a:buClr>
                <a:srgbClr val="434343"/>
              </a:buClr>
              <a:buSzPts val="1300"/>
              <a:buChar char="●"/>
            </a:pPr>
            <a:r>
              <a:rPr lang="en" sz="1200">
                <a:solidFill>
                  <a:srgbClr val="434343"/>
                </a:solidFill>
              </a:rPr>
              <a:t>States such as Telangana, Tamil Nadu, Maharashtra, Haryana and Jharkhand that houses majority of the industries have had a significant impact on unemployment rates due to the pandemic.</a:t>
            </a:r>
            <a:endParaRPr sz="1200">
              <a:solidFill>
                <a:srgbClr val="434343"/>
              </a:solidFill>
            </a:endParaRPr>
          </a:p>
        </p:txBody>
      </p:sp>
      <p:pic>
        <p:nvPicPr>
          <p:cNvPr id="141" name="Google Shape;141;p21"/>
          <p:cNvPicPr preferRelativeResize="0"/>
          <p:nvPr/>
        </p:nvPicPr>
        <p:blipFill>
          <a:blip r:embed="rId3">
            <a:alphaModFix/>
          </a:blip>
          <a:stretch>
            <a:fillRect/>
          </a:stretch>
        </p:blipFill>
        <p:spPr>
          <a:xfrm>
            <a:off x="4601950" y="1900875"/>
            <a:ext cx="4279975" cy="315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