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88825"/>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instructure.com/courses/61585"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1a8972d15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1a8972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c1a8972d1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1a8972d15_0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c1a8972d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c1a8972d15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c0b23b7d2_0_3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c0b23b7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bc0b23b7d2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b72bc65a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also tried a Lasso for the Meta-regressor, bu that wasn’t as good</a:t>
            </a:r>
            <a:endParaRPr/>
          </a:p>
          <a:p>
            <a:pPr indent="0" lvl="0" marL="0" rtl="0" algn="l">
              <a:spcBef>
                <a:spcPts val="0"/>
              </a:spcBef>
              <a:spcAft>
                <a:spcPts val="0"/>
              </a:spcAft>
              <a:buNone/>
            </a:pPr>
            <a:r>
              <a:t/>
            </a:r>
            <a:endParaRPr/>
          </a:p>
        </p:txBody>
      </p:sp>
      <p:sp>
        <p:nvSpPr>
          <p:cNvPr id="286" name="Google Shape;286;g1b72bc65aa8_0_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72bc65aa8_0_2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72bc65a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b72bc65aa8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72bc65a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Cross val - be sure to mention GridSearchCV!</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refer to this slide: </a:t>
            </a:r>
            <a:r>
              <a:rPr lang="en-US" u="sng">
                <a:solidFill>
                  <a:schemeClr val="hlink"/>
                </a:solidFill>
                <a:hlinkClick r:id="rId2"/>
              </a:rPr>
              <a:t>https://sit.instructure.com/courses/61585</a:t>
            </a:r>
            <a:endParaRPr/>
          </a:p>
          <a:p>
            <a:pPr indent="0" lvl="0" marL="0" rtl="0" algn="l">
              <a:spcBef>
                <a:spcPts val="0"/>
              </a:spcBef>
              <a:spcAft>
                <a:spcPts val="0"/>
              </a:spcAft>
              <a:buNone/>
            </a:pPr>
            <a:r>
              <a:t/>
            </a:r>
            <a:endParaRPr/>
          </a:p>
        </p:txBody>
      </p:sp>
      <p:sp>
        <p:nvSpPr>
          <p:cNvPr id="302" name="Google Shape;302;g1b72bc65aa8_0_3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8753bc305_0_3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8753bc3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b8753bc305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72bc65aa8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72bc65a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b72bc65aa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latin typeface="Times New Roman"/>
                <a:ea typeface="Times New Roman"/>
                <a:cs typeface="Times New Roman"/>
                <a:sym typeface="Times New Roman"/>
              </a:rPr>
              <a:t>heatmap,</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US" sz="1100">
                <a:latin typeface="Times New Roman"/>
                <a:ea typeface="Times New Roman"/>
                <a:cs typeface="Times New Roman"/>
                <a:sym typeface="Times New Roman"/>
              </a:rPr>
              <a:t>to just </a:t>
            </a:r>
            <a:r>
              <a:rPr b="1" lang="en-US" sz="1100">
                <a:latin typeface="Times New Roman"/>
                <a:ea typeface="Times New Roman"/>
                <a:cs typeface="Times New Roman"/>
                <a:sym typeface="Times New Roman"/>
              </a:rPr>
              <a:t>5 categorical features</a:t>
            </a:r>
            <a:r>
              <a:rPr lang="en-US" sz="1100">
                <a:latin typeface="Times New Roman"/>
                <a:ea typeface="Times New Roman"/>
                <a:cs typeface="Times New Roman"/>
                <a:sym typeface="Times New Roman"/>
              </a:rPr>
              <a:t>, in</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US" sz="1100">
                <a:latin typeface="Times New Roman"/>
                <a:ea typeface="Times New Roman"/>
                <a:cs typeface="Times New Roman"/>
                <a:sym typeface="Times New Roman"/>
              </a:rPr>
              <a:t>encoded categorical columns using one-hot vectors.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b="1" lang="en-US" sz="1100">
                <a:latin typeface="Times New Roman"/>
                <a:ea typeface="Times New Roman"/>
                <a:cs typeface="Times New Roman"/>
                <a:sym typeface="Times New Roman"/>
              </a:rPr>
              <a:t>engineered </a:t>
            </a:r>
            <a:r>
              <a:rPr b="1" lang="en-US" sz="1100">
                <a:latin typeface="Times New Roman"/>
                <a:ea typeface="Times New Roman"/>
                <a:cs typeface="Times New Roman"/>
                <a:sym typeface="Times New Roman"/>
              </a:rPr>
              <a:t>features representing metrics</a:t>
            </a:r>
            <a:r>
              <a:rPr lang="en-US" sz="1100">
                <a:latin typeface="Times New Roman"/>
                <a:ea typeface="Times New Roman"/>
                <a:cs typeface="Times New Roman"/>
                <a:sym typeface="Times New Roman"/>
              </a:rPr>
              <a:t> for each game  </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US" sz="1100">
                <a:latin typeface="Times New Roman"/>
                <a:ea typeface="Times New Roman"/>
                <a:cs typeface="Times New Roman"/>
                <a:sym typeface="Times New Roman"/>
              </a:rPr>
              <a:t>(e.g. “difficult_word_sum”, or “max_overtime_minutes”). </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US" sz="1100">
                <a:latin typeface="Times New Roman"/>
                <a:ea typeface="Times New Roman"/>
                <a:cs typeface="Times New Roman"/>
                <a:sym typeface="Times New Roman"/>
              </a:rPr>
              <a:t>standardized the numerical columns using Z-scores,</a:t>
            </a:r>
            <a:endParaRPr/>
          </a:p>
        </p:txBody>
      </p:sp>
      <p:sp>
        <p:nvSpPr>
          <p:cNvPr id="186" name="Google Shape;186;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c0b23b7d2_0_2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c0b23b7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bc0b23b7d2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72bc65aa8_0_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72bc65a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b72bc65aa8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c0b23b7d2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c0b23b7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bc0b23b7d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c0b23b7d2_1_2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c0b23b7d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bc0b23b7d2_1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c0b23b7d2_1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c0b23b7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bc0b23b7d2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10" name="Shape 10"/>
        <p:cNvGrpSpPr/>
        <p:nvPr/>
      </p:nvGrpSpPr>
      <p:grpSpPr>
        <a:xfrm>
          <a:off x="0" y="0"/>
          <a:ext cx="0" cy="0"/>
          <a:chOff x="0" y="0"/>
          <a:chExt cx="0" cy="0"/>
        </a:xfrm>
      </p:grpSpPr>
      <p:pic>
        <p:nvPicPr>
          <p:cNvPr descr="shield.png" id="11" name="Google Shape;11;p2"/>
          <p:cNvPicPr preferRelativeResize="0"/>
          <p:nvPr/>
        </p:nvPicPr>
        <p:blipFill rotWithShape="1">
          <a:blip r:embed="rId2">
            <a:alphaModFix/>
          </a:blip>
          <a:srcRect b="0" l="0" r="0" t="0"/>
          <a:stretch/>
        </p:blipFill>
        <p:spPr>
          <a:xfrm>
            <a:off x="6987714" y="1196775"/>
            <a:ext cx="5199888" cy="5669280"/>
          </a:xfrm>
          <a:prstGeom prst="rect">
            <a:avLst/>
          </a:prstGeom>
          <a:noFill/>
          <a:ln>
            <a:noFill/>
          </a:ln>
        </p:spPr>
      </p:pic>
      <p:sp>
        <p:nvSpPr>
          <p:cNvPr id="12" name="Google Shape;12;p2"/>
          <p:cNvSpPr txBox="1"/>
          <p:nvPr>
            <p:ph idx="1" type="body"/>
          </p:nvPr>
        </p:nvSpPr>
        <p:spPr>
          <a:xfrm>
            <a:off x="216054" y="4829299"/>
            <a:ext cx="6773094"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
          <p:cNvSpPr txBox="1"/>
          <p:nvPr>
            <p:ph idx="2" type="body"/>
          </p:nvPr>
        </p:nvSpPr>
        <p:spPr>
          <a:xfrm>
            <a:off x="226634" y="3496385"/>
            <a:ext cx="6753633"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3" type="body"/>
          </p:nvPr>
        </p:nvSpPr>
        <p:spPr>
          <a:xfrm>
            <a:off x="226632" y="2155151"/>
            <a:ext cx="8529783"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5" name="Google Shape;15;p2"/>
          <p:cNvGrpSpPr/>
          <p:nvPr/>
        </p:nvGrpSpPr>
        <p:grpSpPr>
          <a:xfrm>
            <a:off x="-1" y="17762"/>
            <a:ext cx="12188825" cy="742"/>
            <a:chOff x="-1" y="1761975"/>
            <a:chExt cx="12188825" cy="742"/>
          </a:xfrm>
        </p:grpSpPr>
        <p:cxnSp>
          <p:nvCxnSpPr>
            <p:cNvPr id="16" name="Google Shape;16;p2"/>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7" name="Google Shape;17;p2"/>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8" name="Google Shape;18;p2"/>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9" name="Google Shape;19;p2"/>
          <p:cNvGrpSpPr/>
          <p:nvPr/>
        </p:nvGrpSpPr>
        <p:grpSpPr>
          <a:xfrm>
            <a:off x="-1" y="6406187"/>
            <a:ext cx="12188825" cy="451813"/>
            <a:chOff x="-1" y="6406187"/>
            <a:chExt cx="12188825" cy="451813"/>
          </a:xfrm>
        </p:grpSpPr>
        <p:sp>
          <p:nvSpPr>
            <p:cNvPr id="20" name="Google Shape;20;p2"/>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Google Shape;21;p2"/>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22" name="Google Shape;22;p2"/>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12"/>
          <p:cNvSpPr txBox="1"/>
          <p:nvPr>
            <p:ph idx="1" type="body"/>
          </p:nvPr>
        </p:nvSpPr>
        <p:spPr>
          <a:xfrm>
            <a:off x="302605" y="1709351"/>
            <a:ext cx="5654546" cy="438454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12"/>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3" name="Google Shape;133;p12"/>
          <p:cNvSpPr txBox="1"/>
          <p:nvPr>
            <p:ph idx="2" type="body"/>
          </p:nvPr>
        </p:nvSpPr>
        <p:spPr>
          <a:xfrm>
            <a:off x="302605" y="1006103"/>
            <a:ext cx="9726309" cy="4080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Google Shape;134;p12"/>
          <p:cNvSpPr txBox="1"/>
          <p:nvPr>
            <p:ph idx="3" type="body"/>
          </p:nvPr>
        </p:nvSpPr>
        <p:spPr>
          <a:xfrm>
            <a:off x="6168248" y="1709351"/>
            <a:ext cx="5654546" cy="4384542"/>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135" name="Shape 135"/>
        <p:cNvGrpSpPr/>
        <p:nvPr/>
      </p:nvGrpSpPr>
      <p:grpSpPr>
        <a:xfrm>
          <a:off x="0" y="0"/>
          <a:ext cx="0" cy="0"/>
          <a:chOff x="0" y="0"/>
          <a:chExt cx="0" cy="0"/>
        </a:xfrm>
      </p:grpSpPr>
      <p:sp>
        <p:nvSpPr>
          <p:cNvPr id="136" name="Google Shape;136;p13"/>
          <p:cNvSpPr txBox="1"/>
          <p:nvPr>
            <p:ph idx="1" type="body"/>
          </p:nvPr>
        </p:nvSpPr>
        <p:spPr>
          <a:xfrm>
            <a:off x="302605" y="1709352"/>
            <a:ext cx="11585731" cy="438454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13"/>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8" name="Google Shape;138;p13"/>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3"/>
          <p:cNvSpPr txBox="1"/>
          <p:nvPr>
            <p:ph idx="2" type="body"/>
          </p:nvPr>
        </p:nvSpPr>
        <p:spPr>
          <a:xfrm>
            <a:off x="302605" y="1006103"/>
            <a:ext cx="11585731" cy="4080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2 col">
  <p:cSld name="Subhead w/ No Bullets 2 col">
    <p:spTree>
      <p:nvGrpSpPr>
        <p:cNvPr id="140" name="Shape 140"/>
        <p:cNvGrpSpPr/>
        <p:nvPr/>
      </p:nvGrpSpPr>
      <p:grpSpPr>
        <a:xfrm>
          <a:off x="0" y="0"/>
          <a:ext cx="0" cy="0"/>
          <a:chOff x="0" y="0"/>
          <a:chExt cx="0" cy="0"/>
        </a:xfrm>
      </p:grpSpPr>
      <p:sp>
        <p:nvSpPr>
          <p:cNvPr id="141" name="Google Shape;141;p14"/>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2" name="Google Shape;142;p14"/>
          <p:cNvSpPr txBox="1"/>
          <p:nvPr>
            <p:ph idx="1" type="body"/>
          </p:nvPr>
        </p:nvSpPr>
        <p:spPr>
          <a:xfrm>
            <a:off x="302606" y="1709352"/>
            <a:ext cx="5617943" cy="438454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Google Shape;143;p14"/>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4" name="Google Shape;144;p14"/>
          <p:cNvSpPr txBox="1"/>
          <p:nvPr>
            <p:ph idx="2" type="body"/>
          </p:nvPr>
        </p:nvSpPr>
        <p:spPr>
          <a:xfrm>
            <a:off x="302605" y="1006103"/>
            <a:ext cx="11585731" cy="4080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Google Shape;145;p14"/>
          <p:cNvSpPr txBox="1"/>
          <p:nvPr>
            <p:ph idx="3" type="body"/>
          </p:nvPr>
        </p:nvSpPr>
        <p:spPr>
          <a:xfrm>
            <a:off x="6159098" y="1709352"/>
            <a:ext cx="5691148" cy="438454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146" name="Shape 146"/>
        <p:cNvGrpSpPr/>
        <p:nvPr/>
      </p:nvGrpSpPr>
      <p:grpSpPr>
        <a:xfrm>
          <a:off x="0" y="0"/>
          <a:ext cx="0" cy="0"/>
          <a:chOff x="0" y="0"/>
          <a:chExt cx="0" cy="0"/>
        </a:xfrm>
      </p:grpSpPr>
      <p:sp>
        <p:nvSpPr>
          <p:cNvPr id="147" name="Google Shape;147;p15"/>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8" name="Google Shape;148;p15"/>
          <p:cNvSpPr txBox="1"/>
          <p:nvPr>
            <p:ph idx="1" type="body"/>
          </p:nvPr>
        </p:nvSpPr>
        <p:spPr>
          <a:xfrm>
            <a:off x="302605" y="1112109"/>
            <a:ext cx="11585731" cy="498178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9" name="Google Shape;149;p15"/>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2 col">
  <p:cSld name="Title with no Subhead 2 col">
    <p:spTree>
      <p:nvGrpSpPr>
        <p:cNvPr id="150" name="Shape 150"/>
        <p:cNvGrpSpPr/>
        <p:nvPr/>
      </p:nvGrpSpPr>
      <p:grpSpPr>
        <a:xfrm>
          <a:off x="0" y="0"/>
          <a:ext cx="0" cy="0"/>
          <a:chOff x="0" y="0"/>
          <a:chExt cx="0" cy="0"/>
        </a:xfrm>
      </p:grpSpPr>
      <p:sp>
        <p:nvSpPr>
          <p:cNvPr id="151" name="Google Shape;151;p16"/>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6"/>
          <p:cNvSpPr txBox="1"/>
          <p:nvPr>
            <p:ph idx="1" type="body"/>
          </p:nvPr>
        </p:nvSpPr>
        <p:spPr>
          <a:xfrm>
            <a:off x="302606" y="1112109"/>
            <a:ext cx="5663697" cy="498178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3" name="Google Shape;153;p16"/>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4" name="Google Shape;154;p16"/>
          <p:cNvSpPr txBox="1"/>
          <p:nvPr>
            <p:ph idx="2" type="body"/>
          </p:nvPr>
        </p:nvSpPr>
        <p:spPr>
          <a:xfrm>
            <a:off x="6214002" y="1112109"/>
            <a:ext cx="5663697" cy="498178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156" name="Shape 156"/>
        <p:cNvGrpSpPr/>
        <p:nvPr/>
      </p:nvGrpSpPr>
      <p:grpSpPr>
        <a:xfrm>
          <a:off x="0" y="0"/>
          <a:ext cx="0" cy="0"/>
          <a:chOff x="0" y="0"/>
          <a:chExt cx="0" cy="0"/>
        </a:xfrm>
      </p:grpSpPr>
      <p:grpSp>
        <p:nvGrpSpPr>
          <p:cNvPr id="157" name="Google Shape;157;p18"/>
          <p:cNvGrpSpPr/>
          <p:nvPr/>
        </p:nvGrpSpPr>
        <p:grpSpPr>
          <a:xfrm>
            <a:off x="-1" y="5092180"/>
            <a:ext cx="12188825" cy="1765820"/>
            <a:chOff x="-1" y="5092180"/>
            <a:chExt cx="12188825" cy="1765820"/>
          </a:xfrm>
        </p:grpSpPr>
        <p:cxnSp>
          <p:nvCxnSpPr>
            <p:cNvPr id="158" name="Google Shape;158;p18"/>
            <p:cNvCxnSpPr/>
            <p:nvPr/>
          </p:nvCxnSpPr>
          <p:spPr>
            <a:xfrm>
              <a:off x="8129945" y="5092180"/>
              <a:ext cx="4058879" cy="0"/>
            </a:xfrm>
            <a:prstGeom prst="straightConnector1">
              <a:avLst/>
            </a:prstGeom>
            <a:noFill/>
            <a:ln cap="flat" cmpd="sng" w="50800">
              <a:solidFill>
                <a:srgbClr val="DF7023"/>
              </a:solidFill>
              <a:prstDash val="solid"/>
              <a:round/>
              <a:headEnd len="sm" w="sm" type="none"/>
              <a:tailEnd len="sm" w="sm" type="none"/>
            </a:ln>
          </p:spPr>
        </p:cxnSp>
        <p:cxnSp>
          <p:nvCxnSpPr>
            <p:cNvPr id="159" name="Google Shape;159;p18"/>
            <p:cNvCxnSpPr/>
            <p:nvPr/>
          </p:nvCxnSpPr>
          <p:spPr>
            <a:xfrm>
              <a:off x="-1" y="5092922"/>
              <a:ext cx="8129946" cy="0"/>
            </a:xfrm>
            <a:prstGeom prst="straightConnector1">
              <a:avLst/>
            </a:prstGeom>
            <a:noFill/>
            <a:ln cap="flat" cmpd="sng" w="50800">
              <a:solidFill>
                <a:srgbClr val="0F787D"/>
              </a:solidFill>
              <a:prstDash val="solid"/>
              <a:round/>
              <a:headEnd len="sm" w="sm" type="none"/>
              <a:tailEnd len="sm" w="sm" type="none"/>
            </a:ln>
          </p:spPr>
        </p:cxnSp>
        <p:sp>
          <p:nvSpPr>
            <p:cNvPr id="160" name="Google Shape;160;p18"/>
            <p:cNvSpPr/>
            <p:nvPr/>
          </p:nvSpPr>
          <p:spPr>
            <a:xfrm>
              <a:off x="-1" y="5128391"/>
              <a:ext cx="12188825" cy="172960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1" name="Google Shape;161;p18"/>
          <p:cNvSpPr txBox="1"/>
          <p:nvPr>
            <p:ph idx="1" type="subTitle"/>
          </p:nvPr>
        </p:nvSpPr>
        <p:spPr>
          <a:xfrm>
            <a:off x="1828324" y="5240939"/>
            <a:ext cx="8532178" cy="1298388"/>
          </a:xfrm>
          <a:prstGeom prst="rect">
            <a:avLst/>
          </a:prstGeom>
          <a:noFill/>
          <a:ln>
            <a:noFill/>
          </a:ln>
        </p:spPr>
        <p:txBody>
          <a:bodyPr anchorCtr="0" anchor="ctr" bIns="91425" lIns="91425" spcFirstLastPara="1" rIns="91425" wrap="square" tIns="91425">
            <a:noAutofit/>
          </a:bodyPr>
          <a:lstStyle>
            <a:lvl1pPr indent="0" lvl="0" marL="0" marR="0" rtl="0" algn="ctr">
              <a:lnSpc>
                <a:spcPct val="120000"/>
              </a:lnSpc>
              <a:spcBef>
                <a:spcPts val="0"/>
              </a:spcBef>
              <a:spcAft>
                <a:spcPts val="0"/>
              </a:spcAft>
              <a:buClr>
                <a:srgbClr val="3F3F3F"/>
              </a:buClr>
              <a:buSzPts val="1400"/>
              <a:buFont typeface="Arial"/>
              <a:buNone/>
              <a:defRPr b="0" i="0" sz="1800" u="none" cap="none" strike="noStrike">
                <a:solidFill>
                  <a:srgbClr val="3F3F3F"/>
                </a:solidFill>
                <a:latin typeface="Arial"/>
                <a:ea typeface="Arial"/>
                <a:cs typeface="Arial"/>
                <a:sym typeface="Arial"/>
              </a:defRPr>
            </a:lvl1pPr>
            <a:lvl2pPr indent="0" lvl="1" marL="457200" marR="0" rtl="0" algn="ctr">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pic>
        <p:nvPicPr>
          <p:cNvPr descr="Stevens-Secondary-PMSColor-R.png" id="162" name="Google Shape;162;p18"/>
          <p:cNvPicPr preferRelativeResize="0"/>
          <p:nvPr/>
        </p:nvPicPr>
        <p:blipFill rotWithShape="1">
          <a:blip r:embed="rId2">
            <a:alphaModFix/>
          </a:blip>
          <a:srcRect b="0" l="0" r="0" t="0"/>
          <a:stretch/>
        </p:blipFill>
        <p:spPr>
          <a:xfrm>
            <a:off x="4307528" y="678405"/>
            <a:ext cx="3580638" cy="3059049"/>
          </a:xfrm>
          <a:prstGeom prst="rect">
            <a:avLst/>
          </a:prstGeom>
          <a:noFill/>
          <a:ln>
            <a:noFill/>
          </a:ln>
        </p:spPr>
      </p:pic>
      <p:pic>
        <p:nvPicPr>
          <p:cNvPr id="163" name="Google Shape;163;p18"/>
          <p:cNvPicPr preferRelativeResize="0"/>
          <p:nvPr/>
        </p:nvPicPr>
        <p:blipFill rotWithShape="1">
          <a:blip r:embed="rId3">
            <a:alphaModFix/>
          </a:blip>
          <a:srcRect b="0" l="0" r="0" t="0"/>
          <a:stretch/>
        </p:blipFill>
        <p:spPr>
          <a:xfrm>
            <a:off x="4871521"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Seal">
  <p:cSld name="Stevens Seal">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25" name="Google Shape;25;p3"/>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28" name="Google Shape;28;p3"/>
          <p:cNvGrpSpPr/>
          <p:nvPr/>
        </p:nvGrpSpPr>
        <p:grpSpPr>
          <a:xfrm>
            <a:off x="-1" y="17762"/>
            <a:ext cx="12188825" cy="742"/>
            <a:chOff x="-1" y="1761975"/>
            <a:chExt cx="12188825" cy="742"/>
          </a:xfrm>
        </p:grpSpPr>
        <p:cxnSp>
          <p:nvCxnSpPr>
            <p:cNvPr id="29" name="Google Shape;29;p3"/>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30" name="Google Shape;30;p3"/>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31" name="Google Shape;31;p3"/>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32" name="Google Shape;32;p3"/>
          <p:cNvGrpSpPr/>
          <p:nvPr/>
        </p:nvGrpSpPr>
        <p:grpSpPr>
          <a:xfrm>
            <a:off x="-1" y="6406187"/>
            <a:ext cx="12188825" cy="451813"/>
            <a:chOff x="-1" y="6406187"/>
            <a:chExt cx="12188825" cy="451813"/>
          </a:xfrm>
        </p:grpSpPr>
        <p:sp>
          <p:nvSpPr>
            <p:cNvPr id="33" name="Google Shape;33;p3"/>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4" name="Google Shape;34;p3"/>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35" name="Google Shape;35;p3"/>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Clock">
  <p:cSld name="Stevens Clock">
    <p:spTree>
      <p:nvGrpSpPr>
        <p:cNvPr id="36" name="Shape 36"/>
        <p:cNvGrpSpPr/>
        <p:nvPr/>
      </p:nvGrpSpPr>
      <p:grpSpPr>
        <a:xfrm>
          <a:off x="0" y="0"/>
          <a:ext cx="0" cy="0"/>
          <a:chOff x="0" y="0"/>
          <a:chExt cx="0" cy="0"/>
        </a:xfrm>
      </p:grpSpPr>
      <p:pic>
        <p:nvPicPr>
          <p:cNvPr id="37" name="Google Shape;37;p4"/>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38" name="Google Shape;38;p4"/>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4"/>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4"/>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41" name="Google Shape;41;p4"/>
          <p:cNvGrpSpPr/>
          <p:nvPr/>
        </p:nvGrpSpPr>
        <p:grpSpPr>
          <a:xfrm>
            <a:off x="-1" y="17762"/>
            <a:ext cx="12188825" cy="742"/>
            <a:chOff x="-1" y="1761975"/>
            <a:chExt cx="12188825" cy="742"/>
          </a:xfrm>
        </p:grpSpPr>
        <p:cxnSp>
          <p:nvCxnSpPr>
            <p:cNvPr id="42" name="Google Shape;42;p4"/>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43" name="Google Shape;43;p4"/>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44" name="Google Shape;44;p4"/>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45" name="Google Shape;45;p4"/>
          <p:cNvGrpSpPr/>
          <p:nvPr/>
        </p:nvGrpSpPr>
        <p:grpSpPr>
          <a:xfrm>
            <a:off x="-1" y="6406187"/>
            <a:ext cx="12188825" cy="451813"/>
            <a:chOff x="-1" y="6406187"/>
            <a:chExt cx="12188825" cy="451813"/>
          </a:xfrm>
        </p:grpSpPr>
        <p:sp>
          <p:nvSpPr>
            <p:cNvPr id="46" name="Google Shape;46;p4"/>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7" name="Google Shape;47;p4"/>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48" name="Google Shape;48;p4"/>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Fountain">
  <p:cSld name="Stevens Fountain">
    <p:spTree>
      <p:nvGrpSpPr>
        <p:cNvPr id="49" name="Shape 49"/>
        <p:cNvGrpSpPr/>
        <p:nvPr/>
      </p:nvGrpSpPr>
      <p:grpSpPr>
        <a:xfrm>
          <a:off x="0" y="0"/>
          <a:ext cx="0" cy="0"/>
          <a:chOff x="0" y="0"/>
          <a:chExt cx="0" cy="0"/>
        </a:xfrm>
      </p:grpSpPr>
      <p:pic>
        <p:nvPicPr>
          <p:cNvPr id="50" name="Google Shape;50;p5"/>
          <p:cNvPicPr preferRelativeResize="0"/>
          <p:nvPr/>
        </p:nvPicPr>
        <p:blipFill rotWithShape="1">
          <a:blip r:embed="rId2">
            <a:alphaModFix/>
          </a:blip>
          <a:srcRect b="0" l="0" r="0" t="0"/>
          <a:stretch/>
        </p:blipFill>
        <p:spPr>
          <a:xfrm>
            <a:off x="6854825" y="0"/>
            <a:ext cx="5334000" cy="6827520"/>
          </a:xfrm>
          <a:prstGeom prst="rect">
            <a:avLst/>
          </a:prstGeom>
          <a:noFill/>
          <a:ln>
            <a:noFill/>
          </a:ln>
        </p:spPr>
      </p:pic>
      <p:sp>
        <p:nvSpPr>
          <p:cNvPr id="51" name="Google Shape;51;p5"/>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5"/>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5"/>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54" name="Google Shape;54;p5"/>
          <p:cNvGrpSpPr/>
          <p:nvPr/>
        </p:nvGrpSpPr>
        <p:grpSpPr>
          <a:xfrm>
            <a:off x="-1" y="17762"/>
            <a:ext cx="12188825" cy="742"/>
            <a:chOff x="-1" y="1761975"/>
            <a:chExt cx="12188825" cy="742"/>
          </a:xfrm>
        </p:grpSpPr>
        <p:cxnSp>
          <p:nvCxnSpPr>
            <p:cNvPr id="55" name="Google Shape;55;p5"/>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56" name="Google Shape;56;p5"/>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57" name="Google Shape;57;p5"/>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58" name="Google Shape;58;p5"/>
          <p:cNvGrpSpPr/>
          <p:nvPr/>
        </p:nvGrpSpPr>
        <p:grpSpPr>
          <a:xfrm>
            <a:off x="-1" y="6406187"/>
            <a:ext cx="12188825" cy="451813"/>
            <a:chOff x="-1" y="6406187"/>
            <a:chExt cx="12188825" cy="451813"/>
          </a:xfrm>
        </p:grpSpPr>
        <p:sp>
          <p:nvSpPr>
            <p:cNvPr id="59" name="Google Shape;59;p5"/>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0" name="Google Shape;60;p5"/>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61" name="Google Shape;61;p5"/>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rchbearer">
  <p:cSld name="Torchbearer">
    <p:spTree>
      <p:nvGrpSpPr>
        <p:cNvPr id="62" name="Shape 62"/>
        <p:cNvGrpSpPr/>
        <p:nvPr/>
      </p:nvGrpSpPr>
      <p:grpSpPr>
        <a:xfrm>
          <a:off x="0" y="0"/>
          <a:ext cx="0" cy="0"/>
          <a:chOff x="0" y="0"/>
          <a:chExt cx="0" cy="0"/>
        </a:xfrm>
      </p:grpSpPr>
      <p:pic>
        <p:nvPicPr>
          <p:cNvPr id="63" name="Google Shape;63;p6"/>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64" name="Google Shape;64;p6"/>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6"/>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6"/>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67" name="Google Shape;67;p6"/>
          <p:cNvGrpSpPr/>
          <p:nvPr/>
        </p:nvGrpSpPr>
        <p:grpSpPr>
          <a:xfrm>
            <a:off x="-1" y="17762"/>
            <a:ext cx="12188825" cy="742"/>
            <a:chOff x="-1" y="1761975"/>
            <a:chExt cx="12188825" cy="742"/>
          </a:xfrm>
        </p:grpSpPr>
        <p:cxnSp>
          <p:nvCxnSpPr>
            <p:cNvPr id="68" name="Google Shape;68;p6"/>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69" name="Google Shape;69;p6"/>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70" name="Google Shape;70;p6"/>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71" name="Google Shape;71;p6"/>
          <p:cNvGrpSpPr/>
          <p:nvPr/>
        </p:nvGrpSpPr>
        <p:grpSpPr>
          <a:xfrm>
            <a:off x="-1" y="6406187"/>
            <a:ext cx="12188825" cy="451813"/>
            <a:chOff x="-1" y="6406187"/>
            <a:chExt cx="12188825" cy="451813"/>
          </a:xfrm>
        </p:grpSpPr>
        <p:sp>
          <p:nvSpPr>
            <p:cNvPr id="72" name="Google Shape;72;p6"/>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3" name="Google Shape;73;p6"/>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74" name="Google Shape;74;p6"/>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with NYC skyline">
  <p:cSld name="Students with NYC skyline">
    <p:spTree>
      <p:nvGrpSpPr>
        <p:cNvPr id="75" name="Shape 75"/>
        <p:cNvGrpSpPr/>
        <p:nvPr/>
      </p:nvGrpSpPr>
      <p:grpSpPr>
        <a:xfrm>
          <a:off x="0" y="0"/>
          <a:ext cx="0" cy="0"/>
          <a:chOff x="0" y="0"/>
          <a:chExt cx="0" cy="0"/>
        </a:xfrm>
      </p:grpSpPr>
      <p:pic>
        <p:nvPicPr>
          <p:cNvPr id="76" name="Google Shape;76;p7"/>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77" name="Google Shape;77;p7"/>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7"/>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7"/>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80" name="Google Shape;80;p7"/>
          <p:cNvGrpSpPr/>
          <p:nvPr/>
        </p:nvGrpSpPr>
        <p:grpSpPr>
          <a:xfrm>
            <a:off x="-1" y="17762"/>
            <a:ext cx="12188825" cy="742"/>
            <a:chOff x="-1" y="1761975"/>
            <a:chExt cx="12188825" cy="742"/>
          </a:xfrm>
        </p:grpSpPr>
        <p:cxnSp>
          <p:nvCxnSpPr>
            <p:cNvPr id="81" name="Google Shape;81;p7"/>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82" name="Google Shape;82;p7"/>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83" name="Google Shape;83;p7"/>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84" name="Google Shape;84;p7"/>
          <p:cNvGrpSpPr/>
          <p:nvPr/>
        </p:nvGrpSpPr>
        <p:grpSpPr>
          <a:xfrm>
            <a:off x="-1" y="6406187"/>
            <a:ext cx="12188825" cy="451813"/>
            <a:chOff x="-1" y="6406187"/>
            <a:chExt cx="12188825" cy="451813"/>
          </a:xfrm>
        </p:grpSpPr>
        <p:sp>
          <p:nvSpPr>
            <p:cNvPr id="85" name="Google Shape;85;p7"/>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6" name="Google Shape;86;p7"/>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87" name="Google Shape;87;p7"/>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dwin A Stevens Hall">
  <p:cSld name="Edwin A Stevens Hall">
    <p:spTree>
      <p:nvGrpSpPr>
        <p:cNvPr id="88" name="Shape 88"/>
        <p:cNvGrpSpPr/>
        <p:nvPr/>
      </p:nvGrpSpPr>
      <p:grpSpPr>
        <a:xfrm>
          <a:off x="0" y="0"/>
          <a:ext cx="0" cy="0"/>
          <a:chOff x="0" y="0"/>
          <a:chExt cx="0" cy="0"/>
        </a:xfrm>
      </p:grpSpPr>
      <p:pic>
        <p:nvPicPr>
          <p:cNvPr id="89" name="Google Shape;89;p8"/>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90" name="Google Shape;90;p8"/>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8"/>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8"/>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93" name="Google Shape;93;p8"/>
          <p:cNvGrpSpPr/>
          <p:nvPr/>
        </p:nvGrpSpPr>
        <p:grpSpPr>
          <a:xfrm>
            <a:off x="-1" y="17762"/>
            <a:ext cx="12188825" cy="742"/>
            <a:chOff x="-1" y="1761975"/>
            <a:chExt cx="12188825" cy="742"/>
          </a:xfrm>
        </p:grpSpPr>
        <p:cxnSp>
          <p:nvCxnSpPr>
            <p:cNvPr id="94" name="Google Shape;94;p8"/>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95" name="Google Shape;95;p8"/>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96" name="Google Shape;96;p8"/>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97" name="Google Shape;97;p8"/>
          <p:cNvGrpSpPr/>
          <p:nvPr/>
        </p:nvGrpSpPr>
        <p:grpSpPr>
          <a:xfrm>
            <a:off x="-1" y="6406187"/>
            <a:ext cx="12188825" cy="451813"/>
            <a:chOff x="-1" y="6406187"/>
            <a:chExt cx="12188825" cy="451813"/>
          </a:xfrm>
        </p:grpSpPr>
        <p:sp>
          <p:nvSpPr>
            <p:cNvPr id="98" name="Google Shape;98;p8"/>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9" name="Google Shape;99;p8"/>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00" name="Google Shape;100;p8"/>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us Aerial">
  <p:cSld name="Campus Aerial">
    <p:spTree>
      <p:nvGrpSpPr>
        <p:cNvPr id="101" name="Shape 101"/>
        <p:cNvGrpSpPr/>
        <p:nvPr/>
      </p:nvGrpSpPr>
      <p:grpSpPr>
        <a:xfrm>
          <a:off x="0" y="0"/>
          <a:ext cx="0" cy="0"/>
          <a:chOff x="0" y="0"/>
          <a:chExt cx="0" cy="0"/>
        </a:xfrm>
      </p:grpSpPr>
      <p:pic>
        <p:nvPicPr>
          <p:cNvPr id="102" name="Google Shape;102;p9"/>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103" name="Google Shape;103;p9"/>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9"/>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Google Shape;105;p9"/>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06" name="Google Shape;106;p9"/>
          <p:cNvGrpSpPr/>
          <p:nvPr/>
        </p:nvGrpSpPr>
        <p:grpSpPr>
          <a:xfrm>
            <a:off x="-1" y="17762"/>
            <a:ext cx="12188825" cy="742"/>
            <a:chOff x="-1" y="1761975"/>
            <a:chExt cx="12188825" cy="742"/>
          </a:xfrm>
        </p:grpSpPr>
        <p:cxnSp>
          <p:nvCxnSpPr>
            <p:cNvPr id="107" name="Google Shape;107;p9"/>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08" name="Google Shape;108;p9"/>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09" name="Google Shape;109;p9"/>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10" name="Google Shape;110;p9"/>
          <p:cNvGrpSpPr/>
          <p:nvPr/>
        </p:nvGrpSpPr>
        <p:grpSpPr>
          <a:xfrm>
            <a:off x="-1" y="6406187"/>
            <a:ext cx="12188825" cy="451813"/>
            <a:chOff x="-1" y="6406187"/>
            <a:chExt cx="12188825" cy="451813"/>
          </a:xfrm>
        </p:grpSpPr>
        <p:sp>
          <p:nvSpPr>
            <p:cNvPr id="111" name="Google Shape;111;p9"/>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2" name="Google Shape;112;p9"/>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3" name="Google Shape;113;p9"/>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124" name="Shape 124"/>
        <p:cNvGrpSpPr/>
        <p:nvPr/>
      </p:nvGrpSpPr>
      <p:grpSpPr>
        <a:xfrm>
          <a:off x="0" y="0"/>
          <a:ext cx="0" cy="0"/>
          <a:chOff x="0" y="0"/>
          <a:chExt cx="0" cy="0"/>
        </a:xfrm>
      </p:grpSpPr>
      <p:sp>
        <p:nvSpPr>
          <p:cNvPr id="125" name="Google Shape;125;p11"/>
          <p:cNvSpPr txBox="1"/>
          <p:nvPr>
            <p:ph idx="1" type="body"/>
          </p:nvPr>
        </p:nvSpPr>
        <p:spPr>
          <a:xfrm>
            <a:off x="302605" y="1708726"/>
            <a:ext cx="11585731" cy="4385167"/>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Google Shape;126;p1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7" name="Google Shape;127;p11"/>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8" name="Google Shape;128;p11"/>
          <p:cNvSpPr txBox="1"/>
          <p:nvPr>
            <p:ph idx="2" type="body"/>
          </p:nvPr>
        </p:nvSpPr>
        <p:spPr>
          <a:xfrm>
            <a:off x="302606" y="1006103"/>
            <a:ext cx="9764792" cy="4080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4.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0"/>
          <p:cNvSpPr/>
          <p:nvPr/>
        </p:nvSpPr>
        <p:spPr>
          <a:xfrm>
            <a:off x="0" y="6446520"/>
            <a:ext cx="12188825"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6" name="Google Shape;116;p10"/>
          <p:cNvCxnSpPr/>
          <p:nvPr/>
        </p:nvCxnSpPr>
        <p:spPr>
          <a:xfrm>
            <a:off x="8129945" y="6419317"/>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7" name="Google Shape;117;p10"/>
          <p:cNvCxnSpPr/>
          <p:nvPr/>
        </p:nvCxnSpPr>
        <p:spPr>
          <a:xfrm>
            <a:off x="-1" y="6420059"/>
            <a:ext cx="8129946" cy="0"/>
          </a:xfrm>
          <a:prstGeom prst="straightConnector1">
            <a:avLst/>
          </a:prstGeom>
          <a:noFill/>
          <a:ln cap="flat" cmpd="sng" w="50800">
            <a:solidFill>
              <a:srgbClr val="0F787D"/>
            </a:solidFill>
            <a:prstDash val="solid"/>
            <a:round/>
            <a:headEnd len="sm" w="sm" type="none"/>
            <a:tailEnd len="sm" w="sm" type="none"/>
          </a:ln>
        </p:spPr>
      </p:cxnSp>
      <p:grpSp>
        <p:nvGrpSpPr>
          <p:cNvPr id="118" name="Google Shape;118;p10"/>
          <p:cNvGrpSpPr/>
          <p:nvPr/>
        </p:nvGrpSpPr>
        <p:grpSpPr>
          <a:xfrm>
            <a:off x="-1" y="-8881"/>
            <a:ext cx="12188825" cy="1238113"/>
            <a:chOff x="0" y="0"/>
            <a:chExt cx="9144000" cy="928827"/>
          </a:xfrm>
        </p:grpSpPr>
        <p:cxnSp>
          <p:nvCxnSpPr>
            <p:cNvPr id="119" name="Google Shape;119;p10"/>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20" name="Google Shape;120;p10"/>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21" name="Google Shape;121;p10"/>
            <p:cNvPicPr preferRelativeResize="0"/>
            <p:nvPr/>
          </p:nvPicPr>
          <p:blipFill rotWithShape="1">
            <a:blip r:embed="rId1">
              <a:alphaModFix/>
            </a:blip>
            <a:srcRect b="0" l="0" r="68665" t="13018"/>
            <a:stretch/>
          </p:blipFill>
          <p:spPr>
            <a:xfrm>
              <a:off x="8323018" y="0"/>
              <a:ext cx="588774" cy="928827"/>
            </a:xfrm>
            <a:prstGeom prst="rect">
              <a:avLst/>
            </a:prstGeom>
            <a:noFill/>
            <a:ln>
              <a:noFill/>
            </a:ln>
          </p:spPr>
        </p:pic>
      </p:grpSp>
      <p:pic>
        <p:nvPicPr>
          <p:cNvPr id="122" name="Google Shape;122;p10"/>
          <p:cNvPicPr preferRelativeResize="0"/>
          <p:nvPr/>
        </p:nvPicPr>
        <p:blipFill rotWithShape="1">
          <a:blip r:embed="rId2">
            <a:alphaModFix/>
          </a:blip>
          <a:srcRect b="0" l="0" r="0" t="0"/>
          <a:stretch/>
        </p:blipFill>
        <p:spPr>
          <a:xfrm>
            <a:off x="8435975" y="6584950"/>
            <a:ext cx="2933700" cy="127000"/>
          </a:xfrm>
          <a:prstGeom prst="rect">
            <a:avLst/>
          </a:prstGeom>
          <a:noFill/>
          <a:ln>
            <a:noFill/>
          </a:ln>
        </p:spPr>
      </p:pic>
      <p:sp>
        <p:nvSpPr>
          <p:cNvPr id="123" name="Google Shape;123;p10"/>
          <p:cNvSpPr txBox="1"/>
          <p:nvPr>
            <p:ph idx="12" type="sldNum"/>
          </p:nvPr>
        </p:nvSpPr>
        <p:spPr>
          <a:xfrm>
            <a:off x="11591176"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16.png"/><Relationship Id="rId7"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216054" y="4829299"/>
            <a:ext cx="6773094" cy="125616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lang="en-US"/>
              <a:t>CS 559 Fall 2022 Final Project</a:t>
            </a:r>
            <a:endParaRPr b="0" i="0" sz="1400" u="none" cap="none" strike="noStrike">
              <a:solidFill>
                <a:schemeClr val="dk1"/>
              </a:solidFill>
              <a:latin typeface="Arial"/>
              <a:ea typeface="Arial"/>
              <a:cs typeface="Arial"/>
              <a:sym typeface="Arial"/>
            </a:endParaRPr>
          </a:p>
        </p:txBody>
      </p:sp>
      <p:sp>
        <p:nvSpPr>
          <p:cNvPr id="169" name="Google Shape;169;p19"/>
          <p:cNvSpPr txBox="1"/>
          <p:nvPr>
            <p:ph idx="2" type="body"/>
          </p:nvPr>
        </p:nvSpPr>
        <p:spPr>
          <a:xfrm>
            <a:off x="226634" y="3496385"/>
            <a:ext cx="6753633" cy="12046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Syed Raza</a:t>
            </a:r>
            <a:endParaRPr/>
          </a:p>
          <a:p>
            <a:pPr indent="0" lvl="0" marL="0" marR="0" rtl="0" algn="l">
              <a:lnSpc>
                <a:spcPct val="100000"/>
              </a:lnSpc>
              <a:spcBef>
                <a:spcPts val="0"/>
              </a:spcBef>
              <a:spcAft>
                <a:spcPts val="0"/>
              </a:spcAft>
              <a:buClr>
                <a:schemeClr val="dk1"/>
              </a:buClr>
              <a:buFont typeface="Arial"/>
              <a:buNone/>
            </a:pPr>
            <a:r>
              <a:rPr lang="en-US"/>
              <a:t>Kashi Bondugula</a:t>
            </a:r>
            <a:endParaRPr/>
          </a:p>
          <a:p>
            <a:pPr indent="0" lvl="0" marL="0" marR="0" rtl="0" algn="l">
              <a:lnSpc>
                <a:spcPct val="100000"/>
              </a:lnSpc>
              <a:spcBef>
                <a:spcPts val="0"/>
              </a:spcBef>
              <a:spcAft>
                <a:spcPts val="0"/>
              </a:spcAft>
              <a:buClr>
                <a:schemeClr val="dk1"/>
              </a:buClr>
              <a:buFont typeface="Arial"/>
              <a:buNone/>
            </a:pPr>
            <a:r>
              <a:rPr lang="en-US"/>
              <a:t>Gaurav Kumar</a:t>
            </a:r>
            <a:endParaRPr/>
          </a:p>
          <a:p>
            <a:pPr indent="0" lvl="0" marL="0" marR="0" rtl="0" algn="l">
              <a:lnSpc>
                <a:spcPct val="100000"/>
              </a:lnSpc>
              <a:spcBef>
                <a:spcPts val="0"/>
              </a:spcBef>
              <a:spcAft>
                <a:spcPts val="0"/>
              </a:spcAft>
              <a:buClr>
                <a:schemeClr val="dk1"/>
              </a:buClr>
              <a:buFont typeface="Arial"/>
              <a:buNone/>
            </a:pPr>
            <a:r>
              <a:rPr lang="en-US"/>
              <a:t>Venkata Sumanth Nagabhairu</a:t>
            </a:r>
            <a:endParaRPr b="0" i="1" sz="2000" u="none" cap="none" strike="noStrike">
              <a:solidFill>
                <a:schemeClr val="dk1"/>
              </a:solidFill>
              <a:latin typeface="Arial"/>
              <a:ea typeface="Arial"/>
              <a:cs typeface="Arial"/>
              <a:sym typeface="Arial"/>
            </a:endParaRPr>
          </a:p>
        </p:txBody>
      </p:sp>
      <p:sp>
        <p:nvSpPr>
          <p:cNvPr id="170" name="Google Shape;170;p19"/>
          <p:cNvSpPr txBox="1"/>
          <p:nvPr>
            <p:ph idx="3" type="body"/>
          </p:nvPr>
        </p:nvSpPr>
        <p:spPr>
          <a:xfrm>
            <a:off x="226625" y="1958325"/>
            <a:ext cx="11907300" cy="153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4800"/>
              <a:t>Scrabble Player Rating Competition Project - </a:t>
            </a:r>
            <a:r>
              <a:rPr i="1" lang="en-US" sz="4800"/>
              <a:t>Biryani ML Scholars (#9)</a:t>
            </a:r>
            <a:endParaRPr b="1" i="1" sz="4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52" name="Google Shape;252;p28"/>
          <p:cNvSpPr txBox="1"/>
          <p:nvPr>
            <p:ph idx="1" type="body"/>
          </p:nvPr>
        </p:nvSpPr>
        <p:spPr>
          <a:xfrm>
            <a:off x="302606" y="1709352"/>
            <a:ext cx="5617800" cy="43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Scrabble data and Neural Network</a:t>
            </a:r>
            <a:endParaRPr/>
          </a:p>
          <a:p>
            <a:pPr indent="-317500" lvl="1" marL="914400" rtl="0" algn="l">
              <a:spcBef>
                <a:spcPts val="0"/>
              </a:spcBef>
              <a:spcAft>
                <a:spcPts val="0"/>
              </a:spcAft>
              <a:buSzPts val="1400"/>
              <a:buChar char="○"/>
            </a:pPr>
            <a:r>
              <a:rPr lang="en-US"/>
              <a:t>Large data set ~73000</a:t>
            </a:r>
            <a:endParaRPr/>
          </a:p>
          <a:p>
            <a:pPr indent="-317500" lvl="0" marL="457200" rtl="0" algn="l">
              <a:spcBef>
                <a:spcPts val="0"/>
              </a:spcBef>
              <a:spcAft>
                <a:spcPts val="0"/>
              </a:spcAft>
              <a:buSzPts val="1400"/>
              <a:buChar char="●"/>
            </a:pPr>
            <a:r>
              <a:rPr lang="en-US"/>
              <a:t>MLP Regressor</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US"/>
              <a:t>Model Parameters</a:t>
            </a:r>
            <a:endParaRPr/>
          </a:p>
          <a:p>
            <a:pPr indent="-317500" lvl="1" marL="914400" rtl="0" algn="l">
              <a:spcBef>
                <a:spcPts val="0"/>
              </a:spcBef>
              <a:spcAft>
                <a:spcPts val="0"/>
              </a:spcAft>
              <a:buSzPts val="1400"/>
              <a:buChar char="○"/>
            </a:pPr>
            <a:r>
              <a:rPr lang="en-US"/>
              <a:t>Parameter Selection - </a:t>
            </a:r>
            <a:endParaRPr/>
          </a:p>
          <a:p>
            <a:pPr indent="-317500" lvl="2" marL="1371600" rtl="0" algn="l">
              <a:spcBef>
                <a:spcPts val="0"/>
              </a:spcBef>
              <a:spcAft>
                <a:spcPts val="0"/>
              </a:spcAft>
              <a:buSzPts val="1400"/>
              <a:buChar char="■"/>
            </a:pPr>
            <a:r>
              <a:rPr lang="en-US"/>
              <a:t>Activation function - RELU</a:t>
            </a:r>
            <a:endParaRPr/>
          </a:p>
          <a:p>
            <a:pPr indent="-317500" lvl="2" marL="1371600" rtl="0" algn="l">
              <a:spcBef>
                <a:spcPts val="0"/>
              </a:spcBef>
              <a:spcAft>
                <a:spcPts val="0"/>
              </a:spcAft>
              <a:buSzPts val="1400"/>
              <a:buChar char="■"/>
            </a:pPr>
            <a:r>
              <a:rPr lang="en-US"/>
              <a:t>Solver for Weight optimization - ADAM</a:t>
            </a:r>
            <a:endParaRPr/>
          </a:p>
          <a:p>
            <a:pPr indent="-317500" lvl="2" marL="1371600" rtl="0" algn="l">
              <a:spcBef>
                <a:spcPts val="0"/>
              </a:spcBef>
              <a:spcAft>
                <a:spcPts val="0"/>
              </a:spcAft>
              <a:buSzPts val="1400"/>
              <a:buChar char="■"/>
            </a:pPr>
            <a:r>
              <a:rPr lang="en-US"/>
              <a:t>Epocs - 1000, 1500, 2000</a:t>
            </a:r>
            <a:endParaRPr/>
          </a:p>
          <a:p>
            <a:pPr indent="-317500" lvl="2" marL="1371600" rtl="0" algn="l">
              <a:spcBef>
                <a:spcPts val="0"/>
              </a:spcBef>
              <a:spcAft>
                <a:spcPts val="0"/>
              </a:spcAft>
              <a:buSzPts val="1400"/>
              <a:buChar char="■"/>
            </a:pPr>
            <a:r>
              <a:rPr lang="en-US"/>
              <a:t>Alpha - [ 0.0001 - 10 ]</a:t>
            </a:r>
            <a:endParaRPr/>
          </a:p>
          <a:p>
            <a:pPr indent="-317500" lvl="2" marL="1371600" rtl="0" algn="l">
              <a:spcBef>
                <a:spcPts val="0"/>
              </a:spcBef>
              <a:spcAft>
                <a:spcPts val="0"/>
              </a:spcAft>
              <a:buSzPts val="1400"/>
              <a:buChar char="■"/>
            </a:pPr>
            <a:r>
              <a:rPr lang="en-US"/>
              <a:t>Learning</a:t>
            </a:r>
            <a:r>
              <a:rPr lang="en-US"/>
              <a:t> Rate - Constant/ Adaptive</a:t>
            </a:r>
            <a:endParaRPr/>
          </a:p>
          <a:p>
            <a:pPr indent="-317500" lvl="2" marL="1371600" rtl="0" algn="l">
              <a:spcBef>
                <a:spcPts val="0"/>
              </a:spcBef>
              <a:spcAft>
                <a:spcPts val="0"/>
              </a:spcAft>
              <a:buSzPts val="1400"/>
              <a:buChar char="■"/>
            </a:pPr>
            <a:r>
              <a:rPr lang="en-US" sz="1600"/>
              <a:t>GridSearchCV</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US"/>
              <a:t>Initial model outcome - Overfitting</a:t>
            </a:r>
            <a:endParaRPr/>
          </a:p>
          <a:p>
            <a:pPr indent="0" lvl="0" marL="457200" rtl="0" algn="l">
              <a:spcBef>
                <a:spcPts val="1200"/>
              </a:spcBef>
              <a:spcAft>
                <a:spcPts val="1200"/>
              </a:spcAft>
              <a:buNone/>
            </a:pPr>
            <a:r>
              <a:t/>
            </a:r>
            <a:endParaRPr/>
          </a:p>
        </p:txBody>
      </p:sp>
      <p:sp>
        <p:nvSpPr>
          <p:cNvPr id="253" name="Google Shape;253;p28"/>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Parametric Model using Neural Network</a:t>
            </a:r>
            <a:endParaRPr/>
          </a:p>
        </p:txBody>
      </p:sp>
      <p:sp>
        <p:nvSpPr>
          <p:cNvPr id="254" name="Google Shape;254;p28"/>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Neural Network </a:t>
            </a:r>
            <a:r>
              <a:rPr lang="en-US"/>
              <a:t>using</a:t>
            </a:r>
            <a:r>
              <a:rPr lang="en-US"/>
              <a:t> scikit Learn MLPRegressor</a:t>
            </a:r>
            <a:endParaRPr/>
          </a:p>
        </p:txBody>
      </p:sp>
      <p:sp>
        <p:nvSpPr>
          <p:cNvPr id="255" name="Google Shape;255;p28"/>
          <p:cNvSpPr txBox="1"/>
          <p:nvPr>
            <p:ph idx="3" type="body"/>
          </p:nvPr>
        </p:nvSpPr>
        <p:spPr>
          <a:xfrm>
            <a:off x="6159100" y="1006100"/>
            <a:ext cx="5691000" cy="5087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56" name="Google Shape;256;p28"/>
          <p:cNvPicPr preferRelativeResize="0"/>
          <p:nvPr/>
        </p:nvPicPr>
        <p:blipFill>
          <a:blip r:embed="rId3">
            <a:alphaModFix/>
          </a:blip>
          <a:stretch>
            <a:fillRect/>
          </a:stretch>
        </p:blipFill>
        <p:spPr>
          <a:xfrm>
            <a:off x="6771850" y="3288225"/>
            <a:ext cx="4319000" cy="2515675"/>
          </a:xfrm>
          <a:prstGeom prst="rect">
            <a:avLst/>
          </a:prstGeom>
          <a:noFill/>
          <a:ln>
            <a:noFill/>
          </a:ln>
        </p:spPr>
      </p:pic>
      <p:pic>
        <p:nvPicPr>
          <p:cNvPr id="257" name="Google Shape;257;p28"/>
          <p:cNvPicPr preferRelativeResize="0"/>
          <p:nvPr/>
        </p:nvPicPr>
        <p:blipFill>
          <a:blip r:embed="rId4">
            <a:alphaModFix/>
          </a:blip>
          <a:stretch>
            <a:fillRect/>
          </a:stretch>
        </p:blipFill>
        <p:spPr>
          <a:xfrm>
            <a:off x="6471225" y="1078998"/>
            <a:ext cx="4619625" cy="2209225"/>
          </a:xfrm>
          <a:prstGeom prst="rect">
            <a:avLst/>
          </a:prstGeom>
          <a:noFill/>
          <a:ln>
            <a:noFill/>
          </a:ln>
        </p:spPr>
      </p:pic>
      <p:pic>
        <p:nvPicPr>
          <p:cNvPr id="258" name="Google Shape;258;p28"/>
          <p:cNvPicPr preferRelativeResize="0"/>
          <p:nvPr/>
        </p:nvPicPr>
        <p:blipFill>
          <a:blip r:embed="rId5">
            <a:alphaModFix/>
          </a:blip>
          <a:stretch>
            <a:fillRect/>
          </a:stretch>
        </p:blipFill>
        <p:spPr>
          <a:xfrm>
            <a:off x="1166925" y="4624789"/>
            <a:ext cx="3889146" cy="459348"/>
          </a:xfrm>
          <a:prstGeom prst="rect">
            <a:avLst/>
          </a:prstGeom>
          <a:noFill/>
          <a:ln>
            <a:noFill/>
          </a:ln>
        </p:spPr>
      </p:pic>
      <p:pic>
        <p:nvPicPr>
          <p:cNvPr id="259" name="Google Shape;259;p28"/>
          <p:cNvPicPr preferRelativeResize="0"/>
          <p:nvPr/>
        </p:nvPicPr>
        <p:blipFill>
          <a:blip r:embed="rId6">
            <a:alphaModFix/>
          </a:blip>
          <a:stretch>
            <a:fillRect/>
          </a:stretch>
        </p:blipFill>
        <p:spPr>
          <a:xfrm>
            <a:off x="1166925" y="4907875"/>
            <a:ext cx="1331150" cy="459350"/>
          </a:xfrm>
          <a:prstGeom prst="rect">
            <a:avLst/>
          </a:prstGeom>
          <a:noFill/>
          <a:ln>
            <a:noFill/>
          </a:ln>
        </p:spPr>
      </p:pic>
      <p:pic>
        <p:nvPicPr>
          <p:cNvPr id="260" name="Google Shape;260;p28"/>
          <p:cNvPicPr preferRelativeResize="0"/>
          <p:nvPr/>
        </p:nvPicPr>
        <p:blipFill>
          <a:blip r:embed="rId7">
            <a:alphaModFix/>
          </a:blip>
          <a:stretch>
            <a:fillRect/>
          </a:stretch>
        </p:blipFill>
        <p:spPr>
          <a:xfrm>
            <a:off x="2498075" y="4907863"/>
            <a:ext cx="2558000" cy="5214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7" name="Google Shape;267;p29"/>
          <p:cNvSpPr txBox="1"/>
          <p:nvPr>
            <p:ph idx="1" type="body"/>
          </p:nvPr>
        </p:nvSpPr>
        <p:spPr>
          <a:xfrm>
            <a:off x="302606" y="1709252"/>
            <a:ext cx="5617800" cy="438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a:t>Overfitting in Neural Network</a:t>
            </a:r>
            <a:endParaRPr/>
          </a:p>
          <a:p>
            <a:pPr indent="-317500" lvl="1" marL="914400" rtl="0" algn="l">
              <a:lnSpc>
                <a:spcPct val="115000"/>
              </a:lnSpc>
              <a:spcBef>
                <a:spcPts val="0"/>
              </a:spcBef>
              <a:spcAft>
                <a:spcPts val="0"/>
              </a:spcAft>
              <a:buSzPts val="1400"/>
              <a:buChar char="○"/>
            </a:pPr>
            <a:r>
              <a:rPr lang="en-US"/>
              <a:t>A lot of flexibility in the model causes high variance</a:t>
            </a:r>
            <a:endParaRPr/>
          </a:p>
          <a:p>
            <a:pPr indent="-317500" lvl="0" marL="457200" rtl="0" algn="l">
              <a:spcBef>
                <a:spcPts val="0"/>
              </a:spcBef>
              <a:spcAft>
                <a:spcPts val="0"/>
              </a:spcAft>
              <a:buSzPts val="1400"/>
              <a:buChar char="●"/>
            </a:pPr>
            <a:r>
              <a:rPr lang="en-US"/>
              <a:t>Penalizing Alpha</a:t>
            </a:r>
            <a:endParaRPr/>
          </a:p>
          <a:p>
            <a:pPr indent="-317500" lvl="1" marL="914400" rtl="0" algn="l">
              <a:spcBef>
                <a:spcPts val="0"/>
              </a:spcBef>
              <a:spcAft>
                <a:spcPts val="0"/>
              </a:spcAft>
              <a:buSzPts val="1400"/>
              <a:buChar char="○"/>
            </a:pPr>
            <a:r>
              <a:rPr lang="en-US"/>
              <a:t>Best Result with Alpha=1</a:t>
            </a:r>
            <a:endParaRPr/>
          </a:p>
          <a:p>
            <a:pPr indent="-317500" lvl="0" marL="457200" rtl="0" algn="l">
              <a:spcBef>
                <a:spcPts val="0"/>
              </a:spcBef>
              <a:spcAft>
                <a:spcPts val="0"/>
              </a:spcAft>
              <a:buSzPts val="1400"/>
              <a:buChar char="●"/>
            </a:pPr>
            <a:r>
              <a:rPr lang="en-US"/>
              <a:t>Early Stopping</a:t>
            </a:r>
            <a:endParaRPr/>
          </a:p>
          <a:p>
            <a:pPr indent="-317500" lvl="1" marL="914400" rtl="0" algn="l">
              <a:spcBef>
                <a:spcPts val="0"/>
              </a:spcBef>
              <a:spcAft>
                <a:spcPts val="0"/>
              </a:spcAft>
              <a:buSzPts val="1400"/>
              <a:buChar char="○"/>
            </a:pPr>
            <a:r>
              <a:rPr lang="en-US"/>
              <a:t>To get optimum balance between training loss vs  validation loss</a:t>
            </a:r>
            <a:endParaRPr/>
          </a:p>
          <a:p>
            <a:pPr indent="-317500" lvl="2" marL="1371600" rtl="0" algn="l">
              <a:spcBef>
                <a:spcPts val="0"/>
              </a:spcBef>
              <a:spcAft>
                <a:spcPts val="0"/>
              </a:spcAft>
              <a:buSzPts val="1400"/>
              <a:buChar char="■"/>
            </a:pPr>
            <a:r>
              <a:rPr lang="en-US" sz="1600"/>
              <a:t>Epocs=1500</a:t>
            </a:r>
            <a:endParaRPr/>
          </a:p>
          <a:p>
            <a:pPr indent="-317500" lvl="0" marL="457200" rtl="0" algn="l">
              <a:spcBef>
                <a:spcPts val="0"/>
              </a:spcBef>
              <a:spcAft>
                <a:spcPts val="0"/>
              </a:spcAft>
              <a:buSzPts val="1400"/>
              <a:buChar char="●"/>
            </a:pPr>
            <a:r>
              <a:rPr lang="en-US"/>
              <a:t>Predicted RMSE - ~154 (Kaggle)</a:t>
            </a:r>
            <a:endParaRPr/>
          </a:p>
          <a:p>
            <a:pPr indent="0" lvl="0" marL="0" rtl="0" algn="l">
              <a:spcBef>
                <a:spcPts val="1200"/>
              </a:spcBef>
              <a:spcAft>
                <a:spcPts val="0"/>
              </a:spcAft>
              <a:buNone/>
            </a:pPr>
            <a:r>
              <a:t/>
            </a:r>
            <a:endParaRPr/>
          </a:p>
          <a:p>
            <a:pPr indent="-317500" lvl="0" marL="457200" rtl="0" algn="l">
              <a:lnSpc>
                <a:spcPct val="115000"/>
              </a:lnSpc>
              <a:spcBef>
                <a:spcPts val="1200"/>
              </a:spcBef>
              <a:spcAft>
                <a:spcPts val="0"/>
              </a:spcAft>
              <a:buSzPts val="1400"/>
              <a:buChar char="●"/>
            </a:pPr>
            <a:r>
              <a:rPr lang="en-US"/>
              <a:t>Further Optimization</a:t>
            </a:r>
            <a:endParaRPr/>
          </a:p>
          <a:p>
            <a:pPr indent="-330200" lvl="1" marL="914400" rtl="0" algn="l">
              <a:lnSpc>
                <a:spcPct val="115000"/>
              </a:lnSpc>
              <a:spcBef>
                <a:spcPts val="0"/>
              </a:spcBef>
              <a:spcAft>
                <a:spcPts val="0"/>
              </a:spcAft>
              <a:buSzPts val="1600"/>
              <a:buChar char="○"/>
            </a:pPr>
            <a:r>
              <a:rPr lang="en-US"/>
              <a:t>Adding More Hidden Layers</a:t>
            </a:r>
            <a:endParaRPr/>
          </a:p>
          <a:p>
            <a:pPr indent="-317500" lvl="1" marL="914400" rtl="0" algn="l">
              <a:lnSpc>
                <a:spcPct val="115000"/>
              </a:lnSpc>
              <a:spcBef>
                <a:spcPts val="0"/>
              </a:spcBef>
              <a:spcAft>
                <a:spcPts val="0"/>
              </a:spcAft>
              <a:buSzPts val="1400"/>
              <a:buChar char="○"/>
            </a:pPr>
            <a:r>
              <a:rPr lang="en-US"/>
              <a:t>Dropout</a:t>
            </a:r>
            <a:endParaRPr/>
          </a:p>
          <a:p>
            <a:pPr indent="0" lvl="0" marL="914400" rtl="0" algn="l">
              <a:lnSpc>
                <a:spcPct val="115000"/>
              </a:lnSpc>
              <a:spcBef>
                <a:spcPts val="1200"/>
              </a:spcBef>
              <a:spcAft>
                <a:spcPts val="0"/>
              </a:spcAft>
              <a:buNone/>
            </a:pPr>
            <a:r>
              <a:t/>
            </a:r>
            <a:endParaRPr/>
          </a:p>
          <a:p>
            <a:pPr indent="0" lvl="0" marL="457200" rtl="0" algn="l">
              <a:lnSpc>
                <a:spcPct val="115000"/>
              </a:lnSpc>
              <a:spcBef>
                <a:spcPts val="1200"/>
              </a:spcBef>
              <a:spcAft>
                <a:spcPts val="1200"/>
              </a:spcAft>
              <a:buNone/>
            </a:pPr>
            <a:r>
              <a:t/>
            </a:r>
            <a:endParaRPr/>
          </a:p>
        </p:txBody>
      </p:sp>
      <p:sp>
        <p:nvSpPr>
          <p:cNvPr id="268" name="Google Shape;268;p29"/>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Parametric Model using Neural Network</a:t>
            </a:r>
            <a:endParaRPr/>
          </a:p>
        </p:txBody>
      </p:sp>
      <p:sp>
        <p:nvSpPr>
          <p:cNvPr id="269" name="Google Shape;269;p29"/>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Neural Network using scikit Learn MLPRegressor</a:t>
            </a:r>
            <a:endParaRPr/>
          </a:p>
        </p:txBody>
      </p:sp>
      <p:sp>
        <p:nvSpPr>
          <p:cNvPr id="270" name="Google Shape;270;p29"/>
          <p:cNvSpPr txBox="1"/>
          <p:nvPr>
            <p:ph idx="3" type="body"/>
          </p:nvPr>
        </p:nvSpPr>
        <p:spPr>
          <a:xfrm>
            <a:off x="5920400" y="954150"/>
            <a:ext cx="5929800" cy="513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71" name="Google Shape;271;p29"/>
          <p:cNvPicPr preferRelativeResize="0"/>
          <p:nvPr/>
        </p:nvPicPr>
        <p:blipFill>
          <a:blip r:embed="rId3">
            <a:alphaModFix/>
          </a:blip>
          <a:stretch>
            <a:fillRect/>
          </a:stretch>
        </p:blipFill>
        <p:spPr>
          <a:xfrm>
            <a:off x="6204150" y="3198750"/>
            <a:ext cx="5383500" cy="3039300"/>
          </a:xfrm>
          <a:prstGeom prst="rect">
            <a:avLst/>
          </a:prstGeom>
          <a:noFill/>
          <a:ln>
            <a:noFill/>
          </a:ln>
        </p:spPr>
      </p:pic>
      <p:pic>
        <p:nvPicPr>
          <p:cNvPr id="272" name="Google Shape;272;p29"/>
          <p:cNvPicPr preferRelativeResize="0"/>
          <p:nvPr/>
        </p:nvPicPr>
        <p:blipFill>
          <a:blip r:embed="rId4">
            <a:alphaModFix/>
          </a:blip>
          <a:stretch>
            <a:fillRect/>
          </a:stretch>
        </p:blipFill>
        <p:spPr>
          <a:xfrm>
            <a:off x="6698200" y="1160425"/>
            <a:ext cx="4214174" cy="186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9" name="Google Shape;279;p30"/>
          <p:cNvSpPr txBox="1"/>
          <p:nvPr>
            <p:ph idx="1" type="body"/>
          </p:nvPr>
        </p:nvSpPr>
        <p:spPr>
          <a:xfrm>
            <a:off x="302606" y="1709352"/>
            <a:ext cx="5617800" cy="43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800"/>
              <a:t>Base:</a:t>
            </a:r>
            <a:endParaRPr sz="2200"/>
          </a:p>
          <a:p>
            <a:pPr indent="-368300" lvl="1" marL="914400" rtl="0" algn="l">
              <a:spcBef>
                <a:spcPts val="0"/>
              </a:spcBef>
              <a:spcAft>
                <a:spcPts val="0"/>
              </a:spcAft>
              <a:buSzPts val="2200"/>
              <a:buChar char="○"/>
            </a:pPr>
            <a:r>
              <a:rPr lang="en-US" sz="2200"/>
              <a:t>LinearSVM</a:t>
            </a:r>
            <a:endParaRPr sz="2200"/>
          </a:p>
          <a:p>
            <a:pPr indent="0" lvl="0" marL="914400" rtl="0" algn="l">
              <a:spcBef>
                <a:spcPts val="0"/>
              </a:spcBef>
              <a:spcAft>
                <a:spcPts val="0"/>
              </a:spcAft>
              <a:buClr>
                <a:schemeClr val="dk1"/>
              </a:buClr>
              <a:buSzPts val="1100"/>
              <a:buFont typeface="Arial"/>
              <a:buNone/>
            </a:pPr>
            <a:r>
              <a:t/>
            </a:r>
            <a:endParaRPr sz="2200"/>
          </a:p>
          <a:p>
            <a:pPr indent="-317500" lvl="0" marL="457200" rtl="0" algn="l">
              <a:spcBef>
                <a:spcPts val="0"/>
              </a:spcBef>
              <a:spcAft>
                <a:spcPts val="0"/>
              </a:spcAft>
              <a:buSzPts val="1400"/>
              <a:buChar char="●"/>
            </a:pPr>
            <a:r>
              <a:rPr lang="en-US" sz="1800"/>
              <a:t>Model Parameters:</a:t>
            </a:r>
            <a:endParaRPr sz="1800"/>
          </a:p>
          <a:p>
            <a:pPr indent="-368300" lvl="1" marL="914400" rtl="0" algn="l">
              <a:spcBef>
                <a:spcPts val="440"/>
              </a:spcBef>
              <a:spcAft>
                <a:spcPts val="0"/>
              </a:spcAft>
              <a:buSzPts val="2200"/>
              <a:buChar char="○"/>
            </a:pPr>
            <a:r>
              <a:rPr lang="en-US" sz="2200"/>
              <a:t>C value</a:t>
            </a:r>
            <a:endParaRPr sz="2200"/>
          </a:p>
          <a:p>
            <a:pPr indent="0" lvl="0" marL="914400" rtl="0" algn="l">
              <a:spcBef>
                <a:spcPts val="440"/>
              </a:spcBef>
              <a:spcAft>
                <a:spcPts val="0"/>
              </a:spcAft>
              <a:buNone/>
            </a:pPr>
            <a:r>
              <a:t/>
            </a:r>
            <a:endParaRPr sz="2200"/>
          </a:p>
          <a:p>
            <a:pPr indent="0" lvl="0" marL="914400" rtl="0" algn="l">
              <a:spcBef>
                <a:spcPts val="440"/>
              </a:spcBef>
              <a:spcAft>
                <a:spcPts val="0"/>
              </a:spcAft>
              <a:buNone/>
            </a:pPr>
            <a:r>
              <a:t/>
            </a:r>
            <a:endParaRPr sz="2200"/>
          </a:p>
          <a:p>
            <a:pPr indent="-317500" lvl="0" marL="457200" rtl="0" algn="l">
              <a:spcBef>
                <a:spcPts val="0"/>
              </a:spcBef>
              <a:spcAft>
                <a:spcPts val="0"/>
              </a:spcAft>
              <a:buSzPts val="1400"/>
              <a:buChar char="●"/>
            </a:pPr>
            <a:r>
              <a:rPr lang="en-US" sz="1800"/>
              <a:t>Mean RMSE</a:t>
            </a:r>
            <a:endParaRPr sz="1800"/>
          </a:p>
          <a:p>
            <a:pPr indent="-368300" lvl="1" marL="914400" rtl="0" algn="l">
              <a:spcBef>
                <a:spcPts val="0"/>
              </a:spcBef>
              <a:spcAft>
                <a:spcPts val="0"/>
              </a:spcAft>
              <a:buSzPts val="2200"/>
              <a:buChar char="○"/>
            </a:pPr>
            <a:r>
              <a:rPr lang="en-US" sz="2200"/>
              <a:t>Train (players): 128</a:t>
            </a:r>
            <a:endParaRPr sz="2200"/>
          </a:p>
          <a:p>
            <a:pPr indent="-368300" lvl="1" marL="914400" rtl="0" algn="l">
              <a:spcBef>
                <a:spcPts val="0"/>
              </a:spcBef>
              <a:spcAft>
                <a:spcPts val="0"/>
              </a:spcAft>
              <a:buSzPts val="2200"/>
              <a:buChar char="○"/>
            </a:pPr>
            <a:r>
              <a:rPr lang="en-US" sz="2200"/>
              <a:t>Test (bots): 156</a:t>
            </a:r>
            <a:endParaRPr sz="2200"/>
          </a:p>
          <a:p>
            <a:pPr indent="0" lvl="0" marL="0" rtl="0" algn="l">
              <a:spcBef>
                <a:spcPts val="440"/>
              </a:spcBef>
              <a:spcAft>
                <a:spcPts val="0"/>
              </a:spcAft>
              <a:buNone/>
            </a:pPr>
            <a:r>
              <a:t/>
            </a:r>
            <a:endParaRPr sz="2200"/>
          </a:p>
        </p:txBody>
      </p:sp>
      <p:sp>
        <p:nvSpPr>
          <p:cNvPr id="280" name="Google Shape;280;p30"/>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600"/>
              </a:spcAft>
              <a:buClr>
                <a:schemeClr val="dk1"/>
              </a:buClr>
              <a:buSzPts val="1100"/>
              <a:buFont typeface="Arial"/>
              <a:buNone/>
            </a:pPr>
            <a:r>
              <a:rPr lang="en-US" sz="2700">
                <a:latin typeface="Times New Roman"/>
                <a:ea typeface="Times New Roman"/>
                <a:cs typeface="Times New Roman"/>
                <a:sym typeface="Times New Roman"/>
              </a:rPr>
              <a:t>Parametric Model using LinearSVM</a:t>
            </a:r>
            <a:endParaRPr/>
          </a:p>
        </p:txBody>
      </p:sp>
      <p:sp>
        <p:nvSpPr>
          <p:cNvPr id="281" name="Google Shape;281;p30"/>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txBox="1"/>
          <p:nvPr>
            <p:ph idx="3" type="body"/>
          </p:nvPr>
        </p:nvSpPr>
        <p:spPr>
          <a:xfrm>
            <a:off x="6159098" y="1709352"/>
            <a:ext cx="5691000" cy="43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283" name="Google Shape;283;p30"/>
          <p:cNvPicPr preferRelativeResize="0"/>
          <p:nvPr/>
        </p:nvPicPr>
        <p:blipFill>
          <a:blip r:embed="rId3">
            <a:alphaModFix/>
          </a:blip>
          <a:stretch>
            <a:fillRect/>
          </a:stretch>
        </p:blipFill>
        <p:spPr>
          <a:xfrm>
            <a:off x="3897863" y="1306863"/>
            <a:ext cx="7735634" cy="4605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89" name="Google Shape;289;p31"/>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Stacking Model</a:t>
            </a:r>
            <a:endParaRPr b="1" i="0" sz="3000" u="none" cap="none" strike="noStrike">
              <a:solidFill>
                <a:schemeClr val="dk1"/>
              </a:solidFill>
              <a:latin typeface="Arial"/>
              <a:ea typeface="Arial"/>
              <a:cs typeface="Arial"/>
              <a:sym typeface="Arial"/>
            </a:endParaRPr>
          </a:p>
        </p:txBody>
      </p:sp>
      <p:sp>
        <p:nvSpPr>
          <p:cNvPr id="290" name="Google Shape;290;p31"/>
          <p:cNvSpPr txBox="1"/>
          <p:nvPr>
            <p:ph idx="2" type="body"/>
          </p:nvPr>
        </p:nvSpPr>
        <p:spPr>
          <a:xfrm>
            <a:off x="302600" y="954150"/>
            <a:ext cx="5441400" cy="22128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a:t>Base: </a:t>
            </a:r>
            <a:endParaRPr/>
          </a:p>
          <a:p>
            <a:pPr indent="-368300" lvl="1" marL="914400" marR="0" rtl="0" algn="l">
              <a:spcBef>
                <a:spcPts val="0"/>
              </a:spcBef>
              <a:spcAft>
                <a:spcPts val="0"/>
              </a:spcAft>
              <a:buSzPts val="2200"/>
              <a:buChar char="○"/>
            </a:pPr>
            <a:r>
              <a:rPr lang="en-US">
                <a:latin typeface="Arial"/>
                <a:ea typeface="Arial"/>
                <a:cs typeface="Arial"/>
                <a:sym typeface="Arial"/>
              </a:rPr>
              <a:t>SGDRegressor</a:t>
            </a:r>
            <a:endParaRPr>
              <a:latin typeface="Arial"/>
              <a:ea typeface="Arial"/>
              <a:cs typeface="Arial"/>
              <a:sym typeface="Arial"/>
            </a:endParaRPr>
          </a:p>
          <a:p>
            <a:pPr indent="-368300" lvl="1" marL="914400" marR="0" rtl="0" algn="l">
              <a:spcBef>
                <a:spcPts val="0"/>
              </a:spcBef>
              <a:spcAft>
                <a:spcPts val="0"/>
              </a:spcAft>
              <a:buSzPts val="2200"/>
              <a:buChar char="○"/>
            </a:pPr>
            <a:r>
              <a:rPr lang="en-US">
                <a:latin typeface="Arial"/>
                <a:ea typeface="Arial"/>
                <a:cs typeface="Arial"/>
                <a:sym typeface="Arial"/>
              </a:rPr>
              <a:t>DecisionTreeRegressor</a:t>
            </a:r>
            <a:endParaRPr>
              <a:latin typeface="Arial"/>
              <a:ea typeface="Arial"/>
              <a:cs typeface="Arial"/>
              <a:sym typeface="Arial"/>
            </a:endParaRPr>
          </a:p>
          <a:p>
            <a:pPr indent="-317500" lvl="0" marL="457200" rtl="0" algn="l">
              <a:spcBef>
                <a:spcPts val="0"/>
              </a:spcBef>
              <a:spcAft>
                <a:spcPts val="0"/>
              </a:spcAft>
              <a:buSzPts val="1400"/>
              <a:buChar char="●"/>
            </a:pPr>
            <a:r>
              <a:rPr lang="en-US"/>
              <a:t>Meta-regressor</a:t>
            </a:r>
            <a:endParaRPr/>
          </a:p>
          <a:p>
            <a:pPr indent="-368300" lvl="1" marL="914400" rtl="0" algn="l">
              <a:spcBef>
                <a:spcPts val="440"/>
              </a:spcBef>
              <a:spcAft>
                <a:spcPts val="0"/>
              </a:spcAft>
              <a:buSzPts val="2200"/>
              <a:buChar char="○"/>
            </a:pPr>
            <a:r>
              <a:rPr lang="en-US">
                <a:latin typeface="Arial"/>
                <a:ea typeface="Arial"/>
                <a:cs typeface="Arial"/>
                <a:sym typeface="Arial"/>
              </a:rPr>
              <a:t>Ridge Regressor</a:t>
            </a:r>
            <a:endParaRPr>
              <a:latin typeface="Arial"/>
              <a:ea typeface="Arial"/>
              <a:cs typeface="Arial"/>
              <a:sym typeface="Arial"/>
            </a:endParaRPr>
          </a:p>
        </p:txBody>
      </p:sp>
      <p:pic>
        <p:nvPicPr>
          <p:cNvPr id="291" name="Google Shape;291;p31"/>
          <p:cNvPicPr preferRelativeResize="0"/>
          <p:nvPr/>
        </p:nvPicPr>
        <p:blipFill>
          <a:blip r:embed="rId3">
            <a:alphaModFix/>
          </a:blip>
          <a:stretch>
            <a:fillRect/>
          </a:stretch>
        </p:blipFill>
        <p:spPr>
          <a:xfrm>
            <a:off x="302600" y="3386875"/>
            <a:ext cx="4767731" cy="2948450"/>
          </a:xfrm>
          <a:prstGeom prst="rect">
            <a:avLst/>
          </a:prstGeom>
          <a:noFill/>
          <a:ln>
            <a:noFill/>
          </a:ln>
        </p:spPr>
      </p:pic>
      <p:pic>
        <p:nvPicPr>
          <p:cNvPr id="292" name="Google Shape;292;p31"/>
          <p:cNvPicPr preferRelativeResize="0"/>
          <p:nvPr/>
        </p:nvPicPr>
        <p:blipFill>
          <a:blip r:embed="rId4">
            <a:alphaModFix/>
          </a:blip>
          <a:stretch>
            <a:fillRect/>
          </a:stretch>
        </p:blipFill>
        <p:spPr>
          <a:xfrm>
            <a:off x="6668475" y="3432223"/>
            <a:ext cx="4767724" cy="2751502"/>
          </a:xfrm>
          <a:prstGeom prst="rect">
            <a:avLst/>
          </a:prstGeom>
          <a:noFill/>
          <a:ln>
            <a:noFill/>
          </a:ln>
        </p:spPr>
      </p:pic>
      <p:sp>
        <p:nvSpPr>
          <p:cNvPr id="293" name="Google Shape;293;p31"/>
          <p:cNvSpPr txBox="1"/>
          <p:nvPr>
            <p:ph idx="2" type="body"/>
          </p:nvPr>
        </p:nvSpPr>
        <p:spPr>
          <a:xfrm>
            <a:off x="5912275" y="1086788"/>
            <a:ext cx="5441400" cy="22128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a:t>Mean RMSE</a:t>
            </a:r>
            <a:endParaRPr/>
          </a:p>
          <a:p>
            <a:pPr indent="-368300" lvl="1" marL="914400" marR="0" rtl="0" algn="l">
              <a:spcBef>
                <a:spcPts val="0"/>
              </a:spcBef>
              <a:spcAft>
                <a:spcPts val="0"/>
              </a:spcAft>
              <a:buSzPts val="2200"/>
              <a:buChar char="○"/>
            </a:pPr>
            <a:r>
              <a:rPr lang="en-US">
                <a:latin typeface="Arial"/>
                <a:ea typeface="Arial"/>
                <a:cs typeface="Arial"/>
                <a:sym typeface="Arial"/>
              </a:rPr>
              <a:t>Train (players): 133.768</a:t>
            </a:r>
            <a:endParaRPr>
              <a:latin typeface="Arial"/>
              <a:ea typeface="Arial"/>
              <a:cs typeface="Arial"/>
              <a:sym typeface="Arial"/>
            </a:endParaRPr>
          </a:p>
          <a:p>
            <a:pPr indent="-368300" lvl="1" marL="914400" marR="0" rtl="0" algn="l">
              <a:spcBef>
                <a:spcPts val="0"/>
              </a:spcBef>
              <a:spcAft>
                <a:spcPts val="0"/>
              </a:spcAft>
              <a:buSzPts val="2200"/>
              <a:buChar char="○"/>
            </a:pPr>
            <a:r>
              <a:rPr lang="en-US">
                <a:latin typeface="Arial"/>
                <a:ea typeface="Arial"/>
                <a:cs typeface="Arial"/>
                <a:sym typeface="Arial"/>
              </a:rPr>
              <a:t>Test (bots): ~2.4</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idx="3" type="body"/>
          </p:nvPr>
        </p:nvSpPr>
        <p:spPr>
          <a:xfrm>
            <a:off x="711150" y="2109725"/>
            <a:ext cx="9130800" cy="3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6000"/>
              <a:t>Conclusions and Future Work</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idx="1" type="body"/>
          </p:nvPr>
        </p:nvSpPr>
        <p:spPr>
          <a:xfrm>
            <a:off x="302600" y="1709350"/>
            <a:ext cx="5784900" cy="4384500"/>
          </a:xfrm>
          <a:prstGeom prst="rect">
            <a:avLst/>
          </a:prstGeom>
          <a:noFill/>
          <a:ln>
            <a:noFill/>
          </a:ln>
        </p:spPr>
        <p:txBody>
          <a:bodyPr anchorCtr="0" anchor="t" bIns="45700" lIns="91425" spcFirstLastPara="1" rIns="91425" wrap="square" tIns="45700">
            <a:noAutofit/>
          </a:bodyPr>
          <a:lstStyle/>
          <a:p>
            <a:pPr indent="-184150" lvl="0" marL="285750" marR="0" rtl="0" algn="l">
              <a:spcBef>
                <a:spcPts val="0"/>
              </a:spcBef>
              <a:spcAft>
                <a:spcPts val="0"/>
              </a:spcAft>
              <a:buClr>
                <a:schemeClr val="dk1"/>
              </a:buClr>
              <a:buSzPts val="1600"/>
              <a:buFont typeface="Arial"/>
              <a:buNone/>
            </a:pPr>
            <a:r>
              <a:rPr lang="en-US" sz="3600"/>
              <a:t>Results</a:t>
            </a:r>
            <a:br>
              <a:rPr lang="en-US" sz="3600"/>
            </a:br>
            <a:endParaRPr sz="2400"/>
          </a:p>
          <a:p>
            <a:pPr indent="-381000" lvl="0" marL="457200" rtl="0" algn="l">
              <a:spcBef>
                <a:spcPts val="0"/>
              </a:spcBef>
              <a:spcAft>
                <a:spcPts val="0"/>
              </a:spcAft>
              <a:buSzPts val="2400"/>
              <a:buChar char="●"/>
            </a:pPr>
            <a:r>
              <a:rPr lang="en-US" sz="2400"/>
              <a:t>Mean Test RMSE (bots): ~2.4</a:t>
            </a:r>
            <a:endParaRPr sz="2400"/>
          </a:p>
          <a:p>
            <a:pPr indent="-381000" lvl="0" marL="457200" rtl="0" algn="l">
              <a:spcBef>
                <a:spcPts val="0"/>
              </a:spcBef>
              <a:spcAft>
                <a:spcPts val="0"/>
              </a:spcAft>
              <a:buSzPts val="2400"/>
              <a:buChar char="●"/>
            </a:pPr>
            <a:r>
              <a:rPr lang="en-US" sz="2400"/>
              <a:t>Mean Test RMSE (players): ~152.876</a:t>
            </a:r>
            <a:endParaRPr sz="2400"/>
          </a:p>
          <a:p>
            <a:pPr indent="-381000" lvl="0" marL="457200" rtl="0" algn="l">
              <a:spcBef>
                <a:spcPts val="0"/>
              </a:spcBef>
              <a:spcAft>
                <a:spcPts val="0"/>
              </a:spcAft>
              <a:buSzPts val="2400"/>
              <a:buChar char="●"/>
            </a:pPr>
            <a:r>
              <a:t/>
            </a:r>
            <a:endParaRPr sz="2400"/>
          </a:p>
        </p:txBody>
      </p:sp>
      <p:sp>
        <p:nvSpPr>
          <p:cNvPr id="305" name="Google Shape;305;p33"/>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6" name="Google Shape;306;p33"/>
          <p:cNvSpPr txBox="1"/>
          <p:nvPr>
            <p:ph type="title"/>
          </p:nvPr>
        </p:nvSpPr>
        <p:spPr>
          <a:xfrm>
            <a:off x="302600" y="418347"/>
            <a:ext cx="9735300" cy="94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Our model achieves low test error, and shows interesting directions for future generalization work</a:t>
            </a:r>
            <a:endParaRPr b="1" i="0" sz="3000" u="none" cap="none" strike="noStrike">
              <a:solidFill>
                <a:schemeClr val="dk1"/>
              </a:solidFill>
              <a:latin typeface="Arial"/>
              <a:ea typeface="Arial"/>
              <a:cs typeface="Arial"/>
              <a:sym typeface="Arial"/>
            </a:endParaRPr>
          </a:p>
        </p:txBody>
      </p:sp>
      <p:sp>
        <p:nvSpPr>
          <p:cNvPr id="307" name="Google Shape;307;p33"/>
          <p:cNvSpPr txBox="1"/>
          <p:nvPr>
            <p:ph idx="3" type="body"/>
          </p:nvPr>
        </p:nvSpPr>
        <p:spPr>
          <a:xfrm>
            <a:off x="6168248" y="1709351"/>
            <a:ext cx="5654400" cy="43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600"/>
              <a:t>Future Work</a:t>
            </a:r>
            <a:br>
              <a:rPr lang="en-US" sz="3600"/>
            </a:br>
            <a:endParaRPr sz="2400"/>
          </a:p>
          <a:p>
            <a:pPr indent="-381000" lvl="0" marL="457200" rtl="0" algn="l">
              <a:spcBef>
                <a:spcPts val="1200"/>
              </a:spcBef>
              <a:spcAft>
                <a:spcPts val="0"/>
              </a:spcAft>
              <a:buSzPts val="2400"/>
              <a:buChar char="●"/>
            </a:pPr>
            <a:r>
              <a:rPr lang="en-US" sz="2400"/>
              <a:t>Reproducibility challenges</a:t>
            </a:r>
            <a:br>
              <a:rPr lang="en-US" sz="2400"/>
            </a:br>
            <a:endParaRPr sz="2400"/>
          </a:p>
          <a:p>
            <a:pPr indent="-381000" lvl="0" marL="457200" rtl="0" algn="l">
              <a:spcBef>
                <a:spcPts val="0"/>
              </a:spcBef>
              <a:spcAft>
                <a:spcPts val="0"/>
              </a:spcAft>
              <a:buSzPts val="2400"/>
              <a:buChar char="●"/>
            </a:pPr>
            <a:r>
              <a:rPr lang="en-US" sz="2400"/>
              <a:t>Cross validation to reduce overfitting between players/bot populations</a:t>
            </a:r>
            <a:endParaRPr sz="2400"/>
          </a:p>
        </p:txBody>
      </p:sp>
      <p:pic>
        <p:nvPicPr>
          <p:cNvPr id="308" name="Google Shape;308;p33"/>
          <p:cNvPicPr preferRelativeResize="0"/>
          <p:nvPr/>
        </p:nvPicPr>
        <p:blipFill rotWithShape="1">
          <a:blip r:embed="rId3">
            <a:alphaModFix/>
          </a:blip>
          <a:srcRect b="0" l="1776" r="51834" t="0"/>
          <a:stretch/>
        </p:blipFill>
        <p:spPr>
          <a:xfrm>
            <a:off x="302600" y="3719150"/>
            <a:ext cx="5654400" cy="237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ph idx="1" type="subTitle"/>
          </p:nvPr>
        </p:nvSpPr>
        <p:spPr>
          <a:xfrm>
            <a:off x="1828324" y="5240939"/>
            <a:ext cx="8532178" cy="1298388"/>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3F3F3F"/>
              </a:buClr>
              <a:buFont typeface="Arial"/>
              <a:buNone/>
            </a:pPr>
            <a:r>
              <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2" type="body"/>
          </p:nvPr>
        </p:nvSpPr>
        <p:spPr>
          <a:xfrm>
            <a:off x="226625" y="2542206"/>
            <a:ext cx="7399500" cy="36552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i="0" lang="en-US" sz="3600"/>
              <a:t>Exploratory Data Analysis</a:t>
            </a:r>
            <a:endParaRPr i="0" sz="3600"/>
          </a:p>
          <a:p>
            <a:pPr indent="-457200" lvl="0" marL="457200" rtl="0" algn="l">
              <a:spcBef>
                <a:spcPts val="0"/>
              </a:spcBef>
              <a:spcAft>
                <a:spcPts val="0"/>
              </a:spcAft>
              <a:buSzPts val="3600"/>
              <a:buChar char="●"/>
            </a:pPr>
            <a:r>
              <a:rPr i="0" lang="en-US" sz="3600"/>
              <a:t>Preprocessing</a:t>
            </a:r>
            <a:endParaRPr i="0" sz="3600"/>
          </a:p>
          <a:p>
            <a:pPr indent="-457200" lvl="0" marL="457200" rtl="0" algn="l">
              <a:spcBef>
                <a:spcPts val="0"/>
              </a:spcBef>
              <a:spcAft>
                <a:spcPts val="0"/>
              </a:spcAft>
              <a:buSzPts val="3600"/>
              <a:buChar char="●"/>
            </a:pPr>
            <a:r>
              <a:rPr i="0" lang="en-US" sz="3600"/>
              <a:t>M</a:t>
            </a:r>
            <a:r>
              <a:rPr i="0" lang="en-US" sz="3600"/>
              <a:t>odeling </a:t>
            </a:r>
            <a:endParaRPr i="0" sz="3600"/>
          </a:p>
          <a:p>
            <a:pPr indent="-419100" lvl="1" marL="914400" rtl="0" algn="l">
              <a:spcBef>
                <a:spcPts val="0"/>
              </a:spcBef>
              <a:spcAft>
                <a:spcPts val="0"/>
              </a:spcAft>
              <a:buSzPts val="3000"/>
              <a:buChar char="○"/>
            </a:pPr>
            <a:r>
              <a:rPr lang="en-US" sz="3000">
                <a:latin typeface="Arial"/>
                <a:ea typeface="Arial"/>
                <a:cs typeface="Arial"/>
                <a:sym typeface="Arial"/>
              </a:rPr>
              <a:t>Non-parametric</a:t>
            </a:r>
            <a:endParaRPr sz="3000">
              <a:latin typeface="Arial"/>
              <a:ea typeface="Arial"/>
              <a:cs typeface="Arial"/>
              <a:sym typeface="Arial"/>
            </a:endParaRPr>
          </a:p>
          <a:p>
            <a:pPr indent="-419100" lvl="1" marL="914400" rtl="0" algn="l">
              <a:spcBef>
                <a:spcPts val="0"/>
              </a:spcBef>
              <a:spcAft>
                <a:spcPts val="0"/>
              </a:spcAft>
              <a:buSzPts val="3000"/>
              <a:buChar char="○"/>
            </a:pPr>
            <a:r>
              <a:rPr lang="en-US" sz="3000">
                <a:latin typeface="Arial"/>
                <a:ea typeface="Arial"/>
                <a:cs typeface="Arial"/>
                <a:sym typeface="Arial"/>
              </a:rPr>
              <a:t>Parametric</a:t>
            </a:r>
            <a:endParaRPr sz="3000">
              <a:latin typeface="Arial"/>
              <a:ea typeface="Arial"/>
              <a:cs typeface="Arial"/>
              <a:sym typeface="Arial"/>
            </a:endParaRPr>
          </a:p>
          <a:p>
            <a:pPr indent="-419100" lvl="1" marL="914400" rtl="0" algn="l">
              <a:spcBef>
                <a:spcPts val="0"/>
              </a:spcBef>
              <a:spcAft>
                <a:spcPts val="0"/>
              </a:spcAft>
              <a:buSzPts val="3000"/>
              <a:buFont typeface="Arial"/>
              <a:buChar char="○"/>
            </a:pPr>
            <a:r>
              <a:rPr lang="en-US" sz="3000">
                <a:latin typeface="Arial"/>
                <a:ea typeface="Arial"/>
                <a:cs typeface="Arial"/>
                <a:sym typeface="Arial"/>
              </a:rPr>
              <a:t>Stacking</a:t>
            </a:r>
            <a:endParaRPr sz="3000">
              <a:latin typeface="Arial"/>
              <a:ea typeface="Arial"/>
              <a:cs typeface="Arial"/>
              <a:sym typeface="Arial"/>
            </a:endParaRPr>
          </a:p>
          <a:p>
            <a:pPr indent="-457200" lvl="0" marL="457200" rtl="0" algn="l">
              <a:spcBef>
                <a:spcPts val="0"/>
              </a:spcBef>
              <a:spcAft>
                <a:spcPts val="0"/>
              </a:spcAft>
              <a:buSzPts val="3600"/>
              <a:buChar char="●"/>
            </a:pPr>
            <a:r>
              <a:rPr i="0" lang="en-US" sz="3600"/>
              <a:t>Conclusion and Future Work</a:t>
            </a:r>
            <a:endParaRPr i="0" sz="3600"/>
          </a:p>
        </p:txBody>
      </p:sp>
      <p:sp>
        <p:nvSpPr>
          <p:cNvPr id="177" name="Google Shape;177;p20"/>
          <p:cNvSpPr txBox="1"/>
          <p:nvPr>
            <p:ph idx="3" type="body"/>
          </p:nvPr>
        </p:nvSpPr>
        <p:spPr>
          <a:xfrm>
            <a:off x="222133" y="1591726"/>
            <a:ext cx="7408500" cy="12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5400"/>
              <a:t>Agenda</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3" type="body"/>
          </p:nvPr>
        </p:nvSpPr>
        <p:spPr>
          <a:xfrm>
            <a:off x="711150" y="2109725"/>
            <a:ext cx="10311900" cy="30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6000"/>
              <a:t>Exploratory Data Analysis and Preprocessing</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218200" y="1554725"/>
            <a:ext cx="5940900" cy="4384500"/>
          </a:xfrm>
          <a:prstGeom prst="rect">
            <a:avLst/>
          </a:prstGeom>
          <a:noFill/>
          <a:ln>
            <a:noFill/>
          </a:ln>
        </p:spPr>
        <p:txBody>
          <a:bodyPr anchorCtr="0" anchor="t" bIns="45700" lIns="91425" spcFirstLastPara="1" rIns="91425" wrap="square" tIns="45700">
            <a:noAutofit/>
          </a:bodyPr>
          <a:lstStyle/>
          <a:p>
            <a:pPr indent="-184150" lvl="0" marL="285750" marR="0" rtl="0" algn="l">
              <a:spcBef>
                <a:spcPts val="0"/>
              </a:spcBef>
              <a:spcAft>
                <a:spcPts val="0"/>
              </a:spcAft>
              <a:buClr>
                <a:schemeClr val="dk1"/>
              </a:buClr>
              <a:buSzPts val="1600"/>
              <a:buFont typeface="Arial"/>
              <a:buNone/>
            </a:pPr>
            <a:r>
              <a:rPr i="1" lang="en-US" sz="3600"/>
              <a:t>Outliers - no </a:t>
            </a:r>
            <a:r>
              <a:rPr i="1" lang="en-US" sz="3600"/>
              <a:t>rating </a:t>
            </a:r>
            <a:r>
              <a:rPr i="1" lang="en-US" sz="3600"/>
              <a:t>variation </a:t>
            </a:r>
            <a:endParaRPr b="0" i="1" sz="3600" u="none" cap="none" strike="noStrike">
              <a:solidFill>
                <a:schemeClr val="dk1"/>
              </a:solidFill>
              <a:latin typeface="Arial"/>
              <a:ea typeface="Arial"/>
              <a:cs typeface="Arial"/>
              <a:sym typeface="Arial"/>
            </a:endParaRPr>
          </a:p>
        </p:txBody>
      </p:sp>
      <p:sp>
        <p:nvSpPr>
          <p:cNvPr id="189" name="Google Shape;189;p22"/>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0" name="Google Shape;190;p22"/>
          <p:cNvSpPr txBox="1"/>
          <p:nvPr>
            <p:ph type="title"/>
          </p:nvPr>
        </p:nvSpPr>
        <p:spPr>
          <a:xfrm>
            <a:off x="302600" y="171146"/>
            <a:ext cx="9735300" cy="106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Our analysis inspired decisions for which players – and which features – to include in our model</a:t>
            </a:r>
            <a:endParaRPr b="1" i="0" sz="3000" u="none" cap="none" strike="noStrike">
              <a:solidFill>
                <a:schemeClr val="dk1"/>
              </a:solidFill>
              <a:latin typeface="Arial"/>
              <a:ea typeface="Arial"/>
              <a:cs typeface="Arial"/>
              <a:sym typeface="Arial"/>
            </a:endParaRPr>
          </a:p>
        </p:txBody>
      </p:sp>
      <p:sp>
        <p:nvSpPr>
          <p:cNvPr id="191" name="Google Shape;191;p22"/>
          <p:cNvSpPr txBox="1"/>
          <p:nvPr>
            <p:ph idx="2" type="body"/>
          </p:nvPr>
        </p:nvSpPr>
        <p:spPr>
          <a:xfrm>
            <a:off x="603130" y="7471478"/>
            <a:ext cx="11585700" cy="4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22"/>
          <p:cNvSpPr txBox="1"/>
          <p:nvPr>
            <p:ph idx="3" type="body"/>
          </p:nvPr>
        </p:nvSpPr>
        <p:spPr>
          <a:xfrm>
            <a:off x="6159098" y="1236752"/>
            <a:ext cx="5691000" cy="4384500"/>
          </a:xfrm>
          <a:prstGeom prst="rect">
            <a:avLst/>
          </a:prstGeom>
        </p:spPr>
        <p:txBody>
          <a:bodyPr anchorCtr="0" anchor="t" bIns="91425" lIns="91425" spcFirstLastPara="1" rIns="91425" wrap="square" tIns="91425">
            <a:noAutofit/>
          </a:bodyPr>
          <a:lstStyle/>
          <a:p>
            <a:pPr indent="-184150" lvl="0" marL="285750" rtl="0" algn="l">
              <a:spcBef>
                <a:spcPts val="0"/>
              </a:spcBef>
              <a:spcAft>
                <a:spcPts val="0"/>
              </a:spcAft>
              <a:buClr>
                <a:schemeClr val="dk1"/>
              </a:buClr>
              <a:buSzPts val="1600"/>
              <a:buFont typeface="Arial"/>
              <a:buNone/>
            </a:pPr>
            <a:r>
              <a:rPr i="1" lang="en-US" sz="3600"/>
              <a:t>Agg. features correlated</a:t>
            </a:r>
            <a:r>
              <a:rPr i="1" lang="en-US" sz="3600"/>
              <a:t> the </a:t>
            </a:r>
            <a:r>
              <a:rPr i="1" lang="en-US" sz="3600"/>
              <a:t>highest to </a:t>
            </a:r>
            <a:r>
              <a:rPr i="1" lang="en-US" sz="3600"/>
              <a:t>the</a:t>
            </a:r>
            <a:r>
              <a:rPr i="1" lang="en-US" sz="3600"/>
              <a:t> target</a:t>
            </a:r>
            <a:endParaRPr i="1" sz="3600"/>
          </a:p>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75725" y="2346924"/>
            <a:ext cx="5786650" cy="3531725"/>
          </a:xfrm>
          <a:prstGeom prst="rect">
            <a:avLst/>
          </a:prstGeom>
          <a:noFill/>
          <a:ln>
            <a:noFill/>
          </a:ln>
        </p:spPr>
      </p:pic>
      <p:pic>
        <p:nvPicPr>
          <p:cNvPr id="194" name="Google Shape;194;p22"/>
          <p:cNvPicPr preferRelativeResize="0"/>
          <p:nvPr/>
        </p:nvPicPr>
        <p:blipFill>
          <a:blip r:embed="rId4">
            <a:alphaModFix/>
          </a:blip>
          <a:stretch>
            <a:fillRect/>
          </a:stretch>
        </p:blipFill>
        <p:spPr>
          <a:xfrm>
            <a:off x="6159100" y="2419525"/>
            <a:ext cx="5829925" cy="39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1" name="Google Shape;201;p23"/>
          <p:cNvSpPr txBox="1"/>
          <p:nvPr>
            <p:ph idx="1" type="body"/>
          </p:nvPr>
        </p:nvSpPr>
        <p:spPr>
          <a:xfrm>
            <a:off x="302600" y="1925375"/>
            <a:ext cx="5617800" cy="416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202" name="Google Shape;202;p23"/>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750">
                <a:highlight>
                  <a:srgbClr val="FFFFFF"/>
                </a:highlight>
              </a:rPr>
              <a:t>As the  below plot shows, the training data is mostly represented by players who have played before. However, the distributions of scores between both new and old players are roughly Gaussian, with the same range of values</a:t>
            </a:r>
            <a:endParaRPr sz="2500"/>
          </a:p>
        </p:txBody>
      </p:sp>
      <p:sp>
        <p:nvSpPr>
          <p:cNvPr id="204" name="Google Shape;204;p23"/>
          <p:cNvSpPr txBox="1"/>
          <p:nvPr>
            <p:ph idx="3" type="body"/>
          </p:nvPr>
        </p:nvSpPr>
        <p:spPr>
          <a:xfrm flipH="1">
            <a:off x="9097950" y="5293075"/>
            <a:ext cx="429600" cy="1908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t/>
            </a:r>
            <a:endParaRPr/>
          </a:p>
        </p:txBody>
      </p:sp>
      <p:pic>
        <p:nvPicPr>
          <p:cNvPr id="205" name="Google Shape;205;p23"/>
          <p:cNvPicPr preferRelativeResize="0"/>
          <p:nvPr/>
        </p:nvPicPr>
        <p:blipFill>
          <a:blip r:embed="rId3">
            <a:alphaModFix/>
          </a:blip>
          <a:stretch>
            <a:fillRect/>
          </a:stretch>
        </p:blipFill>
        <p:spPr>
          <a:xfrm>
            <a:off x="220625" y="1925388"/>
            <a:ext cx="5617800" cy="4168475"/>
          </a:xfrm>
          <a:prstGeom prst="rect">
            <a:avLst/>
          </a:prstGeom>
          <a:noFill/>
          <a:ln>
            <a:noFill/>
          </a:ln>
        </p:spPr>
      </p:pic>
      <p:pic>
        <p:nvPicPr>
          <p:cNvPr id="206" name="Google Shape;206;p23"/>
          <p:cNvPicPr preferRelativeResize="0"/>
          <p:nvPr/>
        </p:nvPicPr>
        <p:blipFill>
          <a:blip r:embed="rId4">
            <a:alphaModFix/>
          </a:blip>
          <a:stretch>
            <a:fillRect/>
          </a:stretch>
        </p:blipFill>
        <p:spPr>
          <a:xfrm>
            <a:off x="6025450" y="1891587"/>
            <a:ext cx="5963623" cy="4236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idx="3" type="body"/>
          </p:nvPr>
        </p:nvSpPr>
        <p:spPr>
          <a:xfrm>
            <a:off x="711150" y="2109725"/>
            <a:ext cx="9130800" cy="3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6000"/>
              <a:t>Modeling and Evaluation</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19" name="Google Shape;219;p25"/>
          <p:cNvSpPr txBox="1"/>
          <p:nvPr>
            <p:ph idx="1" type="body"/>
          </p:nvPr>
        </p:nvSpPr>
        <p:spPr>
          <a:xfrm>
            <a:off x="302600" y="1709350"/>
            <a:ext cx="4330800" cy="203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800"/>
              <a:t>Base:</a:t>
            </a:r>
            <a:endParaRPr sz="2200"/>
          </a:p>
          <a:p>
            <a:pPr indent="-368300" lvl="1" marL="914400" rtl="0" algn="l">
              <a:spcBef>
                <a:spcPts val="0"/>
              </a:spcBef>
              <a:spcAft>
                <a:spcPts val="0"/>
              </a:spcAft>
              <a:buSzPts val="2200"/>
              <a:buChar char="○"/>
            </a:pPr>
            <a:r>
              <a:rPr lang="en-US" sz="2200"/>
              <a:t>DecisionTreeRegressor</a:t>
            </a:r>
            <a:endParaRPr sz="2200"/>
          </a:p>
          <a:p>
            <a:pPr indent="0" lvl="0" marL="914400" rtl="0" algn="l">
              <a:spcBef>
                <a:spcPts val="0"/>
              </a:spcBef>
              <a:spcAft>
                <a:spcPts val="0"/>
              </a:spcAft>
              <a:buNone/>
            </a:pPr>
            <a:r>
              <a:t/>
            </a:r>
            <a:endParaRPr sz="2200"/>
          </a:p>
          <a:p>
            <a:pPr indent="-317500" lvl="0" marL="457200" rtl="0" algn="l">
              <a:spcBef>
                <a:spcPts val="0"/>
              </a:spcBef>
              <a:spcAft>
                <a:spcPts val="0"/>
              </a:spcAft>
              <a:buSzPts val="1400"/>
              <a:buChar char="●"/>
            </a:pPr>
            <a:r>
              <a:rPr lang="en-US" sz="1800"/>
              <a:t>Model Parameters:</a:t>
            </a:r>
            <a:endParaRPr sz="1800"/>
          </a:p>
          <a:p>
            <a:pPr indent="-368300" lvl="1" marL="914400" rtl="0" algn="l">
              <a:spcBef>
                <a:spcPts val="440"/>
              </a:spcBef>
              <a:spcAft>
                <a:spcPts val="0"/>
              </a:spcAft>
              <a:buSzPts val="2200"/>
              <a:buChar char="○"/>
            </a:pPr>
            <a:r>
              <a:rPr lang="en-US" sz="2200"/>
              <a:t>Max_depth </a:t>
            </a:r>
            <a:endParaRPr sz="2200"/>
          </a:p>
          <a:p>
            <a:pPr indent="0" lvl="0" marL="0" rtl="0" algn="l">
              <a:spcBef>
                <a:spcPts val="0"/>
              </a:spcBef>
              <a:spcAft>
                <a:spcPts val="1200"/>
              </a:spcAft>
              <a:buNone/>
            </a:pPr>
            <a:r>
              <a:t/>
            </a:r>
            <a:endParaRPr/>
          </a:p>
        </p:txBody>
      </p:sp>
      <p:sp>
        <p:nvSpPr>
          <p:cNvPr id="220" name="Google Shape;220;p25"/>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US" sz="2700">
                <a:latin typeface="Times New Roman"/>
                <a:ea typeface="Times New Roman"/>
                <a:cs typeface="Times New Roman"/>
                <a:sym typeface="Times New Roman"/>
              </a:rPr>
              <a:t>Non-Parametric Model using Decision Tree</a:t>
            </a:r>
            <a:endParaRPr sz="2700">
              <a:latin typeface="Times New Roman"/>
              <a:ea typeface="Times New Roman"/>
              <a:cs typeface="Times New Roman"/>
              <a:sym typeface="Times New Roman"/>
            </a:endParaRPr>
          </a:p>
          <a:p>
            <a:pPr indent="0" lvl="0" marL="0" rtl="0" algn="l">
              <a:lnSpc>
                <a:spcPct val="140000"/>
              </a:lnSpc>
              <a:spcBef>
                <a:spcPts val="600"/>
              </a:spcBef>
              <a:spcAft>
                <a:spcPts val="0"/>
              </a:spcAft>
              <a:buClr>
                <a:schemeClr val="dk1"/>
              </a:buClr>
              <a:buSzPts val="1100"/>
              <a:buFont typeface="Arial"/>
              <a:buNone/>
            </a:pPr>
            <a:r>
              <a:t/>
            </a:r>
            <a:endParaRPr b="0" sz="1500"/>
          </a:p>
          <a:p>
            <a:pPr indent="0" lvl="0" marL="0" rtl="0" algn="l">
              <a:spcBef>
                <a:spcPts val="600"/>
              </a:spcBef>
              <a:spcAft>
                <a:spcPts val="0"/>
              </a:spcAft>
              <a:buNone/>
            </a:pPr>
            <a:r>
              <a:t/>
            </a:r>
            <a:endParaRPr/>
          </a:p>
        </p:txBody>
      </p:sp>
      <p:sp>
        <p:nvSpPr>
          <p:cNvPr id="221" name="Google Shape;221;p25"/>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ph idx="3" type="body"/>
          </p:nvPr>
        </p:nvSpPr>
        <p:spPr>
          <a:xfrm>
            <a:off x="264401" y="3743650"/>
            <a:ext cx="4921200" cy="219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800"/>
              <a:t>Mean RMSE</a:t>
            </a:r>
            <a:endParaRPr sz="1800"/>
          </a:p>
          <a:p>
            <a:pPr indent="-368300" lvl="1" marL="914400" rtl="0" algn="l">
              <a:spcBef>
                <a:spcPts val="0"/>
              </a:spcBef>
              <a:spcAft>
                <a:spcPts val="0"/>
              </a:spcAft>
              <a:buSzPts val="2200"/>
              <a:buChar char="○"/>
            </a:pPr>
            <a:r>
              <a:rPr lang="en-US" sz="2200"/>
              <a:t>Train (players): 156</a:t>
            </a:r>
            <a:endParaRPr sz="2200"/>
          </a:p>
          <a:p>
            <a:pPr indent="-368300" lvl="1" marL="914400" rtl="0" algn="l">
              <a:spcBef>
                <a:spcPts val="0"/>
              </a:spcBef>
              <a:spcAft>
                <a:spcPts val="0"/>
              </a:spcAft>
              <a:buSzPts val="2200"/>
              <a:buChar char="○"/>
            </a:pPr>
            <a:r>
              <a:rPr lang="en-US" sz="2200"/>
              <a:t>Test (bots): 170</a:t>
            </a:r>
            <a:endParaRPr sz="2200"/>
          </a:p>
          <a:p>
            <a:pPr indent="0" lvl="0" marL="0" rtl="0" algn="l">
              <a:spcBef>
                <a:spcPts val="0"/>
              </a:spcBef>
              <a:spcAft>
                <a:spcPts val="1200"/>
              </a:spcAft>
              <a:buNone/>
            </a:pPr>
            <a:r>
              <a:t/>
            </a:r>
            <a:endParaRPr/>
          </a:p>
        </p:txBody>
      </p:sp>
      <p:pic>
        <p:nvPicPr>
          <p:cNvPr id="223" name="Google Shape;223;p25"/>
          <p:cNvPicPr preferRelativeResize="0"/>
          <p:nvPr/>
        </p:nvPicPr>
        <p:blipFill>
          <a:blip r:embed="rId3">
            <a:alphaModFix/>
          </a:blip>
          <a:stretch>
            <a:fillRect/>
          </a:stretch>
        </p:blipFill>
        <p:spPr>
          <a:xfrm>
            <a:off x="4773075" y="1577800"/>
            <a:ext cx="7049081" cy="435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0" name="Google Shape;230;p26"/>
          <p:cNvSpPr txBox="1"/>
          <p:nvPr>
            <p:ph idx="1" type="body"/>
          </p:nvPr>
        </p:nvSpPr>
        <p:spPr>
          <a:xfrm>
            <a:off x="302606" y="1709352"/>
            <a:ext cx="5617800" cy="43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Initial Hyper Parameters</a:t>
            </a:r>
            <a:endParaRPr/>
          </a:p>
          <a:p>
            <a:pPr indent="-317500" lvl="0" marL="457200" rtl="0" algn="l">
              <a:spcBef>
                <a:spcPts val="1200"/>
              </a:spcBef>
              <a:spcAft>
                <a:spcPts val="0"/>
              </a:spcAft>
              <a:buSzPts val="1400"/>
              <a:buAutoNum type="arabicPeriod"/>
            </a:pPr>
            <a:r>
              <a:rPr lang="en-US"/>
              <a:t>n_neighbours = 5</a:t>
            </a:r>
            <a:endParaRPr/>
          </a:p>
          <a:p>
            <a:pPr indent="-317500" lvl="0" marL="457200" rtl="0" algn="l">
              <a:spcBef>
                <a:spcPts val="0"/>
              </a:spcBef>
              <a:spcAft>
                <a:spcPts val="0"/>
              </a:spcAft>
              <a:buSzPts val="1400"/>
              <a:buAutoNum type="arabicPeriod"/>
            </a:pPr>
            <a:r>
              <a:rPr lang="en-US"/>
              <a:t>weights = { “uniform” }</a:t>
            </a:r>
            <a:endParaRPr/>
          </a:p>
          <a:p>
            <a:pPr indent="-317500" lvl="0" marL="457200" rtl="0" algn="l">
              <a:spcBef>
                <a:spcPts val="0"/>
              </a:spcBef>
              <a:spcAft>
                <a:spcPts val="0"/>
              </a:spcAft>
              <a:buSzPts val="1400"/>
              <a:buAutoNum type="arabicPeriod"/>
            </a:pPr>
            <a:r>
              <a:rPr lang="en-US"/>
              <a:t>algorithm = { “auto” }</a:t>
            </a:r>
            <a:endParaRPr/>
          </a:p>
          <a:p>
            <a:pPr indent="-317500" lvl="0" marL="457200" rtl="0" algn="l">
              <a:spcBef>
                <a:spcPts val="0"/>
              </a:spcBef>
              <a:spcAft>
                <a:spcPts val="0"/>
              </a:spcAft>
              <a:buSzPts val="1400"/>
              <a:buAutoNum type="arabicPeriod"/>
            </a:pPr>
            <a:r>
              <a:rPr lang="en-US"/>
              <a:t>leaf_size = 30</a:t>
            </a:r>
            <a:endParaRPr/>
          </a:p>
          <a:p>
            <a:pPr indent="-317500" lvl="0" marL="457200" rtl="0" algn="l">
              <a:spcBef>
                <a:spcPts val="0"/>
              </a:spcBef>
              <a:spcAft>
                <a:spcPts val="0"/>
              </a:spcAft>
              <a:buSzPts val="1400"/>
              <a:buAutoNum type="arabicPeriod"/>
            </a:pPr>
            <a:r>
              <a:rPr lang="en-US"/>
              <a:t>p = 2</a:t>
            </a:r>
            <a:endParaRPr/>
          </a:p>
          <a:p>
            <a:pPr indent="-317500" lvl="0" marL="457200" rtl="0" algn="l">
              <a:spcBef>
                <a:spcPts val="0"/>
              </a:spcBef>
              <a:spcAft>
                <a:spcPts val="0"/>
              </a:spcAft>
              <a:buSzPts val="1400"/>
              <a:buAutoNum type="arabicPeriod"/>
            </a:pPr>
            <a:r>
              <a:rPr lang="en-US"/>
              <a:t>metric = minkowski</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US"/>
              <a:t>Initial RMSE</a:t>
            </a:r>
            <a:r>
              <a:rPr lang="en-US"/>
              <a:t>: 162.0879491561218</a:t>
            </a:r>
            <a:endParaRPr/>
          </a:p>
          <a:p>
            <a:pPr indent="0" lvl="0" marL="0" rtl="0" algn="l">
              <a:spcBef>
                <a:spcPts val="1200"/>
              </a:spcBef>
              <a:spcAft>
                <a:spcPts val="1200"/>
              </a:spcAft>
              <a:buNone/>
            </a:pPr>
            <a:r>
              <a:t/>
            </a:r>
            <a:endParaRPr/>
          </a:p>
        </p:txBody>
      </p:sp>
      <p:sp>
        <p:nvSpPr>
          <p:cNvPr id="231" name="Google Shape;231;p26"/>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Non Parametric model using KNN</a:t>
            </a:r>
            <a:endParaRPr/>
          </a:p>
          <a:p>
            <a:pPr indent="0" lvl="0" marL="0" rtl="0" algn="l">
              <a:spcBef>
                <a:spcPts val="0"/>
              </a:spcBef>
              <a:spcAft>
                <a:spcPts val="0"/>
              </a:spcAft>
              <a:buNone/>
            </a:pPr>
            <a:r>
              <a:t/>
            </a:r>
            <a:endParaRPr/>
          </a:p>
        </p:txBody>
      </p:sp>
      <p:sp>
        <p:nvSpPr>
          <p:cNvPr id="232" name="Google Shape;232;p26"/>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ph idx="3" type="body"/>
          </p:nvPr>
        </p:nvSpPr>
        <p:spPr>
          <a:xfrm>
            <a:off x="6159098" y="1709352"/>
            <a:ext cx="5691000" cy="43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Optimized Hyper Parameters using Grid Search CV</a:t>
            </a:r>
            <a:endParaRPr/>
          </a:p>
          <a:p>
            <a:pPr indent="-317500" lvl="0" marL="457200" rtl="0" algn="l">
              <a:spcBef>
                <a:spcPts val="1200"/>
              </a:spcBef>
              <a:spcAft>
                <a:spcPts val="0"/>
              </a:spcAft>
              <a:buSzPts val="1400"/>
              <a:buAutoNum type="arabicPeriod"/>
            </a:pPr>
            <a:r>
              <a:rPr lang="en-US"/>
              <a:t>n_neighbours = 7</a:t>
            </a:r>
            <a:endParaRPr/>
          </a:p>
          <a:p>
            <a:pPr indent="-317500" lvl="0" marL="457200" rtl="0" algn="l">
              <a:spcBef>
                <a:spcPts val="0"/>
              </a:spcBef>
              <a:spcAft>
                <a:spcPts val="0"/>
              </a:spcAft>
              <a:buSzPts val="1400"/>
              <a:buAutoNum type="arabicPeriod"/>
            </a:pPr>
            <a:r>
              <a:rPr lang="en-US"/>
              <a:t>algorithm = brute</a:t>
            </a:r>
            <a:endParaRPr/>
          </a:p>
          <a:p>
            <a:pPr indent="-317500" lvl="0" marL="457200" rtl="0" algn="l">
              <a:spcBef>
                <a:spcPts val="0"/>
              </a:spcBef>
              <a:spcAft>
                <a:spcPts val="0"/>
              </a:spcAft>
              <a:buSzPts val="1400"/>
              <a:buAutoNum type="arabicPeriod"/>
            </a:pPr>
            <a:r>
              <a:rPr lang="en-US"/>
              <a:t>metric = minkowski</a:t>
            </a:r>
            <a:endParaRPr/>
          </a:p>
          <a:p>
            <a:pPr indent="-317500" lvl="0" marL="457200" rtl="0" algn="l">
              <a:spcBef>
                <a:spcPts val="0"/>
              </a:spcBef>
              <a:spcAft>
                <a:spcPts val="0"/>
              </a:spcAft>
              <a:buSzPts val="1400"/>
              <a:buAutoNum type="arabicPeriod"/>
            </a:pPr>
            <a:r>
              <a:rPr lang="en-US"/>
              <a:t>weights = uniform</a:t>
            </a:r>
            <a:endParaRPr/>
          </a:p>
          <a:p>
            <a:pPr indent="-317500" lvl="0" marL="457200" rtl="0" algn="l">
              <a:spcBef>
                <a:spcPts val="0"/>
              </a:spcBef>
              <a:spcAft>
                <a:spcPts val="0"/>
              </a:spcAft>
              <a:buSzPts val="1400"/>
              <a:buAutoNum type="arabicPeriod"/>
            </a:pPr>
            <a:r>
              <a:rPr lang="en-US"/>
              <a:t>leaf_size = 30</a:t>
            </a:r>
            <a:endParaRPr/>
          </a:p>
          <a:p>
            <a:pPr indent="-317500" lvl="0" marL="457200" rtl="0" algn="l">
              <a:spcBef>
                <a:spcPts val="0"/>
              </a:spcBef>
              <a:spcAft>
                <a:spcPts val="0"/>
              </a:spcAft>
              <a:buSzPts val="1400"/>
              <a:buAutoNum type="arabicPeriod"/>
            </a:pPr>
            <a:r>
              <a:rPr lang="en-US"/>
              <a:t>p = 2</a:t>
            </a:r>
            <a:endParaRPr/>
          </a:p>
          <a:p>
            <a:pPr indent="0" lvl="0" marL="0" rtl="0" algn="l">
              <a:spcBef>
                <a:spcPts val="1200"/>
              </a:spcBef>
              <a:spcAft>
                <a:spcPts val="0"/>
              </a:spcAft>
              <a:buNone/>
            </a:pPr>
            <a:r>
              <a:rPr lang="en-US"/>
              <a:t>Even the parameters haven’t changed that much</a:t>
            </a:r>
            <a:endParaRPr/>
          </a:p>
          <a:p>
            <a:pPr indent="0" lvl="0" marL="0" rtl="0" algn="l">
              <a:spcBef>
                <a:spcPts val="1200"/>
              </a:spcBef>
              <a:spcAft>
                <a:spcPts val="0"/>
              </a:spcAft>
              <a:buNone/>
            </a:pPr>
            <a:r>
              <a:rPr b="1" lang="en-US"/>
              <a:t>Best Score</a:t>
            </a:r>
            <a:r>
              <a:rPr lang="en-US"/>
              <a:t> of GridSearchCV: 139.51366016328168 (train)</a:t>
            </a:r>
            <a:endParaRPr/>
          </a:p>
          <a:p>
            <a:pPr indent="0" lvl="0" marL="0" rtl="0" algn="l">
              <a:spcBef>
                <a:spcPts val="1200"/>
              </a:spcBef>
              <a:spcAft>
                <a:spcPts val="0"/>
              </a:spcAft>
              <a:buNone/>
            </a:pPr>
            <a:r>
              <a:rPr b="1" lang="en-US"/>
              <a:t>Final RMSE</a:t>
            </a:r>
            <a:r>
              <a:rPr lang="en-US"/>
              <a:t>: 162.018</a:t>
            </a:r>
            <a:r>
              <a:rPr lang="en-US"/>
              <a:t>9491561218</a:t>
            </a:r>
            <a:endParaRPr/>
          </a:p>
          <a:p>
            <a:pPr indent="0" lvl="0" marL="0" rtl="0" algn="l">
              <a:spcBef>
                <a:spcPts val="1200"/>
              </a:spcBef>
              <a:spcAft>
                <a:spcPts val="1200"/>
              </a:spcAft>
              <a:buNone/>
            </a:pPr>
            <a:r>
              <a:rPr b="1" lang="en-US"/>
              <a:t>Final Conclusion</a:t>
            </a:r>
            <a:r>
              <a:rPr lang="en-US"/>
              <a:t>: Not much of a difference, even with tuning hyper parameters.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40" name="Google Shape;240;p27"/>
          <p:cNvSpPr txBox="1"/>
          <p:nvPr>
            <p:ph idx="1" type="body"/>
          </p:nvPr>
        </p:nvSpPr>
        <p:spPr>
          <a:xfrm>
            <a:off x="302606" y="1709352"/>
            <a:ext cx="5617800" cy="43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u="sng"/>
              <a:t>Without Hyperparameter Tuning (RMSE : 162.08)</a:t>
            </a:r>
            <a:endParaRPr b="1" u="sng"/>
          </a:p>
          <a:p>
            <a:pPr indent="0" lvl="0" marL="0" rtl="0" algn="ctr">
              <a:spcBef>
                <a:spcPts val="1200"/>
              </a:spcBef>
              <a:spcAft>
                <a:spcPts val="0"/>
              </a:spcAft>
              <a:buNone/>
            </a:pPr>
            <a:r>
              <a:rPr b="1" lang="en-US" u="sng"/>
              <a:t>)</a:t>
            </a:r>
            <a:endParaRPr b="1" u="sng"/>
          </a:p>
          <a:p>
            <a:pPr indent="0" lvl="0" marL="0" rtl="0" algn="l">
              <a:spcBef>
                <a:spcPts val="1200"/>
              </a:spcBef>
              <a:spcAft>
                <a:spcPts val="1200"/>
              </a:spcAft>
              <a:buNone/>
            </a:pPr>
            <a:r>
              <a:t/>
            </a:r>
            <a:endParaRPr/>
          </a:p>
        </p:txBody>
      </p:sp>
      <p:sp>
        <p:nvSpPr>
          <p:cNvPr id="241" name="Google Shape;241;p27"/>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Non Parametric model using KNN</a:t>
            </a:r>
            <a:endParaRPr/>
          </a:p>
        </p:txBody>
      </p:sp>
      <p:sp>
        <p:nvSpPr>
          <p:cNvPr id="242" name="Google Shape;242;p27"/>
          <p:cNvSpPr txBox="1"/>
          <p:nvPr>
            <p:ph idx="2" type="body"/>
          </p:nvPr>
        </p:nvSpPr>
        <p:spPr>
          <a:xfrm>
            <a:off x="302605" y="1006103"/>
            <a:ext cx="115857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Actual</a:t>
            </a:r>
            <a:r>
              <a:rPr lang="en-US"/>
              <a:t> v/s Predicted</a:t>
            </a:r>
            <a:endParaRPr/>
          </a:p>
        </p:txBody>
      </p:sp>
      <p:sp>
        <p:nvSpPr>
          <p:cNvPr id="243" name="Google Shape;243;p27"/>
          <p:cNvSpPr txBox="1"/>
          <p:nvPr>
            <p:ph idx="3" type="body"/>
          </p:nvPr>
        </p:nvSpPr>
        <p:spPr>
          <a:xfrm>
            <a:off x="6159098" y="1709352"/>
            <a:ext cx="5691000" cy="43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u="sng"/>
              <a:t>After</a:t>
            </a:r>
            <a:r>
              <a:rPr b="1" lang="en-US" u="sng"/>
              <a:t> Hyperparameter Tuning (RMSE : 162.01)</a:t>
            </a:r>
            <a:endParaRPr b="1" u="sng"/>
          </a:p>
          <a:p>
            <a:pPr indent="0" lvl="0" marL="0" rtl="0" algn="ctr">
              <a:spcBef>
                <a:spcPts val="1200"/>
              </a:spcBef>
              <a:spcAft>
                <a:spcPts val="1200"/>
              </a:spcAft>
              <a:buClr>
                <a:schemeClr val="dk1"/>
              </a:buClr>
              <a:buSzPts val="1100"/>
              <a:buFont typeface="Arial"/>
              <a:buNone/>
            </a:pPr>
            <a:r>
              <a:t/>
            </a:r>
            <a:endParaRPr b="1" u="sng"/>
          </a:p>
        </p:txBody>
      </p:sp>
      <p:pic>
        <p:nvPicPr>
          <p:cNvPr id="244" name="Google Shape;244;p27"/>
          <p:cNvPicPr preferRelativeResize="0"/>
          <p:nvPr/>
        </p:nvPicPr>
        <p:blipFill>
          <a:blip r:embed="rId3">
            <a:alphaModFix/>
          </a:blip>
          <a:stretch>
            <a:fillRect/>
          </a:stretch>
        </p:blipFill>
        <p:spPr>
          <a:xfrm>
            <a:off x="302604" y="2251675"/>
            <a:ext cx="5866626" cy="4138324"/>
          </a:xfrm>
          <a:prstGeom prst="rect">
            <a:avLst/>
          </a:prstGeom>
          <a:noFill/>
          <a:ln>
            <a:noFill/>
          </a:ln>
        </p:spPr>
      </p:pic>
      <p:pic>
        <p:nvPicPr>
          <p:cNvPr id="245" name="Google Shape;245;p27"/>
          <p:cNvPicPr preferRelativeResize="0"/>
          <p:nvPr/>
        </p:nvPicPr>
        <p:blipFill>
          <a:blip r:embed="rId4">
            <a:alphaModFix/>
          </a:blip>
          <a:stretch>
            <a:fillRect/>
          </a:stretch>
        </p:blipFill>
        <p:spPr>
          <a:xfrm>
            <a:off x="6552950" y="2470850"/>
            <a:ext cx="5245224" cy="3699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