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73EC87D-2ED8-4642-A4C4-7D7A9CF68614}" type="datetimeFigureOut">
              <a:rPr lang="en-US" smtClean="0"/>
              <a:t>5/14/2024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177CBC-21BB-442C-939B-11623CA2C2FD}"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3EC87D-2ED8-4642-A4C4-7D7A9CF6861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77CBC-21BB-442C-939B-11623CA2C2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1177CBC-21BB-442C-939B-11623CA2C2FD}"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3EC87D-2ED8-4642-A4C4-7D7A9CF6861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73EC87D-2ED8-4642-A4C4-7D7A9CF6861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1177CBC-21BB-442C-939B-11623CA2C2FD}"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73EC87D-2ED8-4642-A4C4-7D7A9CF68614}" type="datetimeFigureOut">
              <a:rPr lang="en-US" smtClean="0"/>
              <a:t>5/14/2024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177CBC-21BB-442C-939B-11623CA2C2FD}"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73EC87D-2ED8-4642-A4C4-7D7A9CF68614}"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77CBC-21BB-442C-939B-11623CA2C2FD}"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73EC87D-2ED8-4642-A4C4-7D7A9CF68614}" type="datetimeFigureOut">
              <a:rPr lang="en-US" smtClean="0"/>
              <a:t>5/14/2024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1177CBC-21BB-442C-939B-11623CA2C2FD}"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73EC87D-2ED8-4642-A4C4-7D7A9CF68614}"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1177CBC-21BB-442C-939B-11623CA2C2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73EC87D-2ED8-4642-A4C4-7D7A9CF68614}"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1177CBC-21BB-442C-939B-11623CA2C2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1177CBC-21BB-442C-939B-11623CA2C2FD}"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73EC87D-2ED8-4642-A4C4-7D7A9CF68614}" type="datetimeFigureOut">
              <a:rPr lang="en-US" smtClean="0"/>
              <a:t>5/14/2024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1177CBC-21BB-442C-939B-11623CA2C2FD}"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73EC87D-2ED8-4642-A4C4-7D7A9CF68614}" type="datetimeFigureOut">
              <a:rPr lang="en-US" smtClean="0"/>
              <a:t>5/14/2024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73EC87D-2ED8-4642-A4C4-7D7A9CF68614}" type="datetimeFigureOut">
              <a:rPr lang="en-US" smtClean="0"/>
              <a:t>5/14/2024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1177CBC-21BB-442C-939B-11623CA2C2FD}"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23928" y="2819400"/>
            <a:ext cx="4248472" cy="969640"/>
          </a:xfrm>
        </p:spPr>
        <p:txBody>
          <a:bodyPr/>
          <a:lstStyle/>
          <a:p>
            <a:endParaRPr lang="en-US" dirty="0"/>
          </a:p>
          <a:p>
            <a:endParaRPr lang="en-US" dirty="0"/>
          </a:p>
          <a:p>
            <a:endParaRPr lang="en-US" dirty="0"/>
          </a:p>
        </p:txBody>
      </p:sp>
      <p:sp>
        <p:nvSpPr>
          <p:cNvPr id="2" name="Title 1"/>
          <p:cNvSpPr>
            <a:spLocks noGrp="1"/>
          </p:cNvSpPr>
          <p:nvPr>
            <p:ph type="ctrTitle"/>
          </p:nvPr>
        </p:nvSpPr>
        <p:spPr>
          <a:xfrm>
            <a:off x="683568" y="1196752"/>
            <a:ext cx="7772400" cy="1656184"/>
          </a:xfrm>
        </p:spPr>
        <p:txBody>
          <a:bodyPr>
            <a:normAutofit fontScale="90000"/>
          </a:bodyPr>
          <a:lstStyle/>
          <a:p>
            <a:r>
              <a:rPr lang="en-US" b="1" u="sng" dirty="0"/>
              <a:t>Heart Attack Prediction</a:t>
            </a:r>
            <a:br>
              <a:rPr lang="en-US" b="1" u="sng" dirty="0"/>
            </a:br>
            <a:br>
              <a:rPr lang="en-US" b="1" u="sng" dirty="0"/>
            </a:br>
            <a:endParaRPr lang="en-US" b="1" u="sng" dirty="0"/>
          </a:p>
        </p:txBody>
      </p:sp>
      <p:sp>
        <p:nvSpPr>
          <p:cNvPr id="4" name="TextBox 3"/>
          <p:cNvSpPr txBox="1"/>
          <p:nvPr/>
        </p:nvSpPr>
        <p:spPr>
          <a:xfrm>
            <a:off x="5796136" y="4509120"/>
            <a:ext cx="3129383" cy="1831271"/>
          </a:xfrm>
          <a:prstGeom prst="rect">
            <a:avLst/>
          </a:prstGeom>
          <a:noFill/>
        </p:spPr>
        <p:txBody>
          <a:bodyPr wrap="none" rtlCol="0">
            <a:spAutoFit/>
          </a:bodyPr>
          <a:lstStyle/>
          <a:p>
            <a:r>
              <a:rPr lang="en-US" sz="2500" b="1" dirty="0">
                <a:solidFill>
                  <a:schemeClr val="bg2">
                    <a:lumMod val="50000"/>
                  </a:schemeClr>
                </a:solidFill>
                <a:latin typeface="Times New Roman" pitchFamily="18" charset="0"/>
                <a:cs typeface="Times New Roman" pitchFamily="18" charset="0"/>
              </a:rPr>
              <a:t>Team members:</a:t>
            </a:r>
          </a:p>
          <a:p>
            <a:pPr algn="just"/>
            <a:r>
              <a:rPr lang="en-US" dirty="0"/>
              <a:t>	</a:t>
            </a:r>
            <a:r>
              <a:rPr lang="en-US" sz="2200" dirty="0" err="1">
                <a:solidFill>
                  <a:schemeClr val="tx1">
                    <a:lumMod val="85000"/>
                    <a:lumOff val="15000"/>
                  </a:schemeClr>
                </a:solidFill>
                <a:latin typeface="Times New Roman" pitchFamily="18" charset="0"/>
                <a:cs typeface="Times New Roman" pitchFamily="18" charset="0"/>
              </a:rPr>
              <a:t>Vishwa</a:t>
            </a:r>
            <a:r>
              <a:rPr lang="en-US" sz="2200" dirty="0">
                <a:solidFill>
                  <a:schemeClr val="tx1">
                    <a:lumMod val="85000"/>
                    <a:lumOff val="15000"/>
                  </a:schemeClr>
                </a:solidFill>
                <a:latin typeface="Times New Roman" pitchFamily="18" charset="0"/>
                <a:cs typeface="Times New Roman" pitchFamily="18" charset="0"/>
              </a:rPr>
              <a:t> N</a:t>
            </a:r>
          </a:p>
          <a:p>
            <a:pPr algn="just"/>
            <a:r>
              <a:rPr lang="en-US" sz="2200">
                <a:solidFill>
                  <a:schemeClr val="tx1">
                    <a:lumMod val="85000"/>
                    <a:lumOff val="15000"/>
                  </a:schemeClr>
                </a:solidFill>
                <a:latin typeface="Times New Roman" pitchFamily="18" charset="0"/>
                <a:cs typeface="Times New Roman" pitchFamily="18" charset="0"/>
              </a:rPr>
              <a:t>	Pradeep kumar</a:t>
            </a:r>
            <a:r>
              <a:rPr lang="en-US" sz="2200" dirty="0">
                <a:solidFill>
                  <a:schemeClr val="tx1">
                    <a:lumMod val="85000"/>
                    <a:lumOff val="15000"/>
                  </a:schemeClr>
                </a:solidFill>
                <a:latin typeface="Times New Roman" pitchFamily="18" charset="0"/>
                <a:cs typeface="Times New Roman" pitchFamily="18" charset="0"/>
              </a:rPr>
              <a:t> M</a:t>
            </a:r>
          </a:p>
          <a:p>
            <a:pPr algn="just"/>
            <a:r>
              <a:rPr lang="en-US" sz="2200" dirty="0">
                <a:solidFill>
                  <a:schemeClr val="tx1">
                    <a:lumMod val="85000"/>
                    <a:lumOff val="15000"/>
                  </a:schemeClr>
                </a:solidFill>
                <a:latin typeface="Times New Roman" pitchFamily="18" charset="0"/>
                <a:cs typeface="Times New Roman" pitchFamily="18" charset="0"/>
              </a:rPr>
              <a:t>	</a:t>
            </a:r>
            <a:r>
              <a:rPr lang="en-US" sz="2200" dirty="0" err="1">
                <a:solidFill>
                  <a:schemeClr val="tx1">
                    <a:lumMod val="85000"/>
                    <a:lumOff val="15000"/>
                  </a:schemeClr>
                </a:solidFill>
                <a:latin typeface="Times New Roman" pitchFamily="18" charset="0"/>
                <a:cs typeface="Times New Roman" pitchFamily="18" charset="0"/>
              </a:rPr>
              <a:t>Sivacharan</a:t>
            </a:r>
            <a:r>
              <a:rPr lang="en-US" sz="2200" dirty="0">
                <a:solidFill>
                  <a:schemeClr val="tx1">
                    <a:lumMod val="85000"/>
                    <a:lumOff val="15000"/>
                  </a:schemeClr>
                </a:solidFill>
                <a:latin typeface="Times New Roman" pitchFamily="18" charset="0"/>
                <a:cs typeface="Times New Roman" pitchFamily="18" charset="0"/>
              </a:rPr>
              <a:t> V</a:t>
            </a:r>
          </a:p>
          <a:p>
            <a:pPr algn="just"/>
            <a:r>
              <a:rPr lang="en-US" sz="2200" dirty="0">
                <a:solidFill>
                  <a:schemeClr val="tx1">
                    <a:lumMod val="85000"/>
                    <a:lumOff val="15000"/>
                  </a:schemeClr>
                </a:solidFill>
                <a:latin typeface="Times New Roman" pitchFamily="18" charset="0"/>
                <a:cs typeface="Times New Roman" pitchFamily="18" charset="0"/>
              </a:rPr>
              <a:t>	</a:t>
            </a:r>
            <a:r>
              <a:rPr lang="en-US" sz="2200" dirty="0" err="1">
                <a:solidFill>
                  <a:schemeClr val="tx1">
                    <a:lumMod val="85000"/>
                    <a:lumOff val="15000"/>
                  </a:schemeClr>
                </a:solidFill>
                <a:latin typeface="Times New Roman" pitchFamily="18" charset="0"/>
                <a:cs typeface="Times New Roman" pitchFamily="18" charset="0"/>
              </a:rPr>
              <a:t>Vinith</a:t>
            </a:r>
            <a:r>
              <a:rPr lang="en-US" sz="2200" dirty="0">
                <a:solidFill>
                  <a:schemeClr val="tx1">
                    <a:lumMod val="85000"/>
                    <a:lumOff val="15000"/>
                  </a:schemeClr>
                </a:solidFill>
                <a:latin typeface="Times New Roman" pitchFamily="18" charset="0"/>
                <a:cs typeface="Times New Roman" pitchFamily="18" charset="0"/>
              </a:rPr>
              <a:t> K</a:t>
            </a:r>
          </a:p>
        </p:txBody>
      </p:sp>
      <p:sp>
        <p:nvSpPr>
          <p:cNvPr id="5" name="TextBox 4"/>
          <p:cNvSpPr txBox="1"/>
          <p:nvPr/>
        </p:nvSpPr>
        <p:spPr>
          <a:xfrm>
            <a:off x="2627784" y="2924944"/>
            <a:ext cx="4392488" cy="477054"/>
          </a:xfrm>
          <a:prstGeom prst="rect">
            <a:avLst/>
          </a:prstGeom>
          <a:noFill/>
        </p:spPr>
        <p:txBody>
          <a:bodyPr wrap="square" rtlCol="0">
            <a:spAutoFit/>
          </a:bodyPr>
          <a:lstStyle/>
          <a:p>
            <a:r>
              <a:rPr lang="en-US" sz="2500" b="1" u="sng" dirty="0">
                <a:solidFill>
                  <a:schemeClr val="tx1">
                    <a:lumMod val="85000"/>
                    <a:lumOff val="15000"/>
                  </a:schemeClr>
                </a:solidFill>
                <a:latin typeface="Times New Roman" pitchFamily="18" charset="0"/>
                <a:cs typeface="Times New Roman" pitchFamily="18" charset="0"/>
              </a:rPr>
              <a:t>INLUSTRO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sz="quarter" idx="1"/>
          </p:nvPr>
        </p:nvSpPr>
        <p:spPr/>
        <p:txBody>
          <a:bodyPr>
            <a:normAutofit/>
          </a:bodyPr>
          <a:lstStyle/>
          <a:p>
            <a:pPr algn="just"/>
            <a:r>
              <a:rPr lang="en-US" sz="2300" dirty="0">
                <a:latin typeface="Times New Roman" pitchFamily="18" charset="0"/>
                <a:cs typeface="Times New Roman" pitchFamily="18" charset="0"/>
              </a:rPr>
              <a:t> 	Based on our analysis, we've discovered key factors such as age, gender, and chest pain type that significantly influence the prediction of heart attacks. By incorporating these insights into our model, we can accurately identify individuals at risk and facilitate timely interventions. Our results highlight the potential of data-driven approaches to revolutionize heart disease prevention and improve patient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Introduction to Heart Attack Prediction</a:t>
            </a:r>
            <a:endParaRPr lang="en-US" sz="2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51520" y="1268760"/>
            <a:ext cx="8503920" cy="4572000"/>
          </a:xfrm>
        </p:spPr>
        <p:txBody>
          <a:bodyPr>
            <a:normAutofit lnSpcReduction="10000"/>
          </a:bodyPr>
          <a:lstStyle/>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Overview of Heart Attacks:</a:t>
            </a:r>
          </a:p>
          <a:p>
            <a:pPr lvl="1" algn="just"/>
            <a:r>
              <a:rPr lang="en-US" dirty="0">
                <a:latin typeface="Times New Roman" pitchFamily="18" charset="0"/>
                <a:cs typeface="Times New Roman" pitchFamily="18" charset="0"/>
              </a:rPr>
              <a:t>Briefly define heart attacks (myocardial infarctions) as a medical emergency resulting from the interruption of blood supply to part of the heart muscle.</a:t>
            </a:r>
          </a:p>
          <a:p>
            <a:pPr lvl="1" algn="just"/>
            <a:r>
              <a:rPr lang="en-US" dirty="0">
                <a:latin typeface="Times New Roman" pitchFamily="18" charset="0"/>
                <a:cs typeface="Times New Roman" pitchFamily="18" charset="0"/>
              </a:rPr>
              <a:t>Highlight the significance of early detection and intervention in preventing adverse outcomes.</a:t>
            </a:r>
          </a:p>
          <a:p>
            <a:pPr algn="just"/>
            <a:r>
              <a:rPr lang="en-US" dirty="0">
                <a:latin typeface="Times New Roman" pitchFamily="18" charset="0"/>
                <a:cs typeface="Times New Roman" pitchFamily="18" charset="0"/>
              </a:rPr>
              <a:t>Importance of Prediction:</a:t>
            </a:r>
          </a:p>
          <a:p>
            <a:pPr lvl="1" algn="just"/>
            <a:r>
              <a:rPr lang="en-US" dirty="0">
                <a:latin typeface="Times New Roman" pitchFamily="18" charset="0"/>
                <a:cs typeface="Times New Roman" pitchFamily="18" charset="0"/>
              </a:rPr>
              <a:t>Discuss the value of predictive modeling in identifying individuals at risk of heart attacks before they occur.</a:t>
            </a:r>
          </a:p>
          <a:p>
            <a:pPr lvl="1" algn="just"/>
            <a:r>
              <a:rPr lang="en-US" dirty="0">
                <a:latin typeface="Times New Roman" pitchFamily="18" charset="0"/>
                <a:cs typeface="Times New Roman" pitchFamily="18" charset="0"/>
              </a:rPr>
              <a:t>Emphasize the potential for personalized intervention strategies to reduce the incidence and severity of heart disease.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Dataset Overview</a:t>
            </a:r>
            <a:endParaRPr lang="en-US" sz="2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Dataset Attributes:</a:t>
            </a:r>
          </a:p>
          <a:p>
            <a:pPr lvl="1" algn="just"/>
            <a:r>
              <a:rPr lang="en-US" dirty="0">
                <a:latin typeface="Times New Roman" pitchFamily="18" charset="0"/>
                <a:cs typeface="Times New Roman" pitchFamily="18" charset="0"/>
              </a:rPr>
              <a:t>Mention the 14 selected attributes, including age, sex, chest pain type, etc., relevant to heart attack prediction.</a:t>
            </a:r>
          </a:p>
          <a:p>
            <a:pPr lvl="1" algn="just"/>
            <a:r>
              <a:rPr lang="en-US" dirty="0">
                <a:latin typeface="Times New Roman" pitchFamily="18" charset="0"/>
                <a:cs typeface="Times New Roman" pitchFamily="18" charset="0"/>
              </a:rPr>
              <a:t>Explain the rationale for selecting these attributes based on their clinical relevance and predictive power.</a:t>
            </a:r>
          </a:p>
          <a:p>
            <a:pPr algn="just"/>
            <a:r>
              <a:rPr lang="en-US" dirty="0">
                <a:latin typeface="Times New Roman" pitchFamily="18" charset="0"/>
                <a:cs typeface="Times New Roman" pitchFamily="18" charset="0"/>
              </a:rPr>
              <a:t>Data Source:</a:t>
            </a:r>
          </a:p>
          <a:p>
            <a:pPr lvl="1" algn="just"/>
            <a:r>
              <a:rPr lang="en-US" dirty="0">
                <a:latin typeface="Times New Roman" pitchFamily="18" charset="0"/>
                <a:cs typeface="Times New Roman" pitchFamily="18" charset="0"/>
              </a:rPr>
              <a:t>Describe the source of the dataset (e.g., Cleveland database) and its significance in cardiovascular research.</a:t>
            </a:r>
          </a:p>
          <a:p>
            <a:pPr lvl="1" algn="just"/>
            <a:r>
              <a:rPr lang="en-US" dirty="0">
                <a:latin typeface="Times New Roman" pitchFamily="18" charset="0"/>
                <a:cs typeface="Times New Roman" pitchFamily="18" charset="0"/>
              </a:rPr>
              <a:t>Highlight the availability of real-world data for training and validating predictive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Preliminary Data Inspection</a:t>
            </a:r>
            <a:endParaRPr lang="en-US" sz="2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Data Inspection Process:</a:t>
            </a:r>
          </a:p>
          <a:p>
            <a:pPr lvl="1" algn="just"/>
            <a:r>
              <a:rPr lang="en-US" dirty="0">
                <a:latin typeface="Times New Roman" pitchFamily="18" charset="0"/>
                <a:cs typeface="Times New Roman" pitchFamily="18" charset="0"/>
              </a:rPr>
              <a:t>Describe the process of preliminary data inspection.</a:t>
            </a:r>
          </a:p>
          <a:p>
            <a:pPr lvl="1" algn="just"/>
            <a:r>
              <a:rPr lang="en-US" dirty="0">
                <a:latin typeface="Times New Roman" pitchFamily="18" charset="0"/>
                <a:cs typeface="Times New Roman" pitchFamily="18" charset="0"/>
              </a:rPr>
              <a:t>Mention the importance of checking for missing values, duplicates, etc.</a:t>
            </a:r>
          </a:p>
          <a:p>
            <a:pPr algn="just"/>
            <a:r>
              <a:rPr lang="en-US" dirty="0">
                <a:latin typeface="Times New Roman" pitchFamily="18" charset="0"/>
                <a:cs typeface="Times New Roman" pitchFamily="18" charset="0"/>
              </a:rPr>
              <a:t>Findings:</a:t>
            </a:r>
          </a:p>
          <a:p>
            <a:pPr lvl="1" algn="just"/>
            <a:r>
              <a:rPr lang="en-US" dirty="0">
                <a:latin typeface="Times New Roman" pitchFamily="18" charset="0"/>
                <a:cs typeface="Times New Roman" pitchFamily="18" charset="0"/>
              </a:rPr>
              <a:t>Provide insights into the dataset's structure, missing values, duplicates, etc.</a:t>
            </a:r>
          </a:p>
          <a:p>
            <a:pPr lvl="1" algn="just"/>
            <a:r>
              <a:rPr lang="en-US" dirty="0">
                <a:latin typeface="Times New Roman" pitchFamily="18" charset="0"/>
                <a:cs typeface="Times New Roman" pitchFamily="18" charset="0"/>
              </a:rPr>
              <a:t>Mention any initial observations or patterns noticed during inspection.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Data Analysis (EDA) - Part 1</a:t>
            </a:r>
            <a:endParaRPr lang="en-US" sz="2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Categorical Variables:</a:t>
            </a:r>
          </a:p>
          <a:p>
            <a:pPr lvl="1" algn="just"/>
            <a:r>
              <a:rPr lang="en-US" dirty="0">
                <a:latin typeface="Times New Roman" pitchFamily="18" charset="0"/>
                <a:cs typeface="Times New Roman" pitchFamily="18" charset="0"/>
              </a:rPr>
              <a:t>Identify categorical variables among the attributes.</a:t>
            </a:r>
          </a:p>
          <a:p>
            <a:pPr lvl="1" algn="just"/>
            <a:r>
              <a:rPr lang="en-US" dirty="0">
                <a:latin typeface="Times New Roman" pitchFamily="18" charset="0"/>
                <a:cs typeface="Times New Roman" pitchFamily="18" charset="0"/>
              </a:rPr>
              <a:t>Discuss the significance of categorical variables in predicting heart attacks.</a:t>
            </a:r>
          </a:p>
          <a:p>
            <a:pPr algn="just"/>
            <a:r>
              <a:rPr lang="en-US" dirty="0">
                <a:latin typeface="Times New Roman" pitchFamily="18" charset="0"/>
                <a:cs typeface="Times New Roman" pitchFamily="18" charset="0"/>
              </a:rPr>
              <a:t>Visualization:</a:t>
            </a:r>
          </a:p>
          <a:p>
            <a:pPr lvl="1" algn="just"/>
            <a:r>
              <a:rPr lang="en-US" dirty="0">
                <a:latin typeface="Times New Roman" pitchFamily="18" charset="0"/>
                <a:cs typeface="Times New Roman" pitchFamily="18" charset="0"/>
              </a:rPr>
              <a:t>Use count plots to visualize categorical variables.</a:t>
            </a:r>
          </a:p>
          <a:p>
            <a:pPr lvl="1" algn="just"/>
            <a:r>
              <a:rPr lang="en-US" dirty="0">
                <a:latin typeface="Times New Roman" pitchFamily="18" charset="0"/>
                <a:cs typeface="Times New Roman" pitchFamily="18" charset="0"/>
              </a:rPr>
              <a:t>Present insights obtained from the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Exploratory Data Analysis (EDA) - Part 2</a:t>
            </a:r>
            <a:endParaRPr lang="en-US" sz="2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Age and Heart Disease:</a:t>
            </a:r>
          </a:p>
          <a:p>
            <a:pPr lvl="1" algn="just"/>
            <a:r>
              <a:rPr lang="en-US" dirty="0">
                <a:latin typeface="Times New Roman" pitchFamily="18" charset="0"/>
                <a:cs typeface="Times New Roman" pitchFamily="18" charset="0"/>
              </a:rPr>
              <a:t>Study the occurrence of heart disease across different age groups.</a:t>
            </a:r>
          </a:p>
          <a:p>
            <a:pPr lvl="1" algn="just"/>
            <a:r>
              <a:rPr lang="en-US" dirty="0">
                <a:latin typeface="Times New Roman" pitchFamily="18" charset="0"/>
                <a:cs typeface="Times New Roman" pitchFamily="18" charset="0"/>
              </a:rPr>
              <a:t>Visualize the relationship between age and the likelihood of heart attacks.</a:t>
            </a:r>
          </a:p>
          <a:p>
            <a:pPr algn="just"/>
            <a:r>
              <a:rPr lang="en-US" dirty="0">
                <a:latin typeface="Times New Roman" pitchFamily="18" charset="0"/>
                <a:cs typeface="Times New Roman" pitchFamily="18" charset="0"/>
              </a:rPr>
              <a:t>Insights:</a:t>
            </a:r>
          </a:p>
          <a:p>
            <a:pPr lvl="1" algn="just"/>
            <a:r>
              <a:rPr lang="en-US" dirty="0">
                <a:latin typeface="Times New Roman" pitchFamily="18" charset="0"/>
                <a:cs typeface="Times New Roman" pitchFamily="18" charset="0"/>
              </a:rPr>
              <a:t>Discuss any trends or patterns observed in the data regarding age and heart disease.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Exploratory Data Analysis (EDA) - Part 3</a:t>
            </a:r>
            <a:endParaRPr lang="en-US" sz="2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Resting Blood Pressure:</a:t>
            </a:r>
          </a:p>
          <a:p>
            <a:pPr lvl="1"/>
            <a:r>
              <a:rPr lang="en-US" dirty="0">
                <a:latin typeface="Times New Roman" pitchFamily="18" charset="0"/>
                <a:cs typeface="Times New Roman" pitchFamily="18" charset="0"/>
              </a:rPr>
              <a:t>Analyze anomalies in resting blood pressure and their correlation with heart attacks.</a:t>
            </a:r>
          </a:p>
          <a:p>
            <a:pPr lvl="1"/>
            <a:r>
              <a:rPr lang="en-US" dirty="0">
                <a:latin typeface="Times New Roman" pitchFamily="18" charset="0"/>
                <a:cs typeface="Times New Roman" pitchFamily="18" charset="0"/>
              </a:rPr>
              <a:t>Discuss the composition of overall patients </a:t>
            </a:r>
            <a:r>
              <a:rPr lang="en-US" dirty="0" err="1">
                <a:latin typeface="Times New Roman" pitchFamily="18" charset="0"/>
                <a:cs typeface="Times New Roman" pitchFamily="18" charset="0"/>
              </a:rPr>
              <a:t>w.r.t</a:t>
            </a:r>
            <a:r>
              <a:rPr lang="en-US" dirty="0">
                <a:latin typeface="Times New Roman" pitchFamily="18" charset="0"/>
                <a:cs typeface="Times New Roman" pitchFamily="18" charset="0"/>
              </a:rPr>
              <a:t>. gender.</a:t>
            </a:r>
          </a:p>
          <a:p>
            <a:r>
              <a:rPr lang="en-US" dirty="0">
                <a:latin typeface="Times New Roman" pitchFamily="18" charset="0"/>
                <a:cs typeface="Times New Roman" pitchFamily="18" charset="0"/>
              </a:rPr>
              <a:t>Findings:</a:t>
            </a:r>
          </a:p>
          <a:p>
            <a:pPr lvl="1"/>
            <a:r>
              <a:rPr lang="en-US" dirty="0">
                <a:latin typeface="Times New Roman" pitchFamily="18" charset="0"/>
                <a:cs typeface="Times New Roman" pitchFamily="18" charset="0"/>
              </a:rPr>
              <a:t>Share insights on the relationship between resting blood pressure and heart disease likelihood.</a:t>
            </a:r>
          </a:p>
          <a:p>
            <a:pPr lvl="1"/>
            <a:r>
              <a:rPr lang="en-US" dirty="0">
                <a:latin typeface="Times New Roman" pitchFamily="18" charset="0"/>
                <a:cs typeface="Times New Roman" pitchFamily="18" charset="0"/>
              </a:rPr>
              <a:t>Present gender distribution within the dataset and its correlation with heart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76672"/>
            <a:ext cx="8534400" cy="432048"/>
          </a:xfrm>
        </p:spPr>
        <p:txBody>
          <a:bodyPr>
            <a:noAutofit/>
          </a:bodyPr>
          <a:lstStyle/>
          <a:p>
            <a:r>
              <a:rPr lang="en-US" sz="2800" b="1" dirty="0">
                <a:latin typeface="Times New Roman" pitchFamily="18" charset="0"/>
                <a:cs typeface="Times New Roman" pitchFamily="18" charset="0"/>
              </a:rPr>
              <a:t>Exploratory Data Analysis (EDA) - Part 4</a:t>
            </a:r>
            <a:endParaRPr lang="en-US" sz="2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Gender Distribution:</a:t>
            </a:r>
          </a:p>
          <a:p>
            <a:pPr lvl="1" algn="just"/>
            <a:r>
              <a:rPr lang="en-US" dirty="0">
                <a:latin typeface="Times New Roman" pitchFamily="18" charset="0"/>
                <a:cs typeface="Times New Roman" pitchFamily="18" charset="0"/>
              </a:rPr>
              <a:t>Visualize the gender distribution within the dataset.</a:t>
            </a:r>
          </a:p>
          <a:p>
            <a:pPr lvl="1" algn="just"/>
            <a:r>
              <a:rPr lang="en-US" dirty="0">
                <a:latin typeface="Times New Roman" pitchFamily="18" charset="0"/>
                <a:cs typeface="Times New Roman" pitchFamily="18" charset="0"/>
              </a:rPr>
              <a:t>Analyze how gender correlates with the occurrence of heart attacks.</a:t>
            </a:r>
          </a:p>
          <a:p>
            <a:pPr algn="just"/>
            <a:r>
              <a:rPr lang="en-US" dirty="0">
                <a:latin typeface="Times New Roman" pitchFamily="18" charset="0"/>
                <a:cs typeface="Times New Roman" pitchFamily="18" charset="0"/>
              </a:rPr>
              <a:t>Insights:</a:t>
            </a:r>
          </a:p>
          <a:p>
            <a:pPr lvl="1" algn="just"/>
            <a:r>
              <a:rPr lang="en-US" dirty="0">
                <a:latin typeface="Times New Roman" pitchFamily="18" charset="0"/>
                <a:cs typeface="Times New Roman" pitchFamily="18" charset="0"/>
              </a:rPr>
              <a:t>Discuss any notable differences or trends observed between genders.</a:t>
            </a:r>
          </a:p>
          <a:p>
            <a:pPr lvl="1" algn="just"/>
            <a:r>
              <a:rPr lang="en-US" dirty="0">
                <a:latin typeface="Times New Roman" pitchFamily="18" charset="0"/>
                <a:cs typeface="Times New Roman" pitchFamily="18" charset="0"/>
              </a:rPr>
              <a:t>Highlight the significance of gender in predicting heart attacks.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err="1">
                <a:latin typeface="Times New Roman" pitchFamily="18" charset="0"/>
                <a:cs typeface="Times New Roman" pitchFamily="18" charset="0"/>
              </a:rPr>
              <a:t>Univariate</a:t>
            </a:r>
            <a:r>
              <a:rPr lang="en-US" sz="2600" b="1" dirty="0">
                <a:latin typeface="Times New Roman" pitchFamily="18" charset="0"/>
                <a:cs typeface="Times New Roman" pitchFamily="18" charset="0"/>
              </a:rPr>
              <a:t> and </a:t>
            </a:r>
            <a:r>
              <a:rPr lang="en-US" sz="2600" b="1" dirty="0" err="1">
                <a:latin typeface="Times New Roman" pitchFamily="18" charset="0"/>
                <a:cs typeface="Times New Roman" pitchFamily="18" charset="0"/>
              </a:rPr>
              <a:t>Bivariate</a:t>
            </a:r>
            <a:r>
              <a:rPr lang="en-US" sz="2600" b="1" dirty="0">
                <a:latin typeface="Times New Roman" pitchFamily="18" charset="0"/>
                <a:cs typeface="Times New Roman" pitchFamily="18" charset="0"/>
              </a:rPr>
              <a:t> Analysis</a:t>
            </a:r>
            <a:endParaRPr lang="en-US" sz="2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300" dirty="0">
                <a:latin typeface="Times New Roman" pitchFamily="18" charset="0"/>
                <a:cs typeface="Times New Roman" pitchFamily="18" charset="0"/>
              </a:rPr>
              <a:t>Overview of </a:t>
            </a:r>
            <a:r>
              <a:rPr lang="en-US" sz="2300" dirty="0" err="1">
                <a:latin typeface="Times New Roman" pitchFamily="18" charset="0"/>
                <a:cs typeface="Times New Roman" pitchFamily="18" charset="0"/>
              </a:rPr>
              <a:t>univariate</a:t>
            </a:r>
            <a:r>
              <a:rPr lang="en-US" sz="2300" dirty="0">
                <a:latin typeface="Times New Roman" pitchFamily="18" charset="0"/>
                <a:cs typeface="Times New Roman" pitchFamily="18" charset="0"/>
              </a:rPr>
              <a:t> analysis techniques, including histograms and box plots, to examine the distribution of individual variables.</a:t>
            </a:r>
          </a:p>
          <a:p>
            <a:pPr algn="just"/>
            <a:r>
              <a:rPr lang="en-US" sz="2300" dirty="0">
                <a:latin typeface="Times New Roman" pitchFamily="18" charset="0"/>
                <a:cs typeface="Times New Roman" pitchFamily="18" charset="0"/>
              </a:rPr>
              <a:t>Introduction to </a:t>
            </a:r>
            <a:r>
              <a:rPr lang="en-US" sz="2300" dirty="0" err="1">
                <a:latin typeface="Times New Roman" pitchFamily="18" charset="0"/>
                <a:cs typeface="Times New Roman" pitchFamily="18" charset="0"/>
              </a:rPr>
              <a:t>bivariate</a:t>
            </a:r>
            <a:r>
              <a:rPr lang="en-US" sz="2300" dirty="0">
                <a:latin typeface="Times New Roman" pitchFamily="18" charset="0"/>
                <a:cs typeface="Times New Roman" pitchFamily="18" charset="0"/>
              </a:rPr>
              <a:t> analysis methods, such as scatter plots and correlation matrices, to explore relationships between pairs of variables.</a:t>
            </a:r>
          </a:p>
          <a:p>
            <a:pPr algn="just"/>
            <a:r>
              <a:rPr lang="en-US" sz="2300" dirty="0">
                <a:latin typeface="Times New Roman" pitchFamily="18" charset="0"/>
                <a:cs typeface="Times New Roman" pitchFamily="18" charset="0"/>
              </a:rPr>
              <a:t>Examples of visualizations used in </a:t>
            </a:r>
            <a:r>
              <a:rPr lang="en-US" sz="2300" dirty="0" err="1">
                <a:latin typeface="Times New Roman" pitchFamily="18" charset="0"/>
                <a:cs typeface="Times New Roman" pitchFamily="18" charset="0"/>
              </a:rPr>
              <a:t>univariate</a:t>
            </a:r>
            <a:r>
              <a:rPr lang="en-US" sz="2300" dirty="0">
                <a:latin typeface="Times New Roman" pitchFamily="18" charset="0"/>
                <a:cs typeface="Times New Roman" pitchFamily="18" charset="0"/>
              </a:rPr>
              <a:t> and </a:t>
            </a:r>
            <a:r>
              <a:rPr lang="en-US" sz="2300" dirty="0" err="1">
                <a:latin typeface="Times New Roman" pitchFamily="18" charset="0"/>
                <a:cs typeface="Times New Roman" pitchFamily="18" charset="0"/>
              </a:rPr>
              <a:t>bivariate</a:t>
            </a:r>
            <a:r>
              <a:rPr lang="en-US" sz="2300" dirty="0">
                <a:latin typeface="Times New Roman" pitchFamily="18" charset="0"/>
                <a:cs typeface="Times New Roman" pitchFamily="18" charset="0"/>
              </a:rPr>
              <a:t> analysis to gain insights into the dataset and identify potential predictors of heart attacks.</a:t>
            </a:r>
          </a:p>
          <a:p>
            <a:pPr algn="just"/>
            <a:endParaRPr lang="en-US" sz="23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141</TotalTime>
  <Words>605</Words>
  <Application>Microsoft Office PowerPoint</Application>
  <PresentationFormat>On-screen Show (4:3)</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Georgia</vt:lpstr>
      <vt:lpstr>Times New Roman</vt:lpstr>
      <vt:lpstr>Wingdings</vt:lpstr>
      <vt:lpstr>Wingdings 2</vt:lpstr>
      <vt:lpstr>Civic</vt:lpstr>
      <vt:lpstr>Heart Attack Prediction  </vt:lpstr>
      <vt:lpstr>Introduction to Heart Attack Prediction</vt:lpstr>
      <vt:lpstr>Dataset Overview</vt:lpstr>
      <vt:lpstr>Preliminary Data Inspection</vt:lpstr>
      <vt:lpstr>Data Analysis (EDA) - Part 1</vt:lpstr>
      <vt:lpstr>Exploratory Data Analysis (EDA) - Part 2</vt:lpstr>
      <vt:lpstr>Exploratory Data Analysis (EDA) - Part 3</vt:lpstr>
      <vt:lpstr>Exploratory Data Analysis (EDA) - Part 4</vt:lpstr>
      <vt:lpstr>Univariate and Bivariate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251074</dc:creator>
  <cp:lastModifiedBy>VISHWA N</cp:lastModifiedBy>
  <cp:revision>15</cp:revision>
  <dcterms:created xsi:type="dcterms:W3CDTF">2024-05-14T08:15:41Z</dcterms:created>
  <dcterms:modified xsi:type="dcterms:W3CDTF">2024-05-14T10:59:12Z</dcterms:modified>
</cp:coreProperties>
</file>