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303" r:id="rId3"/>
    <p:sldId id="305" r:id="rId4"/>
    <p:sldId id="306" r:id="rId5"/>
    <p:sldId id="307" r:id="rId6"/>
    <p:sldId id="308" r:id="rId7"/>
    <p:sldId id="309" r:id="rId8"/>
    <p:sldId id="325" r:id="rId9"/>
    <p:sldId id="328" r:id="rId10"/>
    <p:sldId id="336" r:id="rId11"/>
    <p:sldId id="330" r:id="rId12"/>
    <p:sldId id="329" r:id="rId13"/>
    <p:sldId id="331" r:id="rId14"/>
    <p:sldId id="327" r:id="rId15"/>
    <p:sldId id="332" r:id="rId16"/>
    <p:sldId id="322" r:id="rId17"/>
    <p:sldId id="312" r:id="rId18"/>
    <p:sldId id="302" r:id="rId19"/>
    <p:sldId id="318" r:id="rId20"/>
    <p:sldId id="319" r:id="rId21"/>
    <p:sldId id="320" r:id="rId22"/>
    <p:sldId id="321" r:id="rId23"/>
    <p:sldId id="324" r:id="rId24"/>
    <p:sldId id="300" r:id="rId25"/>
    <p:sldId id="333" r:id="rId26"/>
    <p:sldId id="334" r:id="rId27"/>
    <p:sldId id="335" r:id="rId28"/>
    <p:sldId id="337" r:id="rId29"/>
    <p:sldId id="339" r:id="rId30"/>
    <p:sldId id="323" r:id="rId31"/>
    <p:sldId id="33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pos="2400">
          <p15:clr>
            <a:srgbClr val="A4A3A4"/>
          </p15:clr>
        </p15:guide>
        <p15:guide id="4"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BF1DE"/>
    <a:srgbClr val="FFFF00"/>
    <a:srgbClr val="FFFFCC"/>
    <a:srgbClr val="33CCCC"/>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804" autoAdjust="0"/>
  </p:normalViewPr>
  <p:slideViewPr>
    <p:cSldViewPr>
      <p:cViewPr varScale="1">
        <p:scale>
          <a:sx n="58" d="100"/>
          <a:sy n="58" d="100"/>
        </p:scale>
        <p:origin x="2208" y="78"/>
      </p:cViewPr>
      <p:guideLst>
        <p:guide pos="2880"/>
        <p:guide pos="2400"/>
        <p:guide orient="horz" pos="2160"/>
      </p:guideLst>
    </p:cSldViewPr>
  </p:slideViewPr>
  <p:notesTextViewPr>
    <p:cViewPr>
      <p:scale>
        <a:sx n="100" d="100"/>
        <a:sy n="100" d="100"/>
      </p:scale>
      <p:origin x="0" y="0"/>
    </p:cViewPr>
  </p:notesTextViewPr>
  <p:sorterViewPr>
    <p:cViewPr>
      <p:scale>
        <a:sx n="43" d="100"/>
        <a:sy n="4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E8B30-5E6C-4CA8-9293-F5F4135E80B5}" type="doc">
      <dgm:prSet loTypeId="urn:microsoft.com/office/officeart/2005/8/layout/process2" loCatId="process" qsTypeId="urn:microsoft.com/office/officeart/2005/8/quickstyle/simple1" qsCatId="simple" csTypeId="urn:microsoft.com/office/officeart/2005/8/colors/accent1_2" csCatId="accent1" phldr="1"/>
      <dgm:spPr/>
    </dgm:pt>
    <dgm:pt modelId="{95DD7AAF-9F07-4AD6-918A-355E947BEEE9}">
      <dgm:prSet phldrT="[Text]"/>
      <dgm:spPr/>
      <dgm:t>
        <a:bodyPr/>
        <a:lstStyle/>
        <a:p>
          <a:r>
            <a:rPr lang="en-US" b="1" dirty="0">
              <a:latin typeface="Verdana" panose="020B0604030504040204" pitchFamily="34" charset="0"/>
              <a:ea typeface="Verdana" panose="020B0604030504040204" pitchFamily="34" charset="0"/>
              <a:cs typeface="Verdana" panose="020B0604030504040204" pitchFamily="34" charset="0"/>
            </a:rPr>
            <a:t>Stage 1:</a:t>
          </a:r>
        </a:p>
        <a:p>
          <a:r>
            <a:rPr lang="en-US" dirty="0">
              <a:latin typeface="Verdana" panose="020B0604030504040204" pitchFamily="34" charset="0"/>
              <a:ea typeface="Verdana" panose="020B0604030504040204" pitchFamily="34" charset="0"/>
              <a:cs typeface="Verdana" panose="020B0604030504040204" pitchFamily="34" charset="0"/>
            </a:rPr>
            <a:t>Estimate subspace for background</a:t>
          </a:r>
        </a:p>
      </dgm:t>
    </dgm:pt>
    <dgm:pt modelId="{B53ACF59-37EF-491E-9D94-E81AC2777D72}" type="parTrans" cxnId="{0B9A413F-9D58-4E49-807B-94C043E05CD9}">
      <dgm:prSet/>
      <dgm:spPr/>
      <dgm:t>
        <a:bodyPr/>
        <a:lstStyle/>
        <a:p>
          <a:endParaRPr lang="en-US"/>
        </a:p>
      </dgm:t>
    </dgm:pt>
    <dgm:pt modelId="{D6DBECC3-5E91-4BFF-8472-403590E9B681}" type="sibTrans" cxnId="{0B9A413F-9D58-4E49-807B-94C043E05CD9}">
      <dgm:prSet/>
      <dgm:spPr/>
      <dgm:t>
        <a:bodyPr/>
        <a:lstStyle/>
        <a:p>
          <a:endParaRPr lang="en-US"/>
        </a:p>
      </dgm:t>
    </dgm:pt>
    <dgm:pt modelId="{026CDE63-8825-4A5D-B61C-C193772C8234}">
      <dgm:prSet phldrT="[Text]"/>
      <dgm:spPr/>
      <dgm:t>
        <a:bodyPr/>
        <a:lstStyle/>
        <a:p>
          <a:r>
            <a:rPr lang="en-US" b="1" dirty="0">
              <a:latin typeface="Verdana" panose="020B0604030504040204" pitchFamily="34" charset="0"/>
              <a:ea typeface="Verdana" panose="020B0604030504040204" pitchFamily="34" charset="0"/>
              <a:cs typeface="Verdana" panose="020B0604030504040204" pitchFamily="34" charset="0"/>
            </a:rPr>
            <a:t>Stage 2:</a:t>
          </a:r>
        </a:p>
        <a:p>
          <a:r>
            <a:rPr lang="en-US" dirty="0">
              <a:latin typeface="Verdana" panose="020B0604030504040204" pitchFamily="34" charset="0"/>
              <a:ea typeface="Verdana" panose="020B0604030504040204" pitchFamily="34" charset="0"/>
              <a:cs typeface="Verdana" panose="020B0604030504040204" pitchFamily="34" charset="0"/>
            </a:rPr>
            <a:t>Obtain spatially multiplexed measurements of scene</a:t>
          </a:r>
        </a:p>
      </dgm:t>
    </dgm:pt>
    <dgm:pt modelId="{C8C9AC30-D77E-49F3-8577-5630ACD99368}" type="parTrans" cxnId="{98B14AA2-1C7D-4665-A0C6-DC141639017A}">
      <dgm:prSet/>
      <dgm:spPr/>
      <dgm:t>
        <a:bodyPr/>
        <a:lstStyle/>
        <a:p>
          <a:endParaRPr lang="en-US"/>
        </a:p>
      </dgm:t>
    </dgm:pt>
    <dgm:pt modelId="{EBAEE4D7-324B-4C19-95D8-232621E3EC41}" type="sibTrans" cxnId="{98B14AA2-1C7D-4665-A0C6-DC141639017A}">
      <dgm:prSet/>
      <dgm:spPr/>
      <dgm:t>
        <a:bodyPr/>
        <a:lstStyle/>
        <a:p>
          <a:endParaRPr lang="en-US"/>
        </a:p>
      </dgm:t>
    </dgm:pt>
    <dgm:pt modelId="{7C64F44F-BED3-4287-8B8E-EBA73F2573ED}">
      <dgm:prSet phldrT="[Text]"/>
      <dgm:spPr/>
      <dgm:t>
        <a:bodyPr/>
        <a:lstStyle/>
        <a:p>
          <a:r>
            <a:rPr lang="en-US" dirty="0">
              <a:latin typeface="Verdana" panose="020B0604030504040204" pitchFamily="34" charset="0"/>
              <a:ea typeface="Verdana" panose="020B0604030504040204" pitchFamily="34" charset="0"/>
              <a:cs typeface="Verdana" panose="020B0604030504040204" pitchFamily="34" charset="0"/>
            </a:rPr>
            <a:t>Take projection onto complementary subspace and solve as sparse approximation problem</a:t>
          </a:r>
        </a:p>
      </dgm:t>
    </dgm:pt>
    <dgm:pt modelId="{FF1B3BE4-A812-4C02-84CC-B1928A51A403}" type="parTrans" cxnId="{F1C6E30A-D303-4CB3-A04B-1189EC012610}">
      <dgm:prSet/>
      <dgm:spPr/>
      <dgm:t>
        <a:bodyPr/>
        <a:lstStyle/>
        <a:p>
          <a:endParaRPr lang="en-US"/>
        </a:p>
      </dgm:t>
    </dgm:pt>
    <dgm:pt modelId="{4D99F2D0-27FD-4511-AA20-938A36CD5C8A}" type="sibTrans" cxnId="{F1C6E30A-D303-4CB3-A04B-1189EC012610}">
      <dgm:prSet/>
      <dgm:spPr/>
      <dgm:t>
        <a:bodyPr/>
        <a:lstStyle/>
        <a:p>
          <a:endParaRPr lang="en-US"/>
        </a:p>
      </dgm:t>
    </dgm:pt>
    <dgm:pt modelId="{25AD0CC4-68E5-47A3-96B1-16566FBF6A10}" type="pres">
      <dgm:prSet presAssocID="{F41E8B30-5E6C-4CA8-9293-F5F4135E80B5}" presName="linearFlow" presStyleCnt="0">
        <dgm:presLayoutVars>
          <dgm:resizeHandles val="exact"/>
        </dgm:presLayoutVars>
      </dgm:prSet>
      <dgm:spPr/>
    </dgm:pt>
    <dgm:pt modelId="{E23F446F-0FE2-458B-B365-82D1D8C0934C}" type="pres">
      <dgm:prSet presAssocID="{95DD7AAF-9F07-4AD6-918A-355E947BEEE9}" presName="node" presStyleLbl="node1" presStyleIdx="0" presStyleCnt="3">
        <dgm:presLayoutVars>
          <dgm:bulletEnabled val="1"/>
        </dgm:presLayoutVars>
      </dgm:prSet>
      <dgm:spPr/>
    </dgm:pt>
    <dgm:pt modelId="{030EC39A-FA79-4821-B00C-521BFFA6B88F}" type="pres">
      <dgm:prSet presAssocID="{D6DBECC3-5E91-4BFF-8472-403590E9B681}" presName="sibTrans" presStyleLbl="sibTrans2D1" presStyleIdx="0" presStyleCnt="2"/>
      <dgm:spPr/>
    </dgm:pt>
    <dgm:pt modelId="{74565B4B-8ED7-43D0-A2C0-02636582A537}" type="pres">
      <dgm:prSet presAssocID="{D6DBECC3-5E91-4BFF-8472-403590E9B681}" presName="connectorText" presStyleLbl="sibTrans2D1" presStyleIdx="0" presStyleCnt="2"/>
      <dgm:spPr/>
    </dgm:pt>
    <dgm:pt modelId="{8E94BFB1-1FAE-4602-85A0-B96669616670}" type="pres">
      <dgm:prSet presAssocID="{026CDE63-8825-4A5D-B61C-C193772C8234}" presName="node" presStyleLbl="node1" presStyleIdx="1" presStyleCnt="3">
        <dgm:presLayoutVars>
          <dgm:bulletEnabled val="1"/>
        </dgm:presLayoutVars>
      </dgm:prSet>
      <dgm:spPr/>
    </dgm:pt>
    <dgm:pt modelId="{1113A71E-B36D-4879-BE39-AA724EFB336B}" type="pres">
      <dgm:prSet presAssocID="{EBAEE4D7-324B-4C19-95D8-232621E3EC41}" presName="sibTrans" presStyleLbl="sibTrans2D1" presStyleIdx="1" presStyleCnt="2"/>
      <dgm:spPr/>
    </dgm:pt>
    <dgm:pt modelId="{9B0C030F-C903-49FA-800B-EAF04FDBD9D4}" type="pres">
      <dgm:prSet presAssocID="{EBAEE4D7-324B-4C19-95D8-232621E3EC41}" presName="connectorText" presStyleLbl="sibTrans2D1" presStyleIdx="1" presStyleCnt="2"/>
      <dgm:spPr/>
    </dgm:pt>
    <dgm:pt modelId="{243BFFF6-9C20-4A50-8799-DF6711F1499D}" type="pres">
      <dgm:prSet presAssocID="{7C64F44F-BED3-4287-8B8E-EBA73F2573ED}" presName="node" presStyleLbl="node1" presStyleIdx="2" presStyleCnt="3">
        <dgm:presLayoutVars>
          <dgm:bulletEnabled val="1"/>
        </dgm:presLayoutVars>
      </dgm:prSet>
      <dgm:spPr/>
    </dgm:pt>
  </dgm:ptLst>
  <dgm:cxnLst>
    <dgm:cxn modelId="{0C00DDE3-3536-45DC-9FAD-2014EED20CAF}" type="presOf" srcId="{7C64F44F-BED3-4287-8B8E-EBA73F2573ED}" destId="{243BFFF6-9C20-4A50-8799-DF6711F1499D}" srcOrd="0" destOrd="0" presId="urn:microsoft.com/office/officeart/2005/8/layout/process2"/>
    <dgm:cxn modelId="{F1C6E30A-D303-4CB3-A04B-1189EC012610}" srcId="{F41E8B30-5E6C-4CA8-9293-F5F4135E80B5}" destId="{7C64F44F-BED3-4287-8B8E-EBA73F2573ED}" srcOrd="2" destOrd="0" parTransId="{FF1B3BE4-A812-4C02-84CC-B1928A51A403}" sibTransId="{4D99F2D0-27FD-4511-AA20-938A36CD5C8A}"/>
    <dgm:cxn modelId="{98B14AA2-1C7D-4665-A0C6-DC141639017A}" srcId="{F41E8B30-5E6C-4CA8-9293-F5F4135E80B5}" destId="{026CDE63-8825-4A5D-B61C-C193772C8234}" srcOrd="1" destOrd="0" parTransId="{C8C9AC30-D77E-49F3-8577-5630ACD99368}" sibTransId="{EBAEE4D7-324B-4C19-95D8-232621E3EC41}"/>
    <dgm:cxn modelId="{0B9A413F-9D58-4E49-807B-94C043E05CD9}" srcId="{F41E8B30-5E6C-4CA8-9293-F5F4135E80B5}" destId="{95DD7AAF-9F07-4AD6-918A-355E947BEEE9}" srcOrd="0" destOrd="0" parTransId="{B53ACF59-37EF-491E-9D94-E81AC2777D72}" sibTransId="{D6DBECC3-5E91-4BFF-8472-403590E9B681}"/>
    <dgm:cxn modelId="{72A714D5-85E7-45D3-AB5F-4C13D34D86C5}" type="presOf" srcId="{EBAEE4D7-324B-4C19-95D8-232621E3EC41}" destId="{9B0C030F-C903-49FA-800B-EAF04FDBD9D4}" srcOrd="1" destOrd="0" presId="urn:microsoft.com/office/officeart/2005/8/layout/process2"/>
    <dgm:cxn modelId="{13E9F7B2-DAED-4839-9971-D84DCD5D3E25}" type="presOf" srcId="{D6DBECC3-5E91-4BFF-8472-403590E9B681}" destId="{74565B4B-8ED7-43D0-A2C0-02636582A537}" srcOrd="1" destOrd="0" presId="urn:microsoft.com/office/officeart/2005/8/layout/process2"/>
    <dgm:cxn modelId="{EB1C05F3-5FE4-4DB4-AF7F-614BB8D1B38F}" type="presOf" srcId="{F41E8B30-5E6C-4CA8-9293-F5F4135E80B5}" destId="{25AD0CC4-68E5-47A3-96B1-16566FBF6A10}" srcOrd="0" destOrd="0" presId="urn:microsoft.com/office/officeart/2005/8/layout/process2"/>
    <dgm:cxn modelId="{F99E00E3-0377-4FF8-8D4E-4160F8AF0418}" type="presOf" srcId="{026CDE63-8825-4A5D-B61C-C193772C8234}" destId="{8E94BFB1-1FAE-4602-85A0-B96669616670}" srcOrd="0" destOrd="0" presId="urn:microsoft.com/office/officeart/2005/8/layout/process2"/>
    <dgm:cxn modelId="{39C8CE2E-0B3F-4933-8675-E1A0515D8359}" type="presOf" srcId="{D6DBECC3-5E91-4BFF-8472-403590E9B681}" destId="{030EC39A-FA79-4821-B00C-521BFFA6B88F}" srcOrd="0" destOrd="0" presId="urn:microsoft.com/office/officeart/2005/8/layout/process2"/>
    <dgm:cxn modelId="{34A76C30-574F-46BD-A210-8D1CE8E4A5A2}" type="presOf" srcId="{EBAEE4D7-324B-4C19-95D8-232621E3EC41}" destId="{1113A71E-B36D-4879-BE39-AA724EFB336B}" srcOrd="0" destOrd="0" presId="urn:microsoft.com/office/officeart/2005/8/layout/process2"/>
    <dgm:cxn modelId="{DEC2E267-858A-4D68-BB6B-E1FD84F2F4CF}" type="presOf" srcId="{95DD7AAF-9F07-4AD6-918A-355E947BEEE9}" destId="{E23F446F-0FE2-458B-B365-82D1D8C0934C}" srcOrd="0" destOrd="0" presId="urn:microsoft.com/office/officeart/2005/8/layout/process2"/>
    <dgm:cxn modelId="{4F4256BD-8780-46B8-A365-091D71B73DB5}" type="presParOf" srcId="{25AD0CC4-68E5-47A3-96B1-16566FBF6A10}" destId="{E23F446F-0FE2-458B-B365-82D1D8C0934C}" srcOrd="0" destOrd="0" presId="urn:microsoft.com/office/officeart/2005/8/layout/process2"/>
    <dgm:cxn modelId="{12359D21-656F-4389-8CCE-BBDCF03059E2}" type="presParOf" srcId="{25AD0CC4-68E5-47A3-96B1-16566FBF6A10}" destId="{030EC39A-FA79-4821-B00C-521BFFA6B88F}" srcOrd="1" destOrd="0" presId="urn:microsoft.com/office/officeart/2005/8/layout/process2"/>
    <dgm:cxn modelId="{D034F06B-9935-4C39-9786-4079D061B999}" type="presParOf" srcId="{030EC39A-FA79-4821-B00C-521BFFA6B88F}" destId="{74565B4B-8ED7-43D0-A2C0-02636582A537}" srcOrd="0" destOrd="0" presId="urn:microsoft.com/office/officeart/2005/8/layout/process2"/>
    <dgm:cxn modelId="{51D35125-B7F7-48F9-9029-97D8B709D22A}" type="presParOf" srcId="{25AD0CC4-68E5-47A3-96B1-16566FBF6A10}" destId="{8E94BFB1-1FAE-4602-85A0-B96669616670}" srcOrd="2" destOrd="0" presId="urn:microsoft.com/office/officeart/2005/8/layout/process2"/>
    <dgm:cxn modelId="{07BAF37B-B819-464B-AEE4-C4C9AE72198A}" type="presParOf" srcId="{25AD0CC4-68E5-47A3-96B1-16566FBF6A10}" destId="{1113A71E-B36D-4879-BE39-AA724EFB336B}" srcOrd="3" destOrd="0" presId="urn:microsoft.com/office/officeart/2005/8/layout/process2"/>
    <dgm:cxn modelId="{37CC8C6B-9916-4E95-BE85-C9186F5EDE94}" type="presParOf" srcId="{1113A71E-B36D-4879-BE39-AA724EFB336B}" destId="{9B0C030F-C903-49FA-800B-EAF04FDBD9D4}" srcOrd="0" destOrd="0" presId="urn:microsoft.com/office/officeart/2005/8/layout/process2"/>
    <dgm:cxn modelId="{F0F5BDCC-3EA5-4E42-BCC0-43357AB8AF98}" type="presParOf" srcId="{25AD0CC4-68E5-47A3-96B1-16566FBF6A10}" destId="{243BFFF6-9C20-4A50-8799-DF6711F1499D}"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F446F-0FE2-458B-B365-82D1D8C0934C}">
      <dsp:nvSpPr>
        <dsp:cNvPr id="0" name=""/>
        <dsp:cNvSpPr/>
      </dsp:nvSpPr>
      <dsp:spPr>
        <a:xfrm>
          <a:off x="342193" y="0"/>
          <a:ext cx="3278013" cy="11810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Verdana" panose="020B0604030504040204" pitchFamily="34" charset="0"/>
              <a:ea typeface="Verdana" panose="020B0604030504040204" pitchFamily="34" charset="0"/>
              <a:cs typeface="Verdana" panose="020B0604030504040204" pitchFamily="34" charset="0"/>
            </a:rPr>
            <a:t>Stage 1:</a:t>
          </a:r>
        </a:p>
        <a:p>
          <a:pPr marL="0" lvl="0" indent="0" algn="ctr" defTabSz="755650">
            <a:lnSpc>
              <a:spcPct val="90000"/>
            </a:lnSpc>
            <a:spcBef>
              <a:spcPct val="0"/>
            </a:spcBef>
            <a:spcAft>
              <a:spcPct val="35000"/>
            </a:spcAft>
            <a:buNone/>
          </a:pPr>
          <a:r>
            <a:rPr lang="en-US" sz="1700" kern="1200" dirty="0">
              <a:latin typeface="Verdana" panose="020B0604030504040204" pitchFamily="34" charset="0"/>
              <a:ea typeface="Verdana" panose="020B0604030504040204" pitchFamily="34" charset="0"/>
              <a:cs typeface="Verdana" panose="020B0604030504040204" pitchFamily="34" charset="0"/>
            </a:rPr>
            <a:t>Estimate subspace for background</a:t>
          </a:r>
        </a:p>
      </dsp:txBody>
      <dsp:txXfrm>
        <a:off x="376786" y="34593"/>
        <a:ext cx="3208827" cy="1111913"/>
      </dsp:txXfrm>
    </dsp:sp>
    <dsp:sp modelId="{030EC39A-FA79-4821-B00C-521BFFA6B88F}">
      <dsp:nvSpPr>
        <dsp:cNvPr id="0" name=""/>
        <dsp:cNvSpPr/>
      </dsp:nvSpPr>
      <dsp:spPr>
        <a:xfrm rot="5400000">
          <a:off x="1759743" y="1210627"/>
          <a:ext cx="442912" cy="5314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821751" y="1254918"/>
        <a:ext cx="318896" cy="310038"/>
      </dsp:txXfrm>
    </dsp:sp>
    <dsp:sp modelId="{8E94BFB1-1FAE-4602-85A0-B96669616670}">
      <dsp:nvSpPr>
        <dsp:cNvPr id="0" name=""/>
        <dsp:cNvSpPr/>
      </dsp:nvSpPr>
      <dsp:spPr>
        <a:xfrm>
          <a:off x="342193" y="1771649"/>
          <a:ext cx="3278013" cy="11810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Verdana" panose="020B0604030504040204" pitchFamily="34" charset="0"/>
              <a:ea typeface="Verdana" panose="020B0604030504040204" pitchFamily="34" charset="0"/>
              <a:cs typeface="Verdana" panose="020B0604030504040204" pitchFamily="34" charset="0"/>
            </a:rPr>
            <a:t>Stage 2:</a:t>
          </a:r>
        </a:p>
        <a:p>
          <a:pPr marL="0" lvl="0" indent="0" algn="ctr" defTabSz="755650">
            <a:lnSpc>
              <a:spcPct val="90000"/>
            </a:lnSpc>
            <a:spcBef>
              <a:spcPct val="0"/>
            </a:spcBef>
            <a:spcAft>
              <a:spcPct val="35000"/>
            </a:spcAft>
            <a:buNone/>
          </a:pPr>
          <a:r>
            <a:rPr lang="en-US" sz="1700" kern="1200" dirty="0">
              <a:latin typeface="Verdana" panose="020B0604030504040204" pitchFamily="34" charset="0"/>
              <a:ea typeface="Verdana" panose="020B0604030504040204" pitchFamily="34" charset="0"/>
              <a:cs typeface="Verdana" panose="020B0604030504040204" pitchFamily="34" charset="0"/>
            </a:rPr>
            <a:t>Obtain spatially multiplexed measurements of scene</a:t>
          </a:r>
        </a:p>
      </dsp:txBody>
      <dsp:txXfrm>
        <a:off x="376786" y="1806242"/>
        <a:ext cx="3208827" cy="1111913"/>
      </dsp:txXfrm>
    </dsp:sp>
    <dsp:sp modelId="{1113A71E-B36D-4879-BE39-AA724EFB336B}">
      <dsp:nvSpPr>
        <dsp:cNvPr id="0" name=""/>
        <dsp:cNvSpPr/>
      </dsp:nvSpPr>
      <dsp:spPr>
        <a:xfrm rot="5400000">
          <a:off x="1759743" y="2982277"/>
          <a:ext cx="442912" cy="5314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821751" y="3026568"/>
        <a:ext cx="318896" cy="310038"/>
      </dsp:txXfrm>
    </dsp:sp>
    <dsp:sp modelId="{243BFFF6-9C20-4A50-8799-DF6711F1499D}">
      <dsp:nvSpPr>
        <dsp:cNvPr id="0" name=""/>
        <dsp:cNvSpPr/>
      </dsp:nvSpPr>
      <dsp:spPr>
        <a:xfrm>
          <a:off x="342193" y="3543299"/>
          <a:ext cx="3278013" cy="11810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Verdana" panose="020B0604030504040204" pitchFamily="34" charset="0"/>
              <a:ea typeface="Verdana" panose="020B0604030504040204" pitchFamily="34" charset="0"/>
              <a:cs typeface="Verdana" panose="020B0604030504040204" pitchFamily="34" charset="0"/>
            </a:rPr>
            <a:t>Take projection onto complementary subspace and solve as sparse approximation problem</a:t>
          </a:r>
        </a:p>
      </dsp:txBody>
      <dsp:txXfrm>
        <a:off x="376786" y="3577892"/>
        <a:ext cx="3208827" cy="11119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35F0E0-C2C6-B14E-9255-336B69FD66C6}" type="datetimeFigureOut">
              <a:rPr lang="en-US" smtClean="0"/>
              <a:t>5/12/2017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1E148C-B8BC-664F-9A94-1B9922BE01A0}" type="slidenum">
              <a:rPr lang="en-US" smtClean="0"/>
              <a:t>‹#›</a:t>
            </a:fld>
            <a:endParaRPr lang="en-US"/>
          </a:p>
        </p:txBody>
      </p:sp>
    </p:spTree>
    <p:extLst>
      <p:ext uri="{BB962C8B-B14F-4D97-AF65-F5344CB8AC3E}">
        <p14:creationId xmlns:p14="http://schemas.microsoft.com/office/powerpoint/2010/main" val="38696514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Hello everyone. I will be giving a talk on compressive spectral anomaly detection</a:t>
            </a:r>
          </a:p>
          <a:p>
            <a:endParaRPr lang="en-US" baseline="0" dirty="0"/>
          </a:p>
          <a:p>
            <a:r>
              <a:rPr lang="en-US" baseline="0" dirty="0"/>
              <a:t>Hyperspectral images are used for identifying material composition of a scene and one of the applications is anomaly detection.</a:t>
            </a:r>
          </a:p>
          <a:p>
            <a:endParaRPr lang="en-US" baseline="0" dirty="0"/>
          </a:p>
          <a:p>
            <a:r>
              <a:rPr lang="en-US" baseline="0" dirty="0"/>
              <a:t> In this talk, I will be presenting a compressive imager to efficiently and directly detect anomalies, thus reducing the measurement load</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1</a:t>
            </a:fld>
            <a:endParaRPr lang="en-US"/>
          </a:p>
        </p:txBody>
      </p:sp>
    </p:spTree>
    <p:extLst>
      <p:ext uri="{BB962C8B-B14F-4D97-AF65-F5344CB8AC3E}">
        <p14:creationId xmlns:p14="http://schemas.microsoft.com/office/powerpoint/2010/main" val="20901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if</a:t>
            </a:r>
            <a:r>
              <a:rPr lang="en-US" baseline="0" dirty="0"/>
              <a:t> we want to remove the contribution of background, we need to know what the background means</a:t>
            </a:r>
          </a:p>
          <a:p>
            <a:pPr marL="228600" indent="-228600">
              <a:buAutoNum type="arabicPeriod"/>
            </a:pPr>
            <a:r>
              <a:rPr lang="en-US" baseline="0" dirty="0"/>
              <a:t>If we randomly sample points in a scene, we will get spectrum that very likely represents most of the background points</a:t>
            </a:r>
          </a:p>
          <a:p>
            <a:pPr marL="228600" indent="-228600">
              <a:buAutoNum type="arabicPeriod"/>
            </a:pPr>
            <a:r>
              <a:rPr lang="en-US" baseline="0" dirty="0"/>
              <a:t>So we go ahead and find a subspace for the background spectrum</a:t>
            </a:r>
          </a:p>
          <a:p>
            <a:pPr marL="228600" indent="-228600">
              <a:buAutoNum type="arabicPeriod"/>
            </a:pPr>
            <a:endParaRPr lang="en-US" baseline="0" dirty="0"/>
          </a:p>
          <a:p>
            <a:pPr marL="228600" indent="-228600">
              <a:buAutoNum type="arabicPeriod"/>
            </a:pPr>
            <a:r>
              <a:rPr lang="en-US" baseline="0" dirty="0"/>
              <a:t>Cosmetics, text alignment, small letters</a:t>
            </a:r>
          </a:p>
          <a:p>
            <a:pPr marL="228600" indent="-228600">
              <a:buAutoNum type="arabicPeriod"/>
            </a:pPr>
            <a:r>
              <a:rPr lang="en-US" baseline="0" dirty="0"/>
              <a:t>No full stops in any sentence</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10</a:t>
            </a:fld>
            <a:endParaRPr lang="en-US"/>
          </a:p>
        </p:txBody>
      </p:sp>
    </p:spTree>
    <p:extLst>
      <p:ext uri="{BB962C8B-B14F-4D97-AF65-F5344CB8AC3E}">
        <p14:creationId xmlns:p14="http://schemas.microsoft.com/office/powerpoint/2010/main" val="414645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if</a:t>
            </a:r>
            <a:r>
              <a:rPr lang="en-US" baseline="0" dirty="0"/>
              <a:t> we want to remove the contribution of background, we need to know what the background means</a:t>
            </a:r>
          </a:p>
          <a:p>
            <a:pPr marL="228600" indent="-228600">
              <a:buAutoNum type="arabicPeriod"/>
            </a:pPr>
            <a:r>
              <a:rPr lang="en-US" baseline="0" dirty="0"/>
              <a:t>If we randomly sample points in a scene, we will get spectrum that very likely represents most of the background points</a:t>
            </a:r>
          </a:p>
          <a:p>
            <a:pPr marL="228600" indent="-228600">
              <a:buAutoNum type="arabicPeriod"/>
            </a:pPr>
            <a:r>
              <a:rPr lang="en-US" baseline="0" dirty="0"/>
              <a:t>So we go ahead and find a subspace for the background spectrum</a:t>
            </a:r>
          </a:p>
          <a:p>
            <a:pPr marL="228600" indent="-228600">
              <a:buAutoNum type="arabicPeriod"/>
            </a:pPr>
            <a:endParaRPr lang="en-US" baseline="0" dirty="0"/>
          </a:p>
          <a:p>
            <a:pPr marL="228600" indent="-228600">
              <a:buAutoNum type="arabicPeriod"/>
            </a:pPr>
            <a:r>
              <a:rPr lang="en-US" baseline="0" dirty="0"/>
              <a:t>Cosmetics, text alignment, small letters</a:t>
            </a:r>
          </a:p>
          <a:p>
            <a:pPr marL="228600" indent="-228600">
              <a:buAutoNum type="arabicPeriod"/>
            </a:pPr>
            <a:r>
              <a:rPr lang="en-US" baseline="0" dirty="0"/>
              <a:t>No full stops in any sentence</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11</a:t>
            </a:fld>
            <a:endParaRPr lang="en-US"/>
          </a:p>
        </p:txBody>
      </p:sp>
    </p:spTree>
    <p:extLst>
      <p:ext uri="{BB962C8B-B14F-4D97-AF65-F5344CB8AC3E}">
        <p14:creationId xmlns:p14="http://schemas.microsoft.com/office/powerpoint/2010/main" val="108816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if</a:t>
            </a:r>
            <a:r>
              <a:rPr lang="en-US" baseline="0" dirty="0"/>
              <a:t> we want to remove the contribution of background, we need to know what the background means</a:t>
            </a:r>
          </a:p>
          <a:p>
            <a:pPr marL="228600" indent="-228600">
              <a:buAutoNum type="arabicPeriod"/>
            </a:pPr>
            <a:r>
              <a:rPr lang="en-US" baseline="0" dirty="0"/>
              <a:t>If we randomly sample points in a scene, we will get spectrum that very likely represents most of the background points</a:t>
            </a:r>
          </a:p>
          <a:p>
            <a:pPr marL="228600" indent="-228600">
              <a:buAutoNum type="arabicPeriod"/>
            </a:pPr>
            <a:r>
              <a:rPr lang="en-US" baseline="0" dirty="0"/>
              <a:t>So we go ahead and find a subspace for the background spectrum</a:t>
            </a:r>
          </a:p>
          <a:p>
            <a:pPr marL="228600" indent="-228600">
              <a:buAutoNum type="arabicPeriod"/>
            </a:pPr>
            <a:endParaRPr lang="en-US" baseline="0" dirty="0"/>
          </a:p>
          <a:p>
            <a:pPr marL="228600" indent="-228600">
              <a:buAutoNum type="arabicPeriod"/>
            </a:pPr>
            <a:r>
              <a:rPr lang="en-US" baseline="0" dirty="0"/>
              <a:t>Cosmetics, text alignment, small letters</a:t>
            </a:r>
          </a:p>
          <a:p>
            <a:pPr marL="228600" indent="-228600">
              <a:buAutoNum type="arabicPeriod"/>
            </a:pPr>
            <a:r>
              <a:rPr lang="en-US" baseline="0" dirty="0"/>
              <a:t>No full stops in any sentence</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12</a:t>
            </a:fld>
            <a:endParaRPr lang="en-US"/>
          </a:p>
        </p:txBody>
      </p:sp>
    </p:spTree>
    <p:extLst>
      <p:ext uri="{BB962C8B-B14F-4D97-AF65-F5344CB8AC3E}">
        <p14:creationId xmlns:p14="http://schemas.microsoft.com/office/powerpoint/2010/main" val="3201451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if</a:t>
            </a:r>
            <a:r>
              <a:rPr lang="en-US" baseline="0" dirty="0"/>
              <a:t> we want to remove the contribution of background, we need to know what the background means</a:t>
            </a:r>
          </a:p>
          <a:p>
            <a:pPr marL="228600" indent="-228600">
              <a:buAutoNum type="arabicPeriod"/>
            </a:pPr>
            <a:r>
              <a:rPr lang="en-US" baseline="0" dirty="0"/>
              <a:t>If we randomly sample points in a scene, we will get spectrum that very likely represents most of the background points</a:t>
            </a:r>
          </a:p>
          <a:p>
            <a:pPr marL="228600" indent="-228600">
              <a:buAutoNum type="arabicPeriod"/>
            </a:pPr>
            <a:r>
              <a:rPr lang="en-US" baseline="0" dirty="0"/>
              <a:t>So we go ahead and find a subspace for the background spectrum</a:t>
            </a:r>
          </a:p>
          <a:p>
            <a:pPr marL="228600" indent="-228600">
              <a:buAutoNum type="arabicPeriod"/>
            </a:pPr>
            <a:endParaRPr lang="en-US" baseline="0" dirty="0"/>
          </a:p>
          <a:p>
            <a:pPr marL="228600" indent="-228600">
              <a:buAutoNum type="arabicPeriod"/>
            </a:pPr>
            <a:r>
              <a:rPr lang="en-US" baseline="0" dirty="0"/>
              <a:t>Cosmetics, text alignment, small letters</a:t>
            </a:r>
          </a:p>
          <a:p>
            <a:pPr marL="228600" indent="-228600">
              <a:buAutoNum type="arabicPeriod"/>
            </a:pPr>
            <a:r>
              <a:rPr lang="en-US" baseline="0" dirty="0"/>
              <a:t>No full stops in any sentence</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13</a:t>
            </a:fld>
            <a:endParaRPr lang="en-US"/>
          </a:p>
        </p:txBody>
      </p:sp>
    </p:spTree>
    <p:extLst>
      <p:ext uri="{BB962C8B-B14F-4D97-AF65-F5344CB8AC3E}">
        <p14:creationId xmlns:p14="http://schemas.microsoft.com/office/powerpoint/2010/main" val="626556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There is a visible reduction in the number of measurements</a:t>
            </a:r>
          </a:p>
          <a:p>
            <a:pPr marL="228600" indent="-228600">
              <a:buAutoNum type="arabicPeriod"/>
            </a:pPr>
            <a:r>
              <a:rPr lang="en-US" dirty="0"/>
              <a:t>For estimating the subspace, we need measurements proportional to the subspace</a:t>
            </a:r>
          </a:p>
          <a:p>
            <a:pPr marL="228600" indent="-228600">
              <a:buAutoNum type="arabicPeriod"/>
            </a:pPr>
            <a:r>
              <a:rPr lang="en-US" dirty="0"/>
              <a:t>For estimating K</a:t>
            </a:r>
            <a:r>
              <a:rPr lang="en-US" baseline="0" dirty="0"/>
              <a:t> outliers, we need measurements proportional to K</a:t>
            </a:r>
          </a:p>
          <a:p>
            <a:pPr marL="228600" indent="-228600">
              <a:buAutoNum type="arabicPeriod"/>
            </a:pPr>
            <a:r>
              <a:rPr lang="en-US" baseline="0" dirty="0"/>
              <a:t>This is far less than dimension of the hyperspectral image.</a:t>
            </a:r>
          </a:p>
          <a:p>
            <a:pPr marL="228600" indent="-228600">
              <a:buAutoNum type="arabicPeriod"/>
            </a:pPr>
            <a:endParaRPr lang="en-US" baseline="0" dirty="0"/>
          </a:p>
          <a:p>
            <a:pPr marL="228600" indent="-228600">
              <a:buAutoNum type="arabicPeriod"/>
            </a:pPr>
            <a:r>
              <a:rPr lang="en-US" baseline="0" dirty="0"/>
              <a:t>Make sure your O(K) is correct.</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14</a:t>
            </a:fld>
            <a:endParaRPr lang="en-US"/>
          </a:p>
        </p:txBody>
      </p:sp>
    </p:spTree>
    <p:extLst>
      <p:ext uri="{BB962C8B-B14F-4D97-AF65-F5344CB8AC3E}">
        <p14:creationId xmlns:p14="http://schemas.microsoft.com/office/powerpoint/2010/main" val="697918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Our method also outperforms other</a:t>
            </a:r>
            <a:r>
              <a:rPr lang="en-US" baseline="0" dirty="0"/>
              <a:t> compressive sensing techniques which jointly recover a low rank and sparse matrix such as </a:t>
            </a:r>
            <a:r>
              <a:rPr lang="en-US" baseline="0" dirty="0" err="1"/>
              <a:t>SPaRCS</a:t>
            </a:r>
            <a:r>
              <a:rPr lang="en-US" baseline="0" dirty="0"/>
              <a:t> and Robust PCA</a:t>
            </a:r>
          </a:p>
          <a:p>
            <a:pPr marL="228600" indent="-228600">
              <a:buAutoNum type="arabicPeriod"/>
            </a:pPr>
            <a:r>
              <a:rPr lang="en-US" baseline="0" dirty="0"/>
              <a:t>Image on the left shows the test image we used for characterizing the performance of various algorithm. We created the image by forcing the image to be low rank and sparse with 483 anomalous pixels</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16</a:t>
            </a:fld>
            <a:endParaRPr lang="en-US"/>
          </a:p>
        </p:txBody>
      </p:sp>
    </p:spTree>
    <p:extLst>
      <p:ext uri="{BB962C8B-B14F-4D97-AF65-F5344CB8AC3E}">
        <p14:creationId xmlns:p14="http://schemas.microsoft.com/office/powerpoint/2010/main" val="23152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coming back to what our imager</a:t>
            </a:r>
            <a:r>
              <a:rPr lang="en-US" baseline="0" dirty="0"/>
              <a:t> looks like</a:t>
            </a:r>
          </a:p>
          <a:p>
            <a:pPr marL="228600" indent="-228600">
              <a:buAutoNum type="arabicPeriod"/>
            </a:pPr>
            <a:r>
              <a:rPr lang="en-US" baseline="0" dirty="0"/>
              <a:t>As I mentioned, we need an optical setup that measure spectral with spatial coding</a:t>
            </a:r>
          </a:p>
          <a:p>
            <a:pPr marL="228600" indent="-228600">
              <a:buAutoNum type="arabicPeriod"/>
            </a:pPr>
            <a:r>
              <a:rPr lang="en-US" baseline="0" dirty="0"/>
              <a:t>Very simple solution – have a DMD for spatial coding</a:t>
            </a:r>
          </a:p>
          <a:p>
            <a:pPr marL="228600" indent="-228600">
              <a:buAutoNum type="arabicPeriod"/>
            </a:pPr>
            <a:r>
              <a:rPr lang="en-US" baseline="0" dirty="0"/>
              <a:t>And a spectrometer for spectral measurements</a:t>
            </a:r>
          </a:p>
          <a:p>
            <a:pPr marL="228600" indent="-228600">
              <a:buAutoNum type="arabicPeriod"/>
            </a:pPr>
            <a:r>
              <a:rPr lang="en-US" baseline="0" dirty="0"/>
              <a:t>We also built our own spectrometer.</a:t>
            </a:r>
          </a:p>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01E148C-B8BC-664F-9A94-1B9922BE01A0}" type="slidenum">
              <a:rPr lang="en-US" smtClean="0"/>
              <a:t>17</a:t>
            </a:fld>
            <a:endParaRPr lang="en-US"/>
          </a:p>
        </p:txBody>
      </p:sp>
    </p:spTree>
    <p:extLst>
      <p:ext uri="{BB962C8B-B14F-4D97-AF65-F5344CB8AC3E}">
        <p14:creationId xmlns:p14="http://schemas.microsoft.com/office/powerpoint/2010/main" val="491516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performed</a:t>
            </a:r>
            <a:r>
              <a:rPr lang="en-US" baseline="0" dirty="0"/>
              <a:t> anomaly detection with data obtained by the imager we built</a:t>
            </a:r>
          </a:p>
          <a:p>
            <a:pPr marL="228600" indent="-228600">
              <a:buAutoNum type="arabicPeriod"/>
            </a:pPr>
            <a:r>
              <a:rPr lang="en-US" baseline="0" dirty="0"/>
              <a:t>The image on the left shows the scene we used for anomaly detection, which consists of printed text on paper. The gray pixels in the red circle consist of anomalies formed by placing a white LED light behind a diffuser</a:t>
            </a:r>
          </a:p>
          <a:p>
            <a:pPr marL="228600" indent="-228600">
              <a:buAutoNum type="arabicPeriod"/>
            </a:pPr>
            <a:r>
              <a:rPr lang="en-US" baseline="0" dirty="0"/>
              <a:t>The image on the right shows 10 anomalies marked in red estimated by obtaining 64 measurements for subspace estimate and 250 spatially multiplexed measurements for estimating the outlier</a:t>
            </a:r>
          </a:p>
          <a:p>
            <a:pPr marL="228600" indent="-228600">
              <a:buAutoNum type="arabicPeriod"/>
            </a:pPr>
            <a:r>
              <a:rPr lang="en-US" baseline="0" dirty="0"/>
              <a:t>Again, our algorithm very well estimates the anomalous pixels</a:t>
            </a:r>
          </a:p>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01E148C-B8BC-664F-9A94-1B9922BE01A0}" type="slidenum">
              <a:rPr lang="en-US" smtClean="0"/>
              <a:t>19</a:t>
            </a:fld>
            <a:endParaRPr lang="en-US"/>
          </a:p>
        </p:txBody>
      </p:sp>
    </p:spTree>
    <p:extLst>
      <p:ext uri="{BB962C8B-B14F-4D97-AF65-F5344CB8AC3E}">
        <p14:creationId xmlns:p14="http://schemas.microsoft.com/office/powerpoint/2010/main" val="2745620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show spectral signatures</a:t>
            </a:r>
            <a:r>
              <a:rPr lang="en-US" baseline="0" dirty="0"/>
              <a:t> at three different locations</a:t>
            </a:r>
          </a:p>
          <a:p>
            <a:pPr marL="228600" indent="-228600">
              <a:buAutoNum type="arabicPeriod"/>
            </a:pPr>
            <a:r>
              <a:rPr lang="en-US" baseline="0" dirty="0"/>
              <a:t>Notice that the anomalous pixel has a distinct peak in blue wavelength region, which makes it an anomaly in the scene</a:t>
            </a:r>
          </a:p>
          <a:p>
            <a:pPr marL="228600" indent="-228600">
              <a:buAutoNum type="arabicPeriod"/>
            </a:pPr>
            <a:endParaRPr lang="en-US" baseline="0" dirty="0"/>
          </a:p>
          <a:p>
            <a:pPr marL="228600" indent="-228600">
              <a:buAutoNum type="arabicPeriod"/>
            </a:pPr>
            <a:r>
              <a:rPr lang="en-US" baseline="0" dirty="0"/>
              <a:t>DMD grating issues, have a backup slide.</a:t>
            </a:r>
          </a:p>
          <a:p>
            <a:pPr marL="228600" indent="-228600">
              <a:buAutoNum type="arabicPeriod"/>
            </a:pPr>
            <a:r>
              <a:rPr lang="en-US" baseline="0" dirty="0"/>
              <a:t>Change bright line to a darker shade?</a:t>
            </a:r>
          </a:p>
          <a:p>
            <a:pPr marL="228600" indent="-228600">
              <a:buAutoNum type="arabicPeriod"/>
            </a:pPr>
            <a:r>
              <a:rPr lang="en-US" baseline="0" dirty="0"/>
              <a:t>Photon noise from BG will kill the results, what do we do?</a:t>
            </a:r>
          </a:p>
          <a:p>
            <a:pPr marL="228600" indent="-228600">
              <a:buAutoNum type="arabicPeriod"/>
            </a:pPr>
            <a:r>
              <a:rPr lang="en-US" baseline="0" dirty="0"/>
              <a:t>Adaptive measurements is the answer.</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20</a:t>
            </a:fld>
            <a:endParaRPr lang="en-US"/>
          </a:p>
        </p:txBody>
      </p:sp>
    </p:spTree>
    <p:extLst>
      <p:ext uri="{BB962C8B-B14F-4D97-AF65-F5344CB8AC3E}">
        <p14:creationId xmlns:p14="http://schemas.microsoft.com/office/powerpoint/2010/main" val="4225955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Our second experiment consisted of a scene printed on paper which is predominantly red. </a:t>
            </a:r>
          </a:p>
          <a:p>
            <a:pPr marL="228600" indent="-228600">
              <a:buAutoNum type="arabicPeriod"/>
            </a:pPr>
            <a:r>
              <a:rPr lang="en-US" baseline="0" dirty="0"/>
              <a:t>Four pixels within the white circle were illuminated by a red laser. The red laser is indistinguishable from the background</a:t>
            </a:r>
          </a:p>
          <a:p>
            <a:pPr marL="228600" indent="-228600">
              <a:buAutoNum type="arabicPeriod"/>
            </a:pPr>
            <a:r>
              <a:rPr lang="en-US" baseline="0" dirty="0"/>
              <a:t>The image on the right shows 4 anomalies marked in green estimated by obtaining 64 measurements for subspace estimate and 100 spatially multiplexed measurements for estimating the outlier</a:t>
            </a:r>
          </a:p>
          <a:p>
            <a:pPr marL="228600" indent="-228600">
              <a:buAutoNum type="arabicPeriod"/>
            </a:pPr>
            <a:r>
              <a:rPr lang="en-US" baseline="0" dirty="0"/>
              <a:t>Again, our algorithm very well estimates the anomalous pixels</a:t>
            </a:r>
          </a:p>
          <a:p>
            <a:pPr marL="228600" indent="-228600">
              <a:buAutoNum type="arabicPeriod"/>
            </a:pPr>
            <a:endParaRPr lang="en-US" baseline="0" dirty="0"/>
          </a:p>
          <a:p>
            <a:pPr marL="228600" indent="-228600">
              <a:buAutoNum type="arabicPeriod"/>
            </a:pPr>
            <a:r>
              <a:rPr lang="en-US" baseline="0" dirty="0"/>
              <a:t>Why is it challenging?</a:t>
            </a:r>
          </a:p>
          <a:p>
            <a:pPr marL="685800" lvl="1" indent="-228600">
              <a:buAutoNum type="arabicPeriod"/>
            </a:pPr>
            <a:r>
              <a:rPr lang="en-US" baseline="0" dirty="0"/>
              <a:t>Mention that a RGB camera can’t do a good job, and hence this scene is hard</a:t>
            </a:r>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21</a:t>
            </a:fld>
            <a:endParaRPr lang="en-US"/>
          </a:p>
        </p:txBody>
      </p:sp>
    </p:spTree>
    <p:extLst>
      <p:ext uri="{BB962C8B-B14F-4D97-AF65-F5344CB8AC3E}">
        <p14:creationId xmlns:p14="http://schemas.microsoft.com/office/powerpoint/2010/main" val="1435769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Alright, so let’s look at</a:t>
            </a:r>
            <a:r>
              <a:rPr lang="en-US" baseline="0" dirty="0"/>
              <a:t> an ubiquitous modality of imaging, the hyperspectral data</a:t>
            </a:r>
          </a:p>
          <a:p>
            <a:pPr marL="228600" indent="-228600">
              <a:buAutoNum type="arabicPeriod"/>
            </a:pPr>
            <a:r>
              <a:rPr lang="en-US" baseline="0" dirty="0"/>
              <a:t>Hyperspectral images capture information as a function of space and wavelength,</a:t>
            </a:r>
          </a:p>
          <a:p>
            <a:pPr marL="228600" indent="-228600">
              <a:buAutoNum type="arabicPeriod"/>
            </a:pPr>
            <a:r>
              <a:rPr lang="en-US" baseline="0" dirty="0"/>
              <a:t>What it means is that each pixel in the image captures variations across wavelength</a:t>
            </a:r>
          </a:p>
        </p:txBody>
      </p:sp>
      <p:sp>
        <p:nvSpPr>
          <p:cNvPr id="4" name="Slide Number Placeholder 3"/>
          <p:cNvSpPr>
            <a:spLocks noGrp="1"/>
          </p:cNvSpPr>
          <p:nvPr>
            <p:ph type="sldNum" sz="quarter" idx="10"/>
          </p:nvPr>
        </p:nvSpPr>
        <p:spPr/>
        <p:txBody>
          <a:bodyPr/>
          <a:lstStyle/>
          <a:p>
            <a:fld id="{801E148C-B8BC-664F-9A94-1B9922BE01A0}" type="slidenum">
              <a:rPr lang="en-US" smtClean="0"/>
              <a:t>2</a:t>
            </a:fld>
            <a:endParaRPr lang="en-US"/>
          </a:p>
        </p:txBody>
      </p:sp>
    </p:spTree>
    <p:extLst>
      <p:ext uri="{BB962C8B-B14F-4D97-AF65-F5344CB8AC3E}">
        <p14:creationId xmlns:p14="http://schemas.microsoft.com/office/powerpoint/2010/main" val="409558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show spectral signatures</a:t>
            </a:r>
            <a:r>
              <a:rPr lang="en-US" baseline="0" dirty="0"/>
              <a:t> at three different locations</a:t>
            </a:r>
          </a:p>
          <a:p>
            <a:pPr marL="228600" indent="-228600">
              <a:buAutoNum type="arabicPeriod"/>
            </a:pPr>
            <a:r>
              <a:rPr lang="en-US" baseline="0" dirty="0"/>
              <a:t>Notice that the anomalous pixel has a strong peak in the red region, corresponding to the narrow band laser light</a:t>
            </a:r>
          </a:p>
          <a:p>
            <a:pPr marL="228600" indent="-228600">
              <a:buAutoNum type="arabicPeriod"/>
            </a:pPr>
            <a:endParaRPr lang="en-US" baseline="0" dirty="0"/>
          </a:p>
          <a:p>
            <a:pPr marL="228600" indent="-228600">
              <a:buAutoNum type="arabicPeriod"/>
            </a:pPr>
            <a:r>
              <a:rPr lang="en-US" baseline="0" dirty="0"/>
              <a:t>Get rid of top, bottom edges and add a bright frame to differentiate if from the slide background.</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22</a:t>
            </a:fld>
            <a:endParaRPr lang="en-US"/>
          </a:p>
        </p:txBody>
      </p:sp>
    </p:spTree>
    <p:extLst>
      <p:ext uri="{BB962C8B-B14F-4D97-AF65-F5344CB8AC3E}">
        <p14:creationId xmlns:p14="http://schemas.microsoft.com/office/powerpoint/2010/main" val="3529673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conclusion, we proposed a</a:t>
            </a:r>
            <a:r>
              <a:rPr lang="en-US" baseline="0" dirty="0"/>
              <a:t> two stage sensing mechanism to estimate anomalies in hyperspectral images</a:t>
            </a:r>
          </a:p>
          <a:p>
            <a:pPr marL="228600" indent="-228600">
              <a:buAutoNum type="arabicPeriod"/>
            </a:pPr>
            <a:r>
              <a:rPr lang="en-US" baseline="0" dirty="0"/>
              <a:t>Simulations and real experiments show the superiority of our algorithm in terms of number of measurements needed and estimation accuracy.</a:t>
            </a:r>
          </a:p>
          <a:p>
            <a:pPr marL="228600" indent="-228600">
              <a:buAutoNum type="arabicPeriod"/>
            </a:pPr>
            <a:endParaRPr lang="en-US" baseline="0" dirty="0"/>
          </a:p>
          <a:p>
            <a:pPr marL="228600" indent="-228600">
              <a:buAutoNum type="arabicPeriod"/>
            </a:pPr>
            <a:r>
              <a:rPr lang="en-US" baseline="0" dirty="0"/>
              <a:t>Thank you.</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23</a:t>
            </a:fld>
            <a:endParaRPr lang="en-US"/>
          </a:p>
        </p:txBody>
      </p:sp>
    </p:spTree>
    <p:extLst>
      <p:ext uri="{BB962C8B-B14F-4D97-AF65-F5344CB8AC3E}">
        <p14:creationId xmlns:p14="http://schemas.microsoft.com/office/powerpoint/2010/main" val="1517169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Finally, our</a:t>
            </a:r>
            <a:r>
              <a:rPr lang="en-US" baseline="0" dirty="0"/>
              <a:t> algorithm outperforms the Reed </a:t>
            </a:r>
            <a:r>
              <a:rPr lang="en-US" baseline="0" dirty="0" err="1"/>
              <a:t>Xiaoli</a:t>
            </a:r>
            <a:r>
              <a:rPr lang="en-US" baseline="0" dirty="0"/>
              <a:t> detector in detecting anomalies</a:t>
            </a:r>
          </a:p>
          <a:p>
            <a:pPr marL="228600" indent="-228600">
              <a:buAutoNum type="arabicPeriod"/>
            </a:pPr>
            <a:r>
              <a:rPr lang="en-US" baseline="0" dirty="0"/>
              <a:t>We artificially inserted 71 anomalous targets in a hyperspectral image and performed anomaly detection with our proposed algorithm and </a:t>
            </a:r>
          </a:p>
          <a:p>
            <a:pPr marL="228600" indent="-228600">
              <a:buAutoNum type="arabicPeriod"/>
            </a:pPr>
            <a:r>
              <a:rPr lang="en-US" baseline="0" dirty="0"/>
              <a:t>The Receiver operating characteristic curve plots true positives vs false positive</a:t>
            </a:r>
          </a:p>
          <a:p>
            <a:pPr marL="228600" indent="-228600">
              <a:buAutoNum type="arabicPeriod"/>
            </a:pPr>
            <a:r>
              <a:rPr lang="en-US" baseline="0" dirty="0"/>
              <a:t>From the plot, it is evident that our method has a larger area under the curve than the RX detector</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30</a:t>
            </a:fld>
            <a:endParaRPr lang="en-US"/>
          </a:p>
        </p:txBody>
      </p:sp>
    </p:spTree>
    <p:extLst>
      <p:ext uri="{BB962C8B-B14F-4D97-AF65-F5344CB8AC3E}">
        <p14:creationId xmlns:p14="http://schemas.microsoft.com/office/powerpoint/2010/main" val="215557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availability</a:t>
            </a:r>
            <a:r>
              <a:rPr lang="en-US" baseline="0" dirty="0"/>
              <a:t> of spectral information at each pixel enables numerous applications, including, but not limited to</a:t>
            </a:r>
          </a:p>
          <a:p>
            <a:pPr marL="685800" lvl="1" indent="-228600">
              <a:buAutoNum type="arabicPeriod"/>
            </a:pPr>
            <a:r>
              <a:rPr lang="en-US" baseline="0" dirty="0"/>
              <a:t>Material classification</a:t>
            </a:r>
          </a:p>
          <a:p>
            <a:pPr marL="685800" lvl="1" indent="-228600">
              <a:buAutoNum type="arabicPeriod"/>
            </a:pPr>
            <a:r>
              <a:rPr lang="en-US" baseline="0" dirty="0"/>
              <a:t>Object recognition</a:t>
            </a:r>
          </a:p>
          <a:p>
            <a:pPr marL="685800" lvl="1" indent="-228600">
              <a:buAutoNum type="arabicPeriod"/>
            </a:pPr>
            <a:r>
              <a:rPr lang="en-US" baseline="0" dirty="0"/>
              <a:t>Target/anomaly detection</a:t>
            </a:r>
          </a:p>
          <a:p>
            <a:pPr marL="228600" lvl="0" indent="-228600">
              <a:buAutoNum type="arabicPeriod"/>
            </a:pPr>
            <a:r>
              <a:rPr lang="en-US" baseline="0" dirty="0"/>
              <a:t>Of these methods, Anomaly detection is of interest in this presentation</a:t>
            </a:r>
          </a:p>
        </p:txBody>
      </p:sp>
      <p:sp>
        <p:nvSpPr>
          <p:cNvPr id="4" name="Slide Number Placeholder 3"/>
          <p:cNvSpPr>
            <a:spLocks noGrp="1"/>
          </p:cNvSpPr>
          <p:nvPr>
            <p:ph type="sldNum" sz="quarter" idx="10"/>
          </p:nvPr>
        </p:nvSpPr>
        <p:spPr/>
        <p:txBody>
          <a:bodyPr/>
          <a:lstStyle/>
          <a:p>
            <a:fld id="{801E148C-B8BC-664F-9A94-1B9922BE01A0}" type="slidenum">
              <a:rPr lang="en-US" smtClean="0"/>
              <a:t>3</a:t>
            </a:fld>
            <a:endParaRPr lang="en-US"/>
          </a:p>
        </p:txBody>
      </p:sp>
    </p:spTree>
    <p:extLst>
      <p:ext uri="{BB962C8B-B14F-4D97-AF65-F5344CB8AC3E}">
        <p14:creationId xmlns:p14="http://schemas.microsoft.com/office/powerpoint/2010/main" val="228672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An anomaly</a:t>
            </a:r>
            <a:r>
              <a:rPr lang="en-US" baseline="0" dirty="0"/>
              <a:t> is defined as anything which seems out of place</a:t>
            </a:r>
          </a:p>
          <a:p>
            <a:pPr marL="228600" indent="-228600">
              <a:buAutoNum type="arabicPeriod"/>
            </a:pPr>
            <a:r>
              <a:rPr lang="en-US" baseline="0" dirty="0"/>
              <a:t>In case of hyperspectral images, this means that anomalous pixels have spectrum significantly different from the background</a:t>
            </a:r>
          </a:p>
          <a:p>
            <a:pPr marL="228600" indent="-228600">
              <a:buAutoNum type="arabicPeriod"/>
            </a:pPr>
            <a:r>
              <a:rPr lang="en-US" baseline="0" dirty="0"/>
              <a:t>By definition, such anomalous pixels are far fewer than the signal dimension itself.</a:t>
            </a:r>
          </a:p>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01E148C-B8BC-664F-9A94-1B9922BE01A0}" type="slidenum">
              <a:rPr lang="en-US" smtClean="0"/>
              <a:t>4</a:t>
            </a:fld>
            <a:endParaRPr lang="en-US"/>
          </a:p>
        </p:txBody>
      </p:sp>
    </p:spTree>
    <p:extLst>
      <p:ext uri="{BB962C8B-B14F-4D97-AF65-F5344CB8AC3E}">
        <p14:creationId xmlns:p14="http://schemas.microsoft.com/office/powerpoint/2010/main" val="58932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if we want to detect anomalies, the natural task is to</a:t>
            </a:r>
            <a:r>
              <a:rPr lang="en-US" baseline="0" dirty="0"/>
              <a:t> completely measure the data cube and then detect anomalies</a:t>
            </a:r>
          </a:p>
          <a:p>
            <a:pPr marL="228600" indent="-228600">
              <a:buAutoNum type="arabicPeriod"/>
            </a:pPr>
            <a:r>
              <a:rPr lang="en-US" baseline="0" dirty="0"/>
              <a:t>However, this means 99% of the data is thrown away</a:t>
            </a:r>
          </a:p>
          <a:p>
            <a:pPr marL="228600" indent="-228600">
              <a:buAutoNum type="arabicPeriod"/>
            </a:pPr>
            <a:r>
              <a:rPr lang="en-US" baseline="0" dirty="0"/>
              <a:t>This matters even more, as hyperspectral cameras are quite costly and need a long time to acquire.</a:t>
            </a:r>
          </a:p>
          <a:p>
            <a:pPr marL="228600" indent="-228600">
              <a:buAutoNum type="arabicPeriod"/>
            </a:pPr>
            <a:r>
              <a:rPr lang="en-US" baseline="0" dirty="0"/>
              <a:t>So clearly we need an efficient technique, since we only interested in less than 1% of the data.</a:t>
            </a:r>
          </a:p>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01E148C-B8BC-664F-9A94-1B9922BE01A0}" type="slidenum">
              <a:rPr lang="en-US" smtClean="0"/>
              <a:t>5</a:t>
            </a:fld>
            <a:endParaRPr lang="en-US"/>
          </a:p>
        </p:txBody>
      </p:sp>
    </p:spTree>
    <p:extLst>
      <p:ext uri="{BB962C8B-B14F-4D97-AF65-F5344CB8AC3E}">
        <p14:creationId xmlns:p14="http://schemas.microsoft.com/office/powerpoint/2010/main" val="326605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Fortunately,</a:t>
            </a:r>
            <a:r>
              <a:rPr lang="en-US" baseline="0" dirty="0"/>
              <a:t> hyperspectral images aren’t too random</a:t>
            </a:r>
          </a:p>
          <a:p>
            <a:pPr marL="228600" indent="-228600">
              <a:buAutoNum type="arabicPeriod"/>
            </a:pPr>
            <a:r>
              <a:rPr lang="en-US" baseline="0" dirty="0"/>
              <a:t>In fact, they have a very concise signal model, of a decomposition of low rank and sparse signals</a:t>
            </a:r>
          </a:p>
          <a:p>
            <a:pPr marL="228600" indent="-228600">
              <a:buAutoNum type="arabicPeriod"/>
            </a:pPr>
            <a:r>
              <a:rPr lang="en-US" baseline="0" dirty="0"/>
              <a:t>In this case, the low rank contribution comes from background, since only few materials will contribute to background</a:t>
            </a:r>
          </a:p>
          <a:p>
            <a:pPr marL="228600" indent="-228600">
              <a:buAutoNum type="arabicPeriod"/>
            </a:pPr>
            <a:r>
              <a:rPr lang="en-US" baseline="0" dirty="0"/>
              <a:t>On the other hand, anomalies are far fewer in number, contributing to the sparse part.</a:t>
            </a:r>
          </a:p>
          <a:p>
            <a:pPr marL="228600" indent="-228600">
              <a:buAutoNum type="arabicPeriod"/>
            </a:pPr>
            <a:endParaRPr lang="en-US"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6</a:t>
            </a:fld>
            <a:endParaRPr lang="en-US"/>
          </a:p>
        </p:txBody>
      </p:sp>
    </p:spTree>
    <p:extLst>
      <p:ext uri="{BB962C8B-B14F-4D97-AF65-F5344CB8AC3E}">
        <p14:creationId xmlns:p14="http://schemas.microsoft.com/office/powerpoint/2010/main" val="922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Immediately, we can see that anomaly detection is a very sparse signal acquisition problem,</a:t>
            </a:r>
          </a:p>
          <a:p>
            <a:pPr marL="228600" indent="-228600">
              <a:buAutoNum type="arabicPeriod"/>
            </a:pPr>
            <a:r>
              <a:rPr lang="en-US" dirty="0"/>
              <a:t>Provided the background</a:t>
            </a:r>
            <a:r>
              <a:rPr lang="en-US" baseline="0" dirty="0"/>
              <a:t> is removed</a:t>
            </a:r>
          </a:p>
          <a:p>
            <a:pPr marL="228600" indent="-228600">
              <a:buAutoNum type="arabicPeriod"/>
            </a:pPr>
            <a:r>
              <a:rPr lang="en-US" baseline="0" dirty="0"/>
              <a:t>My contribution is in the form of a two state imager which does exactly this</a:t>
            </a:r>
          </a:p>
          <a:p>
            <a:pPr marL="228600" indent="-228600">
              <a:buAutoNum type="arabicPeriod"/>
            </a:pPr>
            <a:r>
              <a:rPr lang="en-US" baseline="0" dirty="0"/>
              <a:t>By removing background spectra, we show that anomaly detection nicely boils down to a sparse signal sensing problem</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7</a:t>
            </a:fld>
            <a:endParaRPr lang="en-US"/>
          </a:p>
        </p:txBody>
      </p:sp>
    </p:spTree>
    <p:extLst>
      <p:ext uri="{BB962C8B-B14F-4D97-AF65-F5344CB8AC3E}">
        <p14:creationId xmlns:p14="http://schemas.microsoft.com/office/powerpoint/2010/main" val="925623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Okay so time to talk about what kind of measurement system we have at hand</a:t>
            </a:r>
          </a:p>
          <a:p>
            <a:pPr marL="228600" indent="-228600">
              <a:buAutoNum type="arabicPeriod"/>
            </a:pPr>
            <a:r>
              <a:rPr lang="en-US" dirty="0"/>
              <a:t>We</a:t>
            </a:r>
            <a:r>
              <a:rPr lang="en-US" baseline="0" dirty="0"/>
              <a:t> have a camera which does spatial coding</a:t>
            </a:r>
          </a:p>
          <a:p>
            <a:pPr marL="228600" indent="-228600">
              <a:buAutoNum type="arabicPeriod"/>
            </a:pPr>
            <a:r>
              <a:rPr lang="en-US" baseline="0" dirty="0"/>
              <a:t>Essentially, our camera takes an inner product between a certain pattern and our hyperspectral camera, giving spectral measurements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8</a:t>
            </a:fld>
            <a:endParaRPr lang="en-US"/>
          </a:p>
        </p:txBody>
      </p:sp>
    </p:spTree>
    <p:extLst>
      <p:ext uri="{BB962C8B-B14F-4D97-AF65-F5344CB8AC3E}">
        <p14:creationId xmlns:p14="http://schemas.microsoft.com/office/powerpoint/2010/main" val="150869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 if</a:t>
            </a:r>
            <a:r>
              <a:rPr lang="en-US" baseline="0" dirty="0"/>
              <a:t> we want to remove the contribution of background, we need to know what the background means</a:t>
            </a:r>
          </a:p>
          <a:p>
            <a:pPr marL="228600" indent="-228600">
              <a:buAutoNum type="arabicPeriod"/>
            </a:pPr>
            <a:r>
              <a:rPr lang="en-US" baseline="0" dirty="0"/>
              <a:t>If we randomly sample points in a scene, we will get spectrum that very likely represents most of the background points</a:t>
            </a:r>
          </a:p>
          <a:p>
            <a:pPr marL="228600" indent="-228600">
              <a:buAutoNum type="arabicPeriod"/>
            </a:pPr>
            <a:r>
              <a:rPr lang="en-US" baseline="0" dirty="0"/>
              <a:t>So we go ahead and find a subspace for the background spectrum</a:t>
            </a:r>
          </a:p>
          <a:p>
            <a:pPr marL="228600" indent="-228600">
              <a:buAutoNum type="arabicPeriod"/>
            </a:pPr>
            <a:endParaRPr lang="en-US" baseline="0" dirty="0"/>
          </a:p>
          <a:p>
            <a:pPr marL="228600" indent="-228600">
              <a:buAutoNum type="arabicPeriod"/>
            </a:pPr>
            <a:r>
              <a:rPr lang="en-US" baseline="0" dirty="0"/>
              <a:t>Cosmetics, text alignment, small letters</a:t>
            </a:r>
          </a:p>
          <a:p>
            <a:pPr marL="228600" indent="-228600">
              <a:buAutoNum type="arabicPeriod"/>
            </a:pPr>
            <a:r>
              <a:rPr lang="en-US" baseline="0" dirty="0"/>
              <a:t>No full stops in any sentence</a:t>
            </a:r>
            <a:endParaRPr lang="en-US" dirty="0"/>
          </a:p>
        </p:txBody>
      </p:sp>
      <p:sp>
        <p:nvSpPr>
          <p:cNvPr id="4" name="Slide Number Placeholder 3"/>
          <p:cNvSpPr>
            <a:spLocks noGrp="1"/>
          </p:cNvSpPr>
          <p:nvPr>
            <p:ph type="sldNum" sz="quarter" idx="10"/>
          </p:nvPr>
        </p:nvSpPr>
        <p:spPr/>
        <p:txBody>
          <a:bodyPr/>
          <a:lstStyle/>
          <a:p>
            <a:fld id="{801E148C-B8BC-664F-9A94-1B9922BE01A0}" type="slidenum">
              <a:rPr lang="en-US" smtClean="0"/>
              <a:t>9</a:t>
            </a:fld>
            <a:endParaRPr lang="en-US"/>
          </a:p>
        </p:txBody>
      </p:sp>
    </p:spTree>
    <p:extLst>
      <p:ext uri="{BB962C8B-B14F-4D97-AF65-F5344CB8AC3E}">
        <p14:creationId xmlns:p14="http://schemas.microsoft.com/office/powerpoint/2010/main" val="3796683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68C73FC-9288-44F0-A805-2F2E17E88F15}" type="datetime1">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26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BC6EE1-1BD4-4941-815F-8278839407BB}" type="datetime1">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157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DDD2A5-8A52-42D9-932B-65913F49F127}" type="datetime1">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172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F242D1-AAEE-4E45-B41E-2428BC8CFB2F}" type="datetime1">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406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BB50-5FA1-4A84-83C5-E639FD1564E2}" type="datetime1">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670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7316023-6831-4D52-AF8E-70A8786031F1}" type="datetime1">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787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AD1D6C5-C22E-4328-B19D-2083B06F77CB}" type="datetime1">
              <a:rPr lang="en-US" smtClean="0"/>
              <a:t>5/12/2017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693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9E4F082-B173-452B-88C5-247E262BA5DB}" type="datetime1">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026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B0943-FD09-4558-B346-9BB4A4E76990}" type="datetime1">
              <a:rPr lang="en-US" smtClean="0"/>
              <a:t>5/12/2017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470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FBED23-F633-443D-998F-B63F2491960F}" type="datetime1">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67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2BF71-3567-4A8C-B3EB-6FC5F614017B}" type="datetime1">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405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838200"/>
            <a:ext cx="8229600" cy="5287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a:solidFill>
                  <a:schemeClr val="tx1">
                    <a:tint val="75000"/>
                  </a:schemeClr>
                </a:solidFill>
                <a:latin typeface="Verdana"/>
                <a:cs typeface="Verdana"/>
              </a:defRPr>
            </a:lvl1pPr>
          </a:lstStyle>
          <a:p>
            <a:fld id="{F0CAE5C7-F770-4231-803D-28BBDD65BB01}" type="datetime1">
              <a:rPr lang="en-US" smtClean="0"/>
              <a:t>5/12/2017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latin typeface="Verdana"/>
                <a:cs typeface="Verdana"/>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100">
                <a:solidFill>
                  <a:schemeClr val="tx1">
                    <a:tint val="75000"/>
                  </a:schemeClr>
                </a:solidFill>
                <a:latin typeface="Verdana"/>
                <a:cs typeface="Verdana"/>
              </a:defRPr>
            </a:lvl1pPr>
          </a:lstStyle>
          <a:p>
            <a:fld id="{82435188-E640-4B2B-A4E5-9817FAA18D82}" type="slidenum">
              <a:rPr lang="en-US" smtClean="0"/>
              <a:pPr/>
              <a:t>‹#›</a:t>
            </a:fld>
            <a:endParaRPr lang="en-US" dirty="0"/>
          </a:p>
        </p:txBody>
      </p:sp>
    </p:spTree>
    <p:extLst>
      <p:ext uri="{BB962C8B-B14F-4D97-AF65-F5344CB8AC3E}">
        <p14:creationId xmlns:p14="http://schemas.microsoft.com/office/powerpoint/2010/main" val="3027797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3600" kern="1200">
          <a:solidFill>
            <a:srgbClr val="FF9900"/>
          </a:solidFill>
          <a:latin typeface="Verdana"/>
          <a:ea typeface="+mj-ea"/>
          <a:cs typeface="Verdana"/>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3">
              <a:lumMod val="20000"/>
              <a:lumOff val="80000"/>
            </a:schemeClr>
          </a:solidFill>
          <a:latin typeface="Verdana"/>
          <a:ea typeface="+mn-ea"/>
          <a:cs typeface="Verdana"/>
        </a:defRPr>
      </a:lvl1pPr>
      <a:lvl2pPr marL="742950" indent="-285750" algn="l" defTabSz="914400" rtl="0" eaLnBrk="1" latinLnBrk="0" hangingPunct="1">
        <a:spcBef>
          <a:spcPct val="20000"/>
        </a:spcBef>
        <a:buFont typeface="Arial" pitchFamily="34" charset="0"/>
        <a:buChar char="–"/>
        <a:defRPr sz="2000" kern="1200">
          <a:solidFill>
            <a:schemeClr val="accent3">
              <a:lumMod val="20000"/>
              <a:lumOff val="80000"/>
            </a:schemeClr>
          </a:solidFill>
          <a:latin typeface="Verdana"/>
          <a:ea typeface="+mn-ea"/>
          <a:cs typeface="Verdana"/>
        </a:defRPr>
      </a:lvl2pPr>
      <a:lvl3pPr marL="1143000" indent="-228600" algn="l" defTabSz="914400" rtl="0" eaLnBrk="1" latinLnBrk="0" hangingPunct="1">
        <a:spcBef>
          <a:spcPct val="20000"/>
        </a:spcBef>
        <a:buFont typeface="Arial" pitchFamily="34" charset="0"/>
        <a:buChar char="•"/>
        <a:defRPr sz="1800" kern="1200">
          <a:solidFill>
            <a:schemeClr val="accent3">
              <a:lumMod val="20000"/>
              <a:lumOff val="80000"/>
            </a:schemeClr>
          </a:solidFill>
          <a:latin typeface="Verdana"/>
          <a:ea typeface="+mn-ea"/>
          <a:cs typeface="Verdana"/>
        </a:defRPr>
      </a:lvl3pPr>
      <a:lvl4pPr marL="1600200" indent="-228600" algn="l" defTabSz="914400" rtl="0" eaLnBrk="1" latinLnBrk="0" hangingPunct="1">
        <a:spcBef>
          <a:spcPct val="20000"/>
        </a:spcBef>
        <a:buFont typeface="Arial" pitchFamily="34" charset="0"/>
        <a:buChar char="–"/>
        <a:defRPr sz="1600" kern="1200">
          <a:solidFill>
            <a:schemeClr val="accent3">
              <a:lumMod val="20000"/>
              <a:lumOff val="80000"/>
            </a:schemeClr>
          </a:solidFill>
          <a:latin typeface="Verdana"/>
          <a:ea typeface="+mn-ea"/>
          <a:cs typeface="Verdana"/>
        </a:defRPr>
      </a:lvl4pPr>
      <a:lvl5pPr marL="2057400" indent="-228600" algn="l" defTabSz="914400" rtl="0" eaLnBrk="1" latinLnBrk="0" hangingPunct="1">
        <a:spcBef>
          <a:spcPct val="20000"/>
        </a:spcBef>
        <a:buFont typeface="Arial" pitchFamily="34" charset="0"/>
        <a:buChar char="»"/>
        <a:defRPr sz="1600" kern="1200">
          <a:solidFill>
            <a:schemeClr val="accent3">
              <a:lumMod val="20000"/>
              <a:lumOff val="80000"/>
            </a:schemeClr>
          </a:solidFill>
          <a:latin typeface="Verdana"/>
          <a:ea typeface="+mn-ea"/>
          <a:cs typeface="Verdan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70.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2.png"/><Relationship Id="rId5" Type="http://schemas.openxmlformats.org/officeDocument/2006/relationships/image" Target="../media/image5.pn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170.png"/><Relationship Id="rId3" Type="http://schemas.openxmlformats.org/officeDocument/2006/relationships/image" Target="../media/image18.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23.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13" Type="http://schemas.openxmlformats.org/officeDocument/2006/relationships/image" Target="../media/image170.png"/><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1.png"/><Relationship Id="rId15" Type="http://schemas.openxmlformats.org/officeDocument/2006/relationships/image" Target="../media/image27.png"/><Relationship Id="rId4" Type="http://schemas.openxmlformats.org/officeDocument/2006/relationships/image" Target="../media/image23.png"/><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13" Type="http://schemas.openxmlformats.org/officeDocument/2006/relationships/image" Target="../media/image170.png"/><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6.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9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70.png"/><Relationship Id="rId3" Type="http://schemas.openxmlformats.org/officeDocument/2006/relationships/image" Target="../media/image171.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40.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3" Type="http://schemas.openxmlformats.org/officeDocument/2006/relationships/image" Target="../media/image170.png"/><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Compressive spectral anomaly detection</a:t>
            </a:r>
          </a:p>
        </p:txBody>
      </p:sp>
      <p:sp>
        <p:nvSpPr>
          <p:cNvPr id="4" name="Subtitle 3"/>
          <p:cNvSpPr>
            <a:spLocks noGrp="1"/>
          </p:cNvSpPr>
          <p:nvPr>
            <p:ph type="subTitle" idx="1"/>
          </p:nvPr>
        </p:nvSpPr>
        <p:spPr>
          <a:xfrm>
            <a:off x="457200" y="3886200"/>
            <a:ext cx="8229600" cy="1752600"/>
          </a:xfrm>
        </p:spPr>
        <p:txBody>
          <a:bodyPr>
            <a:normAutofit/>
          </a:bodyPr>
          <a:lstStyle/>
          <a:p>
            <a:r>
              <a:rPr lang="en-US">
                <a:solidFill>
                  <a:schemeClr val="accent3">
                    <a:lumMod val="20000"/>
                    <a:lumOff val="80000"/>
                  </a:schemeClr>
                </a:solidFill>
              </a:rPr>
              <a:t>Vishwanath Saragadam </a:t>
            </a:r>
            <a:r>
              <a:rPr lang="en-US" dirty="0">
                <a:solidFill>
                  <a:schemeClr val="accent3">
                    <a:lumMod val="20000"/>
                    <a:lumOff val="80000"/>
                  </a:schemeClr>
                </a:solidFill>
              </a:rPr>
              <a:t>, Jian Wang, </a:t>
            </a:r>
          </a:p>
          <a:p>
            <a:r>
              <a:rPr lang="en-US" dirty="0">
                <a:solidFill>
                  <a:schemeClr val="accent3">
                    <a:lumMod val="20000"/>
                    <a:lumOff val="80000"/>
                  </a:schemeClr>
                </a:solidFill>
              </a:rPr>
              <a:t>Xin Li, </a:t>
            </a:r>
            <a:r>
              <a:rPr lang="en-US" dirty="0" err="1">
                <a:solidFill>
                  <a:schemeClr val="accent3">
                    <a:lumMod val="20000"/>
                    <a:lumOff val="80000"/>
                  </a:schemeClr>
                </a:solidFill>
              </a:rPr>
              <a:t>Aswin</a:t>
            </a:r>
            <a:r>
              <a:rPr lang="en-US" dirty="0">
                <a:solidFill>
                  <a:schemeClr val="accent3">
                    <a:lumMod val="20000"/>
                    <a:lumOff val="80000"/>
                  </a:schemeClr>
                </a:solidFill>
              </a:rPr>
              <a:t> </a:t>
            </a:r>
            <a:r>
              <a:rPr lang="en-US" dirty="0" err="1">
                <a:solidFill>
                  <a:schemeClr val="accent3">
                    <a:lumMod val="20000"/>
                    <a:lumOff val="80000"/>
                  </a:schemeClr>
                </a:solidFill>
              </a:rPr>
              <a:t>Sankaranarayanan</a:t>
            </a:r>
            <a:endParaRPr lang="en-US" dirty="0">
              <a:solidFill>
                <a:schemeClr val="accent3">
                  <a:lumMod val="20000"/>
                  <a:lumOff val="80000"/>
                </a:schemeClr>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7" name="Rectangle 6"/>
          <p:cNvSpPr/>
          <p:nvPr/>
        </p:nvSpPr>
        <p:spPr>
          <a:xfrm>
            <a:off x="-419100" y="5760720"/>
            <a:ext cx="9982200" cy="1173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6007676"/>
            <a:ext cx="1605714" cy="69792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 y="6159880"/>
            <a:ext cx="5943600" cy="545720"/>
          </a:xfrm>
          <a:prstGeom prst="rect">
            <a:avLst/>
          </a:prstGeom>
        </p:spPr>
      </p:pic>
    </p:spTree>
    <p:extLst>
      <p:ext uri="{BB962C8B-B14F-4D97-AF65-F5344CB8AC3E}">
        <p14:creationId xmlns:p14="http://schemas.microsoft.com/office/powerpoint/2010/main" val="154841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two-stage imager</a:t>
            </a:r>
          </a:p>
        </p:txBody>
      </p:sp>
      <p:sp>
        <p:nvSpPr>
          <p:cNvPr id="3" name="Content Placeholder 2"/>
          <p:cNvSpPr>
            <a:spLocks noGrp="1"/>
          </p:cNvSpPr>
          <p:nvPr>
            <p:ph idx="1"/>
          </p:nvPr>
        </p:nvSpPr>
        <p:spPr/>
        <p:txBody>
          <a:bodyPr/>
          <a:lstStyle/>
          <a:p>
            <a:r>
              <a:rPr lang="en-US" b="1" dirty="0"/>
              <a:t>Stage 1 (Subspace estimation):</a:t>
            </a:r>
          </a:p>
          <a:p>
            <a:pPr lvl="1"/>
            <a:r>
              <a:rPr lang="en-US" b="1" dirty="0"/>
              <a:t>Step 1</a:t>
            </a:r>
            <a:r>
              <a:rPr lang="en-US" dirty="0"/>
              <a:t>: Estimating background spectrum</a:t>
            </a:r>
          </a:p>
          <a:p>
            <a:pPr lvl="2"/>
            <a:r>
              <a:rPr lang="en-US" dirty="0"/>
              <a:t>Need knowledge of the background</a:t>
            </a:r>
          </a:p>
          <a:p>
            <a:pPr lvl="2"/>
            <a:r>
              <a:rPr lang="en-US" dirty="0"/>
              <a:t>Estimate it from a few samples</a:t>
            </a:r>
          </a:p>
          <a:p>
            <a:r>
              <a:rPr lang="en-US" b="1" dirty="0"/>
              <a:t>Stage 2 (Anomaly detection):</a:t>
            </a:r>
          </a:p>
          <a:p>
            <a:pPr lvl="1"/>
            <a:r>
              <a:rPr lang="en-US" b="1" dirty="0"/>
              <a:t>Step 1</a:t>
            </a:r>
            <a:r>
              <a:rPr lang="en-US" dirty="0"/>
              <a:t>: Obtain spatially-coded measurements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pSp>
        <p:nvGrpSpPr>
          <p:cNvPr id="43" name="Group 42"/>
          <p:cNvGrpSpPr/>
          <p:nvPr/>
        </p:nvGrpSpPr>
        <p:grpSpPr>
          <a:xfrm>
            <a:off x="3294750" y="4567605"/>
            <a:ext cx="1535863" cy="1531420"/>
            <a:chOff x="1662427" y="3344779"/>
            <a:chExt cx="3053882" cy="3045048"/>
          </a:xfrm>
        </p:grpSpPr>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909" y="3344779"/>
              <a:ext cx="2438400" cy="2438400"/>
            </a:xfrm>
            <a:prstGeom prst="rect">
              <a:avLst/>
            </a:prstGeom>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7745" y="3466108"/>
              <a:ext cx="2438400" cy="2438401"/>
            </a:xfrm>
            <a:prstGeom prst="rect">
              <a:avLst/>
            </a:prstGeom>
          </p:spPr>
        </p:pic>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6416" y="3587438"/>
              <a:ext cx="2438400" cy="2438401"/>
            </a:xfrm>
            <a:prstGeom prst="rect">
              <a:avLst/>
            </a:prstGeom>
          </p:spPr>
        </p:pic>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87" y="3708767"/>
              <a:ext cx="2438400" cy="2438401"/>
            </a:xfrm>
            <a:prstGeom prst="rect">
              <a:avLst/>
            </a:prstGeom>
          </p:spPr>
        </p:pic>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83758" y="3830096"/>
              <a:ext cx="2438400" cy="2438401"/>
            </a:xfrm>
            <a:prstGeom prst="rect">
              <a:avLst/>
            </a:prstGeom>
          </p:spPr>
        </p:pic>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2427" y="3951426"/>
              <a:ext cx="2438401" cy="2438401"/>
            </a:xfrm>
            <a:prstGeom prst="rect">
              <a:avLst/>
            </a:prstGeom>
          </p:spPr>
        </p:pic>
      </p:grpSp>
      <p:pic>
        <p:nvPicPr>
          <p:cNvPr id="50" name="Picture 4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0536" y="4723124"/>
            <a:ext cx="1220383" cy="1220383"/>
          </a:xfrm>
          <a:prstGeom prst="rect">
            <a:avLst/>
          </a:prstGeom>
        </p:spPr>
      </p:pic>
      <mc:AlternateContent xmlns:mc="http://schemas.openxmlformats.org/markup-compatibility/2006" xmlns:a14="http://schemas.microsoft.com/office/drawing/2010/main">
        <mc:Choice Requires="a14">
          <p:sp>
            <p:nvSpPr>
              <p:cNvPr id="51" name="TextBox 50"/>
              <p:cNvSpPr txBox="1"/>
              <p:nvPr/>
            </p:nvSpPr>
            <p:spPr>
              <a:xfrm>
                <a:off x="-457200" y="4389979"/>
                <a:ext cx="7433573" cy="14773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9600" b="0" i="1" smtClean="0">
                          <a:solidFill>
                            <a:schemeClr val="accent3">
                              <a:lumMod val="20000"/>
                              <a:lumOff val="80000"/>
                            </a:schemeClr>
                          </a:solidFill>
                          <a:latin typeface="Cambria Math" panose="02040503050406030204" pitchFamily="18" charset="0"/>
                        </a:rPr>
                        <m:t>〈     ,    〉</m:t>
                      </m:r>
                    </m:oMath>
                  </m:oMathPara>
                </a14:m>
                <a:endParaRPr lang="en-US" sz="9600" dirty="0">
                  <a:solidFill>
                    <a:schemeClr val="accent3">
                      <a:lumMod val="20000"/>
                      <a:lumOff val="80000"/>
                    </a:schemeClr>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457200" y="4389979"/>
                <a:ext cx="7433573" cy="147732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2269514" y="6091986"/>
                <a:ext cx="15591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3">
                              <a:lumMod val="20000"/>
                              <a:lumOff val="80000"/>
                            </a:schemeClr>
                          </a:solidFill>
                          <a:latin typeface="Cambria Math" panose="02040503050406030204" pitchFamily="18" charset="0"/>
                        </a:rPr>
                        <m:t>𝑌</m:t>
                      </m:r>
                      <m:r>
                        <a:rPr lang="en-US" sz="2800" b="0" i="1" smtClean="0">
                          <a:solidFill>
                            <a:schemeClr val="accent3">
                              <a:lumMod val="20000"/>
                              <a:lumOff val="80000"/>
                            </a:schemeClr>
                          </a:solidFill>
                          <a:latin typeface="Cambria Math" panose="02040503050406030204" pitchFamily="18" charset="0"/>
                        </a:rPr>
                        <m:t>=</m:t>
                      </m:r>
                      <m:r>
                        <m:rPr>
                          <m:sty m:val="p"/>
                        </m:rPr>
                        <a:rPr lang="en-US" sz="2800" b="0" i="0" smtClean="0">
                          <a:solidFill>
                            <a:schemeClr val="accent3">
                              <a:lumMod val="20000"/>
                              <a:lumOff val="80000"/>
                            </a:schemeClr>
                          </a:solidFill>
                          <a:latin typeface="Cambria Math" panose="02040503050406030204" pitchFamily="18" charset="0"/>
                        </a:rPr>
                        <m:t>Φ</m:t>
                      </m:r>
                      <m:r>
                        <a:rPr lang="en-US" sz="2800" b="0" i="1" smtClean="0">
                          <a:solidFill>
                            <a:schemeClr val="accent3">
                              <a:lumMod val="20000"/>
                              <a:lumOff val="80000"/>
                            </a:schemeClr>
                          </a:solidFill>
                          <a:latin typeface="Cambria Math" panose="02040503050406030204" pitchFamily="18" charset="0"/>
                        </a:rPr>
                        <m:t>𝑋</m:t>
                      </m:r>
                      <m:r>
                        <a:rPr lang="en-US" sz="2800" b="0" i="1" smtClean="0">
                          <a:solidFill>
                            <a:schemeClr val="accent3">
                              <a:lumMod val="20000"/>
                              <a:lumOff val="80000"/>
                            </a:schemeClr>
                          </a:solidFill>
                          <a:latin typeface="Cambria Math" panose="02040503050406030204" pitchFamily="18" charset="0"/>
                        </a:rPr>
                        <m:t> </m:t>
                      </m:r>
                    </m:oMath>
                  </m:oMathPara>
                </a14:m>
                <a:endParaRPr lang="en-US" sz="2800" dirty="0">
                  <a:solidFill>
                    <a:schemeClr val="accent3">
                      <a:lumMod val="20000"/>
                      <a:lumOff val="80000"/>
                    </a:schemeClr>
                  </a:solidFill>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2269514" y="6091986"/>
                <a:ext cx="1559145" cy="523220"/>
              </a:xfrm>
              <a:prstGeom prst="rect">
                <a:avLst/>
              </a:prstGeom>
              <a:blipFill>
                <a:blip r:embed="rId11"/>
                <a:stretch>
                  <a:fillRect/>
                </a:stretch>
              </a:blipFill>
            </p:spPr>
            <p:txBody>
              <a:bodyPr/>
              <a:lstStyle/>
              <a:p>
                <a:r>
                  <a:rPr lang="en-US">
                    <a:noFill/>
                  </a:rPr>
                  <a:t> </a:t>
                </a:r>
              </a:p>
            </p:txBody>
          </p:sp>
        </mc:Fallback>
      </mc:AlternateContent>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63935" y="4448639"/>
            <a:ext cx="1607424" cy="1643261"/>
          </a:xfrm>
          <a:prstGeom prst="rect">
            <a:avLst/>
          </a:prstGeom>
        </p:spPr>
      </p:pic>
      <p:grpSp>
        <p:nvGrpSpPr>
          <p:cNvPr id="58" name="Group 57"/>
          <p:cNvGrpSpPr/>
          <p:nvPr/>
        </p:nvGrpSpPr>
        <p:grpSpPr>
          <a:xfrm>
            <a:off x="6501818" y="4448639"/>
            <a:ext cx="2015782" cy="2144104"/>
            <a:chOff x="7061510" y="3671654"/>
            <a:chExt cx="2015782" cy="2144104"/>
          </a:xfrm>
        </p:grpSpPr>
        <p:cxnSp>
          <p:nvCxnSpPr>
            <p:cNvPr id="59" name="Straight Arrow Connector 58"/>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3"/>
                  <a:stretch>
                    <a:fillRect r="-36111" b="-55556"/>
                  </a:stretch>
                </a:blipFill>
              </p:spPr>
              <p:txBody>
                <a:bodyPr/>
                <a:lstStyle/>
                <a:p>
                  <a:r>
                    <a:rPr lang="en-US">
                      <a:noFill/>
                    </a:rPr>
                    <a:t> </a:t>
                  </a:r>
                </a:p>
              </p:txBody>
            </p:sp>
          </mc:Fallback>
        </mc:AlternateContent>
        <p:sp>
          <p:nvSpPr>
            <p:cNvPr id="62" name="TextBox 61"/>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63" name="TextBox 62"/>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sp>
        <p:nvSpPr>
          <p:cNvPr id="64" name="TextBox 63"/>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272214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two-stage imager</a:t>
            </a:r>
          </a:p>
        </p:txBody>
      </p:sp>
      <p:sp>
        <p:nvSpPr>
          <p:cNvPr id="3" name="Content Placeholder 2"/>
          <p:cNvSpPr>
            <a:spLocks noGrp="1"/>
          </p:cNvSpPr>
          <p:nvPr>
            <p:ph idx="1"/>
          </p:nvPr>
        </p:nvSpPr>
        <p:spPr/>
        <p:txBody>
          <a:bodyPr/>
          <a:lstStyle/>
          <a:p>
            <a:r>
              <a:rPr lang="en-US" b="1" dirty="0"/>
              <a:t>Stage 1 (Subspace estimation):</a:t>
            </a:r>
          </a:p>
          <a:p>
            <a:pPr lvl="1"/>
            <a:r>
              <a:rPr lang="en-US" b="1" dirty="0"/>
              <a:t>Step 1</a:t>
            </a:r>
            <a:r>
              <a:rPr lang="en-US" dirty="0"/>
              <a:t>: Estimating background spectrum</a:t>
            </a:r>
          </a:p>
          <a:p>
            <a:pPr lvl="2"/>
            <a:r>
              <a:rPr lang="en-US" dirty="0"/>
              <a:t>Need knowledge of the background</a:t>
            </a:r>
          </a:p>
          <a:p>
            <a:pPr lvl="2"/>
            <a:r>
              <a:rPr lang="en-US" dirty="0"/>
              <a:t>Estimate it from a few samples</a:t>
            </a:r>
          </a:p>
          <a:p>
            <a:r>
              <a:rPr lang="en-US" b="1" dirty="0"/>
              <a:t>Stage 2 (Anomaly detection):</a:t>
            </a:r>
          </a:p>
          <a:p>
            <a:pPr lvl="1"/>
            <a:r>
              <a:rPr lang="en-US" b="1" dirty="0"/>
              <a:t>Step 1</a:t>
            </a:r>
            <a:r>
              <a:rPr lang="en-US" dirty="0"/>
              <a:t>: Obtain spatially-coded measurements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36" y="4799417"/>
            <a:ext cx="1220383" cy="1220383"/>
          </a:xfrm>
          <a:prstGeom prst="rect">
            <a:avLst/>
          </a:prstGeom>
        </p:spPr>
      </p:pic>
      <p:sp>
        <p:nvSpPr>
          <p:cNvPr id="6" name="Rectangle 5"/>
          <p:cNvSpPr/>
          <p:nvPr/>
        </p:nvSpPr>
        <p:spPr>
          <a:xfrm>
            <a:off x="3992880" y="4724400"/>
            <a:ext cx="1188720" cy="118872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762000" y="4466272"/>
                <a:ext cx="7433573" cy="14773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9600" b="0" i="1" smtClean="0">
                          <a:solidFill>
                            <a:schemeClr val="accent3">
                              <a:lumMod val="20000"/>
                              <a:lumOff val="80000"/>
                            </a:schemeClr>
                          </a:solidFill>
                          <a:latin typeface="Cambria Math" panose="02040503050406030204" pitchFamily="18" charset="0"/>
                        </a:rPr>
                        <m:t>〈     ,    〉</m:t>
                      </m:r>
                    </m:oMath>
                  </m:oMathPara>
                </a14:m>
                <a:endParaRPr lang="en-US" sz="9600" dirty="0">
                  <a:solidFill>
                    <a:schemeClr val="accent3">
                      <a:lumMod val="20000"/>
                      <a:lumOff val="80000"/>
                    </a:schemeClr>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2000" y="4466272"/>
                <a:ext cx="7433573" cy="1477328"/>
              </a:xfrm>
              <a:prstGeom prst="rect">
                <a:avLst/>
              </a:prstGeom>
              <a:blipFill>
                <a:blip r:embed="rId4"/>
                <a:stretch>
                  <a:fillRect/>
                </a:stretch>
              </a:blipFill>
            </p:spPr>
            <p:txBody>
              <a:bodyPr/>
              <a:lstStyle/>
              <a:p>
                <a:r>
                  <a:rPr lang="en-US">
                    <a:noFill/>
                  </a:rPr>
                  <a:t> </a:t>
                </a:r>
              </a:p>
            </p:txBody>
          </p:sp>
        </mc:Fallback>
      </mc:AlternateContent>
      <p:pic>
        <p:nvPicPr>
          <p:cNvPr id="39" name="Picture 38"/>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4032594" y="4764114"/>
            <a:ext cx="1109292" cy="1109292"/>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184" y="4800600"/>
            <a:ext cx="1109292" cy="1109292"/>
          </a:xfrm>
          <a:prstGeom prst="rect">
            <a:avLst/>
          </a:prstGeom>
        </p:spPr>
      </p:pic>
      <p:sp>
        <p:nvSpPr>
          <p:cNvPr id="41" name="Plus Sign 40"/>
          <p:cNvSpPr/>
          <p:nvPr/>
        </p:nvSpPr>
        <p:spPr>
          <a:xfrm>
            <a:off x="3485002" y="5115097"/>
            <a:ext cx="480297" cy="480297"/>
          </a:xfrm>
          <a:prstGeom prst="mathPlus">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p:cNvSpPr txBox="1"/>
              <p:nvPr/>
            </p:nvSpPr>
            <p:spPr>
              <a:xfrm>
                <a:off x="1540103" y="6126611"/>
                <a:ext cx="244079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3">
                              <a:lumMod val="20000"/>
                              <a:lumOff val="80000"/>
                            </a:schemeClr>
                          </a:solidFill>
                          <a:latin typeface="Cambria Math" panose="02040503050406030204" pitchFamily="18" charset="0"/>
                        </a:rPr>
                        <m:t>𝑌</m:t>
                      </m:r>
                      <m:r>
                        <a:rPr lang="en-US" sz="2800" b="0" i="1" smtClean="0">
                          <a:solidFill>
                            <a:schemeClr val="accent3">
                              <a:lumMod val="20000"/>
                              <a:lumOff val="80000"/>
                            </a:schemeClr>
                          </a:solidFill>
                          <a:latin typeface="Cambria Math" panose="02040503050406030204" pitchFamily="18" charset="0"/>
                        </a:rPr>
                        <m:t>=</m:t>
                      </m:r>
                      <m:r>
                        <m:rPr>
                          <m:sty m:val="p"/>
                        </m:rPr>
                        <a:rPr lang="en-US" sz="2800" b="0" i="0" smtClean="0">
                          <a:solidFill>
                            <a:schemeClr val="accent3">
                              <a:lumMod val="20000"/>
                              <a:lumOff val="80000"/>
                            </a:schemeClr>
                          </a:solidFill>
                          <a:latin typeface="Cambria Math" panose="02040503050406030204" pitchFamily="18" charset="0"/>
                        </a:rPr>
                        <m:t>Φ</m:t>
                      </m:r>
                      <m:d>
                        <m:dPr>
                          <m:ctrlPr>
                            <a:rPr lang="en-US" sz="2800" b="0" i="1" smtClean="0">
                              <a:solidFill>
                                <a:schemeClr val="accent3">
                                  <a:lumMod val="20000"/>
                                  <a:lumOff val="80000"/>
                                </a:schemeClr>
                              </a:solidFill>
                              <a:latin typeface="Cambria Math" panose="02040503050406030204" pitchFamily="18" charset="0"/>
                            </a:rPr>
                          </m:ctrlPr>
                        </m:dPr>
                        <m:e>
                          <m:r>
                            <a:rPr lang="en-US" sz="2800" b="0" i="1" smtClean="0">
                              <a:solidFill>
                                <a:schemeClr val="accent3">
                                  <a:lumMod val="20000"/>
                                  <a:lumOff val="80000"/>
                                </a:schemeClr>
                              </a:solidFill>
                              <a:latin typeface="Cambria Math" panose="02040503050406030204" pitchFamily="18" charset="0"/>
                            </a:rPr>
                            <m:t>𝐿</m:t>
                          </m:r>
                          <m:r>
                            <a:rPr lang="en-US" sz="2800" b="0" i="1" smtClean="0">
                              <a:solidFill>
                                <a:schemeClr val="accent3">
                                  <a:lumMod val="20000"/>
                                  <a:lumOff val="80000"/>
                                </a:schemeClr>
                              </a:solidFill>
                              <a:latin typeface="Cambria Math" panose="02040503050406030204" pitchFamily="18" charset="0"/>
                            </a:rPr>
                            <m:t>+</m:t>
                          </m:r>
                          <m:r>
                            <a:rPr lang="en-US" sz="2800" b="0" i="1" smtClean="0">
                              <a:solidFill>
                                <a:schemeClr val="accent3">
                                  <a:lumMod val="20000"/>
                                  <a:lumOff val="80000"/>
                                </a:schemeClr>
                              </a:solidFill>
                              <a:latin typeface="Cambria Math" panose="02040503050406030204" pitchFamily="18" charset="0"/>
                            </a:rPr>
                            <m:t>𝑆</m:t>
                          </m:r>
                        </m:e>
                      </m:d>
                      <m:r>
                        <a:rPr lang="en-US" sz="2800" b="0" i="1" smtClean="0">
                          <a:solidFill>
                            <a:schemeClr val="accent3">
                              <a:lumMod val="20000"/>
                              <a:lumOff val="80000"/>
                            </a:schemeClr>
                          </a:solidFill>
                          <a:latin typeface="Cambria Math" panose="02040503050406030204" pitchFamily="18" charset="0"/>
                        </a:rPr>
                        <m:t> </m:t>
                      </m:r>
                    </m:oMath>
                  </m:oMathPara>
                </a14:m>
                <a:endParaRPr lang="en-US" sz="2800" dirty="0">
                  <a:solidFill>
                    <a:schemeClr val="accent3">
                      <a:lumMod val="20000"/>
                      <a:lumOff val="80000"/>
                    </a:schemeClr>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1540103" y="6126611"/>
                <a:ext cx="2440796" cy="523220"/>
              </a:xfrm>
              <a:prstGeom prst="rect">
                <a:avLst/>
              </a:prstGeom>
              <a:blipFill>
                <a:blip r:embed="rId7"/>
                <a:stretch>
                  <a:fillRect/>
                </a:stretch>
              </a:blipFill>
            </p:spPr>
            <p:txBody>
              <a:bodyPr/>
              <a:lstStyle/>
              <a:p>
                <a:r>
                  <a:rPr lang="en-US">
                    <a:noFill/>
                  </a:rPr>
                  <a:t> </a:t>
                </a:r>
              </a:p>
            </p:txBody>
          </p:sp>
        </mc:Fallback>
      </mc:AlternateContent>
      <p:pic>
        <p:nvPicPr>
          <p:cNvPr id="62" name="Picture 6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19041" y="4515456"/>
            <a:ext cx="1100478" cy="1399331"/>
          </a:xfrm>
          <a:prstGeom prst="rect">
            <a:avLst/>
          </a:prstGeom>
        </p:spPr>
      </p:pic>
      <p:pic>
        <p:nvPicPr>
          <p:cNvPr id="63" name="Pictur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90362" y="4495800"/>
            <a:ext cx="1100478" cy="1601346"/>
          </a:xfrm>
          <a:prstGeom prst="rect">
            <a:avLst/>
          </a:prstGeom>
        </p:spPr>
      </p:pic>
      <p:sp>
        <p:nvSpPr>
          <p:cNvPr id="68" name="Plus Sign 67"/>
          <p:cNvSpPr/>
          <p:nvPr/>
        </p:nvSpPr>
        <p:spPr>
          <a:xfrm>
            <a:off x="7002782" y="5056324"/>
            <a:ext cx="480297" cy="480297"/>
          </a:xfrm>
          <a:prstGeom prst="mathPlus">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5638800" y="4495800"/>
            <a:ext cx="1777555" cy="1890712"/>
            <a:chOff x="7061510" y="3671654"/>
            <a:chExt cx="2015782" cy="2144104"/>
          </a:xfrm>
        </p:grpSpPr>
        <p:cxnSp>
          <p:nvCxnSpPr>
            <p:cNvPr id="24" name="Straight Arrow Connector 23"/>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3"/>
                  <a:stretch>
                    <a:fillRect r="-36111" b="-55556"/>
                  </a:stretch>
                </a:blipFill>
              </p:spPr>
              <p:txBody>
                <a:bodyPr/>
                <a:lstStyle/>
                <a:p>
                  <a:r>
                    <a:rPr lang="en-US">
                      <a:noFill/>
                    </a:rPr>
                    <a:t> </a:t>
                  </a:r>
                </a:p>
              </p:txBody>
            </p:sp>
          </mc:Fallback>
        </mc:AlternateContent>
        <p:sp>
          <p:nvSpPr>
            <p:cNvPr id="27" name="TextBox 26"/>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28" name="TextBox 27"/>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grpSp>
        <p:nvGrpSpPr>
          <p:cNvPr id="29" name="Group 28"/>
          <p:cNvGrpSpPr/>
          <p:nvPr/>
        </p:nvGrpSpPr>
        <p:grpSpPr>
          <a:xfrm>
            <a:off x="7517222" y="4515456"/>
            <a:ext cx="1777555" cy="1890712"/>
            <a:chOff x="7061510" y="3671654"/>
            <a:chExt cx="2015782" cy="2144104"/>
          </a:xfrm>
        </p:grpSpPr>
        <p:cxnSp>
          <p:nvCxnSpPr>
            <p:cNvPr id="30" name="Straight Arrow Connector 29"/>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3"/>
                  <a:stretch>
                    <a:fillRect r="-36111" b="-55556"/>
                  </a:stretch>
                </a:blipFill>
              </p:spPr>
              <p:txBody>
                <a:bodyPr/>
                <a:lstStyle/>
                <a:p>
                  <a:r>
                    <a:rPr lang="en-US">
                      <a:noFill/>
                    </a:rPr>
                    <a:t> </a:t>
                  </a:r>
                </a:p>
              </p:txBody>
            </p:sp>
          </mc:Fallback>
        </mc:AlternateContent>
        <p:sp>
          <p:nvSpPr>
            <p:cNvPr id="33" name="TextBox 32"/>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34" name="TextBox 33"/>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sp>
        <p:nvSpPr>
          <p:cNvPr id="36" name="TextBox 35"/>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4928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two-stage imager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36" y="4799417"/>
            <a:ext cx="1220383" cy="1220383"/>
          </a:xfrm>
          <a:prstGeom prst="rect">
            <a:avLst/>
          </a:prstGeom>
        </p:spPr>
      </p:pic>
      <mc:AlternateContent xmlns:mc="http://schemas.openxmlformats.org/markup-compatibility/2006" xmlns:a14="http://schemas.microsoft.com/office/drawing/2010/main">
        <mc:Choice Requires="a14">
          <p:sp>
            <p:nvSpPr>
              <p:cNvPr id="38" name="TextBox 37"/>
              <p:cNvSpPr txBox="1"/>
              <p:nvPr/>
            </p:nvSpPr>
            <p:spPr>
              <a:xfrm>
                <a:off x="-762000" y="4466272"/>
                <a:ext cx="7433573" cy="14773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9600" b="0" i="1" smtClean="0">
                          <a:solidFill>
                            <a:schemeClr val="accent3">
                              <a:lumMod val="20000"/>
                              <a:lumOff val="80000"/>
                            </a:schemeClr>
                          </a:solidFill>
                          <a:latin typeface="Cambria Math" panose="02040503050406030204" pitchFamily="18" charset="0"/>
                        </a:rPr>
                        <m:t>〈     ,    〉</m:t>
                      </m:r>
                    </m:oMath>
                  </m:oMathPara>
                </a14:m>
                <a:endParaRPr lang="en-US" sz="9600" dirty="0">
                  <a:solidFill>
                    <a:schemeClr val="accent3">
                      <a:lumMod val="20000"/>
                      <a:lumOff val="80000"/>
                    </a:schemeClr>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2000" y="4466272"/>
                <a:ext cx="7433573" cy="1477328"/>
              </a:xfrm>
              <a:prstGeom prst="rect">
                <a:avLst/>
              </a:prstGeom>
              <a:blipFill>
                <a:blip r:embed="rId4"/>
                <a:stretch>
                  <a:fillRect/>
                </a:stretch>
              </a:blipFill>
            </p:spPr>
            <p:txBody>
              <a:bodyPr/>
              <a:lstStyle/>
              <a:p>
                <a:r>
                  <a:rPr lang="en-US">
                    <a:noFill/>
                  </a:rPr>
                  <a:t> </a:t>
                </a:r>
              </a:p>
            </p:txBody>
          </p:sp>
        </mc:Fallback>
      </mc:AlternateContent>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2184" y="4800600"/>
            <a:ext cx="1109292" cy="1109292"/>
          </a:xfrm>
          <a:prstGeom prst="rect">
            <a:avLst/>
          </a:prstGeom>
        </p:spPr>
      </p:pic>
      <p:sp>
        <p:nvSpPr>
          <p:cNvPr id="41" name="Plus Sign 40"/>
          <p:cNvSpPr/>
          <p:nvPr/>
        </p:nvSpPr>
        <p:spPr>
          <a:xfrm>
            <a:off x="3485002" y="5115097"/>
            <a:ext cx="480297" cy="480297"/>
          </a:xfrm>
          <a:prstGeom prst="mathPlus">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0362" y="4495800"/>
            <a:ext cx="1100478" cy="1601346"/>
          </a:xfrm>
          <a:prstGeom prst="rect">
            <a:avLst/>
          </a:prstGeom>
        </p:spPr>
      </p:pic>
      <p:sp>
        <p:nvSpPr>
          <p:cNvPr id="68" name="Plus Sign 67"/>
          <p:cNvSpPr/>
          <p:nvPr/>
        </p:nvSpPr>
        <p:spPr>
          <a:xfrm>
            <a:off x="7002782" y="5056324"/>
            <a:ext cx="480297" cy="480297"/>
          </a:xfrm>
          <a:prstGeom prst="mathPlus">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p:nvPr/>
        </p:nvGrpSpPr>
        <p:grpSpPr>
          <a:xfrm>
            <a:off x="5638800" y="4495800"/>
            <a:ext cx="1777555" cy="1890712"/>
            <a:chOff x="7061510" y="3671654"/>
            <a:chExt cx="2015782" cy="2144104"/>
          </a:xfrm>
        </p:grpSpPr>
        <p:cxnSp>
          <p:nvCxnSpPr>
            <p:cNvPr id="76" name="Straight Arrow Connector 75"/>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3"/>
                  <a:stretch>
                    <a:fillRect r="-36111" b="-55556"/>
                  </a:stretch>
                </a:blipFill>
              </p:spPr>
              <p:txBody>
                <a:bodyPr/>
                <a:lstStyle/>
                <a:p>
                  <a:r>
                    <a:rPr lang="en-US">
                      <a:noFill/>
                    </a:rPr>
                    <a:t> </a:t>
                  </a:r>
                </a:p>
              </p:txBody>
            </p:sp>
          </mc:Fallback>
        </mc:AlternateContent>
        <p:sp>
          <p:nvSpPr>
            <p:cNvPr id="79" name="TextBox 78"/>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80" name="TextBox 79"/>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grpSp>
        <p:nvGrpSpPr>
          <p:cNvPr id="81" name="Group 80"/>
          <p:cNvGrpSpPr/>
          <p:nvPr/>
        </p:nvGrpSpPr>
        <p:grpSpPr>
          <a:xfrm>
            <a:off x="7517222" y="4515456"/>
            <a:ext cx="1777555" cy="1890712"/>
            <a:chOff x="7061510" y="3671654"/>
            <a:chExt cx="2015782" cy="2144104"/>
          </a:xfrm>
        </p:grpSpPr>
        <p:cxnSp>
          <p:nvCxnSpPr>
            <p:cNvPr id="82" name="Straight Arrow Connector 81"/>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TextBox 83"/>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3"/>
                  <a:stretch>
                    <a:fillRect r="-36111" b="-55556"/>
                  </a:stretch>
                </a:blipFill>
              </p:spPr>
              <p:txBody>
                <a:bodyPr/>
                <a:lstStyle/>
                <a:p>
                  <a:r>
                    <a:rPr lang="en-US">
                      <a:noFill/>
                    </a:rPr>
                    <a:t> </a:t>
                  </a:r>
                </a:p>
              </p:txBody>
            </p:sp>
          </mc:Fallback>
        </mc:AlternateContent>
        <p:sp>
          <p:nvSpPr>
            <p:cNvPr id="85" name="TextBox 84"/>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86" name="TextBox 85"/>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sp>
        <p:nvSpPr>
          <p:cNvPr id="87" name="Rectangle 86"/>
          <p:cNvSpPr/>
          <p:nvPr/>
        </p:nvSpPr>
        <p:spPr>
          <a:xfrm>
            <a:off x="3992880" y="4724400"/>
            <a:ext cx="1188720" cy="118872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p:cNvPicPr>
            <a:picLocks noChangeAspect="1"/>
          </p:cNvPicPr>
          <p:nvPr/>
        </p:nvPicPr>
        <p:blipFill>
          <a:blip r:embed="rId14">
            <a:biLevel thresh="25000"/>
            <a:extLst>
              <a:ext uri="{28A0092B-C50C-407E-A947-70E740481C1C}">
                <a14:useLocalDpi xmlns:a14="http://schemas.microsoft.com/office/drawing/2010/main" val="0"/>
              </a:ext>
            </a:extLst>
          </a:blip>
          <a:stretch>
            <a:fillRect/>
          </a:stretch>
        </p:blipFill>
        <p:spPr>
          <a:xfrm>
            <a:off x="4032594" y="4764114"/>
            <a:ext cx="1109292" cy="1109292"/>
          </a:xfrm>
          <a:prstGeom prst="rect">
            <a:avLst/>
          </a:prstGeom>
        </p:spPr>
      </p:pic>
      <p:sp>
        <p:nvSpPr>
          <p:cNvPr id="89" name="TextBox 88"/>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
        <p:nvSpPr>
          <p:cNvPr id="6" name="Content Placeholder 5"/>
          <p:cNvSpPr>
            <a:spLocks noGrp="1"/>
          </p:cNvSpPr>
          <p:nvPr>
            <p:ph idx="1"/>
          </p:nvPr>
        </p:nvSpPr>
        <p:spPr/>
        <p:txBody>
          <a:bodyPr/>
          <a:lstStyle/>
          <a:p>
            <a:r>
              <a:rPr lang="en-US" b="1" dirty="0"/>
              <a:t>Stage 1 (Subspace estimation):</a:t>
            </a:r>
          </a:p>
          <a:p>
            <a:pPr lvl="1"/>
            <a:r>
              <a:rPr lang="en-US" b="1" dirty="0"/>
              <a:t>Step 1</a:t>
            </a:r>
            <a:r>
              <a:rPr lang="en-US" dirty="0"/>
              <a:t>: Estimating background spectrum</a:t>
            </a:r>
          </a:p>
          <a:p>
            <a:pPr lvl="2"/>
            <a:r>
              <a:rPr lang="en-US" dirty="0"/>
              <a:t>Need knowledge of the background</a:t>
            </a:r>
          </a:p>
          <a:p>
            <a:pPr lvl="2"/>
            <a:r>
              <a:rPr lang="en-US" dirty="0"/>
              <a:t>Estimate it from a few samples</a:t>
            </a:r>
          </a:p>
          <a:p>
            <a:r>
              <a:rPr lang="en-US" b="1" dirty="0"/>
              <a:t>Stage 2 (Anomaly detection):</a:t>
            </a:r>
          </a:p>
          <a:p>
            <a:pPr lvl="1"/>
            <a:r>
              <a:rPr lang="en-US" b="1" dirty="0"/>
              <a:t>Step 1</a:t>
            </a:r>
            <a:r>
              <a:rPr lang="en-US" dirty="0"/>
              <a:t>: Obtain spatially-coded measurements</a:t>
            </a:r>
          </a:p>
          <a:p>
            <a:pPr lvl="1"/>
            <a:r>
              <a:rPr lang="en-US" b="1" dirty="0"/>
              <a:t>Step 2</a:t>
            </a:r>
            <a:r>
              <a:rPr lang="en-US" dirty="0"/>
              <a:t>: Projection</a:t>
            </a:r>
          </a:p>
          <a:p>
            <a:pPr lvl="2"/>
            <a:r>
              <a:rPr lang="en-US" dirty="0"/>
              <a:t>On to complementary subspace of background</a:t>
            </a:r>
          </a:p>
          <a:p>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1540103" y="6126611"/>
                <a:ext cx="28648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3">
                              <a:lumMod val="20000"/>
                              <a:lumOff val="80000"/>
                            </a:schemeClr>
                          </a:solidFill>
                          <a:latin typeface="Cambria Math" panose="02040503050406030204" pitchFamily="18" charset="0"/>
                        </a:rPr>
                        <m:t>𝑌</m:t>
                      </m:r>
                      <m:r>
                        <a:rPr lang="en-US" sz="2800" b="0" i="1" smtClean="0">
                          <a:solidFill>
                            <a:schemeClr val="accent3">
                              <a:lumMod val="20000"/>
                              <a:lumOff val="80000"/>
                            </a:schemeClr>
                          </a:solidFill>
                          <a:latin typeface="Cambria Math" panose="02040503050406030204" pitchFamily="18" charset="0"/>
                        </a:rPr>
                        <m:t>=</m:t>
                      </m:r>
                      <m:r>
                        <m:rPr>
                          <m:sty m:val="p"/>
                        </m:rPr>
                        <a:rPr lang="en-US" sz="2800" b="0" i="0" smtClean="0">
                          <a:solidFill>
                            <a:schemeClr val="accent3">
                              <a:lumMod val="20000"/>
                              <a:lumOff val="80000"/>
                            </a:schemeClr>
                          </a:solidFill>
                          <a:latin typeface="Cambria Math" panose="02040503050406030204" pitchFamily="18" charset="0"/>
                        </a:rPr>
                        <m:t>Φ</m:t>
                      </m:r>
                      <m:d>
                        <m:dPr>
                          <m:ctrlPr>
                            <a:rPr lang="en-US" sz="2800" b="0" i="1" smtClean="0">
                              <a:solidFill>
                                <a:schemeClr val="accent3">
                                  <a:lumMod val="20000"/>
                                  <a:lumOff val="80000"/>
                                </a:schemeClr>
                              </a:solidFill>
                              <a:latin typeface="Cambria Math" panose="02040503050406030204" pitchFamily="18" charset="0"/>
                            </a:rPr>
                          </m:ctrlPr>
                        </m:dPr>
                        <m:e>
                          <m:r>
                            <a:rPr lang="en-US" sz="2800" b="0" i="1" smtClean="0">
                              <a:solidFill>
                                <a:schemeClr val="accent3">
                                  <a:lumMod val="20000"/>
                                  <a:lumOff val="80000"/>
                                </a:schemeClr>
                              </a:solidFill>
                              <a:latin typeface="Cambria Math" panose="02040503050406030204" pitchFamily="18" charset="0"/>
                            </a:rPr>
                            <m:t>𝐿</m:t>
                          </m:r>
                          <m:r>
                            <a:rPr lang="en-US" sz="2800" b="0" i="1" smtClean="0">
                              <a:solidFill>
                                <a:schemeClr val="accent3">
                                  <a:lumMod val="20000"/>
                                  <a:lumOff val="80000"/>
                                </a:schemeClr>
                              </a:solidFill>
                              <a:latin typeface="Cambria Math" panose="02040503050406030204" pitchFamily="18" charset="0"/>
                            </a:rPr>
                            <m:t>+</m:t>
                          </m:r>
                          <m:r>
                            <a:rPr lang="en-US" sz="2800" b="0" i="1" smtClean="0">
                              <a:solidFill>
                                <a:schemeClr val="accent3">
                                  <a:lumMod val="20000"/>
                                  <a:lumOff val="80000"/>
                                </a:schemeClr>
                              </a:solidFill>
                              <a:latin typeface="Cambria Math" panose="02040503050406030204" pitchFamily="18" charset="0"/>
                            </a:rPr>
                            <m:t>𝑆</m:t>
                          </m:r>
                        </m:e>
                      </m:d>
                      <m:sSub>
                        <m:sSubPr>
                          <m:ctrlPr>
                            <a:rPr lang="en-US" sz="2800" b="0" i="1" smtClean="0">
                              <a:solidFill>
                                <a:schemeClr val="accent3">
                                  <a:lumMod val="20000"/>
                                  <a:lumOff val="80000"/>
                                </a:schemeClr>
                              </a:solidFill>
                              <a:latin typeface="Cambria Math" panose="02040503050406030204" pitchFamily="18" charset="0"/>
                            </a:rPr>
                          </m:ctrlPr>
                        </m:sSubPr>
                        <m:e>
                          <m:r>
                            <a:rPr lang="en-US" sz="2800" b="0" i="1" smtClean="0">
                              <a:solidFill>
                                <a:schemeClr val="accent3">
                                  <a:lumMod val="20000"/>
                                  <a:lumOff val="80000"/>
                                </a:schemeClr>
                              </a:solidFill>
                              <a:latin typeface="Cambria Math" panose="02040503050406030204" pitchFamily="18" charset="0"/>
                            </a:rPr>
                            <m:t>𝑈</m:t>
                          </m:r>
                        </m:e>
                        <m:sub>
                          <m:r>
                            <a:rPr lang="en-US" sz="2800" b="0" i="1" smtClean="0">
                              <a:solidFill>
                                <a:schemeClr val="accent3">
                                  <a:lumMod val="20000"/>
                                  <a:lumOff val="80000"/>
                                </a:schemeClr>
                              </a:solidFill>
                              <a:latin typeface="Cambria Math" panose="02040503050406030204" pitchFamily="18" charset="0"/>
                            </a:rPr>
                            <m:t>⊥</m:t>
                          </m:r>
                        </m:sub>
                      </m:sSub>
                      <m:r>
                        <a:rPr lang="en-US" sz="2800" b="0" i="1" smtClean="0">
                          <a:solidFill>
                            <a:schemeClr val="accent3">
                              <a:lumMod val="20000"/>
                              <a:lumOff val="80000"/>
                            </a:schemeClr>
                          </a:solidFill>
                          <a:latin typeface="Cambria Math" panose="02040503050406030204" pitchFamily="18" charset="0"/>
                        </a:rPr>
                        <m:t> </m:t>
                      </m:r>
                    </m:oMath>
                  </m:oMathPara>
                </a14:m>
                <a:endParaRPr lang="en-US" sz="2800" dirty="0">
                  <a:solidFill>
                    <a:schemeClr val="accent3">
                      <a:lumMod val="20000"/>
                      <a:lumOff val="80000"/>
                    </a:schemeClr>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1540103" y="6126611"/>
                <a:ext cx="2864822" cy="523220"/>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568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two-stage imager</a:t>
            </a:r>
          </a:p>
        </p:txBody>
      </p:sp>
      <p:sp>
        <p:nvSpPr>
          <p:cNvPr id="3" name="Content Placeholder 2"/>
          <p:cNvSpPr>
            <a:spLocks noGrp="1"/>
          </p:cNvSpPr>
          <p:nvPr>
            <p:ph idx="1"/>
          </p:nvPr>
        </p:nvSpPr>
        <p:spPr/>
        <p:txBody>
          <a:bodyPr/>
          <a:lstStyle/>
          <a:p>
            <a:r>
              <a:rPr lang="en-US" b="1" dirty="0"/>
              <a:t>Stage 1 (Subspace estimation):</a:t>
            </a:r>
          </a:p>
          <a:p>
            <a:pPr lvl="1"/>
            <a:r>
              <a:rPr lang="en-US" b="1" dirty="0"/>
              <a:t>Step 1</a:t>
            </a:r>
            <a:r>
              <a:rPr lang="en-US" dirty="0"/>
              <a:t>: Estimating background spectrum</a:t>
            </a:r>
          </a:p>
          <a:p>
            <a:pPr lvl="2"/>
            <a:r>
              <a:rPr lang="en-US" dirty="0"/>
              <a:t>Need knowledge of the background</a:t>
            </a:r>
          </a:p>
          <a:p>
            <a:pPr lvl="2"/>
            <a:r>
              <a:rPr lang="en-US" dirty="0"/>
              <a:t>Estimate it from a few samples</a:t>
            </a:r>
          </a:p>
          <a:p>
            <a:r>
              <a:rPr lang="en-US" b="1" dirty="0"/>
              <a:t>Stage 2 (Anomaly detection):</a:t>
            </a:r>
          </a:p>
          <a:p>
            <a:pPr lvl="1"/>
            <a:r>
              <a:rPr lang="en-US" b="1" dirty="0"/>
              <a:t>Step 1</a:t>
            </a:r>
            <a:r>
              <a:rPr lang="en-US" dirty="0"/>
              <a:t>: Obtain spatially-coded measurements</a:t>
            </a:r>
          </a:p>
          <a:p>
            <a:pPr lvl="1"/>
            <a:r>
              <a:rPr lang="en-US" b="1" dirty="0"/>
              <a:t>Step 2</a:t>
            </a:r>
            <a:r>
              <a:rPr lang="en-US" dirty="0"/>
              <a:t>: Projection</a:t>
            </a:r>
          </a:p>
          <a:p>
            <a:pPr lvl="2"/>
            <a:r>
              <a:rPr lang="en-US" dirty="0"/>
              <a:t>On to complementary subspace of background</a:t>
            </a:r>
          </a:p>
          <a:p>
            <a:pPr lvl="1"/>
            <a:r>
              <a:rPr lang="en-US" b="1" dirty="0"/>
              <a:t>Step 3</a:t>
            </a:r>
            <a:r>
              <a:rPr lang="en-US" dirty="0"/>
              <a:t>: Solve as sparse approximation problem</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799417"/>
            <a:ext cx="1220383" cy="1220383"/>
          </a:xfrm>
          <a:prstGeom prst="rect">
            <a:avLst/>
          </a:prstGeom>
        </p:spPr>
      </p:pic>
      <p:sp>
        <p:nvSpPr>
          <p:cNvPr id="36" name="Rectangle 35"/>
          <p:cNvSpPr/>
          <p:nvPr/>
        </p:nvSpPr>
        <p:spPr>
          <a:xfrm>
            <a:off x="2743200" y="4648200"/>
            <a:ext cx="1554480" cy="155448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1143000" y="4542472"/>
                <a:ext cx="7433573" cy="14773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9600" b="0" i="1" smtClean="0">
                          <a:solidFill>
                            <a:schemeClr val="accent3">
                              <a:lumMod val="20000"/>
                              <a:lumOff val="80000"/>
                            </a:schemeClr>
                          </a:solidFill>
                          <a:latin typeface="Cambria Math" panose="02040503050406030204" pitchFamily="18" charset="0"/>
                        </a:rPr>
                        <m:t>〈     ,  〉</m:t>
                      </m:r>
                    </m:oMath>
                  </m:oMathPara>
                </a14:m>
                <a:endParaRPr lang="en-US" sz="9600" dirty="0">
                  <a:solidFill>
                    <a:schemeClr val="accent3">
                      <a:lumMod val="20000"/>
                      <a:lumOff val="80000"/>
                    </a:schemeClr>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143000" y="4542472"/>
                <a:ext cx="7433573" cy="1477328"/>
              </a:xfrm>
              <a:prstGeom prst="rect">
                <a:avLst/>
              </a:prstGeom>
              <a:blipFill>
                <a:blip r:embed="rId4"/>
                <a:stretch>
                  <a:fillRect/>
                </a:stretch>
              </a:blipFill>
            </p:spPr>
            <p:txBody>
              <a:bodyPr/>
              <a:lstStyle/>
              <a:p>
                <a:r>
                  <a:rPr lang="en-US">
                    <a:noFill/>
                  </a:rPr>
                  <a:t> </a:t>
                </a:r>
              </a:p>
            </p:txBody>
          </p:sp>
        </mc:Fallback>
      </mc:AlternateContent>
      <p:pic>
        <p:nvPicPr>
          <p:cNvPr id="23" name="Picture 22"/>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2789033" y="4694033"/>
            <a:ext cx="1462814" cy="1462814"/>
          </a:xfrm>
          <a:prstGeom prst="rect">
            <a:avLst/>
          </a:prstGeom>
        </p:spPr>
      </p:pic>
      <mc:AlternateContent xmlns:mc="http://schemas.openxmlformats.org/markup-compatibility/2006" xmlns:a14="http://schemas.microsoft.com/office/drawing/2010/main">
        <mc:Choice Requires="a14">
          <p:sp>
            <p:nvSpPr>
              <p:cNvPr id="24" name="TextBox 23"/>
              <p:cNvSpPr txBox="1"/>
              <p:nvPr/>
            </p:nvSpPr>
            <p:spPr>
              <a:xfrm>
                <a:off x="2062459" y="6202027"/>
                <a:ext cx="1418914" cy="5337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3">
                              <a:lumMod val="20000"/>
                              <a:lumOff val="80000"/>
                            </a:schemeClr>
                          </a:solidFill>
                          <a:latin typeface="Cambria Math" panose="02040503050406030204" pitchFamily="18" charset="0"/>
                        </a:rPr>
                        <m:t>𝑌</m:t>
                      </m:r>
                      <m:r>
                        <a:rPr lang="en-US" sz="2800" b="0" i="1" smtClean="0">
                          <a:solidFill>
                            <a:schemeClr val="accent3">
                              <a:lumMod val="20000"/>
                              <a:lumOff val="80000"/>
                            </a:schemeClr>
                          </a:solidFill>
                          <a:latin typeface="Cambria Math" panose="02040503050406030204" pitchFamily="18" charset="0"/>
                        </a:rPr>
                        <m:t>=</m:t>
                      </m:r>
                      <m:r>
                        <m:rPr>
                          <m:sty m:val="p"/>
                        </m:rPr>
                        <a:rPr lang="en-US" sz="2800" b="0" i="0" smtClean="0">
                          <a:solidFill>
                            <a:schemeClr val="accent3">
                              <a:lumMod val="20000"/>
                              <a:lumOff val="80000"/>
                            </a:schemeClr>
                          </a:solidFill>
                          <a:latin typeface="Cambria Math" panose="02040503050406030204" pitchFamily="18" charset="0"/>
                        </a:rPr>
                        <m:t>Φ</m:t>
                      </m:r>
                      <m:acc>
                        <m:accPr>
                          <m:chr m:val="̃"/>
                          <m:ctrlPr>
                            <a:rPr lang="en-US" sz="2800" b="0" i="1" smtClean="0">
                              <a:solidFill>
                                <a:schemeClr val="accent3">
                                  <a:lumMod val="20000"/>
                                  <a:lumOff val="80000"/>
                                </a:schemeClr>
                              </a:solidFill>
                              <a:latin typeface="Cambria Math" panose="02040503050406030204" pitchFamily="18" charset="0"/>
                            </a:rPr>
                          </m:ctrlPr>
                        </m:accPr>
                        <m:e>
                          <m:r>
                            <m:rPr>
                              <m:sty m:val="p"/>
                            </m:rPr>
                            <a:rPr lang="en-US" sz="2800" b="0" i="0" smtClean="0">
                              <a:solidFill>
                                <a:schemeClr val="accent3">
                                  <a:lumMod val="20000"/>
                                  <a:lumOff val="80000"/>
                                </a:schemeClr>
                              </a:solidFill>
                              <a:latin typeface="Cambria Math" panose="02040503050406030204" pitchFamily="18" charset="0"/>
                            </a:rPr>
                            <m:t>S</m:t>
                          </m:r>
                        </m:e>
                      </m:acc>
                    </m:oMath>
                  </m:oMathPara>
                </a14:m>
                <a:endParaRPr lang="en-US" sz="2800" dirty="0">
                  <a:solidFill>
                    <a:schemeClr val="accent3">
                      <a:lumMod val="20000"/>
                      <a:lumOff val="80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062459" y="6202027"/>
                <a:ext cx="1418914" cy="533736"/>
              </a:xfrm>
              <a:prstGeom prst="rect">
                <a:avLst/>
              </a:prstGeom>
              <a:blipFill>
                <a:blip r:embed="rId6"/>
                <a:stretch>
                  <a:fillRect/>
                </a:stretch>
              </a:blipFill>
            </p:spPr>
            <p:txBody>
              <a:bodyPr/>
              <a:lstStyle/>
              <a:p>
                <a:r>
                  <a:rPr lang="en-US">
                    <a:noFill/>
                  </a:rPr>
                  <a:t> </a:t>
                </a:r>
              </a:p>
            </p:txBody>
          </p:sp>
        </mc:Fallback>
      </mc:AlternateContent>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6089" y="3967736"/>
            <a:ext cx="1473385" cy="2143977"/>
          </a:xfrm>
          <a:prstGeom prst="rect">
            <a:avLst/>
          </a:prstGeom>
        </p:spPr>
      </p:pic>
      <p:grpSp>
        <p:nvGrpSpPr>
          <p:cNvPr id="30" name="Group 29"/>
          <p:cNvGrpSpPr/>
          <p:nvPr/>
        </p:nvGrpSpPr>
        <p:grpSpPr>
          <a:xfrm>
            <a:off x="6129841" y="4394808"/>
            <a:ext cx="2015782" cy="2144104"/>
            <a:chOff x="7061510" y="3671654"/>
            <a:chExt cx="2015782" cy="2144104"/>
          </a:xfrm>
        </p:grpSpPr>
        <p:cxnSp>
          <p:nvCxnSpPr>
            <p:cNvPr id="31" name="Straight Arrow Connector 30"/>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3"/>
                  <a:stretch>
                    <a:fillRect r="-36111" b="-55556"/>
                  </a:stretch>
                </a:blipFill>
              </p:spPr>
              <p:txBody>
                <a:bodyPr/>
                <a:lstStyle/>
                <a:p>
                  <a:r>
                    <a:rPr lang="en-US">
                      <a:noFill/>
                    </a:rPr>
                    <a:t> </a:t>
                  </a:r>
                </a:p>
              </p:txBody>
            </p:sp>
          </mc:Fallback>
        </mc:AlternateContent>
        <p:sp>
          <p:nvSpPr>
            <p:cNvPr id="34" name="TextBox 33"/>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35" name="TextBox 34"/>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sp>
        <p:nvSpPr>
          <p:cNvPr id="43" name="TextBox 42"/>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164079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Fewer measurements</a:t>
                </a:r>
              </a:p>
              <a:p>
                <a:pPr lvl="1"/>
                <a:r>
                  <a:rPr lang="en-US" dirty="0"/>
                  <a:t>Estimation of subspace of rank 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dirty="0"/>
              </a:p>
              <a:p>
                <a:pPr lvl="1"/>
                <a:r>
                  <a:rPr lang="en-US" dirty="0"/>
                  <a:t>Estimation of </a:t>
                </a:r>
                <a14:m>
                  <m:oMath xmlns:m="http://schemas.openxmlformats.org/officeDocument/2006/math">
                    <m:r>
                      <a:rPr lang="en-US" b="0" i="1" smtClean="0">
                        <a:latin typeface="Cambria Math" panose="02040503050406030204" pitchFamily="18" charset="0"/>
                      </a:rPr>
                      <m:t>𝐾</m:t>
                    </m:r>
                  </m:oMath>
                </a14:m>
                <a:r>
                  <a:rPr lang="en-US" dirty="0"/>
                  <a:t> anomalies: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oMath>
                </a14:m>
                <a:endParaRPr lang="en-US" dirty="0"/>
              </a:p>
              <a:p>
                <a:pPr lvl="1"/>
                <a:endParaRPr lang="en-US" dirty="0"/>
              </a:p>
              <a:p>
                <a:r>
                  <a:rPr lang="en-US" dirty="0"/>
                  <a:t>Direct estimation of anomalous pixels</a:t>
                </a:r>
              </a:p>
              <a:p>
                <a:pPr lvl="1"/>
                <a:r>
                  <a:rPr lang="en-US" dirty="0"/>
                  <a:t>Avoids throwing away of data</a:t>
                </a:r>
              </a:p>
              <a:p>
                <a:pPr lvl="1"/>
                <a:r>
                  <a:rPr lang="en-US" dirty="0"/>
                  <a:t>No post-processing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9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48388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experiments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19200"/>
            <a:ext cx="3429000" cy="3429000"/>
          </a:xfrm>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219200"/>
            <a:ext cx="3429000" cy="3429000"/>
          </a:xfrm>
          <a:prstGeom prst="rect">
            <a:avLst/>
          </a:prstGeom>
        </p:spPr>
      </p:pic>
      <p:sp>
        <p:nvSpPr>
          <p:cNvPr id="7" name="TextBox 6"/>
          <p:cNvSpPr txBox="1"/>
          <p:nvPr/>
        </p:nvSpPr>
        <p:spPr>
          <a:xfrm>
            <a:off x="636823" y="4813012"/>
            <a:ext cx="3984154" cy="584775"/>
          </a:xfrm>
          <a:prstGeom prst="rect">
            <a:avLst/>
          </a:prstGeom>
          <a:noFill/>
        </p:spPr>
        <p:txBody>
          <a:bodyPr wrap="square" rtlCol="0">
            <a:spAutoFit/>
          </a:bodyPr>
          <a:lstStyle/>
          <a:p>
            <a:pPr algn="ctr"/>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256x256x356 HSI of Deepwater horizon oil spill</a:t>
            </a:r>
          </a:p>
        </p:txBody>
      </p:sp>
      <p:sp>
        <p:nvSpPr>
          <p:cNvPr id="8" name="TextBox 7"/>
          <p:cNvSpPr txBox="1"/>
          <p:nvPr/>
        </p:nvSpPr>
        <p:spPr>
          <a:xfrm>
            <a:off x="4702646" y="4813012"/>
            <a:ext cx="3984154" cy="830997"/>
          </a:xfrm>
          <a:prstGeom prst="rect">
            <a:avLst/>
          </a:prstGeom>
          <a:noFill/>
        </p:spPr>
        <p:txBody>
          <a:bodyPr wrap="square" rtlCol="0">
            <a:spAutoFit/>
          </a:bodyPr>
          <a:lstStyle/>
          <a:p>
            <a:pPr algn="ctr"/>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200 Detected anomalies with 500 measurements for subspace and 5000 measurements for anomalies</a:t>
            </a:r>
          </a:p>
        </p:txBody>
      </p:sp>
      <p:sp>
        <p:nvSpPr>
          <p:cNvPr id="9" name="TextBox 8"/>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126699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a:t>
            </a:r>
          </a:p>
        </p:txBody>
      </p:sp>
      <p:sp>
        <p:nvSpPr>
          <p:cNvPr id="6" name="TextBox 5"/>
          <p:cNvSpPr txBox="1"/>
          <p:nvPr/>
        </p:nvSpPr>
        <p:spPr>
          <a:xfrm>
            <a:off x="293922" y="5073175"/>
            <a:ext cx="3984154" cy="584775"/>
          </a:xfrm>
          <a:prstGeom prst="rect">
            <a:avLst/>
          </a:prstGeom>
          <a:noFill/>
        </p:spPr>
        <p:txBody>
          <a:bodyPr wrap="square" rtlCol="0">
            <a:spAutoFit/>
          </a:bodyPr>
          <a:lstStyle/>
          <a:p>
            <a:pPr algn="ctr"/>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128x128x360 image with 79 added outliers marked in yellow</a:t>
            </a:r>
          </a:p>
        </p:txBody>
      </p:sp>
      <p:sp>
        <p:nvSpPr>
          <p:cNvPr id="7" name="TextBox 6"/>
          <p:cNvSpPr txBox="1"/>
          <p:nvPr/>
        </p:nvSpPr>
        <p:spPr>
          <a:xfrm>
            <a:off x="4744727" y="5073175"/>
            <a:ext cx="3984154" cy="830997"/>
          </a:xfrm>
          <a:prstGeom prst="rect">
            <a:avLst/>
          </a:prstGeom>
          <a:noFill/>
        </p:spPr>
        <p:txBody>
          <a:bodyPr wrap="square" rtlCol="0">
            <a:spAutoFit/>
          </a:bodyPr>
          <a:lstStyle/>
          <a:p>
            <a:pPr algn="ctr"/>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Fraction of correctly detected outliers with various methods with 60dB added noise</a:t>
            </a:r>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l="9726" t="2757" r="13540"/>
          <a:stretch/>
        </p:blipFill>
        <p:spPr>
          <a:xfrm>
            <a:off x="4766873" y="1143000"/>
            <a:ext cx="3939863" cy="3744677"/>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661" y="1143000"/>
            <a:ext cx="3744677" cy="3744677"/>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660" y="1142999"/>
            <a:ext cx="3744677" cy="3744677"/>
          </a:xfrm>
          <a:prstGeom prst="rect">
            <a:avLst/>
          </a:prstGeom>
        </p:spPr>
      </p:pic>
      <p:sp>
        <p:nvSpPr>
          <p:cNvPr id="11" name="TextBox 10"/>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363504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7" name="Isosceles Triangle 6"/>
          <p:cNvSpPr/>
          <p:nvPr/>
        </p:nvSpPr>
        <p:spPr>
          <a:xfrm rot="16200000">
            <a:off x="1778107" y="1654529"/>
            <a:ext cx="537920" cy="1304725"/>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sp>
        <p:nvSpPr>
          <p:cNvPr id="8" name="Isosceles Triangle 7"/>
          <p:cNvSpPr/>
          <p:nvPr/>
        </p:nvSpPr>
        <p:spPr>
          <a:xfrm rot="5400000">
            <a:off x="5035174" y="829201"/>
            <a:ext cx="521581" cy="295083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sp>
        <p:nvSpPr>
          <p:cNvPr id="9" name="TextBox 8"/>
          <p:cNvSpPr txBox="1"/>
          <p:nvPr/>
        </p:nvSpPr>
        <p:spPr>
          <a:xfrm>
            <a:off x="2322800" y="1201161"/>
            <a:ext cx="1603131" cy="338554"/>
          </a:xfrm>
          <a:prstGeom prst="rect">
            <a:avLst/>
          </a:prstGeom>
          <a:noFill/>
        </p:spPr>
        <p:txBody>
          <a:bodyPr wrap="none" rtlCol="0">
            <a:spAutoFit/>
          </a:bodyPr>
          <a:lstStyle/>
          <a:p>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objective lens</a:t>
            </a:r>
          </a:p>
        </p:txBody>
      </p:sp>
      <p:sp>
        <p:nvSpPr>
          <p:cNvPr id="10" name="TextBox 9"/>
          <p:cNvSpPr txBox="1"/>
          <p:nvPr/>
        </p:nvSpPr>
        <p:spPr>
          <a:xfrm>
            <a:off x="6385246" y="1263115"/>
            <a:ext cx="675185" cy="338554"/>
          </a:xfrm>
          <a:prstGeom prst="rect">
            <a:avLst/>
          </a:prstGeom>
          <a:noFill/>
        </p:spPr>
        <p:txBody>
          <a:bodyPr wrap="none" rtlCol="0">
            <a:spAutoFit/>
          </a:bodyPr>
          <a:lstStyle/>
          <a:p>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DMD</a:t>
            </a:r>
          </a:p>
        </p:txBody>
      </p:sp>
      <p:sp>
        <p:nvSpPr>
          <p:cNvPr id="11" name="TextBox 10"/>
          <p:cNvSpPr txBox="1"/>
          <p:nvPr/>
        </p:nvSpPr>
        <p:spPr>
          <a:xfrm>
            <a:off x="1234240" y="2467334"/>
            <a:ext cx="772969" cy="338554"/>
          </a:xfrm>
          <a:prstGeom prst="rect">
            <a:avLst/>
          </a:prstGeom>
          <a:noFill/>
        </p:spPr>
        <p:txBody>
          <a:bodyPr wrap="none" rtlCol="0">
            <a:spAutoFit/>
          </a:bodyPr>
          <a:lstStyle/>
          <a:p>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scene</a:t>
            </a:r>
          </a:p>
        </p:txBody>
      </p:sp>
      <p:grpSp>
        <p:nvGrpSpPr>
          <p:cNvPr id="12" name="Group 11"/>
          <p:cNvGrpSpPr/>
          <p:nvPr/>
        </p:nvGrpSpPr>
        <p:grpSpPr>
          <a:xfrm>
            <a:off x="2769825" y="2424622"/>
            <a:ext cx="5174009" cy="3568474"/>
            <a:chOff x="3036277" y="2920995"/>
            <a:chExt cx="5174009" cy="3568474"/>
          </a:xfrm>
        </p:grpSpPr>
        <p:sp>
          <p:nvSpPr>
            <p:cNvPr id="13" name="Flowchart: Collate 12"/>
            <p:cNvSpPr/>
            <p:nvPr/>
          </p:nvSpPr>
          <p:spPr>
            <a:xfrm rot="2700000">
              <a:off x="5708654" y="3270100"/>
              <a:ext cx="225839" cy="1237386"/>
            </a:xfrm>
            <a:prstGeom prst="flowChartCollate">
              <a:avLst/>
            </a:pr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sp>
          <p:nvSpPr>
            <p:cNvPr id="14" name="Isosceles Triangle 13"/>
            <p:cNvSpPr/>
            <p:nvPr/>
          </p:nvSpPr>
          <p:spPr>
            <a:xfrm rot="2700000">
              <a:off x="6417989" y="2588720"/>
              <a:ext cx="375768" cy="1040317"/>
            </a:xfrm>
            <a:prstGeom prst="triangle">
              <a:avLst>
                <a:gd name="adj" fmla="val 66749"/>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sp>
          <p:nvSpPr>
            <p:cNvPr id="15" name="Freeform 66"/>
            <p:cNvSpPr/>
            <p:nvPr/>
          </p:nvSpPr>
          <p:spPr>
            <a:xfrm>
              <a:off x="4582012" y="4959118"/>
              <a:ext cx="1001659" cy="463875"/>
            </a:xfrm>
            <a:custGeom>
              <a:avLst/>
              <a:gdLst>
                <a:gd name="connsiteX0" fmla="*/ 3337 w 1057900"/>
                <a:gd name="connsiteY0" fmla="*/ 0 h 463875"/>
                <a:gd name="connsiteX1" fmla="*/ 610712 w 1057900"/>
                <a:gd name="connsiteY1" fmla="*/ 123478 h 463875"/>
                <a:gd name="connsiteX2" fmla="*/ 1057900 w 1057900"/>
                <a:gd name="connsiteY2" fmla="*/ 393793 h 463875"/>
                <a:gd name="connsiteX3" fmla="*/ 537293 w 1057900"/>
                <a:gd name="connsiteY3" fmla="*/ 463875 h 463875"/>
                <a:gd name="connsiteX4" fmla="*/ 0 w 1057900"/>
                <a:gd name="connsiteY4" fmla="*/ 360421 h 463875"/>
                <a:gd name="connsiteX5" fmla="*/ 3337 w 1057900"/>
                <a:gd name="connsiteY5" fmla="*/ 0 h 46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900" h="463875">
                  <a:moveTo>
                    <a:pt x="3337" y="0"/>
                  </a:moveTo>
                  <a:lnTo>
                    <a:pt x="610712" y="123478"/>
                  </a:lnTo>
                  <a:lnTo>
                    <a:pt x="1057900" y="393793"/>
                  </a:lnTo>
                  <a:lnTo>
                    <a:pt x="537293" y="463875"/>
                  </a:lnTo>
                  <a:lnTo>
                    <a:pt x="0" y="360421"/>
                  </a:lnTo>
                  <a:cubicBezTo>
                    <a:pt x="1112" y="240281"/>
                    <a:pt x="2225" y="120140"/>
                    <a:pt x="3337" y="0"/>
                  </a:cubicBezTo>
                  <a:close/>
                </a:path>
              </a:pathLst>
            </a:cu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sp>
          <p:nvSpPr>
            <p:cNvPr id="16" name="Freeform 68"/>
            <p:cNvSpPr/>
            <p:nvPr/>
          </p:nvSpPr>
          <p:spPr>
            <a:xfrm>
              <a:off x="4578674" y="4959118"/>
              <a:ext cx="874354" cy="824295"/>
            </a:xfrm>
            <a:custGeom>
              <a:avLst/>
              <a:gdLst>
                <a:gd name="connsiteX0" fmla="*/ 3338 w 874354"/>
                <a:gd name="connsiteY0" fmla="*/ 0 h 824295"/>
                <a:gd name="connsiteX1" fmla="*/ 567329 w 874354"/>
                <a:gd name="connsiteY1" fmla="*/ 307025 h 824295"/>
                <a:gd name="connsiteX2" fmla="*/ 874354 w 874354"/>
                <a:gd name="connsiteY2" fmla="*/ 824295 h 824295"/>
                <a:gd name="connsiteX3" fmla="*/ 460538 w 874354"/>
                <a:gd name="connsiteY3" fmla="*/ 727516 h 824295"/>
                <a:gd name="connsiteX4" fmla="*/ 0 w 874354"/>
                <a:gd name="connsiteY4" fmla="*/ 357083 h 824295"/>
                <a:gd name="connsiteX5" fmla="*/ 3338 w 874354"/>
                <a:gd name="connsiteY5" fmla="*/ 0 h 8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354" h="824295">
                  <a:moveTo>
                    <a:pt x="3338" y="0"/>
                  </a:moveTo>
                  <a:lnTo>
                    <a:pt x="567329" y="307025"/>
                  </a:lnTo>
                  <a:lnTo>
                    <a:pt x="874354" y="824295"/>
                  </a:lnTo>
                  <a:lnTo>
                    <a:pt x="460538" y="727516"/>
                  </a:lnTo>
                  <a:lnTo>
                    <a:pt x="0" y="357083"/>
                  </a:lnTo>
                  <a:cubicBezTo>
                    <a:pt x="1113" y="238055"/>
                    <a:pt x="2225" y="119028"/>
                    <a:pt x="3338" y="0"/>
                  </a:cubicBezTo>
                  <a:close/>
                </a:path>
              </a:pathLst>
            </a:cu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sp>
          <p:nvSpPr>
            <p:cNvPr id="17" name="Freeform 67"/>
            <p:cNvSpPr/>
            <p:nvPr/>
          </p:nvSpPr>
          <p:spPr>
            <a:xfrm>
              <a:off x="4578674" y="4959118"/>
              <a:ext cx="941098" cy="647005"/>
            </a:xfrm>
            <a:custGeom>
              <a:avLst/>
              <a:gdLst>
                <a:gd name="connsiteX0" fmla="*/ 6675 w 941098"/>
                <a:gd name="connsiteY0" fmla="*/ 0 h 650759"/>
                <a:gd name="connsiteX1" fmla="*/ 0 w 941098"/>
                <a:gd name="connsiteY1" fmla="*/ 360421 h 650759"/>
                <a:gd name="connsiteX2" fmla="*/ 503922 w 941098"/>
                <a:gd name="connsiteY2" fmla="*/ 553980 h 650759"/>
                <a:gd name="connsiteX3" fmla="*/ 941098 w 941098"/>
                <a:gd name="connsiteY3" fmla="*/ 650759 h 650759"/>
                <a:gd name="connsiteX4" fmla="*/ 614050 w 941098"/>
                <a:gd name="connsiteY4" fmla="*/ 203571 h 650759"/>
                <a:gd name="connsiteX5" fmla="*/ 6675 w 941098"/>
                <a:gd name="connsiteY5" fmla="*/ 0 h 650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1098" h="650759">
                  <a:moveTo>
                    <a:pt x="6675" y="0"/>
                  </a:moveTo>
                  <a:lnTo>
                    <a:pt x="0" y="360421"/>
                  </a:lnTo>
                  <a:lnTo>
                    <a:pt x="503922" y="553980"/>
                  </a:lnTo>
                  <a:lnTo>
                    <a:pt x="941098" y="650759"/>
                  </a:lnTo>
                  <a:lnTo>
                    <a:pt x="614050" y="203571"/>
                  </a:lnTo>
                  <a:lnTo>
                    <a:pt x="6675" y="0"/>
                  </a:lnTo>
                  <a:close/>
                </a:path>
              </a:pathLst>
            </a:cu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20000"/>
                    <a:lumOff val="80000"/>
                  </a:schemeClr>
                </a:solidFill>
              </a:endParaRPr>
            </a:p>
          </p:txBody>
        </p:sp>
        <p:sp>
          <p:nvSpPr>
            <p:cNvPr id="18" name="Freeform 65"/>
            <p:cNvSpPr/>
            <p:nvPr/>
          </p:nvSpPr>
          <p:spPr>
            <a:xfrm>
              <a:off x="4575337" y="4238277"/>
              <a:ext cx="897714" cy="1077924"/>
            </a:xfrm>
            <a:custGeom>
              <a:avLst/>
              <a:gdLst>
                <a:gd name="connsiteX0" fmla="*/ 720841 w 897714"/>
                <a:gd name="connsiteY0" fmla="*/ 0 h 1077924"/>
                <a:gd name="connsiteX1" fmla="*/ 0 w 897714"/>
                <a:gd name="connsiteY1" fmla="*/ 724178 h 1077924"/>
                <a:gd name="connsiteX2" fmla="*/ 3337 w 897714"/>
                <a:gd name="connsiteY2" fmla="*/ 1077924 h 1077924"/>
                <a:gd name="connsiteX3" fmla="*/ 897714 w 897714"/>
                <a:gd name="connsiteY3" fmla="*/ 190222 h 1077924"/>
                <a:gd name="connsiteX4" fmla="*/ 720841 w 897714"/>
                <a:gd name="connsiteY4" fmla="*/ 0 h 1077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7714" h="1077924">
                  <a:moveTo>
                    <a:pt x="720841" y="0"/>
                  </a:moveTo>
                  <a:lnTo>
                    <a:pt x="0" y="724178"/>
                  </a:lnTo>
                  <a:cubicBezTo>
                    <a:pt x="1112" y="842093"/>
                    <a:pt x="2225" y="960009"/>
                    <a:pt x="3337" y="1077924"/>
                  </a:cubicBezTo>
                  <a:lnTo>
                    <a:pt x="897714" y="190222"/>
                  </a:lnTo>
                  <a:lnTo>
                    <a:pt x="720841" y="0"/>
                  </a:lnTo>
                  <a:close/>
                </a:path>
              </a:pathLst>
            </a:cu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sp>
          <p:nvSpPr>
            <p:cNvPr id="19" name="Chord 18"/>
            <p:cNvSpPr/>
            <p:nvPr/>
          </p:nvSpPr>
          <p:spPr>
            <a:xfrm rot="13500000" flipH="1">
              <a:off x="5699929" y="3144840"/>
              <a:ext cx="659466" cy="1096250"/>
            </a:xfrm>
            <a:prstGeom prst="chord">
              <a:avLst>
                <a:gd name="adj1" fmla="val 2662557"/>
                <a:gd name="adj2" fmla="val 809448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20000"/>
                    <a:lumOff val="80000"/>
                  </a:schemeClr>
                </a:solidFill>
              </a:endParaRPr>
            </a:p>
          </p:txBody>
        </p:sp>
        <p:cxnSp>
          <p:nvCxnSpPr>
            <p:cNvPr id="20" name="Straight Connector 19"/>
            <p:cNvCxnSpPr/>
            <p:nvPr/>
          </p:nvCxnSpPr>
          <p:spPr>
            <a:xfrm>
              <a:off x="4552916" y="4932689"/>
              <a:ext cx="0" cy="46261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rot="3600000">
              <a:off x="4392626" y="4674043"/>
              <a:ext cx="1443348" cy="1452877"/>
              <a:chOff x="4791972" y="4740764"/>
              <a:chExt cx="988282" cy="994807"/>
            </a:xfrm>
            <a:solidFill>
              <a:srgbClr val="92D050"/>
            </a:solidFill>
          </p:grpSpPr>
          <p:sp>
            <p:nvSpPr>
              <p:cNvPr id="33" name="Chord 32"/>
              <p:cNvSpPr/>
              <p:nvPr/>
            </p:nvSpPr>
            <p:spPr>
              <a:xfrm rot="2700000">
                <a:off x="5120788" y="4740764"/>
                <a:ext cx="659466" cy="659466"/>
              </a:xfrm>
              <a:prstGeom prst="chord">
                <a:avLst>
                  <a:gd name="adj1" fmla="val 2662557"/>
                  <a:gd name="adj2" fmla="val 80944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sp>
            <p:nvSpPr>
              <p:cNvPr id="34" name="Chord 33"/>
              <p:cNvSpPr/>
              <p:nvPr/>
            </p:nvSpPr>
            <p:spPr>
              <a:xfrm rot="13500000">
                <a:off x="4791972" y="5076105"/>
                <a:ext cx="659466" cy="659466"/>
              </a:xfrm>
              <a:prstGeom prst="chord">
                <a:avLst>
                  <a:gd name="adj1" fmla="val 2662557"/>
                  <a:gd name="adj2" fmla="val 80944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grpSp>
        <p:cxnSp>
          <p:nvCxnSpPr>
            <p:cNvPr id="22" name="Straight Connector 21"/>
            <p:cNvCxnSpPr/>
            <p:nvPr/>
          </p:nvCxnSpPr>
          <p:spPr>
            <a:xfrm flipH="1">
              <a:off x="5430348" y="5282620"/>
              <a:ext cx="209564" cy="621947"/>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834532" y="3870918"/>
              <a:ext cx="988283" cy="994805"/>
              <a:chOff x="4737397" y="4012128"/>
              <a:chExt cx="988283" cy="994805"/>
            </a:xfrm>
          </p:grpSpPr>
          <p:sp>
            <p:nvSpPr>
              <p:cNvPr id="31" name="Chord 30"/>
              <p:cNvSpPr/>
              <p:nvPr/>
            </p:nvSpPr>
            <p:spPr>
              <a:xfrm rot="2700000">
                <a:off x="5066214" y="4012128"/>
                <a:ext cx="659466" cy="659466"/>
              </a:xfrm>
              <a:prstGeom prst="chord">
                <a:avLst>
                  <a:gd name="adj1" fmla="val 2662557"/>
                  <a:gd name="adj2" fmla="val 809448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sp>
            <p:nvSpPr>
              <p:cNvPr id="32" name="Chord 31"/>
              <p:cNvSpPr/>
              <p:nvPr/>
            </p:nvSpPr>
            <p:spPr>
              <a:xfrm rot="13500000">
                <a:off x="4737397" y="4347467"/>
                <a:ext cx="659466" cy="659466"/>
              </a:xfrm>
              <a:prstGeom prst="chord">
                <a:avLst>
                  <a:gd name="adj1" fmla="val 2662557"/>
                  <a:gd name="adj2" fmla="val 809448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grpSp>
        <p:sp>
          <p:nvSpPr>
            <p:cNvPr id="24" name="TextBox 23"/>
            <p:cNvSpPr txBox="1"/>
            <p:nvPr/>
          </p:nvSpPr>
          <p:spPr>
            <a:xfrm>
              <a:off x="6443479" y="3370997"/>
              <a:ext cx="1766807" cy="338554"/>
            </a:xfrm>
            <a:prstGeom prst="rect">
              <a:avLst/>
            </a:prstGeom>
            <a:noFill/>
          </p:spPr>
          <p:txBody>
            <a:bodyPr wrap="square" rtlCol="0">
              <a:spAutoFit/>
            </a:bodyPr>
            <a:lstStyle/>
            <a:p>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condenser lens</a:t>
              </a:r>
            </a:p>
          </p:txBody>
        </p:sp>
        <p:sp>
          <p:nvSpPr>
            <p:cNvPr id="25" name="TextBox 24"/>
            <p:cNvSpPr txBox="1"/>
            <p:nvPr/>
          </p:nvSpPr>
          <p:spPr>
            <a:xfrm>
              <a:off x="5947809" y="3997882"/>
              <a:ext cx="484428" cy="338554"/>
            </a:xfrm>
            <a:prstGeom prst="rect">
              <a:avLst/>
            </a:prstGeom>
            <a:noFill/>
          </p:spPr>
          <p:txBody>
            <a:bodyPr wrap="none" rtlCol="0">
              <a:spAutoFit/>
            </a:bodyPr>
            <a:lstStyle/>
            <a:p>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slit</a:t>
              </a:r>
            </a:p>
          </p:txBody>
        </p:sp>
        <p:sp>
          <p:nvSpPr>
            <p:cNvPr id="26" name="TextBox 25"/>
            <p:cNvSpPr txBox="1"/>
            <p:nvPr/>
          </p:nvSpPr>
          <p:spPr>
            <a:xfrm>
              <a:off x="3961692" y="3997696"/>
              <a:ext cx="1202573" cy="338554"/>
            </a:xfrm>
            <a:prstGeom prst="rect">
              <a:avLst/>
            </a:prstGeom>
            <a:noFill/>
          </p:spPr>
          <p:txBody>
            <a:bodyPr wrap="none" rtlCol="0">
              <a:spAutoFit/>
            </a:bodyPr>
            <a:lstStyle/>
            <a:p>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collimator</a:t>
              </a:r>
            </a:p>
          </p:txBody>
        </p:sp>
        <p:sp>
          <p:nvSpPr>
            <p:cNvPr id="27" name="TextBox 26"/>
            <p:cNvSpPr txBox="1"/>
            <p:nvPr/>
          </p:nvSpPr>
          <p:spPr>
            <a:xfrm>
              <a:off x="3304693" y="4866865"/>
              <a:ext cx="1568367" cy="584775"/>
            </a:xfrm>
            <a:prstGeom prst="rect">
              <a:avLst/>
            </a:prstGeom>
            <a:noFill/>
          </p:spPr>
          <p:txBody>
            <a:bodyPr wrap="square" rtlCol="0">
              <a:spAutoFit/>
            </a:bodyPr>
            <a:lstStyle/>
            <a:p>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diffraction grating</a:t>
              </a:r>
            </a:p>
          </p:txBody>
        </p:sp>
        <p:sp>
          <p:nvSpPr>
            <p:cNvPr id="28" name="TextBox 27"/>
            <p:cNvSpPr txBox="1"/>
            <p:nvPr/>
          </p:nvSpPr>
          <p:spPr>
            <a:xfrm>
              <a:off x="4209783" y="5689278"/>
              <a:ext cx="1344995" cy="584775"/>
            </a:xfrm>
            <a:prstGeom prst="rect">
              <a:avLst/>
            </a:prstGeom>
            <a:noFill/>
          </p:spPr>
          <p:txBody>
            <a:bodyPr wrap="square" rtlCol="0">
              <a:spAutoFit/>
            </a:bodyPr>
            <a:lstStyle/>
            <a:p>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focusing lens</a:t>
              </a:r>
            </a:p>
          </p:txBody>
        </p:sp>
        <p:sp>
          <p:nvSpPr>
            <p:cNvPr id="29" name="TextBox 28"/>
            <p:cNvSpPr txBox="1"/>
            <p:nvPr/>
          </p:nvSpPr>
          <p:spPr>
            <a:xfrm>
              <a:off x="5535354" y="5811928"/>
              <a:ext cx="1579277" cy="338554"/>
            </a:xfrm>
            <a:prstGeom prst="rect">
              <a:avLst/>
            </a:prstGeom>
            <a:noFill/>
          </p:spPr>
          <p:txBody>
            <a:bodyPr wrap="square" rtlCol="0">
              <a:spAutoFit/>
            </a:bodyPr>
            <a:lstStyle/>
            <a:p>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l</a:t>
              </a:r>
              <a:r>
                <a:rPr lang="en-US" sz="160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ine </a:t>
              </a:r>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sensor</a:t>
              </a:r>
            </a:p>
          </p:txBody>
        </p:sp>
        <p:sp>
          <p:nvSpPr>
            <p:cNvPr id="30" name="Rectangle 29"/>
            <p:cNvSpPr/>
            <p:nvPr/>
          </p:nvSpPr>
          <p:spPr>
            <a:xfrm>
              <a:off x="3036277" y="3774819"/>
              <a:ext cx="4267839" cy="2714650"/>
            </a:xfrm>
            <a:prstGeom prst="rect">
              <a:avLst/>
            </a:prstGeom>
            <a:noFill/>
            <a:ln w="28575">
              <a:solidFill>
                <a:schemeClr val="accent3">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grpSp>
      <p:sp>
        <p:nvSpPr>
          <p:cNvPr id="35" name="TextBox 34"/>
          <p:cNvSpPr txBox="1"/>
          <p:nvPr/>
        </p:nvSpPr>
        <p:spPr>
          <a:xfrm>
            <a:off x="4081765" y="2896354"/>
            <a:ext cx="1469441" cy="369332"/>
          </a:xfrm>
          <a:prstGeom prst="rect">
            <a:avLst/>
          </a:prstGeom>
          <a:noFill/>
        </p:spPr>
        <p:txBody>
          <a:bodyPr wrap="none" rtlCol="0">
            <a:spAutoFit/>
          </a:bodyPr>
          <a:lstStyle/>
          <a:p>
            <a:r>
              <a:rPr lang="en-US" b="1" dirty="0">
                <a:solidFill>
                  <a:schemeClr val="accent3">
                    <a:lumMod val="20000"/>
                    <a:lumOff val="80000"/>
                  </a:schemeClr>
                </a:solidFill>
              </a:rPr>
              <a:t>spectrometer</a:t>
            </a:r>
          </a:p>
        </p:txBody>
      </p:sp>
      <p:grpSp>
        <p:nvGrpSpPr>
          <p:cNvPr id="36" name="Group 35"/>
          <p:cNvGrpSpPr/>
          <p:nvPr/>
        </p:nvGrpSpPr>
        <p:grpSpPr>
          <a:xfrm rot="18900000">
            <a:off x="5515005" y="3246422"/>
            <a:ext cx="0" cy="359112"/>
            <a:chOff x="5458520" y="3302909"/>
            <a:chExt cx="0" cy="359112"/>
          </a:xfrm>
        </p:grpSpPr>
        <p:cxnSp>
          <p:nvCxnSpPr>
            <p:cNvPr id="37" name="Straight Connector 36"/>
            <p:cNvCxnSpPr/>
            <p:nvPr/>
          </p:nvCxnSpPr>
          <p:spPr>
            <a:xfrm>
              <a:off x="5458520" y="3302909"/>
              <a:ext cx="0" cy="1597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58520" y="3502256"/>
              <a:ext cx="0" cy="1597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a:off x="6679941" y="1615921"/>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679941" y="1709105"/>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79941" y="1800545"/>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679941" y="1893729"/>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679941" y="2003073"/>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679941" y="2090190"/>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679941" y="2186536"/>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679941" y="2285598"/>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679941" y="2381944"/>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6679941" y="2478290"/>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6679941" y="2565407"/>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887117" y="1977744"/>
            <a:ext cx="907095" cy="675809"/>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flipH="1">
            <a:off x="6679941" y="2660058"/>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6679941" y="2747175"/>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626963" y="2037931"/>
            <a:ext cx="1193587" cy="527476"/>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20000"/>
                  <a:lumOff val="80000"/>
                </a:schemeClr>
              </a:solidFill>
            </a:endParaRPr>
          </a:p>
        </p:txBody>
      </p:sp>
      <p:sp>
        <p:nvSpPr>
          <p:cNvPr id="54" name="TextBox 53"/>
          <p:cNvSpPr txBox="1"/>
          <p:nvPr/>
        </p:nvSpPr>
        <p:spPr>
          <a:xfrm>
            <a:off x="6945350" y="2211017"/>
            <a:ext cx="2345406" cy="400110"/>
          </a:xfrm>
          <a:prstGeom prst="rect">
            <a:avLst/>
          </a:prstGeom>
          <a:noFill/>
        </p:spPr>
        <p:txBody>
          <a:bodyPr wrap="square" rtlCol="0">
            <a:spAutoFit/>
          </a:bodyPr>
          <a:lstStyle/>
          <a:p>
            <a:r>
              <a:rPr lang="en-US" sz="2000" dirty="0">
                <a:solidFill>
                  <a:srgbClr val="FFC000"/>
                </a:solidFill>
                <a:latin typeface="Verdana" panose="020B0604030504040204" pitchFamily="34" charset="0"/>
                <a:ea typeface="Verdana" panose="020B0604030504040204" pitchFamily="34" charset="0"/>
                <a:cs typeface="Verdana" panose="020B0604030504040204" pitchFamily="34" charset="0"/>
              </a:rPr>
              <a:t>spatial coding</a:t>
            </a:r>
          </a:p>
        </p:txBody>
      </p:sp>
      <p:sp>
        <p:nvSpPr>
          <p:cNvPr id="55" name="TextBox 54"/>
          <p:cNvSpPr txBox="1"/>
          <p:nvPr/>
        </p:nvSpPr>
        <p:spPr>
          <a:xfrm>
            <a:off x="525182" y="4296565"/>
            <a:ext cx="2345406" cy="400110"/>
          </a:xfrm>
          <a:prstGeom prst="rect">
            <a:avLst/>
          </a:prstGeom>
          <a:noFill/>
        </p:spPr>
        <p:txBody>
          <a:bodyPr wrap="square" rtlCol="0">
            <a:spAutoFit/>
          </a:bodyPr>
          <a:lstStyle/>
          <a:p>
            <a:r>
              <a:rPr lang="en-US" sz="2000" dirty="0">
                <a:solidFill>
                  <a:srgbClr val="FFC000"/>
                </a:solidFill>
                <a:latin typeface="Verdana" panose="020B0604030504040204" pitchFamily="34" charset="0"/>
                <a:ea typeface="Verdana" panose="020B0604030504040204" pitchFamily="34" charset="0"/>
                <a:cs typeface="Verdana" panose="020B0604030504040204" pitchFamily="34" charset="0"/>
              </a:rPr>
              <a:t>spectral meas.</a:t>
            </a:r>
          </a:p>
        </p:txBody>
      </p:sp>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058" y="1625415"/>
            <a:ext cx="1761598" cy="1359296"/>
          </a:xfrm>
          <a:prstGeom prst="rect">
            <a:avLst/>
          </a:prstGeom>
        </p:spPr>
      </p:pic>
    </p:spTree>
    <p:extLst>
      <p:ext uri="{BB962C8B-B14F-4D97-AF65-F5344CB8AC3E}">
        <p14:creationId xmlns:p14="http://schemas.microsoft.com/office/powerpoint/2010/main" val="398068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setup</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pic>
        <p:nvPicPr>
          <p:cNvPr id="7" name="Picture 2" descr="C:\Users\vsaragad\Downloads\WP_20161205_001 (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10949" r="17965" b="18172"/>
          <a:stretch/>
        </p:blipFill>
        <p:spPr bwMode="auto">
          <a:xfrm>
            <a:off x="445698" y="1506822"/>
            <a:ext cx="7754631" cy="5032090"/>
          </a:xfrm>
          <a:prstGeom prst="rect">
            <a:avLst/>
          </a:prstGeom>
          <a:noFill/>
          <a:extLst>
            <a:ext uri="{909E8E84-426E-40DD-AFC4-6F175D3DCCD1}">
              <a14:hiddenFill xmlns:a14="http://schemas.microsoft.com/office/drawing/2010/main">
                <a:solidFill>
                  <a:srgbClr val="FFFFFF"/>
                </a:solidFill>
              </a14:hiddenFill>
            </a:ext>
          </a:extLst>
        </p:spPr>
      </p:pic>
      <p:sp>
        <p:nvSpPr>
          <p:cNvPr id="8" name="Trapezoid 7"/>
          <p:cNvSpPr/>
          <p:nvPr/>
        </p:nvSpPr>
        <p:spPr>
          <a:xfrm>
            <a:off x="990600" y="990600"/>
            <a:ext cx="685800" cy="516222"/>
          </a:xfrm>
          <a:prstGeom prst="trapezoid">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0800000">
            <a:off x="990600" y="1922178"/>
            <a:ext cx="685800" cy="1049622"/>
          </a:xfrm>
          <a:prstGeom prst="triangle">
            <a:avLst/>
          </a:pr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16200000">
            <a:off x="1821232" y="2202230"/>
            <a:ext cx="609599" cy="1539137"/>
          </a:xfrm>
          <a:prstGeom prst="triangle">
            <a:avLst/>
          </a:pr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p:cNvSpPr/>
          <p:nvPr/>
        </p:nvSpPr>
        <p:spPr>
          <a:xfrm rot="5400000">
            <a:off x="3921025" y="1787425"/>
            <a:ext cx="571502" cy="2406847"/>
          </a:xfrm>
          <a:prstGeom prst="trapezoid">
            <a:avLst/>
          </a:pr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16200000">
            <a:off x="5500613" y="2760540"/>
            <a:ext cx="457726" cy="423047"/>
          </a:xfrm>
          <a:prstGeom prst="triangle">
            <a:avLst/>
          </a:pr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24600" y="2743719"/>
            <a:ext cx="1066800" cy="419103"/>
          </a:xfrm>
          <a:prstGeom prst="rect">
            <a:avLst/>
          </a:pr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p:nvPr/>
        </p:nvSpPr>
        <p:spPr>
          <a:xfrm>
            <a:off x="6732270" y="2750820"/>
            <a:ext cx="655320" cy="617220"/>
          </a:xfrm>
          <a:custGeom>
            <a:avLst/>
            <a:gdLst>
              <a:gd name="connsiteX0" fmla="*/ 651510 w 655320"/>
              <a:gd name="connsiteY0" fmla="*/ 0 h 617220"/>
              <a:gd name="connsiteX1" fmla="*/ 655320 w 655320"/>
              <a:gd name="connsiteY1" fmla="*/ 392430 h 617220"/>
              <a:gd name="connsiteX2" fmla="*/ 270510 w 655320"/>
              <a:gd name="connsiteY2" fmla="*/ 617220 h 617220"/>
              <a:gd name="connsiteX3" fmla="*/ 0 w 655320"/>
              <a:gd name="connsiteY3" fmla="*/ 373380 h 617220"/>
              <a:gd name="connsiteX4" fmla="*/ 651510 w 655320"/>
              <a:gd name="connsiteY4" fmla="*/ 0 h 617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 h="617220">
                <a:moveTo>
                  <a:pt x="651510" y="0"/>
                </a:moveTo>
                <a:lnTo>
                  <a:pt x="655320" y="392430"/>
                </a:lnTo>
                <a:lnTo>
                  <a:pt x="270510" y="617220"/>
                </a:lnTo>
                <a:lnTo>
                  <a:pt x="0" y="373380"/>
                </a:lnTo>
                <a:lnTo>
                  <a:pt x="65151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p:cNvSpPr/>
          <p:nvPr/>
        </p:nvSpPr>
        <p:spPr>
          <a:xfrm>
            <a:off x="6934200" y="2747010"/>
            <a:ext cx="457200" cy="746760"/>
          </a:xfrm>
          <a:custGeom>
            <a:avLst/>
            <a:gdLst>
              <a:gd name="connsiteX0" fmla="*/ 457200 w 457200"/>
              <a:gd name="connsiteY0" fmla="*/ 0 h 746760"/>
              <a:gd name="connsiteX1" fmla="*/ 457200 w 457200"/>
              <a:gd name="connsiteY1" fmla="*/ 407670 h 746760"/>
              <a:gd name="connsiteX2" fmla="*/ 186690 w 457200"/>
              <a:gd name="connsiteY2" fmla="*/ 746760 h 746760"/>
              <a:gd name="connsiteX3" fmla="*/ 0 w 457200"/>
              <a:gd name="connsiteY3" fmla="*/ 521970 h 746760"/>
              <a:gd name="connsiteX4" fmla="*/ 457200 w 457200"/>
              <a:gd name="connsiteY4" fmla="*/ 0 h 74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746760">
                <a:moveTo>
                  <a:pt x="457200" y="0"/>
                </a:moveTo>
                <a:lnTo>
                  <a:pt x="457200" y="407670"/>
                </a:lnTo>
                <a:lnTo>
                  <a:pt x="186690" y="746760"/>
                </a:lnTo>
                <a:lnTo>
                  <a:pt x="0" y="521970"/>
                </a:lnTo>
                <a:lnTo>
                  <a:pt x="45720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7071360" y="2743200"/>
            <a:ext cx="320040" cy="952500"/>
          </a:xfrm>
          <a:custGeom>
            <a:avLst/>
            <a:gdLst>
              <a:gd name="connsiteX0" fmla="*/ 320040 w 320040"/>
              <a:gd name="connsiteY0" fmla="*/ 0 h 952500"/>
              <a:gd name="connsiteX1" fmla="*/ 320040 w 320040"/>
              <a:gd name="connsiteY1" fmla="*/ 411480 h 952500"/>
              <a:gd name="connsiteX2" fmla="*/ 160020 w 320040"/>
              <a:gd name="connsiteY2" fmla="*/ 952500 h 952500"/>
              <a:gd name="connsiteX3" fmla="*/ 0 w 320040"/>
              <a:gd name="connsiteY3" fmla="*/ 666750 h 952500"/>
              <a:gd name="connsiteX4" fmla="*/ 320040 w 320040"/>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 h="952500">
                <a:moveTo>
                  <a:pt x="320040" y="0"/>
                </a:moveTo>
                <a:lnTo>
                  <a:pt x="320040" y="411480"/>
                </a:lnTo>
                <a:lnTo>
                  <a:pt x="160020" y="952500"/>
                </a:lnTo>
                <a:lnTo>
                  <a:pt x="0" y="666750"/>
                </a:lnTo>
                <a:lnTo>
                  <a:pt x="32004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13500000">
            <a:off x="6141418" y="3776437"/>
            <a:ext cx="609599" cy="254808"/>
          </a:xfrm>
          <a:prstGeom prst="triangle">
            <a:avLst>
              <a:gd name="adj" fmla="val 911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13500000">
            <a:off x="6144716" y="3777031"/>
            <a:ext cx="609599" cy="254808"/>
          </a:xfrm>
          <a:prstGeom prst="triangle">
            <a:avLst>
              <a:gd name="adj" fmla="val 491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3500000">
            <a:off x="6143742" y="3775439"/>
            <a:ext cx="609599" cy="257560"/>
          </a:xfrm>
          <a:prstGeom prst="triangle">
            <a:avLst>
              <a:gd name="adj" fmla="val 1066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752600" y="1674490"/>
            <a:ext cx="1347805" cy="400110"/>
          </a:xfrm>
          <a:prstGeom prst="rect">
            <a:avLst/>
          </a:prstGeom>
          <a:solidFill>
            <a:schemeClr val="tx1"/>
          </a:solidFill>
        </p:spPr>
        <p:txBody>
          <a:bodyPr wrap="none" rtlCol="0">
            <a:spAutoFit/>
          </a:bodyPr>
          <a:lstStyle/>
          <a:p>
            <a:r>
              <a:rPr lang="en-US" sz="20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objective</a:t>
            </a:r>
          </a:p>
        </p:txBody>
      </p:sp>
      <p:sp>
        <p:nvSpPr>
          <p:cNvPr id="26" name="TextBox 25"/>
          <p:cNvSpPr txBox="1"/>
          <p:nvPr/>
        </p:nvSpPr>
        <p:spPr>
          <a:xfrm>
            <a:off x="835326" y="3581400"/>
            <a:ext cx="795411" cy="400110"/>
          </a:xfrm>
          <a:prstGeom prst="rect">
            <a:avLst/>
          </a:prstGeom>
          <a:solidFill>
            <a:schemeClr val="tx1"/>
          </a:solidFill>
        </p:spPr>
        <p:txBody>
          <a:bodyPr wrap="none" rtlCol="0">
            <a:spAutoFit/>
          </a:bodyPr>
          <a:lstStyle/>
          <a:p>
            <a:r>
              <a:rPr lang="en-US" sz="20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DMD</a:t>
            </a:r>
          </a:p>
        </p:txBody>
      </p:sp>
      <p:sp>
        <p:nvSpPr>
          <p:cNvPr id="27" name="TextBox 26"/>
          <p:cNvSpPr txBox="1"/>
          <p:nvPr/>
        </p:nvSpPr>
        <p:spPr>
          <a:xfrm>
            <a:off x="2216689" y="3581400"/>
            <a:ext cx="1909437" cy="400110"/>
          </a:xfrm>
          <a:prstGeom prst="rect">
            <a:avLst/>
          </a:prstGeom>
          <a:solidFill>
            <a:schemeClr val="tx1"/>
          </a:solidFill>
        </p:spPr>
        <p:txBody>
          <a:bodyPr wrap="square" rtlCol="0">
            <a:spAutoFit/>
          </a:bodyPr>
          <a:lstStyle/>
          <a:p>
            <a:r>
              <a:rPr lang="en-US" sz="20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focusing lens</a:t>
            </a:r>
          </a:p>
        </p:txBody>
      </p:sp>
      <p:sp>
        <p:nvSpPr>
          <p:cNvPr id="28" name="TextBox 27"/>
          <p:cNvSpPr txBox="1"/>
          <p:nvPr/>
        </p:nvSpPr>
        <p:spPr>
          <a:xfrm>
            <a:off x="4406866" y="3581400"/>
            <a:ext cx="1244395" cy="400110"/>
          </a:xfrm>
          <a:prstGeom prst="rect">
            <a:avLst/>
          </a:prstGeom>
          <a:solidFill>
            <a:schemeClr val="tx1"/>
          </a:solidFill>
        </p:spPr>
        <p:txBody>
          <a:bodyPr wrap="square" rtlCol="0">
            <a:spAutoFit/>
          </a:bodyPr>
          <a:lstStyle/>
          <a:p>
            <a:r>
              <a:rPr lang="en-US" sz="20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pinhole</a:t>
            </a:r>
          </a:p>
        </p:txBody>
      </p:sp>
      <p:sp>
        <p:nvSpPr>
          <p:cNvPr id="29" name="TextBox 28"/>
          <p:cNvSpPr txBox="1"/>
          <p:nvPr/>
        </p:nvSpPr>
        <p:spPr>
          <a:xfrm>
            <a:off x="5043172" y="1650718"/>
            <a:ext cx="1814828" cy="707886"/>
          </a:xfrm>
          <a:prstGeom prst="rect">
            <a:avLst/>
          </a:prstGeom>
          <a:solidFill>
            <a:schemeClr val="tx1"/>
          </a:solidFill>
        </p:spPr>
        <p:txBody>
          <a:bodyPr wrap="square" rtlCol="0">
            <a:spAutoFit/>
          </a:bodyPr>
          <a:lstStyle/>
          <a:p>
            <a:r>
              <a:rPr lang="en-US" sz="20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collimating lens</a:t>
            </a:r>
          </a:p>
        </p:txBody>
      </p:sp>
      <p:sp>
        <p:nvSpPr>
          <p:cNvPr id="30" name="TextBox 29"/>
          <p:cNvSpPr txBox="1"/>
          <p:nvPr/>
        </p:nvSpPr>
        <p:spPr>
          <a:xfrm>
            <a:off x="7231380" y="1961626"/>
            <a:ext cx="1233025" cy="400110"/>
          </a:xfrm>
          <a:prstGeom prst="rect">
            <a:avLst/>
          </a:prstGeom>
          <a:solidFill>
            <a:schemeClr val="tx1"/>
          </a:solidFill>
        </p:spPr>
        <p:txBody>
          <a:bodyPr wrap="square" rtlCol="0">
            <a:spAutoFit/>
          </a:bodyPr>
          <a:lstStyle/>
          <a:p>
            <a:r>
              <a:rPr lang="en-US" sz="20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grating</a:t>
            </a:r>
          </a:p>
        </p:txBody>
      </p:sp>
      <p:sp>
        <p:nvSpPr>
          <p:cNvPr id="31" name="TextBox 30"/>
          <p:cNvSpPr txBox="1"/>
          <p:nvPr/>
        </p:nvSpPr>
        <p:spPr>
          <a:xfrm>
            <a:off x="7323290" y="3633682"/>
            <a:ext cx="1488209" cy="707886"/>
          </a:xfrm>
          <a:prstGeom prst="rect">
            <a:avLst/>
          </a:prstGeom>
          <a:solidFill>
            <a:schemeClr val="tx1"/>
          </a:solidFill>
        </p:spPr>
        <p:txBody>
          <a:bodyPr wrap="square" rtlCol="0">
            <a:spAutoFit/>
          </a:bodyPr>
          <a:lstStyle/>
          <a:p>
            <a:r>
              <a:rPr lang="en-US" sz="20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focusing lens</a:t>
            </a:r>
          </a:p>
        </p:txBody>
      </p:sp>
      <p:sp>
        <p:nvSpPr>
          <p:cNvPr id="32" name="TextBox 31"/>
          <p:cNvSpPr txBox="1"/>
          <p:nvPr/>
        </p:nvSpPr>
        <p:spPr>
          <a:xfrm>
            <a:off x="7323290" y="4469718"/>
            <a:ext cx="1668310" cy="400110"/>
          </a:xfrm>
          <a:prstGeom prst="rect">
            <a:avLst/>
          </a:prstGeom>
          <a:solidFill>
            <a:schemeClr val="tx1"/>
          </a:solidFill>
        </p:spPr>
        <p:txBody>
          <a:bodyPr wrap="square" rtlCol="0">
            <a:spAutoFit/>
          </a:bodyPr>
          <a:lstStyle/>
          <a:p>
            <a:r>
              <a:rPr lang="en-US" sz="20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line sensor</a:t>
            </a:r>
          </a:p>
        </p:txBody>
      </p:sp>
    </p:spTree>
    <p:extLst>
      <p:ext uri="{BB962C8B-B14F-4D97-AF65-F5344CB8AC3E}">
        <p14:creationId xmlns:p14="http://schemas.microsoft.com/office/powerpoint/2010/main" val="99072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057400"/>
            <a:ext cx="2286000" cy="2209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1087" y="2074460"/>
            <a:ext cx="2286000" cy="2209800"/>
          </a:xfrm>
          <a:prstGeom prst="rect">
            <a:avLst/>
          </a:prstGeom>
        </p:spPr>
      </p:pic>
      <p:sp>
        <p:nvSpPr>
          <p:cNvPr id="6" name="TextBox 5"/>
          <p:cNvSpPr txBox="1"/>
          <p:nvPr/>
        </p:nvSpPr>
        <p:spPr>
          <a:xfrm>
            <a:off x="533400" y="4419600"/>
            <a:ext cx="3984154" cy="584775"/>
          </a:xfrm>
          <a:prstGeom prst="rect">
            <a:avLst/>
          </a:prstGeom>
          <a:noFill/>
        </p:spPr>
        <p:txBody>
          <a:bodyPr wrap="square" rtlCol="0">
            <a:spAutoFit/>
          </a:bodyPr>
          <a:lstStyle/>
          <a:p>
            <a:pPr algn="ctr"/>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64x64x51 image. Anomalies in red circle</a:t>
            </a:r>
          </a:p>
        </p:txBody>
      </p:sp>
      <p:sp>
        <p:nvSpPr>
          <p:cNvPr id="7" name="TextBox 6"/>
          <p:cNvSpPr txBox="1"/>
          <p:nvPr/>
        </p:nvSpPr>
        <p:spPr>
          <a:xfrm>
            <a:off x="4702646" y="4419600"/>
            <a:ext cx="3984154" cy="830997"/>
          </a:xfrm>
          <a:prstGeom prst="rect">
            <a:avLst/>
          </a:prstGeom>
          <a:noFill/>
        </p:spPr>
        <p:txBody>
          <a:bodyPr wrap="square" rtlCol="0">
            <a:spAutoFit/>
          </a:bodyPr>
          <a:lstStyle/>
          <a:p>
            <a:pPr algn="ctr"/>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64 measurements for subspace, 250 for anomalies, 10 anomalies detected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58238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Hyperspectral images</a:t>
            </a:r>
          </a:p>
        </p:txBody>
      </p:sp>
      <p:sp>
        <p:nvSpPr>
          <p:cNvPr id="3" name="Content Placeholder 2"/>
          <p:cNvSpPr>
            <a:spLocks noGrp="1"/>
          </p:cNvSpPr>
          <p:nvPr>
            <p:ph idx="1"/>
          </p:nvPr>
        </p:nvSpPr>
        <p:spPr>
          <a:xfrm>
            <a:off x="381000" y="838200"/>
            <a:ext cx="8382000" cy="5287963"/>
          </a:xfrm>
        </p:spPr>
        <p:txBody>
          <a:bodyPr/>
          <a:lstStyle/>
          <a:p>
            <a:r>
              <a:rPr lang="en-US" dirty="0"/>
              <a:t>Information as a function of space and wavelength</a:t>
            </a:r>
          </a:p>
        </p:txBody>
      </p:sp>
      <p:cxnSp>
        <p:nvCxnSpPr>
          <p:cNvPr id="5" name="Straight Arrow Connector 4"/>
          <p:cNvCxnSpPr/>
          <p:nvPr/>
        </p:nvCxnSpPr>
        <p:spPr>
          <a:xfrm flipV="1">
            <a:off x="1667552" y="2865437"/>
            <a:ext cx="0" cy="2697163"/>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943777" y="5867400"/>
            <a:ext cx="2695575"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667552" y="1665738"/>
            <a:ext cx="974275" cy="97427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1000" y="2190254"/>
            <a:ext cx="1300421" cy="369332"/>
          </a:xfrm>
          <a:prstGeom prst="rect">
            <a:avLst/>
          </a:prstGeom>
          <a:noFill/>
        </p:spPr>
        <p:txBody>
          <a:bodyPr wrap="none" rtlCol="0">
            <a:spAutoFit/>
          </a:bodyPr>
          <a:lstStyle/>
          <a:p>
            <a:r>
              <a:rPr lang="en-US" dirty="0">
                <a:solidFill>
                  <a:schemeClr val="accent3">
                    <a:lumMod val="20000"/>
                    <a:lumOff val="80000"/>
                  </a:schemeClr>
                </a:solidFill>
              </a:rPr>
              <a:t>Wavelength</a:t>
            </a:r>
          </a:p>
        </p:txBody>
      </p:sp>
      <p:sp>
        <p:nvSpPr>
          <p:cNvPr id="12" name="TextBox 11"/>
          <p:cNvSpPr txBox="1"/>
          <p:nvPr/>
        </p:nvSpPr>
        <p:spPr>
          <a:xfrm>
            <a:off x="1091874" y="5835134"/>
            <a:ext cx="736099" cy="369332"/>
          </a:xfrm>
          <a:prstGeom prst="rect">
            <a:avLst/>
          </a:prstGeom>
          <a:noFill/>
        </p:spPr>
        <p:txBody>
          <a:bodyPr wrap="none" rtlCol="0">
            <a:spAutoFit/>
          </a:bodyPr>
          <a:lstStyle/>
          <a:p>
            <a:r>
              <a:rPr lang="en-US" dirty="0">
                <a:solidFill>
                  <a:schemeClr val="accent3">
                    <a:lumMod val="20000"/>
                    <a:lumOff val="80000"/>
                  </a:schemeClr>
                </a:solidFill>
              </a:rPr>
              <a:t>Space</a:t>
            </a:r>
          </a:p>
        </p:txBody>
      </p:sp>
      <p:sp>
        <p:nvSpPr>
          <p:cNvPr id="11" name="TextBox 10"/>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419" y="1665738"/>
            <a:ext cx="2438400" cy="243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3434" y="1927656"/>
            <a:ext cx="2438400" cy="24384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1490" y="2189574"/>
            <a:ext cx="2438400" cy="243840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2890" y="2488448"/>
            <a:ext cx="2438400" cy="243840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6190" y="2796213"/>
            <a:ext cx="2438400" cy="243840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3777" y="3141286"/>
            <a:ext cx="2438400" cy="2438400"/>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6566" y="2594815"/>
            <a:ext cx="2737237" cy="2724530"/>
          </a:xfrm>
          <a:prstGeom prst="rect">
            <a:avLst/>
          </a:prstGeom>
        </p:spPr>
      </p:pic>
      <p:grpSp>
        <p:nvGrpSpPr>
          <p:cNvPr id="18" name="Group 17"/>
          <p:cNvGrpSpPr/>
          <p:nvPr/>
        </p:nvGrpSpPr>
        <p:grpSpPr>
          <a:xfrm>
            <a:off x="6048281" y="2667000"/>
            <a:ext cx="3019519" cy="3211738"/>
            <a:chOff x="7061510" y="3671654"/>
            <a:chExt cx="2015782" cy="2144104"/>
          </a:xfrm>
        </p:grpSpPr>
        <p:cxnSp>
          <p:nvCxnSpPr>
            <p:cNvPr id="19" name="Straight Arrow Connector 18"/>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0"/>
                  <a:stretch>
                    <a:fillRect b="-3636"/>
                  </a:stretch>
                </a:blipFill>
              </p:spPr>
              <p:txBody>
                <a:bodyPr/>
                <a:lstStyle/>
                <a:p>
                  <a:r>
                    <a:rPr lang="en-US">
                      <a:noFill/>
                    </a:rPr>
                    <a:t> </a:t>
                  </a:r>
                </a:p>
              </p:txBody>
            </p:sp>
          </mc:Fallback>
        </mc:AlternateContent>
        <p:sp>
          <p:nvSpPr>
            <p:cNvPr id="22" name="TextBox 21"/>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23" name="TextBox 22"/>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cxnSp>
        <p:nvCxnSpPr>
          <p:cNvPr id="25" name="Straight Arrow Connector 24"/>
          <p:cNvCxnSpPr/>
          <p:nvPr/>
        </p:nvCxnSpPr>
        <p:spPr>
          <a:xfrm>
            <a:off x="2462890" y="3886200"/>
            <a:ext cx="3404510" cy="1040648"/>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2442837" y="5994677"/>
                <a:ext cx="1484702"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accent3">
                              <a:lumMod val="40000"/>
                              <a:lumOff val="60000"/>
                            </a:schemeClr>
                          </a:solidFill>
                          <a:latin typeface="Cambria Math" panose="02040503050406030204" pitchFamily="18" charset="0"/>
                        </a:rPr>
                        <m:t>𝐻</m:t>
                      </m:r>
                      <m:r>
                        <a:rPr lang="en-US" sz="2400" b="0" i="1" smtClean="0">
                          <a:solidFill>
                            <a:schemeClr val="accent3">
                              <a:lumMod val="40000"/>
                              <a:lumOff val="60000"/>
                            </a:schemeClr>
                          </a:solidFill>
                          <a:latin typeface="Cambria Math" panose="02040503050406030204" pitchFamily="18" charset="0"/>
                        </a:rPr>
                        <m:t>(</m:t>
                      </m:r>
                      <m:r>
                        <a:rPr lang="en-US" sz="2400" b="0" i="1" smtClean="0">
                          <a:solidFill>
                            <a:schemeClr val="accent3">
                              <a:lumMod val="40000"/>
                              <a:lumOff val="60000"/>
                            </a:schemeClr>
                          </a:solidFill>
                          <a:latin typeface="Cambria Math" panose="02040503050406030204" pitchFamily="18" charset="0"/>
                        </a:rPr>
                        <m:t>𝑥</m:t>
                      </m:r>
                      <m:r>
                        <a:rPr lang="en-US" sz="2400" b="0" i="1" smtClean="0">
                          <a:solidFill>
                            <a:schemeClr val="accent3">
                              <a:lumMod val="40000"/>
                              <a:lumOff val="60000"/>
                            </a:schemeClr>
                          </a:solidFill>
                          <a:latin typeface="Cambria Math" panose="02040503050406030204" pitchFamily="18" charset="0"/>
                        </a:rPr>
                        <m:t>,</m:t>
                      </m:r>
                      <m:r>
                        <a:rPr lang="en-US" sz="2400" b="0" i="1" smtClean="0">
                          <a:solidFill>
                            <a:schemeClr val="accent3">
                              <a:lumMod val="40000"/>
                              <a:lumOff val="60000"/>
                            </a:schemeClr>
                          </a:solidFill>
                          <a:latin typeface="Cambria Math" panose="02040503050406030204" pitchFamily="18" charset="0"/>
                        </a:rPr>
                        <m:t>𝑦</m:t>
                      </m:r>
                      <m:r>
                        <a:rPr lang="en-US" sz="2400" b="0" i="1" smtClean="0">
                          <a:solidFill>
                            <a:schemeClr val="accent3">
                              <a:lumMod val="40000"/>
                              <a:lumOff val="60000"/>
                            </a:schemeClr>
                          </a:solidFill>
                          <a:latin typeface="Cambria Math" panose="02040503050406030204" pitchFamily="18" charset="0"/>
                        </a:rPr>
                        <m:t>,</m:t>
                      </m:r>
                      <m:r>
                        <a:rPr lang="en-US" sz="2400" b="0" i="1" smtClean="0">
                          <a:solidFill>
                            <a:schemeClr val="accent3">
                              <a:lumMod val="40000"/>
                              <a:lumOff val="60000"/>
                            </a:schemeClr>
                          </a:solidFill>
                          <a:latin typeface="Cambria Math" panose="02040503050406030204" pitchFamily="18" charset="0"/>
                        </a:rPr>
                        <m:t>𝜆</m:t>
                      </m:r>
                      <m:r>
                        <a:rPr lang="en-US" sz="2400" b="0" i="1" smtClean="0">
                          <a:solidFill>
                            <a:schemeClr val="accent3">
                              <a:lumMod val="40000"/>
                              <a:lumOff val="60000"/>
                            </a:schemeClr>
                          </a:solidFill>
                          <a:latin typeface="Cambria Math" panose="02040503050406030204" pitchFamily="18" charset="0"/>
                        </a:rPr>
                        <m:t>)</m:t>
                      </m:r>
                    </m:oMath>
                  </m:oMathPara>
                </a14:m>
                <a:endParaRPr lang="en-US" sz="2400" dirty="0">
                  <a:solidFill>
                    <a:schemeClr val="accent3">
                      <a:lumMod val="40000"/>
                      <a:lumOff val="60000"/>
                    </a:schemeClr>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2442837" y="5994677"/>
                <a:ext cx="1484702" cy="461665"/>
              </a:xfrm>
              <a:prstGeom prst="rect">
                <a:avLst/>
              </a:prstGeom>
              <a:blipFill>
                <a:blip r:embed="rId11"/>
                <a:stretch>
                  <a:fillRect r="-823" b="-17105"/>
                </a:stretch>
              </a:blipFill>
            </p:spPr>
            <p:txBody>
              <a:bodyPr/>
              <a:lstStyle/>
              <a:p>
                <a:r>
                  <a:rPr lang="en-US">
                    <a:noFill/>
                  </a:rPr>
                  <a:t> </a:t>
                </a:r>
              </a:p>
            </p:txBody>
          </p:sp>
        </mc:Fallback>
      </mc:AlternateContent>
    </p:spTree>
    <p:extLst>
      <p:ext uri="{BB962C8B-B14F-4D97-AF65-F5344CB8AC3E}">
        <p14:creationId xmlns:p14="http://schemas.microsoft.com/office/powerpoint/2010/main" val="370693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087" y="2074460"/>
            <a:ext cx="2286000" cy="2209800"/>
          </a:xfrm>
          <a:prstGeom prst="rect">
            <a:avLst/>
          </a:prstGeom>
        </p:spPr>
      </p:pic>
      <p:sp>
        <p:nvSpPr>
          <p:cNvPr id="2" name="Title 1"/>
          <p:cNvSpPr>
            <a:spLocks noGrp="1"/>
          </p:cNvSpPr>
          <p:nvPr>
            <p:ph type="title"/>
          </p:nvPr>
        </p:nvSpPr>
        <p:spPr/>
        <p:txBody>
          <a:bodyPr/>
          <a:lstStyle/>
          <a:p>
            <a:r>
              <a:rPr lang="en-US" dirty="0"/>
              <a:t>Experiments</a:t>
            </a:r>
          </a:p>
        </p:txBody>
      </p:sp>
      <p:sp>
        <p:nvSpPr>
          <p:cNvPr id="3" name="Content Placeholder 2"/>
          <p:cNvSpPr>
            <a:spLocks noGrp="1"/>
          </p:cNvSpPr>
          <p:nvPr>
            <p:ph idx="1"/>
          </p:nvPr>
        </p:nvSpPr>
        <p:spPr/>
        <p:txBody>
          <a:bodyPr/>
          <a:lstStyle/>
          <a:p>
            <a:endParaRPr lang="en-US" dirty="0"/>
          </a:p>
        </p:txBody>
      </p:sp>
      <p:pic>
        <p:nvPicPr>
          <p:cNvPr id="4" name="Picture 2" descr="C:\Users\vsaragad\Documents\Firedragon\active_hs_iccp17\figures\signature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271" b="-1"/>
          <a:stretch/>
        </p:blipFill>
        <p:spPr bwMode="auto">
          <a:xfrm>
            <a:off x="4572000" y="914401"/>
            <a:ext cx="3854796" cy="43463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vsaragad\Documents\Firedragon\active_hs_iccp17\figures\marked_img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0462" y="2074460"/>
            <a:ext cx="2280938" cy="220490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2057400" y="3048000"/>
            <a:ext cx="39624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24200" y="2895600"/>
            <a:ext cx="2362200" cy="990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631797" y="3348286"/>
            <a:ext cx="2854603" cy="1211937"/>
          </a:xfrm>
          <a:prstGeom prst="straightConnector1">
            <a:avLst/>
          </a:prstGeom>
          <a:ln w="38100">
            <a:solidFill>
              <a:srgbClr val="00FF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1211" y="4359992"/>
            <a:ext cx="1838393" cy="338554"/>
          </a:xfrm>
          <a:prstGeom prst="rect">
            <a:avLst/>
          </a:prstGeom>
          <a:noFill/>
        </p:spPr>
        <p:txBody>
          <a:bodyPr wrap="square" rtlCol="0">
            <a:spAutoFit/>
          </a:bodyPr>
          <a:lstStyle/>
          <a:p>
            <a:pPr algn="just"/>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Image of scene</a:t>
            </a:r>
          </a:p>
        </p:txBody>
      </p:sp>
      <p:sp>
        <p:nvSpPr>
          <p:cNvPr id="16" name="TextBox 15"/>
          <p:cNvSpPr txBox="1"/>
          <p:nvPr/>
        </p:nvSpPr>
        <p:spPr>
          <a:xfrm>
            <a:off x="4572000" y="5413181"/>
            <a:ext cx="3854795" cy="584775"/>
          </a:xfrm>
          <a:prstGeom prst="rect">
            <a:avLst/>
          </a:prstGeom>
          <a:noFill/>
        </p:spPr>
        <p:txBody>
          <a:bodyPr wrap="square" rtlCol="0">
            <a:spAutoFit/>
          </a:bodyPr>
          <a:lstStyle/>
          <a:p>
            <a:pPr algn="just"/>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Spectral signatures at some representative locations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796211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057400"/>
            <a:ext cx="2286000" cy="2209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1087" y="2074460"/>
            <a:ext cx="2286000" cy="22098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1846165"/>
            <a:ext cx="2438400" cy="24384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1608" y="1846165"/>
            <a:ext cx="2438095" cy="2438095"/>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21</a:t>
            </a:fld>
            <a:endParaRPr lang="en-US"/>
          </a:p>
        </p:txBody>
      </p:sp>
      <p:sp>
        <p:nvSpPr>
          <p:cNvPr id="11" name="TextBox 10"/>
          <p:cNvSpPr txBox="1"/>
          <p:nvPr/>
        </p:nvSpPr>
        <p:spPr>
          <a:xfrm>
            <a:off x="533400" y="4419600"/>
            <a:ext cx="3984154" cy="584775"/>
          </a:xfrm>
          <a:prstGeom prst="rect">
            <a:avLst/>
          </a:prstGeom>
          <a:noFill/>
        </p:spPr>
        <p:txBody>
          <a:bodyPr wrap="square" rtlCol="0">
            <a:spAutoFit/>
          </a:bodyPr>
          <a:lstStyle/>
          <a:p>
            <a:pPr algn="ctr"/>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64x64x51 image. Anomalies in red circle</a:t>
            </a:r>
          </a:p>
        </p:txBody>
      </p:sp>
      <p:sp>
        <p:nvSpPr>
          <p:cNvPr id="12" name="TextBox 11"/>
          <p:cNvSpPr txBox="1"/>
          <p:nvPr/>
        </p:nvSpPr>
        <p:spPr>
          <a:xfrm>
            <a:off x="4702646" y="4419600"/>
            <a:ext cx="3984154" cy="830997"/>
          </a:xfrm>
          <a:prstGeom prst="rect">
            <a:avLst/>
          </a:prstGeom>
          <a:noFill/>
        </p:spPr>
        <p:txBody>
          <a:bodyPr wrap="square" rtlCol="0">
            <a:spAutoFit/>
          </a:bodyPr>
          <a:lstStyle/>
          <a:p>
            <a:pPr algn="ctr"/>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64 measurements for subspace, 250 for anomalies, 10 anomalies detected</a:t>
            </a:r>
          </a:p>
        </p:txBody>
      </p:sp>
      <p:sp>
        <p:nvSpPr>
          <p:cNvPr id="9" name="Rectangle 8"/>
          <p:cNvSpPr/>
          <p:nvPr/>
        </p:nvSpPr>
        <p:spPr>
          <a:xfrm>
            <a:off x="1281608" y="1825752"/>
            <a:ext cx="2438095" cy="2441448"/>
          </a:xfrm>
          <a:prstGeom prst="rect">
            <a:avLst/>
          </a:prstGeom>
          <a:noFill/>
          <a:ln w="762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99644" y="1850193"/>
            <a:ext cx="2438095" cy="2441448"/>
          </a:xfrm>
          <a:prstGeom prst="rect">
            <a:avLst/>
          </a:prstGeom>
          <a:noFill/>
          <a:ln w="762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23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a:t>
            </a:r>
          </a:p>
        </p:txBody>
      </p:sp>
      <p:pic>
        <p:nvPicPr>
          <p:cNvPr id="4" name="Picture 2" descr="C:\Users\vsaragad\Documents\Firedragon\active_hs_iccp17\figures\signature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271" b="-1"/>
          <a:stretch/>
        </p:blipFill>
        <p:spPr bwMode="auto">
          <a:xfrm>
            <a:off x="4572000" y="914401"/>
            <a:ext cx="3854796" cy="43463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vsaragad\Documents\Firedragon\active_hs_iccp17\figures\marked_im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7408" y="2044422"/>
            <a:ext cx="22860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1608" y="1846165"/>
            <a:ext cx="2438095" cy="2438095"/>
          </a:xfrm>
          <a:prstGeom prst="rect">
            <a:avLst/>
          </a:prstGeom>
        </p:spPr>
      </p:pic>
      <p:pic>
        <p:nvPicPr>
          <p:cNvPr id="10" name="Picture 2" descr="C:\Users\vsaragad\Documents\Firedragon\active_hs_iccp17\figures\signatures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4521" b="1"/>
          <a:stretch/>
        </p:blipFill>
        <p:spPr bwMode="auto">
          <a:xfrm>
            <a:off x="4452222" y="914401"/>
            <a:ext cx="4005978" cy="4343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vsaragad\Documents\Firedragon\active_hs_iccp17\figures\marked_img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4070" y="1844905"/>
            <a:ext cx="2428379" cy="242837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884026" y="2357462"/>
            <a:ext cx="64008" cy="64008"/>
          </a:xfrm>
          <a:prstGeom prst="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521211" y="4359992"/>
            <a:ext cx="1838393" cy="338554"/>
          </a:xfrm>
          <a:prstGeom prst="rect">
            <a:avLst/>
          </a:prstGeom>
          <a:noFill/>
        </p:spPr>
        <p:txBody>
          <a:bodyPr wrap="square" rtlCol="0">
            <a:spAutoFit/>
          </a:bodyPr>
          <a:lstStyle/>
          <a:p>
            <a:pPr algn="just"/>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Image of scene</a:t>
            </a:r>
          </a:p>
        </p:txBody>
      </p:sp>
      <p:sp>
        <p:nvSpPr>
          <p:cNvPr id="21" name="TextBox 20"/>
          <p:cNvSpPr txBox="1"/>
          <p:nvPr/>
        </p:nvSpPr>
        <p:spPr>
          <a:xfrm>
            <a:off x="4572000" y="5413181"/>
            <a:ext cx="3854795" cy="584775"/>
          </a:xfrm>
          <a:prstGeom prst="rect">
            <a:avLst/>
          </a:prstGeom>
          <a:noFill/>
        </p:spPr>
        <p:txBody>
          <a:bodyPr wrap="square" rtlCol="0">
            <a:spAutoFit/>
          </a:bodyPr>
          <a:lstStyle/>
          <a:p>
            <a:pPr algn="just"/>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Spectral signatures at some representative locations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18" name="Rectangle 17"/>
          <p:cNvSpPr/>
          <p:nvPr/>
        </p:nvSpPr>
        <p:spPr>
          <a:xfrm>
            <a:off x="1281608" y="1825752"/>
            <a:ext cx="2438095" cy="2441448"/>
          </a:xfrm>
          <a:prstGeom prst="rect">
            <a:avLst/>
          </a:prstGeom>
          <a:noFill/>
          <a:ln w="762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593937" y="2677290"/>
            <a:ext cx="3578263" cy="18235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279468" y="2658228"/>
            <a:ext cx="4510217" cy="68675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14893" y="2405950"/>
            <a:ext cx="4540318" cy="2338201"/>
          </a:xfrm>
          <a:prstGeom prst="straightConnector1">
            <a:avLst/>
          </a:prstGeom>
          <a:ln w="38100">
            <a:solidFill>
              <a:srgbClr val="00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38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8764362"/>
              </p:ext>
            </p:extLst>
          </p:nvPr>
        </p:nvGraphicFramePr>
        <p:xfrm>
          <a:off x="457200" y="838201"/>
          <a:ext cx="3962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8"/>
          <p:cNvPicPr>
            <a:picLocks noChangeAspect="1"/>
          </p:cNvPicPr>
          <p:nvPr/>
        </p:nvPicPr>
        <p:blipFill rotWithShape="1">
          <a:blip r:embed="rId8">
            <a:extLst>
              <a:ext uri="{28A0092B-C50C-407E-A947-70E740481C1C}">
                <a14:useLocalDpi xmlns:a14="http://schemas.microsoft.com/office/drawing/2010/main" val="0"/>
              </a:ext>
            </a:extLst>
          </a:blip>
          <a:srcRect l="9726" t="2757" r="13540"/>
          <a:stretch/>
        </p:blipFill>
        <p:spPr>
          <a:xfrm>
            <a:off x="4789018" y="1143000"/>
            <a:ext cx="3939863" cy="3744677"/>
          </a:xfrm>
          <a:prstGeom prst="rect">
            <a:avLst/>
          </a:prstGeom>
        </p:spPr>
      </p:pic>
      <p:sp>
        <p:nvSpPr>
          <p:cNvPr id="6" name="TextBox 5"/>
          <p:cNvSpPr txBox="1"/>
          <p:nvPr/>
        </p:nvSpPr>
        <p:spPr>
          <a:xfrm>
            <a:off x="623103" y="5791200"/>
            <a:ext cx="3984154" cy="338554"/>
          </a:xfrm>
          <a:prstGeom prst="rect">
            <a:avLst/>
          </a:prstGeom>
          <a:noFill/>
        </p:spPr>
        <p:txBody>
          <a:bodyPr wrap="square" rtlCol="0">
            <a:spAutoFit/>
          </a:bodyPr>
          <a:lstStyle/>
          <a:p>
            <a:pPr algn="just"/>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Flowchart of proposed algorithm</a:t>
            </a:r>
          </a:p>
        </p:txBody>
      </p:sp>
      <p:sp>
        <p:nvSpPr>
          <p:cNvPr id="7" name="TextBox 6"/>
          <p:cNvSpPr txBox="1"/>
          <p:nvPr/>
        </p:nvSpPr>
        <p:spPr>
          <a:xfrm>
            <a:off x="4733249" y="5001710"/>
            <a:ext cx="3984154" cy="584775"/>
          </a:xfrm>
          <a:prstGeom prst="rect">
            <a:avLst/>
          </a:prstGeom>
          <a:noFill/>
        </p:spPr>
        <p:txBody>
          <a:bodyPr wrap="square" rtlCol="0">
            <a:spAutoFit/>
          </a:bodyPr>
          <a:lstStyle/>
          <a:p>
            <a:pPr algn="ctr"/>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Our method outperforms many other detection methods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292721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Thank you</a:t>
            </a:r>
          </a:p>
        </p:txBody>
      </p:sp>
      <p:sp>
        <p:nvSpPr>
          <p:cNvPr id="7" name="Subtitle 6"/>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925716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Extra slides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621418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DMD as a grating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DMD configuration</a:t>
                </a:r>
              </a:p>
              <a:p>
                <a:pPr lvl="1"/>
                <a:r>
                  <a:rPr lang="en-US" dirty="0"/>
                  <a:t>pitch: </a:t>
                </a:r>
                <a14:m>
                  <m:oMath xmlns:m="http://schemas.openxmlformats.org/officeDocument/2006/math">
                    <m:r>
                      <a:rPr lang="en-US" b="0" i="1" smtClean="0">
                        <a:latin typeface="Cambria Math" panose="02040503050406030204" pitchFamily="18" charset="0"/>
                      </a:rPr>
                      <m:t>13.8</m:t>
                    </m:r>
                    <m:r>
                      <a:rPr lang="en-US" b="0" i="1" smtClean="0">
                        <a:latin typeface="Cambria Math" panose="02040503050406030204" pitchFamily="18" charset="0"/>
                      </a:rPr>
                      <m:t>𝜇</m:t>
                    </m:r>
                    <m:r>
                      <a:rPr lang="en-US" b="0" i="1" smtClean="0">
                        <a:latin typeface="Cambria Math" panose="02040503050406030204" pitchFamily="18" charset="0"/>
                      </a:rPr>
                      <m:t>𝑚</m:t>
                    </m:r>
                  </m:oMath>
                </a14:m>
                <a:endParaRPr lang="en-US" dirty="0"/>
              </a:p>
              <a:p>
                <a:pPr lvl="1"/>
                <a:r>
                  <a:rPr lang="en-US" dirty="0"/>
                  <a:t>Blaze angle: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24</m:t>
                        </m:r>
                      </m:e>
                      <m:sup>
                        <m:r>
                          <a:rPr lang="en-US" b="0" i="1" smtClean="0">
                            <a:latin typeface="Cambria Math" panose="02040503050406030204" pitchFamily="18" charset="0"/>
                          </a:rPr>
                          <m:t>𝑜</m:t>
                        </m:r>
                      </m:sup>
                    </m:sSup>
                  </m:oMath>
                </a14:m>
                <a:endParaRPr lang="en-US" dirty="0"/>
              </a:p>
              <a:p>
                <a:endParaRPr lang="en-US" dirty="0"/>
              </a:p>
              <a:p>
                <a:r>
                  <a:rPr lang="en-US" dirty="0"/>
                  <a:t>Micro-facets act as diffraction grating</a:t>
                </a:r>
              </a:p>
              <a:p>
                <a:endParaRPr lang="en-US" dirty="0"/>
              </a:p>
              <a:p>
                <a:r>
                  <a:rPr lang="en-US" dirty="0"/>
                  <a:t>Significant only for Infrared wavelengths</a:t>
                </a:r>
              </a:p>
              <a:p>
                <a:pPr lvl="1"/>
                <a:r>
                  <a:rPr lang="en-US" dirty="0"/>
                  <a:t>Energy mostly retained in first order for visible wavelengths</a:t>
                </a:r>
              </a:p>
              <a:p>
                <a:endParaRPr lang="en-US" dirty="0"/>
              </a:p>
              <a:p>
                <a:r>
                  <a:rPr lang="en-US" dirty="0"/>
                  <a:t>Solving for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asin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𝐷𝑀𝐷</m:t>
                                </m:r>
                              </m:sub>
                            </m:sSub>
                          </m:e>
                        </m:d>
                      </m:e>
                    </m:func>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𝜆</m:t>
                    </m:r>
                  </m:oMath>
                </a14:m>
                <a:endParaRPr lang="en-US" dirty="0"/>
              </a:p>
              <a:p>
                <a:pPr lvl="1"/>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=8, </m:t>
                    </m:r>
                    <m:r>
                      <a:rPr lang="en-US" b="0" i="1" smtClean="0">
                        <a:latin typeface="Cambria Math" panose="02040503050406030204" pitchFamily="18" charset="0"/>
                      </a:rPr>
                      <m:t>𝜆</m:t>
                    </m:r>
                    <m:r>
                      <a:rPr lang="en-US" b="0" i="1" smtClean="0">
                        <a:latin typeface="Cambria Math" panose="02040503050406030204" pitchFamily="18" charset="0"/>
                      </a:rPr>
                      <m:t>=992</m:t>
                    </m:r>
                    <m:r>
                      <a:rPr lang="en-US" b="0" i="1" smtClean="0">
                        <a:latin typeface="Cambria Math" panose="02040503050406030204" pitchFamily="18" charset="0"/>
                      </a:rPr>
                      <m:t>𝑛𝑚</m:t>
                    </m:r>
                    <m:r>
                      <a:rPr lang="en-US" b="0" i="1" smtClean="0">
                        <a:latin typeface="Cambria Math" panose="02040503050406030204" pitchFamily="18" charset="0"/>
                      </a:rPr>
                      <m:t>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9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grpSp>
        <p:nvGrpSpPr>
          <p:cNvPr id="41" name="Group 40"/>
          <p:cNvGrpSpPr/>
          <p:nvPr/>
        </p:nvGrpSpPr>
        <p:grpSpPr>
          <a:xfrm>
            <a:off x="5867400" y="762000"/>
            <a:ext cx="2529840" cy="1723209"/>
            <a:chOff x="3657600" y="4648200"/>
            <a:chExt cx="2529840" cy="1723209"/>
          </a:xfrm>
        </p:grpSpPr>
        <p:cxnSp>
          <p:nvCxnSpPr>
            <p:cNvPr id="5" name="Straight Connector 4"/>
            <p:cNvCxnSpPr/>
            <p:nvPr/>
          </p:nvCxnSpPr>
          <p:spPr>
            <a:xfrm>
              <a:off x="6096000" y="4648200"/>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096000" y="4741384"/>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96000" y="4832824"/>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6000" y="4926008"/>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0" y="5013960"/>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96000" y="5105400"/>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96000" y="5198584"/>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96000" y="5290024"/>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96000" y="5383208"/>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96000" y="5471160"/>
              <a:ext cx="91440" cy="91440"/>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657600" y="4876800"/>
              <a:ext cx="2438400"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657600" y="5105400"/>
              <a:ext cx="2438400"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181600" y="4876800"/>
              <a:ext cx="929640" cy="124936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5158009" y="5122046"/>
              <a:ext cx="929640" cy="124936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5372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due to background removal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Energy of background much greater than anomalies</a:t>
                </a:r>
              </a:p>
              <a:p>
                <a:pPr lvl="1"/>
                <a:r>
                  <a:rPr lang="en-US" dirty="0"/>
                  <a:t>Photon noise of background comparable to anomalies</a:t>
                </a:r>
              </a:p>
              <a:p>
                <a:pPr lvl="1"/>
                <a:r>
                  <a:rPr lang="en-US" dirty="0"/>
                  <a:t>May reduce performance</a:t>
                </a:r>
              </a:p>
              <a:p>
                <a:pPr lvl="1"/>
                <a:endParaRPr lang="en-US" dirty="0"/>
              </a:p>
              <a:p>
                <a:r>
                  <a:rPr lang="en-US" dirty="0"/>
                  <a:t>This paper models</a:t>
                </a:r>
                <a:br>
                  <a:rPr lang="en-US" dirty="0"/>
                </a:b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m:rPr>
                        <m:sty m:val="p"/>
                      </m:rPr>
                      <a:rPr lang="en-US" b="0" i="0" smtClean="0">
                        <a:latin typeface="Cambria Math" panose="02040503050406030204" pitchFamily="18" charset="0"/>
                      </a:rPr>
                      <m:t>Φ</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endParaRPr lang="en-US" dirty="0"/>
              </a:p>
              <a:p>
                <a:r>
                  <a:rPr lang="en-US" dirty="0"/>
                  <a:t>Correct model to use</a:t>
                </a:r>
                <a:br>
                  <a:rPr lang="en-US" dirty="0"/>
                </a:b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m:rPr>
                        <m:sty m:val="p"/>
                      </m:rPr>
                      <a:rPr lang="en-US" b="0" i="0" smtClean="0">
                        <a:latin typeface="Cambria Math" panose="02040503050406030204" pitchFamily="18" charset="0"/>
                      </a:rPr>
                      <m:t>Φ</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𝒳</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𝒩</m:t>
                    </m:r>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𝒳</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𝜆</m:t>
                        </m:r>
                      </m:e>
                    </m:d>
                    <m:r>
                      <a:rPr lang="en-US" b="0" i="1" smtClean="0">
                        <a:latin typeface="Cambria Math" panose="02040503050406030204" pitchFamily="18" charset="0"/>
                      </a:rPr>
                      <m:t>∼</m:t>
                    </m:r>
                    <m:r>
                      <a:rPr lang="en-US" b="0" i="1" smtClean="0">
                        <a:latin typeface="Cambria Math" panose="02040503050406030204" pitchFamily="18" charset="0"/>
                      </a:rPr>
                      <m:t>𝑝𝑜𝑖𝑠𝑠𝑜𝑛</m:t>
                    </m:r>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𝜆</m:t>
                        </m:r>
                      </m:e>
                    </m:d>
                    <m:r>
                      <a:rPr lang="en-US" b="0" i="1" smtClean="0">
                        <a:latin typeface="Cambria Math" panose="02040503050406030204" pitchFamily="18" charset="0"/>
                      </a:rPr>
                      <m:t>)</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9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820479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Noise due to background removal</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8931" t="5764" r="16497"/>
          <a:stretch/>
        </p:blipFill>
        <p:spPr>
          <a:xfrm>
            <a:off x="1943100" y="762000"/>
            <a:ext cx="5257800" cy="4983163"/>
          </a:xfrm>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6" name="TextBox 5"/>
          <p:cNvSpPr txBox="1"/>
          <p:nvPr/>
        </p:nvSpPr>
        <p:spPr>
          <a:xfrm>
            <a:off x="1257300" y="5892581"/>
            <a:ext cx="6629400" cy="646331"/>
          </a:xfrm>
          <a:prstGeom prst="rect">
            <a:avLst/>
          </a:prstGeom>
          <a:noFill/>
        </p:spPr>
        <p:txBody>
          <a:bodyPr wrap="square" rtlCol="0">
            <a:spAutoFit/>
          </a:bodyPr>
          <a:lstStyle/>
          <a:p>
            <a:pPr algn="ctr"/>
            <a:r>
              <a:rPr lang="en-US"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Comparison of our method without and photon noise and 60 dB measurement noise</a:t>
            </a:r>
          </a:p>
        </p:txBody>
      </p:sp>
    </p:spTree>
    <p:extLst>
      <p:ext uri="{BB962C8B-B14F-4D97-AF65-F5344CB8AC3E}">
        <p14:creationId xmlns:p14="http://schemas.microsoft.com/office/powerpoint/2010/main" val="778323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extension</a:t>
            </a:r>
          </a:p>
        </p:txBody>
      </p:sp>
      <p:sp>
        <p:nvSpPr>
          <p:cNvPr id="3" name="Content Placeholder 2"/>
          <p:cNvSpPr>
            <a:spLocks noGrp="1"/>
          </p:cNvSpPr>
          <p:nvPr>
            <p:ph idx="1"/>
          </p:nvPr>
        </p:nvSpPr>
        <p:spPr/>
        <p:txBody>
          <a:bodyPr/>
          <a:lstStyle/>
          <a:p>
            <a:r>
              <a:rPr lang="en-US" dirty="0"/>
              <a:t>Problem with direct sensing</a:t>
            </a:r>
          </a:p>
          <a:p>
            <a:pPr lvl="1"/>
            <a:r>
              <a:rPr lang="en-US" dirty="0"/>
              <a:t>Photon noise from background overwhelms anomalies</a:t>
            </a:r>
          </a:p>
          <a:p>
            <a:endParaRPr lang="en-US" dirty="0"/>
          </a:p>
          <a:p>
            <a:r>
              <a:rPr lang="en-US" dirty="0"/>
              <a:t>Solution: Don’t detect in background area</a:t>
            </a:r>
          </a:p>
          <a:p>
            <a:pPr lvl="1"/>
            <a:r>
              <a:rPr lang="en-US" dirty="0"/>
              <a:t>Step 1: Estimate background as before</a:t>
            </a:r>
          </a:p>
          <a:p>
            <a:pPr lvl="1"/>
            <a:endParaRPr lang="en-US" dirty="0"/>
          </a:p>
          <a:p>
            <a:pPr lvl="1"/>
            <a:r>
              <a:rPr lang="en-US" dirty="0"/>
              <a:t>Step 2: Take a few </a:t>
            </a:r>
            <a:r>
              <a:rPr lang="en-US" dirty="0" err="1"/>
              <a:t>spatiall</a:t>
            </a:r>
            <a:r>
              <a:rPr lang="en-US" dirty="0"/>
              <a:t>-coded measurements to get an approximate area of background pixels</a:t>
            </a:r>
          </a:p>
          <a:p>
            <a:pPr lvl="1"/>
            <a:endParaRPr lang="en-US" dirty="0"/>
          </a:p>
          <a:p>
            <a:pPr lvl="1"/>
            <a:r>
              <a:rPr lang="en-US" dirty="0"/>
              <a:t>Step 3: Sense anomalies in non-background pixels</a:t>
            </a:r>
          </a:p>
          <a:p>
            <a:pPr lvl="1"/>
            <a:endParaRPr lang="en-US" dirty="0"/>
          </a:p>
          <a:p>
            <a:r>
              <a:rPr lang="en-US" dirty="0"/>
              <a:t>Planned for future work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23736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spectral data</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7" name="Arrow: Right 6"/>
          <p:cNvSpPr/>
          <p:nvPr/>
        </p:nvSpPr>
        <p:spPr>
          <a:xfrm rot="2700000" flipV="1">
            <a:off x="2747022" y="4739181"/>
            <a:ext cx="1752600" cy="487937"/>
          </a:xfrm>
          <a:prstGeom prst="right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p:cNvSpPr/>
          <p:nvPr/>
        </p:nvSpPr>
        <p:spPr>
          <a:xfrm rot="18900000">
            <a:off x="2787128" y="2148381"/>
            <a:ext cx="1752600" cy="487937"/>
          </a:xfrm>
          <a:prstGeom prst="right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p:cNvSpPr/>
          <p:nvPr/>
        </p:nvSpPr>
        <p:spPr>
          <a:xfrm>
            <a:off x="3307118" y="3429000"/>
            <a:ext cx="1752600" cy="487937"/>
          </a:xfrm>
          <a:prstGeom prst="right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05400" y="1554625"/>
            <a:ext cx="3333926" cy="523220"/>
          </a:xfrm>
          <a:prstGeom prst="rect">
            <a:avLst/>
          </a:prstGeom>
          <a:noFill/>
        </p:spPr>
        <p:txBody>
          <a:bodyPr wrap="none" rtlCol="0">
            <a:spAutoFit/>
          </a:bodyPr>
          <a:lstStyle/>
          <a:p>
            <a:r>
              <a:rPr lang="en-US" sz="2800" dirty="0">
                <a:solidFill>
                  <a:schemeClr val="accent3">
                    <a:lumMod val="20000"/>
                    <a:lumOff val="80000"/>
                  </a:schemeClr>
                </a:solidFill>
              </a:rPr>
              <a:t>material classification</a:t>
            </a:r>
          </a:p>
        </p:txBody>
      </p:sp>
      <p:sp>
        <p:nvSpPr>
          <p:cNvPr id="11" name="TextBox 10"/>
          <p:cNvSpPr txBox="1"/>
          <p:nvPr/>
        </p:nvSpPr>
        <p:spPr>
          <a:xfrm>
            <a:off x="5105400" y="5252079"/>
            <a:ext cx="2837956" cy="523220"/>
          </a:xfrm>
          <a:prstGeom prst="rect">
            <a:avLst/>
          </a:prstGeom>
          <a:noFill/>
        </p:spPr>
        <p:txBody>
          <a:bodyPr wrap="none" rtlCol="0">
            <a:spAutoFit/>
          </a:bodyPr>
          <a:lstStyle/>
          <a:p>
            <a:r>
              <a:rPr lang="en-US" sz="2800" dirty="0">
                <a:solidFill>
                  <a:schemeClr val="accent3">
                    <a:lumMod val="20000"/>
                    <a:lumOff val="80000"/>
                  </a:schemeClr>
                </a:solidFill>
              </a:rPr>
              <a:t>object recognition</a:t>
            </a:r>
          </a:p>
        </p:txBody>
      </p:sp>
      <p:sp>
        <p:nvSpPr>
          <p:cNvPr id="12" name="TextBox 11"/>
          <p:cNvSpPr txBox="1"/>
          <p:nvPr/>
        </p:nvSpPr>
        <p:spPr>
          <a:xfrm>
            <a:off x="5105400" y="3413014"/>
            <a:ext cx="3943259" cy="523220"/>
          </a:xfrm>
          <a:prstGeom prst="rect">
            <a:avLst/>
          </a:prstGeom>
          <a:noFill/>
        </p:spPr>
        <p:txBody>
          <a:bodyPr wrap="none" rtlCol="0">
            <a:spAutoFit/>
          </a:bodyPr>
          <a:lstStyle/>
          <a:p>
            <a:r>
              <a:rPr lang="en-US" sz="2800" dirty="0">
                <a:solidFill>
                  <a:schemeClr val="accent3">
                    <a:lumMod val="20000"/>
                    <a:lumOff val="80000"/>
                  </a:schemeClr>
                </a:solidFill>
              </a:rPr>
              <a:t>target/anomaly detection</a:t>
            </a:r>
          </a:p>
        </p:txBody>
      </p:sp>
      <p:grpSp>
        <p:nvGrpSpPr>
          <p:cNvPr id="19" name="Group 18"/>
          <p:cNvGrpSpPr/>
          <p:nvPr/>
        </p:nvGrpSpPr>
        <p:grpSpPr>
          <a:xfrm>
            <a:off x="440259" y="2807173"/>
            <a:ext cx="2367748" cy="2458127"/>
            <a:chOff x="946267" y="3344779"/>
            <a:chExt cx="3770042" cy="391394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909" y="3344779"/>
              <a:ext cx="2438400" cy="24384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5924" y="3606697"/>
              <a:ext cx="2438400" cy="243840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3980" y="3868615"/>
              <a:ext cx="2438400" cy="243840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5380" y="4167489"/>
              <a:ext cx="2438400" cy="2438400"/>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8680" y="4475254"/>
              <a:ext cx="2438400" cy="2438400"/>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6267" y="4820327"/>
              <a:ext cx="2438400" cy="2438400"/>
            </a:xfrm>
            <a:prstGeom prst="rect">
              <a:avLst/>
            </a:prstGeom>
          </p:spPr>
        </p:pic>
      </p:grpSp>
      <p:sp>
        <p:nvSpPr>
          <p:cNvPr id="20" name="TextBox 19"/>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408239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a:t>
            </a:r>
          </a:p>
        </p:txBody>
      </p:sp>
      <p:sp>
        <p:nvSpPr>
          <p:cNvPr id="6" name="Content Placeholder 5"/>
          <p:cNvSpPr>
            <a:spLocks noGrp="1"/>
          </p:cNvSpPr>
          <p:nvPr>
            <p:ph idx="1"/>
          </p:nvPr>
        </p:nvSpPr>
        <p:spPr/>
        <p:txBody>
          <a:bodyPr/>
          <a:lstStyle/>
          <a:p>
            <a:endParaRPr lang="en-US" dirty="0"/>
          </a:p>
        </p:txBody>
      </p:sp>
      <p:pic>
        <p:nvPicPr>
          <p:cNvPr id="7" name="Picture 6"/>
          <p:cNvPicPr>
            <a:picLocks noChangeAspect="1"/>
          </p:cNvPicPr>
          <p:nvPr/>
        </p:nvPicPr>
        <p:blipFill rotWithShape="1">
          <a:blip r:embed="rId3"/>
          <a:srcRect l="2665" r="5412" b="3931"/>
          <a:stretch/>
        </p:blipFill>
        <p:spPr>
          <a:xfrm>
            <a:off x="2209800" y="990600"/>
            <a:ext cx="4724399" cy="4609224"/>
          </a:xfrm>
          <a:prstGeom prst="rect">
            <a:avLst/>
          </a:prstGeom>
        </p:spPr>
      </p:pic>
      <p:sp>
        <p:nvSpPr>
          <p:cNvPr id="8" name="TextBox 7"/>
          <p:cNvSpPr txBox="1"/>
          <p:nvPr/>
        </p:nvSpPr>
        <p:spPr>
          <a:xfrm>
            <a:off x="2057399" y="5686964"/>
            <a:ext cx="4876799" cy="830997"/>
          </a:xfrm>
          <a:prstGeom prst="rect">
            <a:avLst/>
          </a:prstGeom>
          <a:noFill/>
        </p:spPr>
        <p:txBody>
          <a:bodyPr wrap="square" rtlCol="0">
            <a:spAutoFit/>
          </a:bodyPr>
          <a:lstStyle/>
          <a:p>
            <a:pPr algn="ctr"/>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Receiver operating characteristic on a 128x128x360 image with 71 artificially added anomalous spectra.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6212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Reed-</a:t>
            </a:r>
            <a:r>
              <a:rPr lang="en-US" dirty="0" err="1"/>
              <a:t>Xiaoli</a:t>
            </a:r>
            <a:r>
              <a:rPr lang="en-US" dirty="0"/>
              <a:t> detector</a:t>
            </a:r>
          </a:p>
        </p:txBody>
      </p:sp>
      <p:sp>
        <p:nvSpPr>
          <p:cNvPr id="3" name="Content Placeholder 2"/>
          <p:cNvSpPr>
            <a:spLocks noGrp="1"/>
          </p:cNvSpPr>
          <p:nvPr>
            <p:ph idx="1"/>
          </p:nvPr>
        </p:nvSpPr>
        <p:spPr/>
        <p:txBody>
          <a:bodyPr/>
          <a:lstStyle/>
          <a:p>
            <a:r>
              <a:rPr lang="en-US" dirty="0"/>
              <a:t>Constant False Alarm Rate detector</a:t>
            </a:r>
          </a:p>
          <a:p>
            <a:endParaRPr lang="en-US" dirty="0"/>
          </a:p>
          <a:p>
            <a:r>
              <a:rPr lang="en-US" dirty="0"/>
              <a:t>Gaussian Log-likelihood Ratio Test</a:t>
            </a:r>
          </a:p>
          <a:p>
            <a:pPr lvl="1"/>
            <a:r>
              <a:rPr lang="en-US" dirty="0"/>
              <a:t>Background assumed to follow Gaussian distribution</a:t>
            </a:r>
          </a:p>
          <a:p>
            <a:pPr lvl="1"/>
            <a:r>
              <a:rPr lang="en-US" dirty="0"/>
              <a:t>Anomalies have low likelihood</a:t>
            </a:r>
          </a:p>
          <a:p>
            <a:pPr lvl="1"/>
            <a:r>
              <a:rPr lang="en-US" dirty="0"/>
              <a:t>Vanilla version a local anomaly </a:t>
            </a:r>
            <a:r>
              <a:rPr lang="en-US" dirty="0" err="1"/>
              <a:t>detecto</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Rectangle 4"/>
          <p:cNvSpPr/>
          <p:nvPr/>
        </p:nvSpPr>
        <p:spPr>
          <a:xfrm>
            <a:off x="1828800" y="3505200"/>
            <a:ext cx="2971800" cy="29718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33600" y="3802857"/>
            <a:ext cx="2438400" cy="2438400"/>
          </a:xfrm>
          <a:prstGeom prst="rect">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2449458" y="4118715"/>
            <a:ext cx="1806683" cy="180668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Rectangle 7"/>
          <p:cNvSpPr/>
          <p:nvPr/>
        </p:nvSpPr>
        <p:spPr>
          <a:xfrm>
            <a:off x="3229398" y="4876800"/>
            <a:ext cx="275802" cy="275802"/>
          </a:xfrm>
          <a:prstGeom prst="rect">
            <a:avLst/>
          </a:prstGeom>
          <a:solidFill>
            <a:srgbClr val="00206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p:nvPr/>
        </p:nvCxnSpPr>
        <p:spPr>
          <a:xfrm>
            <a:off x="4800600" y="3802857"/>
            <a:ext cx="838200"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15000" y="3618191"/>
            <a:ext cx="3561488" cy="646331"/>
          </a:xfrm>
          <a:prstGeom prst="rect">
            <a:avLst/>
          </a:prstGeom>
          <a:noFill/>
        </p:spPr>
        <p:txBody>
          <a:bodyPr wrap="none" rtlCol="0">
            <a:spAutoFit/>
          </a:bodyPr>
          <a:lstStyle/>
          <a:p>
            <a:r>
              <a:rPr lang="en-US" dirty="0">
                <a:solidFill>
                  <a:schemeClr val="accent3">
                    <a:lumMod val="20000"/>
                    <a:lumOff val="80000"/>
                  </a:schemeClr>
                </a:solidFill>
              </a:rPr>
              <a:t>Local patch of hyperspectral image.</a:t>
            </a:r>
          </a:p>
          <a:p>
            <a:r>
              <a:rPr lang="en-US" dirty="0">
                <a:solidFill>
                  <a:schemeClr val="accent3">
                    <a:lumMod val="20000"/>
                    <a:lumOff val="80000"/>
                  </a:schemeClr>
                </a:solidFill>
              </a:rPr>
              <a:t>Covariance computed over this area</a:t>
            </a:r>
          </a:p>
        </p:txBody>
      </p:sp>
      <p:cxnSp>
        <p:nvCxnSpPr>
          <p:cNvPr id="13" name="Straight Arrow Connector 12"/>
          <p:cNvCxnSpPr/>
          <p:nvPr/>
        </p:nvCxnSpPr>
        <p:spPr>
          <a:xfrm>
            <a:off x="4571999" y="4800600"/>
            <a:ext cx="1066801"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15000" y="4459069"/>
            <a:ext cx="3437801" cy="369332"/>
          </a:xfrm>
          <a:prstGeom prst="rect">
            <a:avLst/>
          </a:prstGeom>
          <a:noFill/>
        </p:spPr>
        <p:txBody>
          <a:bodyPr wrap="square" rtlCol="0">
            <a:spAutoFit/>
          </a:bodyPr>
          <a:lstStyle/>
          <a:p>
            <a:r>
              <a:rPr lang="en-US" dirty="0">
                <a:solidFill>
                  <a:schemeClr val="accent3">
                    <a:lumMod val="20000"/>
                    <a:lumOff val="80000"/>
                  </a:schemeClr>
                </a:solidFill>
              </a:rPr>
              <a:t>Mean computed over this red area</a:t>
            </a:r>
          </a:p>
        </p:txBody>
      </p:sp>
      <p:cxnSp>
        <p:nvCxnSpPr>
          <p:cNvPr id="16" name="Straight Arrow Connector 15"/>
          <p:cNvCxnSpPr/>
          <p:nvPr/>
        </p:nvCxnSpPr>
        <p:spPr>
          <a:xfrm>
            <a:off x="4256140" y="5426074"/>
            <a:ext cx="1373859"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6199" y="5084543"/>
            <a:ext cx="3437801" cy="646331"/>
          </a:xfrm>
          <a:prstGeom prst="rect">
            <a:avLst/>
          </a:prstGeom>
          <a:noFill/>
        </p:spPr>
        <p:txBody>
          <a:bodyPr wrap="square" rtlCol="0">
            <a:spAutoFit/>
          </a:bodyPr>
          <a:lstStyle/>
          <a:p>
            <a:r>
              <a:rPr lang="en-US" dirty="0">
                <a:solidFill>
                  <a:schemeClr val="accent3">
                    <a:lumMod val="20000"/>
                    <a:lumOff val="80000"/>
                  </a:schemeClr>
                </a:solidFill>
              </a:rPr>
              <a:t>Guard area. No outliers assumed in this yellow area</a:t>
            </a:r>
          </a:p>
        </p:txBody>
      </p:sp>
      <p:cxnSp>
        <p:nvCxnSpPr>
          <p:cNvPr id="19" name="Straight Arrow Connector 18"/>
          <p:cNvCxnSpPr/>
          <p:nvPr/>
        </p:nvCxnSpPr>
        <p:spPr>
          <a:xfrm>
            <a:off x="4268666" y="6121052"/>
            <a:ext cx="1373859"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06199" y="5754469"/>
            <a:ext cx="3437801" cy="646331"/>
          </a:xfrm>
          <a:prstGeom prst="rect">
            <a:avLst/>
          </a:prstGeom>
          <a:noFill/>
        </p:spPr>
        <p:txBody>
          <a:bodyPr wrap="square" rtlCol="0">
            <a:spAutoFit/>
          </a:bodyPr>
          <a:lstStyle/>
          <a:p>
            <a:r>
              <a:rPr lang="en-US" dirty="0">
                <a:solidFill>
                  <a:schemeClr val="accent3">
                    <a:lumMod val="20000"/>
                    <a:lumOff val="80000"/>
                  </a:schemeClr>
                </a:solidFill>
              </a:rPr>
              <a:t>Point under test to classify as anomaly</a:t>
            </a:r>
          </a:p>
        </p:txBody>
      </p:sp>
      <p:cxnSp>
        <p:nvCxnSpPr>
          <p:cNvPr id="22" name="Straight Connector 21"/>
          <p:cNvCxnSpPr>
            <a:endCxn id="8" idx="2"/>
          </p:cNvCxnSpPr>
          <p:nvPr/>
        </p:nvCxnSpPr>
        <p:spPr>
          <a:xfrm flipH="1" flipV="1">
            <a:off x="3367299" y="5152602"/>
            <a:ext cx="947297" cy="990600"/>
          </a:xfrm>
          <a:prstGeom prst="line">
            <a:avLst/>
          </a:prstGeom>
          <a:ln w="28575">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54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Anomaly detection</a:t>
            </a:r>
          </a:p>
        </p:txBody>
      </p:sp>
      <p:sp>
        <p:nvSpPr>
          <p:cNvPr id="3" name="Content Placeholder 2"/>
          <p:cNvSpPr>
            <a:spLocks noGrp="1"/>
          </p:cNvSpPr>
          <p:nvPr>
            <p:ph idx="1"/>
          </p:nvPr>
        </p:nvSpPr>
        <p:spPr/>
        <p:txBody>
          <a:bodyPr/>
          <a:lstStyle/>
          <a:p>
            <a:r>
              <a:rPr lang="en-US" dirty="0"/>
              <a:t>Spectrum of anomalies significantly different from background</a:t>
            </a:r>
          </a:p>
          <a:p>
            <a:endParaRPr lang="en-US" dirty="0"/>
          </a:p>
          <a:p>
            <a:r>
              <a:rPr lang="en-US" dirty="0"/>
              <a:t>Far fewer than signal dimension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10" name="Rectangle 9"/>
          <p:cNvSpPr/>
          <p:nvPr/>
        </p:nvSpPr>
        <p:spPr>
          <a:xfrm>
            <a:off x="4148409" y="4697684"/>
            <a:ext cx="2023791" cy="2023791"/>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830136"/>
            <a:ext cx="3526214" cy="3526214"/>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1" y="2615103"/>
            <a:ext cx="1943100" cy="1943100"/>
          </a:xfrm>
          <a:prstGeom prst="rect">
            <a:avLst/>
          </a:prstGeom>
        </p:spPr>
      </p:pic>
      <p:sp>
        <p:nvSpPr>
          <p:cNvPr id="8" name="Rectangle 7"/>
          <p:cNvSpPr/>
          <p:nvPr/>
        </p:nvSpPr>
        <p:spPr>
          <a:xfrm>
            <a:off x="1406551" y="3505200"/>
            <a:ext cx="574649"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64712" y="2590800"/>
            <a:ext cx="1991707" cy="1991707"/>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4665" y="4681184"/>
            <a:ext cx="1855737" cy="194412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1800" y="2064534"/>
            <a:ext cx="1855737" cy="2253572"/>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8754" y="4738029"/>
            <a:ext cx="1943100" cy="1943100"/>
          </a:xfrm>
          <a:prstGeom prst="rect">
            <a:avLst/>
          </a:prstGeom>
        </p:spPr>
      </p:pic>
      <p:grpSp>
        <p:nvGrpSpPr>
          <p:cNvPr id="17" name="Group 16"/>
          <p:cNvGrpSpPr/>
          <p:nvPr/>
        </p:nvGrpSpPr>
        <p:grpSpPr>
          <a:xfrm>
            <a:off x="6633213" y="2535242"/>
            <a:ext cx="2093931" cy="2227229"/>
            <a:chOff x="7061510" y="3671654"/>
            <a:chExt cx="2015782" cy="2144104"/>
          </a:xfrm>
        </p:grpSpPr>
        <p:cxnSp>
          <p:nvCxnSpPr>
            <p:cNvPr id="18" name="Straight Arrow Connector 17"/>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0"/>
                  <a:stretch>
                    <a:fillRect b="-3636"/>
                  </a:stretch>
                </a:blipFill>
              </p:spPr>
              <p:txBody>
                <a:bodyPr/>
                <a:lstStyle/>
                <a:p>
                  <a:r>
                    <a:rPr lang="en-US">
                      <a:noFill/>
                    </a:rPr>
                    <a:t> </a:t>
                  </a:r>
                </a:p>
              </p:txBody>
            </p:sp>
          </mc:Fallback>
        </mc:AlternateContent>
        <p:sp>
          <p:nvSpPr>
            <p:cNvPr id="21" name="TextBox 20"/>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22" name="TextBox 21"/>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grpSp>
        <p:nvGrpSpPr>
          <p:cNvPr id="23" name="Group 22"/>
          <p:cNvGrpSpPr/>
          <p:nvPr/>
        </p:nvGrpSpPr>
        <p:grpSpPr>
          <a:xfrm>
            <a:off x="6651108" y="4755725"/>
            <a:ext cx="2093931" cy="2227229"/>
            <a:chOff x="7061510" y="3671654"/>
            <a:chExt cx="2015782" cy="2144104"/>
          </a:xfrm>
        </p:grpSpPr>
        <p:cxnSp>
          <p:nvCxnSpPr>
            <p:cNvPr id="24" name="Straight Arrow Connector 23"/>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0"/>
                  <a:stretch>
                    <a:fillRect b="-3636"/>
                  </a:stretch>
                </a:blipFill>
              </p:spPr>
              <p:txBody>
                <a:bodyPr/>
                <a:lstStyle/>
                <a:p>
                  <a:r>
                    <a:rPr lang="en-US">
                      <a:noFill/>
                    </a:rPr>
                    <a:t> </a:t>
                  </a:r>
                </a:p>
              </p:txBody>
            </p:sp>
          </mc:Fallback>
        </mc:AlternateContent>
        <p:sp>
          <p:nvSpPr>
            <p:cNvPr id="27" name="TextBox 26"/>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28" name="TextBox 27"/>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cxnSp>
        <p:nvCxnSpPr>
          <p:cNvPr id="30" name="Straight Arrow Connector 29"/>
          <p:cNvCxnSpPr/>
          <p:nvPr/>
        </p:nvCxnSpPr>
        <p:spPr>
          <a:xfrm>
            <a:off x="5638800" y="3191320"/>
            <a:ext cx="1143000" cy="0"/>
          </a:xfrm>
          <a:prstGeom prst="straightConnector1">
            <a:avLst/>
          </a:prstGeom>
          <a:ln w="381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876800" y="5410200"/>
            <a:ext cx="1905000" cy="0"/>
          </a:xfrm>
          <a:prstGeom prst="straightConnector1">
            <a:avLst/>
          </a:prstGeom>
          <a:ln w="381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62435" y="2481658"/>
            <a:ext cx="1295035" cy="369332"/>
          </a:xfrm>
          <a:prstGeom prst="rect">
            <a:avLst/>
          </a:prstGeom>
          <a:noFill/>
        </p:spPr>
        <p:txBody>
          <a:bodyPr wrap="none" rtlCol="0">
            <a:spAutoFit/>
          </a:bodyPr>
          <a:lstStyle/>
          <a:p>
            <a:r>
              <a:rPr lang="en-US" dirty="0">
                <a:solidFill>
                  <a:srgbClr val="FF9900"/>
                </a:solidFill>
              </a:rPr>
              <a:t>Background</a:t>
            </a:r>
          </a:p>
        </p:txBody>
      </p:sp>
      <p:sp>
        <p:nvSpPr>
          <p:cNvPr id="29" name="TextBox 28"/>
          <p:cNvSpPr txBox="1"/>
          <p:nvPr/>
        </p:nvSpPr>
        <p:spPr>
          <a:xfrm>
            <a:off x="7599525" y="4772649"/>
            <a:ext cx="1013419" cy="369332"/>
          </a:xfrm>
          <a:prstGeom prst="rect">
            <a:avLst/>
          </a:prstGeom>
          <a:noFill/>
        </p:spPr>
        <p:txBody>
          <a:bodyPr wrap="none" rtlCol="0">
            <a:spAutoFit/>
          </a:bodyPr>
          <a:lstStyle/>
          <a:p>
            <a:r>
              <a:rPr lang="en-US" dirty="0">
                <a:solidFill>
                  <a:srgbClr val="FF9900"/>
                </a:solidFill>
              </a:rPr>
              <a:t>Anomaly</a:t>
            </a:r>
          </a:p>
        </p:txBody>
      </p:sp>
      <p:sp>
        <p:nvSpPr>
          <p:cNvPr id="32" name="TextBox 31"/>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343330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Acquisition &amp; detection wasteful</a:t>
            </a:r>
          </a:p>
        </p:txBody>
      </p:sp>
      <p:sp>
        <p:nvSpPr>
          <p:cNvPr id="3" name="Content Placeholder 2"/>
          <p:cNvSpPr>
            <a:spLocks noGrp="1"/>
          </p:cNvSpPr>
          <p:nvPr>
            <p:ph idx="1"/>
          </p:nvPr>
        </p:nvSpPr>
        <p:spPr/>
        <p:txBody>
          <a:bodyPr/>
          <a:lstStyle/>
          <a:p>
            <a:r>
              <a:rPr lang="en-US" dirty="0"/>
              <a:t>Traditional method</a:t>
            </a:r>
          </a:p>
          <a:p>
            <a:pPr lvl="1"/>
            <a:r>
              <a:rPr lang="en-US" dirty="0"/>
              <a:t>Acquire the complete hyperspectral image, then detect</a:t>
            </a:r>
          </a:p>
          <a:p>
            <a:pPr lvl="1"/>
            <a:r>
              <a:rPr lang="en-US" dirty="0"/>
              <a:t>Inefficient as it throws away most of the data</a:t>
            </a:r>
          </a:p>
          <a:p>
            <a:endParaRPr lang="en-US" dirty="0"/>
          </a:p>
          <a:p>
            <a:r>
              <a:rPr lang="en-US" dirty="0"/>
              <a:t>Hyperspectral cameras costly and time consuming</a:t>
            </a:r>
          </a:p>
          <a:p>
            <a:pPr lvl="1"/>
            <a:r>
              <a:rPr lang="en-US" dirty="0"/>
              <a:t>Limited data bandwidth of ADC</a:t>
            </a:r>
          </a:p>
          <a:p>
            <a:pPr lvl="1"/>
            <a:r>
              <a:rPr lang="en-US" dirty="0"/>
              <a:t>Splitting of light into wavelengths</a:t>
            </a:r>
          </a:p>
          <a:p>
            <a:endParaRPr lang="en-US" dirty="0"/>
          </a:p>
        </p:txBody>
      </p:sp>
      <p:sp>
        <p:nvSpPr>
          <p:cNvPr id="11" name="Rectangle 10"/>
          <p:cNvSpPr/>
          <p:nvPr/>
        </p:nvSpPr>
        <p:spPr>
          <a:xfrm>
            <a:off x="4191000" y="4121943"/>
            <a:ext cx="1825457" cy="1825457"/>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4251930" y="4182873"/>
            <a:ext cx="1703597" cy="17035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170946"/>
            <a:ext cx="1703597" cy="1703597"/>
          </a:xfrm>
          <a:prstGeom prst="rect">
            <a:avLst/>
          </a:prstGeom>
        </p:spPr>
      </p:pic>
      <p:sp>
        <p:nvSpPr>
          <p:cNvPr id="7" name="TextBox 6"/>
          <p:cNvSpPr txBox="1"/>
          <p:nvPr/>
        </p:nvSpPr>
        <p:spPr>
          <a:xfrm>
            <a:off x="1179453" y="6107668"/>
            <a:ext cx="1478290" cy="369332"/>
          </a:xfrm>
          <a:prstGeom prst="rect">
            <a:avLst/>
          </a:prstGeom>
          <a:noFill/>
        </p:spPr>
        <p:txBody>
          <a:bodyPr wrap="none" rtlCol="0">
            <a:spAutoFit/>
          </a:bodyPr>
          <a:lstStyle/>
          <a:p>
            <a:r>
              <a:rPr lang="en-US" dirty="0">
                <a:solidFill>
                  <a:schemeClr val="accent3">
                    <a:lumMod val="20000"/>
                    <a:lumOff val="80000"/>
                  </a:schemeClr>
                </a:solidFill>
              </a:rPr>
              <a:t>256X256X356</a:t>
            </a:r>
          </a:p>
        </p:txBody>
      </p:sp>
      <p:sp>
        <p:nvSpPr>
          <p:cNvPr id="8" name="Arrow: Right 7"/>
          <p:cNvSpPr/>
          <p:nvPr/>
        </p:nvSpPr>
        <p:spPr>
          <a:xfrm>
            <a:off x="3048000" y="4807743"/>
            <a:ext cx="923026" cy="457200"/>
          </a:xfrm>
          <a:prstGeom prst="right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94607" y="6107668"/>
            <a:ext cx="1296381" cy="369332"/>
          </a:xfrm>
          <a:prstGeom prst="rect">
            <a:avLst/>
          </a:prstGeom>
          <a:noFill/>
        </p:spPr>
        <p:txBody>
          <a:bodyPr wrap="none" rtlCol="0">
            <a:spAutoFit/>
          </a:bodyPr>
          <a:lstStyle/>
          <a:p>
            <a:r>
              <a:rPr lang="en-US" dirty="0">
                <a:solidFill>
                  <a:schemeClr val="accent3">
                    <a:lumMod val="20000"/>
                    <a:lumOff val="80000"/>
                  </a:schemeClr>
                </a:solidFill>
              </a:rPr>
              <a:t>266 outliers</a:t>
            </a:r>
          </a:p>
        </p:txBody>
      </p:sp>
      <p:sp>
        <p:nvSpPr>
          <p:cNvPr id="10" name="TextBox 9"/>
          <p:cNvSpPr txBox="1"/>
          <p:nvPr/>
        </p:nvSpPr>
        <p:spPr>
          <a:xfrm>
            <a:off x="6114572" y="4426743"/>
            <a:ext cx="2849832" cy="1569660"/>
          </a:xfrm>
          <a:prstGeom prst="rect">
            <a:avLst/>
          </a:prstGeom>
          <a:noFill/>
        </p:spPr>
        <p:txBody>
          <a:bodyPr wrap="square" rtlCol="0">
            <a:spAutoFit/>
          </a:bodyPr>
          <a:lstStyle/>
          <a:p>
            <a:r>
              <a:rPr lang="en-US" sz="3200" dirty="0">
                <a:solidFill>
                  <a:srgbClr val="FFC000"/>
                </a:solidFill>
              </a:rPr>
              <a:t>Anomalies occupy only 4% of spatial data</a:t>
            </a:r>
          </a:p>
        </p:txBody>
      </p:sp>
      <p:sp>
        <p:nvSpPr>
          <p:cNvPr id="12" name="TextBox 11"/>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216361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Hyperspectal</a:t>
            </a:r>
            <a:r>
              <a:rPr lang="en-US" dirty="0"/>
              <a:t> image signal model</a:t>
            </a:r>
          </a:p>
        </p:txBody>
      </p:sp>
      <p:sp>
        <p:nvSpPr>
          <p:cNvPr id="3" name="Content Placeholder 2"/>
          <p:cNvSpPr>
            <a:spLocks noGrp="1"/>
          </p:cNvSpPr>
          <p:nvPr>
            <p:ph idx="1"/>
          </p:nvPr>
        </p:nvSpPr>
        <p:spPr/>
        <p:txBody>
          <a:bodyPr/>
          <a:lstStyle/>
          <a:p>
            <a:r>
              <a:rPr lang="en-US" dirty="0"/>
              <a:t>Can be decomposed as low rank and sparse signals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8" name="TextBox 7"/>
          <p:cNvSpPr txBox="1"/>
          <p:nvPr/>
        </p:nvSpPr>
        <p:spPr>
          <a:xfrm>
            <a:off x="4120498" y="4766846"/>
            <a:ext cx="1123641" cy="338554"/>
          </a:xfrm>
          <a:prstGeom prst="rect">
            <a:avLst/>
          </a:prstGeom>
          <a:noFill/>
        </p:spPr>
        <p:txBody>
          <a:bodyPr wrap="none" rtlCol="0">
            <a:spAutoFit/>
          </a:bodyPr>
          <a:lstStyle/>
          <a:p>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Low rank</a:t>
            </a:r>
          </a:p>
        </p:txBody>
      </p:sp>
      <p:sp>
        <p:nvSpPr>
          <p:cNvPr id="9" name="TextBox 8"/>
          <p:cNvSpPr txBox="1"/>
          <p:nvPr/>
        </p:nvSpPr>
        <p:spPr>
          <a:xfrm>
            <a:off x="7248801" y="4766846"/>
            <a:ext cx="894797" cy="338554"/>
          </a:xfrm>
          <a:prstGeom prst="rect">
            <a:avLst/>
          </a:prstGeom>
          <a:noFill/>
        </p:spPr>
        <p:txBody>
          <a:bodyPr wrap="none" rtlCol="0">
            <a:spAutoFit/>
          </a:bodyPr>
          <a:lstStyle/>
          <a:p>
            <a:r>
              <a:rPr lang="en-US" sz="1600" dirty="0">
                <a:solidFill>
                  <a:schemeClr val="accent3">
                    <a:lumMod val="20000"/>
                    <a:lumOff val="80000"/>
                  </a:schemeClr>
                </a:solidFill>
                <a:latin typeface="Verdana" panose="020B0604030504040204" pitchFamily="34" charset="0"/>
                <a:ea typeface="Verdana" panose="020B0604030504040204" pitchFamily="34" charset="0"/>
                <a:cs typeface="Verdana" panose="020B0604030504040204" pitchFamily="34" charset="0"/>
              </a:rPr>
              <a:t>Sparse</a:t>
            </a:r>
          </a:p>
        </p:txBody>
      </p:sp>
      <p:sp>
        <p:nvSpPr>
          <p:cNvPr id="10" name="Equal 8"/>
          <p:cNvSpPr/>
          <p:nvPr/>
        </p:nvSpPr>
        <p:spPr>
          <a:xfrm>
            <a:off x="2874559" y="3121901"/>
            <a:ext cx="457200" cy="457200"/>
          </a:xfrm>
          <a:prstGeom prst="mathEqual">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Plus 9"/>
          <p:cNvSpPr/>
          <p:nvPr/>
        </p:nvSpPr>
        <p:spPr>
          <a:xfrm>
            <a:off x="5969758" y="3121901"/>
            <a:ext cx="457200" cy="457200"/>
          </a:xfrm>
          <a:prstGeom prst="mathPlus">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27757" y="5159118"/>
            <a:ext cx="1709122" cy="400110"/>
          </a:xfrm>
          <a:prstGeom prst="rect">
            <a:avLst/>
          </a:prstGeom>
          <a:noFill/>
        </p:spPr>
        <p:txBody>
          <a:bodyPr wrap="none" rtlCol="0">
            <a:spAutoFit/>
          </a:bodyPr>
          <a:lstStyle/>
          <a:p>
            <a:r>
              <a:rPr lang="en-US" sz="2000" dirty="0">
                <a:solidFill>
                  <a:srgbClr val="FFC000"/>
                </a:solidFill>
                <a:latin typeface="Verdana" panose="020B0604030504040204" pitchFamily="34" charset="0"/>
                <a:ea typeface="Verdana" panose="020B0604030504040204" pitchFamily="34" charset="0"/>
                <a:cs typeface="Verdana" panose="020B0604030504040204" pitchFamily="34" charset="0"/>
              </a:rPr>
              <a:t>Background</a:t>
            </a:r>
          </a:p>
        </p:txBody>
      </p:sp>
      <p:sp>
        <p:nvSpPr>
          <p:cNvPr id="5" name="Rectangle 4"/>
          <p:cNvSpPr/>
          <p:nvPr/>
        </p:nvSpPr>
        <p:spPr>
          <a:xfrm>
            <a:off x="6426958" y="2145792"/>
            <a:ext cx="2578608" cy="257860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42627" y="5162490"/>
            <a:ext cx="1507144" cy="400110"/>
          </a:xfrm>
          <a:prstGeom prst="rect">
            <a:avLst/>
          </a:prstGeom>
          <a:noFill/>
        </p:spPr>
        <p:txBody>
          <a:bodyPr wrap="none" rtlCol="0">
            <a:spAutoFit/>
          </a:bodyPr>
          <a:lstStyle/>
          <a:p>
            <a:r>
              <a:rPr lang="en-US" sz="2000" dirty="0">
                <a:solidFill>
                  <a:srgbClr val="FFC000"/>
                </a:solidFill>
                <a:latin typeface="Verdana" panose="020B0604030504040204" pitchFamily="34" charset="0"/>
                <a:ea typeface="Verdana" panose="020B0604030504040204" pitchFamily="34" charset="0"/>
                <a:cs typeface="Verdana" panose="020B0604030504040204" pitchFamily="34" charset="0"/>
              </a:rPr>
              <a:t>Anomalies</a:t>
            </a:r>
          </a:p>
        </p:txBody>
      </p:sp>
      <p:pic>
        <p:nvPicPr>
          <p:cNvPr id="14" name="Picture 13"/>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6497062" y="2215896"/>
            <a:ext cx="2438400" cy="24384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024" y="2213587"/>
            <a:ext cx="2438400" cy="24384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2213587"/>
            <a:ext cx="2438400" cy="2438400"/>
          </a:xfrm>
          <a:prstGeom prst="rect">
            <a:avLst/>
          </a:prstGeom>
        </p:spPr>
      </p:pic>
      <p:sp>
        <p:nvSpPr>
          <p:cNvPr id="17" name="TextBox 16"/>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313631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2" grpId="0"/>
      <p:bldP spid="5"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Anomaly detection &amp; sparse signals</a:t>
            </a:r>
          </a:p>
        </p:txBody>
      </p:sp>
      <p:sp>
        <p:nvSpPr>
          <p:cNvPr id="3" name="Content Placeholder 2"/>
          <p:cNvSpPr>
            <a:spLocks noGrp="1"/>
          </p:cNvSpPr>
          <p:nvPr>
            <p:ph idx="1"/>
          </p:nvPr>
        </p:nvSpPr>
        <p:spPr/>
        <p:txBody>
          <a:bodyPr/>
          <a:lstStyle/>
          <a:p>
            <a:r>
              <a:rPr lang="en-US" dirty="0"/>
              <a:t>Anomaly detection = sparse signal estimation</a:t>
            </a:r>
          </a:p>
          <a:p>
            <a:pPr lvl="1"/>
            <a:r>
              <a:rPr lang="en-US" dirty="0"/>
              <a:t>Provided we remove the background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7" name="Equal 8"/>
          <p:cNvSpPr/>
          <p:nvPr/>
        </p:nvSpPr>
        <p:spPr>
          <a:xfrm>
            <a:off x="2874559" y="3121901"/>
            <a:ext cx="457200" cy="457200"/>
          </a:xfrm>
          <a:prstGeom prst="mathEqual">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Plus 9"/>
          <p:cNvSpPr/>
          <p:nvPr/>
        </p:nvSpPr>
        <p:spPr>
          <a:xfrm>
            <a:off x="5969758" y="3121901"/>
            <a:ext cx="457200" cy="457200"/>
          </a:xfrm>
          <a:prstGeom prst="mathPlus">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29557" y="5159101"/>
            <a:ext cx="3317768" cy="400110"/>
          </a:xfrm>
          <a:prstGeom prst="rect">
            <a:avLst/>
          </a:prstGeom>
          <a:noFill/>
        </p:spPr>
        <p:txBody>
          <a:bodyPr wrap="none" rtlCol="0">
            <a:spAutoFit/>
          </a:bodyPr>
          <a:lstStyle/>
          <a:p>
            <a:r>
              <a:rPr lang="en-US" sz="2000" dirty="0">
                <a:solidFill>
                  <a:srgbClr val="FFC000"/>
                </a:solidFill>
                <a:latin typeface="Verdana" panose="020B0604030504040204" pitchFamily="34" charset="0"/>
                <a:ea typeface="Verdana" panose="020B0604030504040204" pitchFamily="34" charset="0"/>
                <a:cs typeface="Verdana" panose="020B0604030504040204" pitchFamily="34" charset="0"/>
              </a:rPr>
              <a:t>Remove the background</a:t>
            </a:r>
          </a:p>
        </p:txBody>
      </p:sp>
      <p:sp>
        <p:nvSpPr>
          <p:cNvPr id="10" name="TextBox 9"/>
          <p:cNvSpPr txBox="1"/>
          <p:nvPr/>
        </p:nvSpPr>
        <p:spPr>
          <a:xfrm>
            <a:off x="6682759" y="5159101"/>
            <a:ext cx="2345406" cy="400110"/>
          </a:xfrm>
          <a:prstGeom prst="rect">
            <a:avLst/>
          </a:prstGeom>
          <a:noFill/>
        </p:spPr>
        <p:txBody>
          <a:bodyPr wrap="square" rtlCol="0">
            <a:spAutoFit/>
          </a:bodyPr>
          <a:lstStyle/>
          <a:p>
            <a:r>
              <a:rPr lang="en-US" sz="2000" dirty="0">
                <a:solidFill>
                  <a:srgbClr val="FFC000"/>
                </a:solidFill>
                <a:latin typeface="Verdana" panose="020B0604030504040204" pitchFamily="34" charset="0"/>
                <a:ea typeface="Verdana" panose="020B0604030504040204" pitchFamily="34" charset="0"/>
                <a:cs typeface="Verdana" panose="020B0604030504040204" pitchFamily="34" charset="0"/>
              </a:rPr>
              <a:t>Sparse signal</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7024" y="2213587"/>
            <a:ext cx="2438400" cy="24384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213587"/>
            <a:ext cx="2438400" cy="2438400"/>
          </a:xfrm>
          <a:prstGeom prst="rect">
            <a:avLst/>
          </a:prstGeom>
        </p:spPr>
      </p:pic>
      <p:sp>
        <p:nvSpPr>
          <p:cNvPr id="14" name="Multiplication Sign 13"/>
          <p:cNvSpPr/>
          <p:nvPr/>
        </p:nvSpPr>
        <p:spPr>
          <a:xfrm>
            <a:off x="3087344" y="1234281"/>
            <a:ext cx="3377761" cy="4495800"/>
          </a:xfrm>
          <a:prstGeom prst="mathMultiply">
            <a:avLst/>
          </a:prstGeom>
          <a:solidFill>
            <a:srgbClr val="FF99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8838" y="6031030"/>
            <a:ext cx="7406323" cy="523220"/>
          </a:xfrm>
          <a:prstGeom prst="rect">
            <a:avLst/>
          </a:prstGeom>
          <a:noFill/>
        </p:spPr>
        <p:txBody>
          <a:bodyPr wrap="none" rtlCol="0">
            <a:spAutoFit/>
          </a:bodyPr>
          <a:lstStyle/>
          <a:p>
            <a:r>
              <a:rPr lang="en-US" sz="2800" dirty="0">
                <a:solidFill>
                  <a:srgbClr val="FF9900"/>
                </a:solidFill>
                <a:latin typeface="Verdana" panose="020B0604030504040204" pitchFamily="34" charset="0"/>
                <a:ea typeface="Verdana" panose="020B0604030504040204" pitchFamily="34" charset="0"/>
                <a:cs typeface="Verdana" panose="020B0604030504040204" pitchFamily="34" charset="0"/>
              </a:rPr>
              <a:t>How do we efficiently separate the two?</a:t>
            </a:r>
          </a:p>
        </p:txBody>
      </p:sp>
      <p:sp>
        <p:nvSpPr>
          <p:cNvPr id="16" name="Rectangle 15"/>
          <p:cNvSpPr/>
          <p:nvPr/>
        </p:nvSpPr>
        <p:spPr>
          <a:xfrm>
            <a:off x="6426958" y="2145792"/>
            <a:ext cx="2578608" cy="257860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6497062" y="2215896"/>
            <a:ext cx="2438400" cy="2438400"/>
          </a:xfrm>
          <a:prstGeom prst="rect">
            <a:avLst/>
          </a:prstGeom>
        </p:spPr>
      </p:pic>
      <p:sp>
        <p:nvSpPr>
          <p:cNvPr id="18" name="TextBox 17"/>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58820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Spatially-coded spectrometer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Camera performs spatial coding</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r>
                      <a:rPr lang="en-US" b="0" i="1" smtClean="0">
                        <a:latin typeface="Cambria Math" panose="02040503050406030204" pitchFamily="18" charset="0"/>
                      </a:rPr>
                      <m:t>, </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𝜆</m:t>
                        </m:r>
                      </m:e>
                    </m:d>
                    <m:r>
                      <a:rPr lang="en-US" b="0" i="1" smtClean="0">
                        <a:latin typeface="Cambria Math" panose="02040503050406030204" pitchFamily="18" charset="0"/>
                      </a:rPr>
                      <m:t>〉</m:t>
                    </m:r>
                  </m:oMath>
                </a14:m>
                <a:endParaRPr lang="en-US" dirty="0"/>
              </a:p>
              <a:p>
                <a:endParaRPr lang="en-US" dirty="0"/>
              </a:p>
              <a:p>
                <a:r>
                  <a:rPr lang="en-US" dirty="0"/>
                  <a:t>Obtains spectral measurements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𝑘</m:t>
                            </m:r>
                          </m:sub>
                        </m:sSub>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9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grpSp>
        <p:nvGrpSpPr>
          <p:cNvPr id="7" name="Group 6"/>
          <p:cNvGrpSpPr/>
          <p:nvPr/>
        </p:nvGrpSpPr>
        <p:grpSpPr>
          <a:xfrm>
            <a:off x="3023977" y="3879757"/>
            <a:ext cx="1535863" cy="1531420"/>
            <a:chOff x="1662427" y="3344779"/>
            <a:chExt cx="3053882" cy="3045048"/>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7909" y="3344779"/>
              <a:ext cx="2438400" cy="24384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745" y="3466108"/>
              <a:ext cx="2438400" cy="243840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6416" y="3587438"/>
              <a:ext cx="2438400" cy="2438401"/>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87" y="3708767"/>
              <a:ext cx="2438400" cy="2438401"/>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3758" y="3830096"/>
              <a:ext cx="2438400" cy="2438401"/>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62427" y="3951426"/>
              <a:ext cx="2438401" cy="2438401"/>
            </a:xfrm>
            <a:prstGeom prst="rect">
              <a:avLst/>
            </a:prstGeom>
          </p:spPr>
        </p:pic>
      </p:grpSp>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9763" y="4035276"/>
            <a:ext cx="1220383" cy="1220383"/>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152400" y="3702131"/>
                <a:ext cx="7433573" cy="14773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9600" b="0" i="1" smtClean="0">
                          <a:solidFill>
                            <a:schemeClr val="accent3">
                              <a:lumMod val="20000"/>
                              <a:lumOff val="80000"/>
                            </a:schemeClr>
                          </a:solidFill>
                          <a:latin typeface="Cambria Math" panose="02040503050406030204" pitchFamily="18" charset="0"/>
                        </a:rPr>
                        <m:t>〈     ,    〉=</m:t>
                      </m:r>
                    </m:oMath>
                  </m:oMathPara>
                </a14:m>
                <a:endParaRPr lang="en-US" sz="9600" dirty="0">
                  <a:solidFill>
                    <a:schemeClr val="accent3">
                      <a:lumMod val="20000"/>
                      <a:lumOff val="80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52400" y="3702131"/>
                <a:ext cx="7433573" cy="1477328"/>
              </a:xfrm>
              <a:prstGeom prst="rect">
                <a:avLst/>
              </a:prstGeom>
              <a:blipFill>
                <a:blip r:embed="rId11"/>
                <a:stretch>
                  <a:fillRect/>
                </a:stretch>
              </a:blipFill>
            </p:spPr>
            <p:txBody>
              <a:bodyPr/>
              <a:lstStyle/>
              <a:p>
                <a:r>
                  <a:rPr lang="en-US">
                    <a:noFill/>
                  </a:rPr>
                  <a:t> </a:t>
                </a:r>
              </a:p>
            </p:txBody>
          </p:sp>
        </mc:Fallback>
      </mc:AlternateContent>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44213" y="3283040"/>
            <a:ext cx="1607424" cy="1643261"/>
          </a:xfrm>
          <a:prstGeom prst="rect">
            <a:avLst/>
          </a:prstGeom>
        </p:spPr>
      </p:pic>
      <p:grpSp>
        <p:nvGrpSpPr>
          <p:cNvPr id="6" name="Group 5"/>
          <p:cNvGrpSpPr/>
          <p:nvPr/>
        </p:nvGrpSpPr>
        <p:grpSpPr>
          <a:xfrm>
            <a:off x="7061510" y="3418496"/>
            <a:ext cx="2015782" cy="2144104"/>
            <a:chOff x="7061510" y="3671654"/>
            <a:chExt cx="2015782" cy="2144104"/>
          </a:xfrm>
        </p:grpSpPr>
        <p:cxnSp>
          <p:nvCxnSpPr>
            <p:cNvPr id="22" name="Straight Arrow Connector 21"/>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3"/>
                  <a:stretch>
                    <a:fillRect r="-36111" b="-55556"/>
                  </a:stretch>
                </a:blipFill>
              </p:spPr>
              <p:txBody>
                <a:bodyPr/>
                <a:lstStyle/>
                <a:p>
                  <a:r>
                    <a:rPr lang="en-US">
                      <a:noFill/>
                    </a:rPr>
                    <a:t> </a:t>
                  </a:r>
                </a:p>
              </p:txBody>
            </p:sp>
          </mc:Fallback>
        </mc:AlternateContent>
        <p:sp>
          <p:nvSpPr>
            <p:cNvPr id="5" name="TextBox 4"/>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21" name="TextBox 20"/>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sp>
        <p:nvSpPr>
          <p:cNvPr id="23" name="TextBox 22"/>
          <p:cNvSpPr txBox="1"/>
          <p:nvPr/>
        </p:nvSpPr>
        <p:spPr>
          <a:xfrm>
            <a:off x="348242" y="5710840"/>
            <a:ext cx="4211598" cy="707886"/>
          </a:xfrm>
          <a:prstGeom prst="rect">
            <a:avLst/>
          </a:prstGeom>
          <a:noFill/>
        </p:spPr>
        <p:txBody>
          <a:bodyPr wrap="square" rtlCol="0">
            <a:spAutoFit/>
          </a:bodyPr>
          <a:lstStyle/>
          <a:p>
            <a:r>
              <a:rPr lang="en-US" sz="2000" dirty="0">
                <a:solidFill>
                  <a:srgbClr val="FFC000"/>
                </a:solidFill>
                <a:latin typeface="Verdana" panose="020B0604030504040204" pitchFamily="34" charset="0"/>
                <a:ea typeface="Verdana" panose="020B0604030504040204" pitchFamily="34" charset="0"/>
                <a:cs typeface="Verdana" panose="020B0604030504040204" pitchFamily="34" charset="0"/>
              </a:rPr>
              <a:t>Spatial coding – Inner product over space</a:t>
            </a:r>
          </a:p>
        </p:txBody>
      </p:sp>
      <p:sp>
        <p:nvSpPr>
          <p:cNvPr id="24" name="TextBox 23"/>
          <p:cNvSpPr txBox="1"/>
          <p:nvPr/>
        </p:nvSpPr>
        <p:spPr>
          <a:xfrm>
            <a:off x="6690868" y="5715000"/>
            <a:ext cx="2345406" cy="707886"/>
          </a:xfrm>
          <a:prstGeom prst="rect">
            <a:avLst/>
          </a:prstGeom>
          <a:noFill/>
        </p:spPr>
        <p:txBody>
          <a:bodyPr wrap="square" rtlCol="0">
            <a:spAutoFit/>
          </a:bodyPr>
          <a:lstStyle/>
          <a:p>
            <a:r>
              <a:rPr lang="en-US" sz="2000" dirty="0">
                <a:solidFill>
                  <a:srgbClr val="FFC000"/>
                </a:solidFill>
                <a:latin typeface="Verdana" panose="020B0604030504040204" pitchFamily="34" charset="0"/>
                <a:ea typeface="Verdana" panose="020B0604030504040204" pitchFamily="34" charset="0"/>
                <a:cs typeface="Verdana" panose="020B0604030504040204" pitchFamily="34" charset="0"/>
              </a:rPr>
              <a:t>Spectral measurement</a:t>
            </a:r>
          </a:p>
        </p:txBody>
      </p:sp>
      <p:sp>
        <p:nvSpPr>
          <p:cNvPr id="25" name="TextBox 24"/>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spTree>
    <p:extLst>
      <p:ext uri="{BB962C8B-B14F-4D97-AF65-F5344CB8AC3E}">
        <p14:creationId xmlns:p14="http://schemas.microsoft.com/office/powerpoint/2010/main" val="282431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two-stage imager</a:t>
            </a:r>
          </a:p>
        </p:txBody>
      </p:sp>
      <p:sp>
        <p:nvSpPr>
          <p:cNvPr id="3" name="Content Placeholder 2"/>
          <p:cNvSpPr>
            <a:spLocks noGrp="1"/>
          </p:cNvSpPr>
          <p:nvPr>
            <p:ph idx="1"/>
          </p:nvPr>
        </p:nvSpPr>
        <p:spPr/>
        <p:txBody>
          <a:bodyPr/>
          <a:lstStyle/>
          <a:p>
            <a:r>
              <a:rPr lang="en-US" b="1" dirty="0"/>
              <a:t>Stage 1 (Subspace estimation):</a:t>
            </a:r>
          </a:p>
          <a:p>
            <a:pPr lvl="1"/>
            <a:r>
              <a:rPr lang="en-US" b="1" dirty="0"/>
              <a:t>Step 1</a:t>
            </a:r>
            <a:r>
              <a:rPr lang="en-US" dirty="0"/>
              <a:t>: Estimating background spectrum</a:t>
            </a:r>
          </a:p>
          <a:p>
            <a:pPr lvl="2"/>
            <a:r>
              <a:rPr lang="en-US" dirty="0"/>
              <a:t>Need knowledge of the background</a:t>
            </a:r>
          </a:p>
          <a:p>
            <a:pPr lvl="2"/>
            <a:r>
              <a:rPr lang="en-US" dirty="0"/>
              <a:t>Estimate it from a few samples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4" name="TextBox 63"/>
          <p:cNvSpPr txBox="1"/>
          <p:nvPr/>
        </p:nvSpPr>
        <p:spPr>
          <a:xfrm>
            <a:off x="36095" y="6501063"/>
            <a:ext cx="1915268" cy="369332"/>
          </a:xfrm>
          <a:prstGeom prst="rect">
            <a:avLst/>
          </a:prstGeom>
          <a:noFill/>
        </p:spPr>
        <p:txBody>
          <a:bodyPr wrap="none" rtlCol="0">
            <a:spAutoFit/>
          </a:bodyPr>
          <a:lstStyle/>
          <a:p>
            <a:r>
              <a:rPr lang="en-US" dirty="0">
                <a:solidFill>
                  <a:schemeClr val="accent3">
                    <a:lumMod val="20000"/>
                    <a:lumOff val="80000"/>
                  </a:schemeClr>
                </a:solidFill>
              </a:rPr>
              <a:t>Data from </a:t>
            </a:r>
            <a:r>
              <a:rPr lang="en-US" dirty="0" err="1">
                <a:solidFill>
                  <a:schemeClr val="accent3">
                    <a:lumMod val="20000"/>
                    <a:lumOff val="80000"/>
                  </a:schemeClr>
                </a:solidFill>
              </a:rPr>
              <a:t>SpecTIR</a:t>
            </a:r>
            <a:endParaRPr lang="en-US" dirty="0">
              <a:solidFill>
                <a:schemeClr val="accent3">
                  <a:lumMod val="20000"/>
                  <a:lumOff val="80000"/>
                </a:schemeClr>
              </a:solidFill>
            </a:endParaRPr>
          </a:p>
        </p:txBody>
      </p:sp>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04639"/>
            <a:ext cx="2438400" cy="2438400"/>
          </a:xfrm>
          <a:prstGeom prst="rect">
            <a:avLst/>
          </a:prstGeom>
        </p:spPr>
      </p:pic>
      <p:sp>
        <p:nvSpPr>
          <p:cNvPr id="66" name="Multiplication Sign 65"/>
          <p:cNvSpPr/>
          <p:nvPr/>
        </p:nvSpPr>
        <p:spPr>
          <a:xfrm flipV="1">
            <a:off x="1371600" y="2910220"/>
            <a:ext cx="304800" cy="304800"/>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Multiplication Sign 66"/>
          <p:cNvSpPr/>
          <p:nvPr/>
        </p:nvSpPr>
        <p:spPr>
          <a:xfrm flipV="1">
            <a:off x="2514600" y="2705683"/>
            <a:ext cx="304800" cy="304800"/>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Multiplication Sign 67"/>
          <p:cNvSpPr/>
          <p:nvPr/>
        </p:nvSpPr>
        <p:spPr>
          <a:xfrm flipV="1">
            <a:off x="2971800" y="2939338"/>
            <a:ext cx="304800" cy="304800"/>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Multiplication Sign 68"/>
          <p:cNvSpPr/>
          <p:nvPr/>
        </p:nvSpPr>
        <p:spPr>
          <a:xfrm flipV="1">
            <a:off x="2971800" y="3326437"/>
            <a:ext cx="304800" cy="304800"/>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ultiplication Sign 69"/>
          <p:cNvSpPr/>
          <p:nvPr/>
        </p:nvSpPr>
        <p:spPr>
          <a:xfrm flipV="1">
            <a:off x="1066800" y="4609639"/>
            <a:ext cx="304800" cy="304800"/>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Multiplication Sign 70"/>
          <p:cNvSpPr/>
          <p:nvPr/>
        </p:nvSpPr>
        <p:spPr>
          <a:xfrm flipV="1">
            <a:off x="1243263" y="4775115"/>
            <a:ext cx="304800" cy="304800"/>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ication Sign 71"/>
          <p:cNvSpPr/>
          <p:nvPr/>
        </p:nvSpPr>
        <p:spPr>
          <a:xfrm flipV="1">
            <a:off x="2141621" y="4302917"/>
            <a:ext cx="304800" cy="304800"/>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0286" y="2457234"/>
            <a:ext cx="1700471" cy="2348005"/>
          </a:xfrm>
          <a:prstGeom prst="rect">
            <a:avLst/>
          </a:prstGeom>
        </p:spPr>
      </p:pic>
      <p:pic>
        <p:nvPicPr>
          <p:cNvPr id="74" name="Picture 7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4929" y="2524199"/>
            <a:ext cx="1700471" cy="2278692"/>
          </a:xfrm>
          <a:prstGeom prst="rect">
            <a:avLst/>
          </a:prstGeom>
        </p:spPr>
      </p:pic>
      <p:sp>
        <p:nvSpPr>
          <p:cNvPr id="75" name="TextBox 74"/>
          <p:cNvSpPr txBox="1"/>
          <p:nvPr/>
        </p:nvSpPr>
        <p:spPr>
          <a:xfrm>
            <a:off x="914400" y="5459926"/>
            <a:ext cx="2345406" cy="707886"/>
          </a:xfrm>
          <a:prstGeom prst="rect">
            <a:avLst/>
          </a:prstGeom>
          <a:noFill/>
        </p:spPr>
        <p:txBody>
          <a:bodyPr wrap="square" rtlCol="0">
            <a:spAutoFit/>
          </a:bodyPr>
          <a:lstStyle/>
          <a:p>
            <a:r>
              <a:rPr lang="en-US" sz="2000" dirty="0">
                <a:solidFill>
                  <a:srgbClr val="FFC000"/>
                </a:solidFill>
                <a:latin typeface="Verdana" panose="020B0604030504040204" pitchFamily="34" charset="0"/>
                <a:ea typeface="Verdana" panose="020B0604030504040204" pitchFamily="34" charset="0"/>
                <a:cs typeface="Verdana" panose="020B0604030504040204" pitchFamily="34" charset="0"/>
              </a:rPr>
              <a:t>Pick random spatial locations</a:t>
            </a:r>
          </a:p>
        </p:txBody>
      </p:sp>
      <p:sp>
        <p:nvSpPr>
          <p:cNvPr id="76" name="TextBox 75"/>
          <p:cNvSpPr txBox="1"/>
          <p:nvPr/>
        </p:nvSpPr>
        <p:spPr>
          <a:xfrm>
            <a:off x="4283994" y="5455270"/>
            <a:ext cx="2345406" cy="707886"/>
          </a:xfrm>
          <a:prstGeom prst="rect">
            <a:avLst/>
          </a:prstGeom>
          <a:noFill/>
        </p:spPr>
        <p:txBody>
          <a:bodyPr wrap="square" rtlCol="0">
            <a:spAutoFit/>
          </a:bodyPr>
          <a:lstStyle/>
          <a:p>
            <a:r>
              <a:rPr lang="en-US" sz="2000" dirty="0">
                <a:solidFill>
                  <a:srgbClr val="FFC000"/>
                </a:solidFill>
                <a:latin typeface="Verdana" panose="020B0604030504040204" pitchFamily="34" charset="0"/>
                <a:ea typeface="Verdana" panose="020B0604030504040204" pitchFamily="34" charset="0"/>
                <a:cs typeface="Verdana" panose="020B0604030504040204" pitchFamily="34" charset="0"/>
              </a:rPr>
              <a:t>Measure spectrum</a:t>
            </a:r>
          </a:p>
        </p:txBody>
      </p:sp>
      <p:sp>
        <p:nvSpPr>
          <p:cNvPr id="77" name="TextBox 76"/>
          <p:cNvSpPr txBox="1"/>
          <p:nvPr/>
        </p:nvSpPr>
        <p:spPr>
          <a:xfrm>
            <a:off x="6892461" y="5467320"/>
            <a:ext cx="2345406" cy="707886"/>
          </a:xfrm>
          <a:prstGeom prst="rect">
            <a:avLst/>
          </a:prstGeom>
          <a:noFill/>
        </p:spPr>
        <p:txBody>
          <a:bodyPr wrap="square" rtlCol="0">
            <a:spAutoFit/>
          </a:bodyPr>
          <a:lstStyle/>
          <a:p>
            <a:r>
              <a:rPr lang="en-US" sz="2000" dirty="0">
                <a:solidFill>
                  <a:srgbClr val="FFC000"/>
                </a:solidFill>
                <a:latin typeface="Verdana" panose="020B0604030504040204" pitchFamily="34" charset="0"/>
                <a:ea typeface="Verdana" panose="020B0604030504040204" pitchFamily="34" charset="0"/>
                <a:cs typeface="Verdana" panose="020B0604030504040204" pitchFamily="34" charset="0"/>
              </a:rPr>
              <a:t>Estimate subspace</a:t>
            </a:r>
          </a:p>
        </p:txBody>
      </p:sp>
      <p:grpSp>
        <p:nvGrpSpPr>
          <p:cNvPr id="78" name="Group 77"/>
          <p:cNvGrpSpPr/>
          <p:nvPr/>
        </p:nvGrpSpPr>
        <p:grpSpPr>
          <a:xfrm>
            <a:off x="4302630" y="3169012"/>
            <a:ext cx="2015782" cy="2144104"/>
            <a:chOff x="7061510" y="3671654"/>
            <a:chExt cx="2015782" cy="2144104"/>
          </a:xfrm>
        </p:grpSpPr>
        <p:cxnSp>
          <p:nvCxnSpPr>
            <p:cNvPr id="79" name="Straight Arrow Connector 78"/>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3"/>
                  <a:stretch>
                    <a:fillRect r="-36111" b="-55556"/>
                  </a:stretch>
                </a:blipFill>
              </p:spPr>
              <p:txBody>
                <a:bodyPr/>
                <a:lstStyle/>
                <a:p>
                  <a:r>
                    <a:rPr lang="en-US">
                      <a:noFill/>
                    </a:rPr>
                    <a:t> </a:t>
                  </a:r>
                </a:p>
              </p:txBody>
            </p:sp>
          </mc:Fallback>
        </mc:AlternateContent>
        <p:sp>
          <p:nvSpPr>
            <p:cNvPr id="82" name="TextBox 81"/>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83" name="TextBox 82"/>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grpSp>
        <p:nvGrpSpPr>
          <p:cNvPr id="84" name="Group 83"/>
          <p:cNvGrpSpPr/>
          <p:nvPr/>
        </p:nvGrpSpPr>
        <p:grpSpPr>
          <a:xfrm>
            <a:off x="7090118" y="3169012"/>
            <a:ext cx="2015782" cy="2144104"/>
            <a:chOff x="7061510" y="3671654"/>
            <a:chExt cx="2015782" cy="2144104"/>
          </a:xfrm>
        </p:grpSpPr>
        <p:cxnSp>
          <p:nvCxnSpPr>
            <p:cNvPr id="85" name="Straight Arrow Connector 84"/>
            <p:cNvCxnSpPr/>
            <p:nvPr/>
          </p:nvCxnSpPr>
          <p:spPr>
            <a:xfrm>
              <a:off x="7061511" y="5510010"/>
              <a:ext cx="1822313" cy="0"/>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7061511" y="3671654"/>
              <a:ext cx="0" cy="183835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Box 86"/>
                <p:cNvSpPr txBox="1"/>
                <p:nvPr/>
              </p:nvSpPr>
              <p:spPr>
                <a:xfrm>
                  <a:off x="7863571" y="5538759"/>
                  <a:ext cx="218194" cy="222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lumMod val="20000"/>
                                <a:lumOff val="80000"/>
                              </a:schemeClr>
                            </a:solidFill>
                            <a:latin typeface="Cambria Math" panose="02040503050406030204" pitchFamily="18" charset="0"/>
                          </a:rPr>
                          <m:t>𝜆</m:t>
                        </m:r>
                      </m:oMath>
                    </m:oMathPara>
                  </a14:m>
                  <a:endParaRPr lang="en-US" dirty="0">
                    <a:solidFill>
                      <a:schemeClr val="accent3">
                        <a:lumMod val="20000"/>
                        <a:lumOff val="80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863571" y="5538759"/>
                  <a:ext cx="218194" cy="222757"/>
                </a:xfrm>
                <a:prstGeom prst="rect">
                  <a:avLst/>
                </a:prstGeom>
                <a:blipFill>
                  <a:blip r:embed="rId13"/>
                  <a:stretch>
                    <a:fillRect r="-36111" b="-55556"/>
                  </a:stretch>
                </a:blipFill>
              </p:spPr>
              <p:txBody>
                <a:bodyPr/>
                <a:lstStyle/>
                <a:p>
                  <a:r>
                    <a:rPr lang="en-US">
                      <a:noFill/>
                    </a:rPr>
                    <a:t> </a:t>
                  </a:r>
                </a:p>
              </p:txBody>
            </p:sp>
          </mc:Fallback>
        </mc:AlternateContent>
        <p:sp>
          <p:nvSpPr>
            <p:cNvPr id="88" name="TextBox 87"/>
            <p:cNvSpPr txBox="1"/>
            <p:nvPr/>
          </p:nvSpPr>
          <p:spPr>
            <a:xfrm>
              <a:off x="7061510" y="5500211"/>
              <a:ext cx="623889" cy="276999"/>
            </a:xfrm>
            <a:prstGeom prst="rect">
              <a:avLst/>
            </a:prstGeom>
            <a:noFill/>
          </p:spPr>
          <p:txBody>
            <a:bodyPr wrap="none" rtlCol="0">
              <a:spAutoFit/>
            </a:bodyPr>
            <a:lstStyle/>
            <a:p>
              <a:r>
                <a:rPr lang="en-US" sz="1200" dirty="0">
                  <a:solidFill>
                    <a:schemeClr val="accent3">
                      <a:lumMod val="20000"/>
                      <a:lumOff val="80000"/>
                    </a:schemeClr>
                  </a:solidFill>
                </a:rPr>
                <a:t>400nm</a:t>
              </a:r>
            </a:p>
          </p:txBody>
        </p:sp>
        <p:sp>
          <p:nvSpPr>
            <p:cNvPr id="89" name="TextBox 88"/>
            <p:cNvSpPr txBox="1"/>
            <p:nvPr/>
          </p:nvSpPr>
          <p:spPr>
            <a:xfrm>
              <a:off x="8374856" y="5538759"/>
              <a:ext cx="702436" cy="276999"/>
            </a:xfrm>
            <a:prstGeom prst="rect">
              <a:avLst/>
            </a:prstGeom>
            <a:noFill/>
          </p:spPr>
          <p:txBody>
            <a:bodyPr wrap="none" rtlCol="0">
              <a:spAutoFit/>
            </a:bodyPr>
            <a:lstStyle/>
            <a:p>
              <a:r>
                <a:rPr lang="en-US" sz="1200" dirty="0">
                  <a:solidFill>
                    <a:schemeClr val="accent3">
                      <a:lumMod val="20000"/>
                      <a:lumOff val="80000"/>
                    </a:schemeClr>
                  </a:solidFill>
                </a:rPr>
                <a:t>2400nm</a:t>
              </a:r>
            </a:p>
          </p:txBody>
        </p:sp>
      </p:grpSp>
      <p:sp>
        <p:nvSpPr>
          <p:cNvPr id="90" name="Arrow: Right 89"/>
          <p:cNvSpPr/>
          <p:nvPr/>
        </p:nvSpPr>
        <p:spPr>
          <a:xfrm>
            <a:off x="3588461" y="3693317"/>
            <a:ext cx="517537" cy="609600"/>
          </a:xfrm>
          <a:prstGeom prst="rightArrow">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Arrow: Right 90"/>
          <p:cNvSpPr/>
          <p:nvPr/>
        </p:nvSpPr>
        <p:spPr>
          <a:xfrm>
            <a:off x="6313637" y="3698849"/>
            <a:ext cx="517537" cy="609600"/>
          </a:xfrm>
          <a:prstGeom prst="rightArrow">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8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P spid="75" grpId="0"/>
      <p:bldP spid="76" grpId="0"/>
      <p:bldP spid="77" grpId="0"/>
      <p:bldP spid="90" grpId="0" animBg="1"/>
      <p:bldP spid="9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10011</TotalTime>
  <Words>2328</Words>
  <Application>Microsoft Office PowerPoint</Application>
  <PresentationFormat>On-screen Show (4:3)</PresentationFormat>
  <Paragraphs>411</Paragraphs>
  <Slides>31</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Cambria Math</vt:lpstr>
      <vt:lpstr>Verdana</vt:lpstr>
      <vt:lpstr>Office Theme</vt:lpstr>
      <vt:lpstr>Compressive spectral anomaly detection</vt:lpstr>
      <vt:lpstr>Hyperspectral images</vt:lpstr>
      <vt:lpstr>Applications of spectral data</vt:lpstr>
      <vt:lpstr>Anomaly detection</vt:lpstr>
      <vt:lpstr>Acquisition &amp; detection wasteful</vt:lpstr>
      <vt:lpstr>Hyperspectal image signal model</vt:lpstr>
      <vt:lpstr>Anomaly detection &amp; sparse signals</vt:lpstr>
      <vt:lpstr>Spatially-coded spectrometer</vt:lpstr>
      <vt:lpstr>A two-stage imager</vt:lpstr>
      <vt:lpstr>A two-stage imager</vt:lpstr>
      <vt:lpstr>A two-stage imager</vt:lpstr>
      <vt:lpstr>A two-stage imager</vt:lpstr>
      <vt:lpstr>A two-stage imager</vt:lpstr>
      <vt:lpstr>Advantages</vt:lpstr>
      <vt:lpstr>Simulation experiments</vt:lpstr>
      <vt:lpstr>Performance metrics</vt:lpstr>
      <vt:lpstr>Prototype</vt:lpstr>
      <vt:lpstr>Hardware setup</vt:lpstr>
      <vt:lpstr>Experiments</vt:lpstr>
      <vt:lpstr>Experiments</vt:lpstr>
      <vt:lpstr>Experiments</vt:lpstr>
      <vt:lpstr>Experiments</vt:lpstr>
      <vt:lpstr>Conclusion</vt:lpstr>
      <vt:lpstr>Thank you</vt:lpstr>
      <vt:lpstr>Extra slides</vt:lpstr>
      <vt:lpstr>Effects of DMD as a grating</vt:lpstr>
      <vt:lpstr>Noise due to background removal</vt:lpstr>
      <vt:lpstr>Noise due to background removal</vt:lpstr>
      <vt:lpstr>Adaptive extension</vt:lpstr>
      <vt:lpstr>Performance metrics</vt:lpstr>
      <vt:lpstr>Reed-Xiaoli detector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dc:creator>
  <cp:lastModifiedBy>Vishwanath Saragadam R V</cp:lastModifiedBy>
  <cp:revision>1095</cp:revision>
  <dcterms:created xsi:type="dcterms:W3CDTF">2006-08-16T00:00:00Z</dcterms:created>
  <dcterms:modified xsi:type="dcterms:W3CDTF">2017-05-12T23:46:53Z</dcterms:modified>
</cp:coreProperties>
</file>