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8" r:id="rId3"/>
    <p:sldId id="259" r:id="rId4"/>
    <p:sldId id="260" r:id="rId5"/>
    <p:sldId id="261" r:id="rId6"/>
    <p:sldId id="270" r:id="rId7"/>
    <p:sldId id="262" r:id="rId8"/>
    <p:sldId id="263" r:id="rId9"/>
    <p:sldId id="271" r:id="rId10"/>
    <p:sldId id="264" r:id="rId11"/>
    <p:sldId id="265" r:id="rId12"/>
    <p:sldId id="266" r:id="rId13"/>
    <p:sldId id="267" r:id="rId14"/>
    <p:sldId id="268" r:id="rId15"/>
    <p:sldId id="269"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D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E9E065-19E4-4099-A50C-D5C35178F6DA}" type="datetimeFigureOut">
              <a:rPr lang="en-IN" smtClean="0"/>
              <a:t>11/04/2023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396550-BB27-4672-B5EB-FC0842EFFA87}" type="slidenum">
              <a:rPr lang="en-IN" smtClean="0"/>
              <a:t>‹#›</a:t>
            </a:fld>
            <a:endParaRPr lang="en-IN"/>
          </a:p>
        </p:txBody>
      </p:sp>
    </p:spTree>
    <p:extLst>
      <p:ext uri="{BB962C8B-B14F-4D97-AF65-F5344CB8AC3E}">
        <p14:creationId xmlns:p14="http://schemas.microsoft.com/office/powerpoint/2010/main" val="606601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332E93E-4554-4658-BD76-76EFBFB914FA}" type="datetimeFigureOut">
              <a:rPr lang="en-IN" smtClean="0"/>
              <a:t>11/04/2023</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8C40FD78-C265-4111-9C3F-81497762F5F8}" type="slidenum">
              <a:rPr lang="en-IN" smtClean="0"/>
              <a:t>‹#›</a:t>
            </a:fld>
            <a:endParaRPr lang="en-IN"/>
          </a:p>
        </p:txBody>
      </p:sp>
    </p:spTree>
    <p:extLst>
      <p:ext uri="{BB962C8B-B14F-4D97-AF65-F5344CB8AC3E}">
        <p14:creationId xmlns:p14="http://schemas.microsoft.com/office/powerpoint/2010/main" val="2700354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332E93E-4554-4658-BD76-76EFBFB914FA}" type="datetimeFigureOut">
              <a:rPr lang="en-IN" smtClean="0"/>
              <a:t>11/04/2023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40FD78-C265-4111-9C3F-81497762F5F8}" type="slidenum">
              <a:rPr lang="en-IN" smtClean="0"/>
              <a:t>‹#›</a:t>
            </a:fld>
            <a:endParaRPr lang="en-IN"/>
          </a:p>
        </p:txBody>
      </p:sp>
    </p:spTree>
    <p:extLst>
      <p:ext uri="{BB962C8B-B14F-4D97-AF65-F5344CB8AC3E}">
        <p14:creationId xmlns:p14="http://schemas.microsoft.com/office/powerpoint/2010/main" val="307615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332E93E-4554-4658-BD76-76EFBFB914FA}" type="datetimeFigureOut">
              <a:rPr lang="en-IN" smtClean="0"/>
              <a:t>11/04/2023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40FD78-C265-4111-9C3F-81497762F5F8}" type="slidenum">
              <a:rPr lang="en-IN" smtClean="0"/>
              <a:t>‹#›</a:t>
            </a:fld>
            <a:endParaRPr lang="en-IN"/>
          </a:p>
        </p:txBody>
      </p:sp>
    </p:spTree>
    <p:extLst>
      <p:ext uri="{BB962C8B-B14F-4D97-AF65-F5344CB8AC3E}">
        <p14:creationId xmlns:p14="http://schemas.microsoft.com/office/powerpoint/2010/main" val="6091874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332E93E-4554-4658-BD76-76EFBFB914FA}" type="datetimeFigureOut">
              <a:rPr lang="en-IN" smtClean="0"/>
              <a:t>11/04/2023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40FD78-C265-4111-9C3F-81497762F5F8}"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59532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332E93E-4554-4658-BD76-76EFBFB914FA}" type="datetimeFigureOut">
              <a:rPr lang="en-IN" smtClean="0"/>
              <a:t>11/04/2023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40FD78-C265-4111-9C3F-81497762F5F8}" type="slidenum">
              <a:rPr lang="en-IN" smtClean="0"/>
              <a:t>‹#›</a:t>
            </a:fld>
            <a:endParaRPr lang="en-IN"/>
          </a:p>
        </p:txBody>
      </p:sp>
    </p:spTree>
    <p:extLst>
      <p:ext uri="{BB962C8B-B14F-4D97-AF65-F5344CB8AC3E}">
        <p14:creationId xmlns:p14="http://schemas.microsoft.com/office/powerpoint/2010/main" val="25016883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9332E93E-4554-4658-BD76-76EFBFB914FA}" type="datetimeFigureOut">
              <a:rPr lang="en-IN" smtClean="0"/>
              <a:t>11/04/2023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C40FD78-C265-4111-9C3F-81497762F5F8}" type="slidenum">
              <a:rPr lang="en-IN" smtClean="0"/>
              <a:t>‹#›</a:t>
            </a:fld>
            <a:endParaRPr lang="en-IN"/>
          </a:p>
        </p:txBody>
      </p:sp>
    </p:spTree>
    <p:extLst>
      <p:ext uri="{BB962C8B-B14F-4D97-AF65-F5344CB8AC3E}">
        <p14:creationId xmlns:p14="http://schemas.microsoft.com/office/powerpoint/2010/main" val="23338153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9332E93E-4554-4658-BD76-76EFBFB914FA}" type="datetimeFigureOut">
              <a:rPr lang="en-IN" smtClean="0"/>
              <a:t>11/04/2023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C40FD78-C265-4111-9C3F-81497762F5F8}" type="slidenum">
              <a:rPr lang="en-IN" smtClean="0"/>
              <a:t>‹#›</a:t>
            </a:fld>
            <a:endParaRPr lang="en-IN"/>
          </a:p>
        </p:txBody>
      </p:sp>
    </p:spTree>
    <p:extLst>
      <p:ext uri="{BB962C8B-B14F-4D97-AF65-F5344CB8AC3E}">
        <p14:creationId xmlns:p14="http://schemas.microsoft.com/office/powerpoint/2010/main" val="951376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2E93E-4554-4658-BD76-76EFBFB914FA}" type="datetimeFigureOut">
              <a:rPr lang="en-IN" smtClean="0"/>
              <a:t>11/04/2023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40FD78-C265-4111-9C3F-81497762F5F8}" type="slidenum">
              <a:rPr lang="en-IN" smtClean="0"/>
              <a:t>‹#›</a:t>
            </a:fld>
            <a:endParaRPr lang="en-IN"/>
          </a:p>
        </p:txBody>
      </p:sp>
    </p:spTree>
    <p:extLst>
      <p:ext uri="{BB962C8B-B14F-4D97-AF65-F5344CB8AC3E}">
        <p14:creationId xmlns:p14="http://schemas.microsoft.com/office/powerpoint/2010/main" val="24498412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2E93E-4554-4658-BD76-76EFBFB914FA}" type="datetimeFigureOut">
              <a:rPr lang="en-IN" smtClean="0"/>
              <a:t>11/04/2023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40FD78-C265-4111-9C3F-81497762F5F8}" type="slidenum">
              <a:rPr lang="en-IN" smtClean="0"/>
              <a:t>‹#›</a:t>
            </a:fld>
            <a:endParaRPr lang="en-IN"/>
          </a:p>
        </p:txBody>
      </p:sp>
    </p:spTree>
    <p:extLst>
      <p:ext uri="{BB962C8B-B14F-4D97-AF65-F5344CB8AC3E}">
        <p14:creationId xmlns:p14="http://schemas.microsoft.com/office/powerpoint/2010/main" val="1902837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2E93E-4554-4658-BD76-76EFBFB914FA}" type="datetimeFigureOut">
              <a:rPr lang="en-IN" smtClean="0"/>
              <a:t>11/04/2023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40FD78-C265-4111-9C3F-81497762F5F8}" type="slidenum">
              <a:rPr lang="en-IN" smtClean="0"/>
              <a:t>‹#›</a:t>
            </a:fld>
            <a:endParaRPr lang="en-IN"/>
          </a:p>
        </p:txBody>
      </p:sp>
    </p:spTree>
    <p:extLst>
      <p:ext uri="{BB962C8B-B14F-4D97-AF65-F5344CB8AC3E}">
        <p14:creationId xmlns:p14="http://schemas.microsoft.com/office/powerpoint/2010/main" val="1381194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332E93E-4554-4658-BD76-76EFBFB914FA}" type="datetimeFigureOut">
              <a:rPr lang="en-IN" smtClean="0"/>
              <a:t>11/04/2023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40FD78-C265-4111-9C3F-81497762F5F8}" type="slidenum">
              <a:rPr lang="en-IN" smtClean="0"/>
              <a:t>‹#›</a:t>
            </a:fld>
            <a:endParaRPr lang="en-IN"/>
          </a:p>
        </p:txBody>
      </p:sp>
    </p:spTree>
    <p:extLst>
      <p:ext uri="{BB962C8B-B14F-4D97-AF65-F5344CB8AC3E}">
        <p14:creationId xmlns:p14="http://schemas.microsoft.com/office/powerpoint/2010/main" val="391504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32E93E-4554-4658-BD76-76EFBFB914FA}" type="datetimeFigureOut">
              <a:rPr lang="en-IN" smtClean="0"/>
              <a:t>11/04/2023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40FD78-C265-4111-9C3F-81497762F5F8}" type="slidenum">
              <a:rPr lang="en-IN" smtClean="0"/>
              <a:t>‹#›</a:t>
            </a:fld>
            <a:endParaRPr lang="en-IN"/>
          </a:p>
        </p:txBody>
      </p:sp>
    </p:spTree>
    <p:extLst>
      <p:ext uri="{BB962C8B-B14F-4D97-AF65-F5344CB8AC3E}">
        <p14:creationId xmlns:p14="http://schemas.microsoft.com/office/powerpoint/2010/main" val="281484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32E93E-4554-4658-BD76-76EFBFB914FA}" type="datetimeFigureOut">
              <a:rPr lang="en-IN" smtClean="0"/>
              <a:t>11/04/2023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C40FD78-C265-4111-9C3F-81497762F5F8}" type="slidenum">
              <a:rPr lang="en-IN" smtClean="0"/>
              <a:t>‹#›</a:t>
            </a:fld>
            <a:endParaRPr lang="en-IN"/>
          </a:p>
        </p:txBody>
      </p:sp>
    </p:spTree>
    <p:extLst>
      <p:ext uri="{BB962C8B-B14F-4D97-AF65-F5344CB8AC3E}">
        <p14:creationId xmlns:p14="http://schemas.microsoft.com/office/powerpoint/2010/main" val="2054565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332E93E-4554-4658-BD76-76EFBFB914FA}" type="datetimeFigureOut">
              <a:rPr lang="en-IN" smtClean="0"/>
              <a:t>11/04/2023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C40FD78-C265-4111-9C3F-81497762F5F8}" type="slidenum">
              <a:rPr lang="en-IN" smtClean="0"/>
              <a:t>‹#›</a:t>
            </a:fld>
            <a:endParaRPr lang="en-IN"/>
          </a:p>
        </p:txBody>
      </p:sp>
    </p:spTree>
    <p:extLst>
      <p:ext uri="{BB962C8B-B14F-4D97-AF65-F5344CB8AC3E}">
        <p14:creationId xmlns:p14="http://schemas.microsoft.com/office/powerpoint/2010/main" val="1135134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2E93E-4554-4658-BD76-76EFBFB914FA}" type="datetimeFigureOut">
              <a:rPr lang="en-IN" smtClean="0"/>
              <a:t>11/04/2023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C40FD78-C265-4111-9C3F-81497762F5F8}" type="slidenum">
              <a:rPr lang="en-IN" smtClean="0"/>
              <a:t>‹#›</a:t>
            </a:fld>
            <a:endParaRPr lang="en-IN"/>
          </a:p>
        </p:txBody>
      </p:sp>
    </p:spTree>
    <p:extLst>
      <p:ext uri="{BB962C8B-B14F-4D97-AF65-F5344CB8AC3E}">
        <p14:creationId xmlns:p14="http://schemas.microsoft.com/office/powerpoint/2010/main" val="3277717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332E93E-4554-4658-BD76-76EFBFB914FA}" type="datetimeFigureOut">
              <a:rPr lang="en-IN" smtClean="0"/>
              <a:t>11/04/2023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40FD78-C265-4111-9C3F-81497762F5F8}" type="slidenum">
              <a:rPr lang="en-IN" smtClean="0"/>
              <a:t>‹#›</a:t>
            </a:fld>
            <a:endParaRPr lang="en-IN"/>
          </a:p>
        </p:txBody>
      </p:sp>
    </p:spTree>
    <p:extLst>
      <p:ext uri="{BB962C8B-B14F-4D97-AF65-F5344CB8AC3E}">
        <p14:creationId xmlns:p14="http://schemas.microsoft.com/office/powerpoint/2010/main" val="81735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332E93E-4554-4658-BD76-76EFBFB914FA}" type="datetimeFigureOut">
              <a:rPr lang="en-IN" smtClean="0"/>
              <a:t>11/04/2023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40FD78-C265-4111-9C3F-81497762F5F8}" type="slidenum">
              <a:rPr lang="en-IN" smtClean="0"/>
              <a:t>‹#›</a:t>
            </a:fld>
            <a:endParaRPr lang="en-IN"/>
          </a:p>
        </p:txBody>
      </p:sp>
    </p:spTree>
    <p:extLst>
      <p:ext uri="{BB962C8B-B14F-4D97-AF65-F5344CB8AC3E}">
        <p14:creationId xmlns:p14="http://schemas.microsoft.com/office/powerpoint/2010/main" val="1001532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332E93E-4554-4658-BD76-76EFBFB914FA}" type="datetimeFigureOut">
              <a:rPr lang="en-IN" smtClean="0"/>
              <a:t>11/04/2023</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C40FD78-C265-4111-9C3F-81497762F5F8}" type="slidenum">
              <a:rPr lang="en-IN" smtClean="0"/>
              <a:t>‹#›</a:t>
            </a:fld>
            <a:endParaRPr lang="en-IN"/>
          </a:p>
        </p:txBody>
      </p:sp>
    </p:spTree>
    <p:extLst>
      <p:ext uri="{BB962C8B-B14F-4D97-AF65-F5344CB8AC3E}">
        <p14:creationId xmlns:p14="http://schemas.microsoft.com/office/powerpoint/2010/main" val="42716428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7.xml"/><Relationship Id="rId4" Type="http://schemas.openxmlformats.org/officeDocument/2006/relationships/hyperlink" Target="https://rahulshalgars-project-1-lastfile2-g1ptm2.streamlit.app/"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 Id="rId5" Type="http://schemas.openxmlformats.org/officeDocument/2006/relationships/image" Target="../media/image6.jp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54801" y="1058091"/>
            <a:ext cx="9240067" cy="1058091"/>
          </a:xfrm>
        </p:spPr>
        <p:txBody>
          <a:bodyPr>
            <a:normAutofit/>
          </a:bodyPr>
          <a:lstStyle/>
          <a:p>
            <a:r>
              <a:rPr lang="en-US" sz="5400" dirty="0" smtClean="0"/>
              <a:t>Apple stock forecasting</a:t>
            </a:r>
            <a:endParaRPr lang="en-IN" sz="5400" dirty="0"/>
          </a:p>
        </p:txBody>
      </p:sp>
      <p:sp>
        <p:nvSpPr>
          <p:cNvPr id="3" name="TextBox 2"/>
          <p:cNvSpPr txBox="1"/>
          <p:nvPr/>
        </p:nvSpPr>
        <p:spPr>
          <a:xfrm>
            <a:off x="7526376" y="2658290"/>
            <a:ext cx="1672253" cy="369332"/>
          </a:xfrm>
          <a:prstGeom prst="rect">
            <a:avLst/>
          </a:prstGeom>
          <a:noFill/>
        </p:spPr>
        <p:txBody>
          <a:bodyPr wrap="none" rtlCol="0">
            <a:spAutoFit/>
          </a:bodyPr>
          <a:lstStyle/>
          <a:p>
            <a:r>
              <a:rPr lang="en-US" dirty="0" smtClean="0"/>
              <a:t>TEAM MEMBERS</a:t>
            </a:r>
            <a:endParaRPr lang="en-IN" dirty="0"/>
          </a:p>
        </p:txBody>
      </p:sp>
      <p:sp>
        <p:nvSpPr>
          <p:cNvPr id="4" name="TextBox 3"/>
          <p:cNvSpPr txBox="1"/>
          <p:nvPr/>
        </p:nvSpPr>
        <p:spPr>
          <a:xfrm>
            <a:off x="7302345" y="2258180"/>
            <a:ext cx="1060158" cy="400110"/>
          </a:xfrm>
          <a:prstGeom prst="rect">
            <a:avLst/>
          </a:prstGeom>
          <a:noFill/>
        </p:spPr>
        <p:txBody>
          <a:bodyPr wrap="square" rtlCol="0">
            <a:spAutoFit/>
          </a:bodyPr>
          <a:lstStyle/>
          <a:p>
            <a:r>
              <a:rPr lang="en-US" sz="2000" dirty="0" smtClean="0"/>
              <a:t>TEAM-5</a:t>
            </a:r>
            <a:endParaRPr lang="en-IN" sz="2000" dirty="0"/>
          </a:p>
        </p:txBody>
      </p:sp>
      <p:sp>
        <p:nvSpPr>
          <p:cNvPr id="5" name="TextBox 4"/>
          <p:cNvSpPr txBox="1"/>
          <p:nvPr/>
        </p:nvSpPr>
        <p:spPr>
          <a:xfrm>
            <a:off x="7526376" y="3058400"/>
            <a:ext cx="2584105" cy="1754326"/>
          </a:xfrm>
          <a:prstGeom prst="rect">
            <a:avLst/>
          </a:prstGeom>
          <a:noFill/>
        </p:spPr>
        <p:txBody>
          <a:bodyPr wrap="none" rtlCol="0">
            <a:spAutoFit/>
          </a:bodyPr>
          <a:lstStyle/>
          <a:p>
            <a:pPr marL="342900" indent="-342900">
              <a:buAutoNum type="arabicPeriod"/>
            </a:pPr>
            <a:r>
              <a:rPr lang="en-US" dirty="0" err="1" smtClean="0"/>
              <a:t>Mr.Vishwanath</a:t>
            </a:r>
            <a:r>
              <a:rPr lang="en-US" dirty="0" smtClean="0"/>
              <a:t> </a:t>
            </a:r>
            <a:r>
              <a:rPr lang="en-US" dirty="0"/>
              <a:t>M </a:t>
            </a:r>
            <a:r>
              <a:rPr lang="en-US" dirty="0" smtClean="0"/>
              <a:t>Irkal</a:t>
            </a:r>
          </a:p>
          <a:p>
            <a:pPr marL="342900" indent="-342900">
              <a:buAutoNum type="arabicPeriod"/>
            </a:pPr>
            <a:r>
              <a:rPr lang="en-US" dirty="0" err="1"/>
              <a:t>Mr.Rahul</a:t>
            </a:r>
            <a:r>
              <a:rPr lang="en-US" dirty="0"/>
              <a:t> S </a:t>
            </a:r>
            <a:r>
              <a:rPr lang="en-US" dirty="0" smtClean="0"/>
              <a:t>Shalgar</a:t>
            </a:r>
          </a:p>
          <a:p>
            <a:pPr marL="342900" indent="-342900">
              <a:buAutoNum type="arabicPeriod"/>
            </a:pPr>
            <a:r>
              <a:rPr lang="en-US" dirty="0" err="1"/>
              <a:t>Kasbe</a:t>
            </a:r>
            <a:r>
              <a:rPr lang="en-US" dirty="0"/>
              <a:t> </a:t>
            </a:r>
            <a:r>
              <a:rPr lang="en-US" dirty="0" err="1"/>
              <a:t>Amol</a:t>
            </a:r>
            <a:r>
              <a:rPr lang="en-US" dirty="0"/>
              <a:t> </a:t>
            </a:r>
            <a:r>
              <a:rPr lang="en-US" dirty="0" err="1" smtClean="0"/>
              <a:t>Sahebrao</a:t>
            </a:r>
            <a:endParaRPr lang="en-US" dirty="0" smtClean="0"/>
          </a:p>
          <a:p>
            <a:pPr marL="342900" indent="-342900">
              <a:buAutoNum type="arabicPeriod"/>
            </a:pPr>
            <a:r>
              <a:rPr lang="en-US" dirty="0"/>
              <a:t>RUPALI SHARMA</a:t>
            </a:r>
          </a:p>
          <a:p>
            <a:pPr marL="342900" indent="-342900">
              <a:buAutoNum type="arabicPeriod"/>
            </a:pPr>
            <a:r>
              <a:rPr lang="en-US" dirty="0"/>
              <a:t>Mrs. </a:t>
            </a:r>
            <a:r>
              <a:rPr lang="en-US" dirty="0" err="1"/>
              <a:t>Lavanya</a:t>
            </a:r>
            <a:r>
              <a:rPr lang="en-US" dirty="0"/>
              <a:t> </a:t>
            </a:r>
            <a:r>
              <a:rPr lang="en-US" dirty="0" err="1" smtClean="0"/>
              <a:t>Nalla</a:t>
            </a:r>
            <a:endParaRPr lang="en-US" dirty="0" smtClean="0"/>
          </a:p>
          <a:p>
            <a:pPr marL="342900" indent="-342900">
              <a:buAutoNum type="arabicPeriod"/>
            </a:pPr>
            <a:r>
              <a:rPr lang="en-US" dirty="0" err="1"/>
              <a:t>Mr.Akash</a:t>
            </a:r>
            <a:r>
              <a:rPr lang="en-US" dirty="0"/>
              <a:t> Reddy</a:t>
            </a:r>
          </a:p>
        </p:txBody>
      </p:sp>
      <p:sp>
        <p:nvSpPr>
          <p:cNvPr id="6" name="TextBox 5"/>
          <p:cNvSpPr txBox="1"/>
          <p:nvPr/>
        </p:nvSpPr>
        <p:spPr>
          <a:xfrm>
            <a:off x="7302345" y="5193241"/>
            <a:ext cx="2904257" cy="369332"/>
          </a:xfrm>
          <a:prstGeom prst="rect">
            <a:avLst/>
          </a:prstGeom>
          <a:noFill/>
        </p:spPr>
        <p:txBody>
          <a:bodyPr wrap="none" rtlCol="0">
            <a:spAutoFit/>
          </a:bodyPr>
          <a:lstStyle/>
          <a:p>
            <a:r>
              <a:rPr lang="en-US" dirty="0" smtClean="0"/>
              <a:t>Project Trainer :  Neha </a:t>
            </a:r>
            <a:r>
              <a:rPr lang="en-US" dirty="0"/>
              <a:t>Gupta</a:t>
            </a:r>
            <a:endParaRPr lang="en-IN" dirty="0"/>
          </a:p>
        </p:txBody>
      </p:sp>
    </p:spTree>
    <p:extLst>
      <p:ext uri="{BB962C8B-B14F-4D97-AF65-F5344CB8AC3E}">
        <p14:creationId xmlns:p14="http://schemas.microsoft.com/office/powerpoint/2010/main" val="26529177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87768"/>
          </a:xfrm>
        </p:spPr>
        <p:txBody>
          <a:bodyPr/>
          <a:lstStyle/>
          <a:p>
            <a:r>
              <a:rPr lang="en-IN" dirty="0"/>
              <a:t>Advantages</a:t>
            </a:r>
          </a:p>
        </p:txBody>
      </p:sp>
      <p:sp>
        <p:nvSpPr>
          <p:cNvPr id="3" name="Content Placeholder 2"/>
          <p:cNvSpPr>
            <a:spLocks noGrp="1"/>
          </p:cNvSpPr>
          <p:nvPr>
            <p:ph idx="1"/>
          </p:nvPr>
        </p:nvSpPr>
        <p:spPr>
          <a:xfrm>
            <a:off x="1141412" y="1502228"/>
            <a:ext cx="9674634" cy="4990011"/>
          </a:xfrm>
        </p:spPr>
        <p:txBody>
          <a:bodyPr/>
          <a:lstStyle/>
          <a:p>
            <a:r>
              <a:rPr lang="en-US" dirty="0"/>
              <a:t>One of the main advantages of the Holt-Winters method is its ability to handle time series data with trend and seasonality, which are common features of financial data. It is also relatively easy to interpret and implement, making it a popular choice for forecasting in business and </a:t>
            </a:r>
            <a:r>
              <a:rPr lang="en-US" dirty="0" smtClean="0"/>
              <a:t>finance. Overall</a:t>
            </a:r>
            <a:r>
              <a:rPr lang="en-US" dirty="0"/>
              <a:t>, the Holt-Winters method provides a robust and reliable approach to time series forecasting, which is suited for a wide range of applications. By carefully selecting the parameters and optimizing the model, we were able to obtain accurate forecasts for the stock price for the next 30 days."</a:t>
            </a:r>
            <a:endParaRPr lang="en-IN" dirty="0"/>
          </a:p>
        </p:txBody>
      </p:sp>
    </p:spTree>
    <p:extLst>
      <p:ext uri="{BB962C8B-B14F-4D97-AF65-F5344CB8AC3E}">
        <p14:creationId xmlns:p14="http://schemas.microsoft.com/office/powerpoint/2010/main" val="8847862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959428" y="391885"/>
            <a:ext cx="7576458" cy="707886"/>
          </a:xfrm>
          <a:prstGeom prst="rect">
            <a:avLst/>
          </a:prstGeom>
          <a:noFill/>
        </p:spPr>
        <p:txBody>
          <a:bodyPr wrap="square" rtlCol="0">
            <a:spAutoFit/>
          </a:bodyPr>
          <a:lstStyle/>
          <a:p>
            <a:pPr algn="ctr"/>
            <a:r>
              <a:rPr lang="en-US" sz="2000" b="1" dirty="0"/>
              <a:t>User interface created using </a:t>
            </a:r>
            <a:r>
              <a:rPr lang="en-US" sz="2000" b="1" dirty="0" smtClean="0"/>
              <a:t>Streamlit, explaining how users</a:t>
            </a:r>
          </a:p>
          <a:p>
            <a:pPr algn="ctr"/>
            <a:r>
              <a:rPr lang="en-US" sz="2000" b="1" dirty="0" smtClean="0"/>
              <a:t> </a:t>
            </a:r>
            <a:r>
              <a:rPr lang="en-US" sz="2000" b="1" dirty="0"/>
              <a:t>can interact with it to obtain stock price forecasts</a:t>
            </a:r>
            <a:endParaRPr lang="en-IN" sz="2000" b="1"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446" y="1543906"/>
            <a:ext cx="5551713" cy="3615923"/>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0353" y="2717074"/>
            <a:ext cx="5826035" cy="3701998"/>
          </a:xfrm>
          <a:prstGeom prst="rect">
            <a:avLst/>
          </a:prstGeom>
        </p:spPr>
      </p:pic>
    </p:spTree>
    <p:extLst>
      <p:ext uri="{BB962C8B-B14F-4D97-AF65-F5344CB8AC3E}">
        <p14:creationId xmlns:p14="http://schemas.microsoft.com/office/powerpoint/2010/main" val="5087199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1258" y="822958"/>
            <a:ext cx="5499462" cy="3592286"/>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4225" y="1783078"/>
            <a:ext cx="5747657" cy="3866607"/>
          </a:xfrm>
          <a:prstGeom prst="rect">
            <a:avLst/>
          </a:prstGeom>
        </p:spPr>
      </p:pic>
      <p:sp>
        <p:nvSpPr>
          <p:cNvPr id="4" name="TextBox 3"/>
          <p:cNvSpPr txBox="1"/>
          <p:nvPr/>
        </p:nvSpPr>
        <p:spPr>
          <a:xfrm>
            <a:off x="2151354" y="5760720"/>
            <a:ext cx="6012928" cy="369332"/>
          </a:xfrm>
          <a:prstGeom prst="rect">
            <a:avLst/>
          </a:prstGeom>
          <a:noFill/>
        </p:spPr>
        <p:txBody>
          <a:bodyPr wrap="square" rtlCol="0">
            <a:spAutoFit/>
          </a:bodyPr>
          <a:lstStyle/>
          <a:p>
            <a:r>
              <a:rPr lang="en-IN" dirty="0"/>
              <a:t>https://</a:t>
            </a:r>
            <a:r>
              <a:rPr lang="en-IN" dirty="0">
                <a:hlinkClick r:id="rId4"/>
              </a:rPr>
              <a:t>rahulshalgars-project-1-lastfile2-g1ptm2.streamlit.app</a:t>
            </a:r>
            <a:r>
              <a:rPr lang="en-IN" dirty="0"/>
              <a:t>/</a:t>
            </a:r>
          </a:p>
        </p:txBody>
      </p:sp>
      <p:sp>
        <p:nvSpPr>
          <p:cNvPr id="5" name="TextBox 4"/>
          <p:cNvSpPr txBox="1"/>
          <p:nvPr/>
        </p:nvSpPr>
        <p:spPr>
          <a:xfrm>
            <a:off x="1548304" y="5760720"/>
            <a:ext cx="646331" cy="369332"/>
          </a:xfrm>
          <a:prstGeom prst="rect">
            <a:avLst/>
          </a:prstGeom>
          <a:noFill/>
        </p:spPr>
        <p:txBody>
          <a:bodyPr wrap="none" rtlCol="0">
            <a:spAutoFit/>
          </a:bodyPr>
          <a:lstStyle/>
          <a:p>
            <a:r>
              <a:rPr lang="en-US" b="1" dirty="0" smtClean="0"/>
              <a:t>Link-</a:t>
            </a:r>
            <a:endParaRPr lang="en-IN" b="1" dirty="0"/>
          </a:p>
        </p:txBody>
      </p:sp>
    </p:spTree>
    <p:extLst>
      <p:ext uri="{BB962C8B-B14F-4D97-AF65-F5344CB8AC3E}">
        <p14:creationId xmlns:p14="http://schemas.microsoft.com/office/powerpoint/2010/main" val="22598580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09391"/>
          </a:xfrm>
        </p:spPr>
        <p:txBody>
          <a:bodyPr>
            <a:normAutofit/>
          </a:bodyPr>
          <a:lstStyle/>
          <a:p>
            <a:r>
              <a:rPr lang="en-IN" dirty="0"/>
              <a:t>Limitations of the </a:t>
            </a:r>
            <a:r>
              <a:rPr lang="en-IN" dirty="0" smtClean="0"/>
              <a:t>model</a:t>
            </a:r>
            <a:endParaRPr lang="en-IN" dirty="0"/>
          </a:p>
        </p:txBody>
      </p:sp>
      <p:sp>
        <p:nvSpPr>
          <p:cNvPr id="3" name="Content Placeholder 2"/>
          <p:cNvSpPr>
            <a:spLocks noGrp="1"/>
          </p:cNvSpPr>
          <p:nvPr>
            <p:ph idx="1"/>
          </p:nvPr>
        </p:nvSpPr>
        <p:spPr>
          <a:xfrm>
            <a:off x="1137646" y="1740035"/>
            <a:ext cx="9909765" cy="3406732"/>
          </a:xfrm>
        </p:spPr>
        <p:txBody>
          <a:bodyPr>
            <a:normAutofit/>
          </a:bodyPr>
          <a:lstStyle/>
          <a:p>
            <a:r>
              <a:rPr lang="en-US" sz="2800" dirty="0"/>
              <a:t>Other time series forecasting methods, such as ARIMA and SARIMA, are also widely used and can provide accurate forecasts in certain contexts. These methods often require more expertise and computational resources than the Holt-Winters method, but can be useful when dealing with complex or non-stationary data.</a:t>
            </a:r>
            <a:endParaRPr lang="en-IN" sz="2800" dirty="0"/>
          </a:p>
        </p:txBody>
      </p:sp>
    </p:spTree>
    <p:extLst>
      <p:ext uri="{BB962C8B-B14F-4D97-AF65-F5344CB8AC3E}">
        <p14:creationId xmlns:p14="http://schemas.microsoft.com/office/powerpoint/2010/main" val="16348691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70648"/>
          </a:xfrm>
        </p:spPr>
        <p:txBody>
          <a:bodyPr/>
          <a:lstStyle/>
          <a:p>
            <a:r>
              <a:rPr lang="en-US" dirty="0"/>
              <a:t>Improving the </a:t>
            </a:r>
            <a:r>
              <a:rPr lang="en-US" dirty="0" smtClean="0"/>
              <a:t>model </a:t>
            </a:r>
            <a:r>
              <a:rPr lang="en-US" dirty="0"/>
              <a:t>and user interface</a:t>
            </a:r>
            <a:endParaRPr lang="en-IN" dirty="0"/>
          </a:p>
        </p:txBody>
      </p:sp>
      <p:sp>
        <p:nvSpPr>
          <p:cNvPr id="3" name="Content Placeholder 2"/>
          <p:cNvSpPr>
            <a:spLocks noGrp="1"/>
          </p:cNvSpPr>
          <p:nvPr>
            <p:ph idx="1"/>
          </p:nvPr>
        </p:nvSpPr>
        <p:spPr>
          <a:xfrm>
            <a:off x="1141412" y="1609407"/>
            <a:ext cx="9905999" cy="3541714"/>
          </a:xfrm>
        </p:spPr>
        <p:txBody>
          <a:bodyPr>
            <a:noAutofit/>
          </a:bodyPr>
          <a:lstStyle/>
          <a:p>
            <a:r>
              <a:rPr lang="en-US" dirty="0"/>
              <a:t>However, there are opportunities for future improvements in both selecting the model(Holt-Winters method) and the user interface.. Improvement in the model could be to explore alternative forecasting models that are better suited for non-stationary data, such as machine learning </a:t>
            </a:r>
            <a:r>
              <a:rPr lang="en-US" dirty="0" smtClean="0"/>
              <a:t>algorithms. And </a:t>
            </a:r>
            <a:r>
              <a:rPr lang="en-US" dirty="0"/>
              <a:t>when it comes to improve user interface we can we receive the feedback from users on its usability and functionality. This feedback can be used to make improvements to the interface, such as incorporating additional features or improving the visualizations. Additionally, user feedback can help identify areas where additional documentation or support may be needed to improve user adoption and satisfaction."</a:t>
            </a:r>
            <a:endParaRPr lang="en-IN" dirty="0"/>
          </a:p>
        </p:txBody>
      </p:sp>
    </p:spTree>
    <p:extLst>
      <p:ext uri="{BB962C8B-B14F-4D97-AF65-F5344CB8AC3E}">
        <p14:creationId xmlns:p14="http://schemas.microsoft.com/office/powerpoint/2010/main" val="5500124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53082"/>
          </a:xfrm>
        </p:spPr>
        <p:txBody>
          <a:bodyPr/>
          <a:lstStyle/>
          <a:p>
            <a:r>
              <a:rPr lang="en-IN" dirty="0"/>
              <a:t>Acknowledgement </a:t>
            </a:r>
          </a:p>
        </p:txBody>
      </p:sp>
      <p:sp>
        <p:nvSpPr>
          <p:cNvPr id="3" name="Content Placeholder 2"/>
          <p:cNvSpPr>
            <a:spLocks noGrp="1"/>
          </p:cNvSpPr>
          <p:nvPr>
            <p:ph idx="1"/>
          </p:nvPr>
        </p:nvSpPr>
        <p:spPr>
          <a:xfrm>
            <a:off x="1141412" y="1844538"/>
            <a:ext cx="9905999" cy="3541714"/>
          </a:xfrm>
        </p:spPr>
        <p:txBody>
          <a:bodyPr/>
          <a:lstStyle/>
          <a:p>
            <a:r>
              <a:rPr lang="en-US" dirty="0"/>
              <a:t>"I would like to express my sincere gratitude to our project trainer for their guidance and support throughout this project, as well as our mentors for their invaluable </a:t>
            </a:r>
            <a:r>
              <a:rPr lang="en-US" dirty="0" smtClean="0"/>
              <a:t>advice.</a:t>
            </a:r>
          </a:p>
          <a:p>
            <a:r>
              <a:rPr lang="en-US" dirty="0" smtClean="0"/>
              <a:t>I </a:t>
            </a:r>
            <a:r>
              <a:rPr lang="en-US" dirty="0"/>
              <a:t>would also like to extend my appreciation to the data providers for providing us with the necessary data to conduct our </a:t>
            </a:r>
            <a:r>
              <a:rPr lang="en-US" dirty="0" smtClean="0"/>
              <a:t>analysis.</a:t>
            </a:r>
          </a:p>
          <a:p>
            <a:r>
              <a:rPr lang="en-US" dirty="0" smtClean="0"/>
              <a:t>Thank </a:t>
            </a:r>
            <a:r>
              <a:rPr lang="en-US" dirty="0"/>
              <a:t>you all for your support and contributions to this project.</a:t>
            </a:r>
            <a:endParaRPr lang="en-IN" dirty="0"/>
          </a:p>
        </p:txBody>
      </p:sp>
    </p:spTree>
    <p:extLst>
      <p:ext uri="{BB962C8B-B14F-4D97-AF65-F5344CB8AC3E}">
        <p14:creationId xmlns:p14="http://schemas.microsoft.com/office/powerpoint/2010/main" val="17061685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355879"/>
            <a:ext cx="11547566" cy="1275596"/>
          </a:xfrm>
        </p:spPr>
        <p:txBody>
          <a:bodyPr>
            <a:noAutofit/>
          </a:bodyPr>
          <a:lstStyle/>
          <a:p>
            <a:pPr algn="ctr"/>
            <a:r>
              <a:rPr lang="en-US" sz="5400" dirty="0" smtClean="0"/>
              <a:t>THANK YOU</a:t>
            </a:r>
            <a:endParaRPr lang="en-IN" sz="5400" dirty="0"/>
          </a:p>
        </p:txBody>
      </p:sp>
    </p:spTree>
    <p:extLst>
      <p:ext uri="{BB962C8B-B14F-4D97-AF65-F5344CB8AC3E}">
        <p14:creationId xmlns:p14="http://schemas.microsoft.com/office/powerpoint/2010/main" val="14118243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762209"/>
            <a:ext cx="9905998" cy="583265"/>
          </a:xfrm>
        </p:spPr>
        <p:txBody>
          <a:bodyPr>
            <a:normAutofit fontScale="90000"/>
          </a:bodyPr>
          <a:lstStyle/>
          <a:p>
            <a:pPr algn="ctr"/>
            <a:r>
              <a:rPr lang="en-IN" dirty="0"/>
              <a:t>Introduction </a:t>
            </a:r>
          </a:p>
        </p:txBody>
      </p:sp>
      <p:sp>
        <p:nvSpPr>
          <p:cNvPr id="3" name="Content Placeholder 2"/>
          <p:cNvSpPr>
            <a:spLocks noGrp="1"/>
          </p:cNvSpPr>
          <p:nvPr>
            <p:ph idx="1"/>
          </p:nvPr>
        </p:nvSpPr>
        <p:spPr>
          <a:xfrm>
            <a:off x="1141411" y="1580606"/>
            <a:ext cx="10092646" cy="4206240"/>
          </a:xfrm>
        </p:spPr>
        <p:txBody>
          <a:bodyPr>
            <a:normAutofit fontScale="92500"/>
          </a:bodyPr>
          <a:lstStyle/>
          <a:p>
            <a:r>
              <a:rPr lang="en-US" dirty="0"/>
              <a:t>In this project, </a:t>
            </a:r>
            <a:r>
              <a:rPr lang="en-US" dirty="0" smtClean="0"/>
              <a:t>we have </a:t>
            </a:r>
            <a:r>
              <a:rPr lang="en-US" dirty="0"/>
              <a:t>explored the dynamics of stock prices over time and developed a model to predict the prices for the next 30 days. The goal of this project was to provide investors and traders with a reliable tool for making informed decisions and maximizing their returns. The stock market is a complex and dynamic system, influenced by a wide range of factors such as global events, economic indicators, and company news. Therefore, accurate forecasting of stock prices is a challenging task that requires advanced analytical tools and techniques. In this presentation, I will walk you through the methodology I used for this project, the dataset I analyzed, the results I obtained, and the implications of my findings. I hope this presentation will be informative and engaging, and I look forward to hearing your </a:t>
            </a:r>
            <a:r>
              <a:rPr lang="en-US" dirty="0" smtClean="0"/>
              <a:t>feedback.</a:t>
            </a:r>
            <a:r>
              <a:rPr lang="en-US" dirty="0"/>
              <a:t> Thank you."</a:t>
            </a:r>
            <a:endParaRPr lang="en-IN" dirty="0"/>
          </a:p>
        </p:txBody>
      </p:sp>
    </p:spTree>
    <p:extLst>
      <p:ext uri="{BB962C8B-B14F-4D97-AF65-F5344CB8AC3E}">
        <p14:creationId xmlns:p14="http://schemas.microsoft.com/office/powerpoint/2010/main" val="632892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66145"/>
          </a:xfrm>
        </p:spPr>
        <p:txBody>
          <a:bodyPr/>
          <a:lstStyle/>
          <a:p>
            <a:r>
              <a:rPr lang="en-IN" dirty="0"/>
              <a:t>Problem statement </a:t>
            </a:r>
          </a:p>
        </p:txBody>
      </p:sp>
      <p:sp>
        <p:nvSpPr>
          <p:cNvPr id="3" name="Content Placeholder 2"/>
          <p:cNvSpPr>
            <a:spLocks noGrp="1"/>
          </p:cNvSpPr>
          <p:nvPr>
            <p:ph idx="1"/>
          </p:nvPr>
        </p:nvSpPr>
        <p:spPr>
          <a:xfrm>
            <a:off x="1141412" y="1489166"/>
            <a:ext cx="9905999" cy="4506685"/>
          </a:xfrm>
        </p:spPr>
        <p:txBody>
          <a:bodyPr/>
          <a:lstStyle/>
          <a:p>
            <a:r>
              <a:rPr lang="en-US" dirty="0"/>
              <a:t>Predict the apple </a:t>
            </a:r>
            <a:r>
              <a:rPr lang="en-US" dirty="0" smtClean="0"/>
              <a:t>stock </a:t>
            </a:r>
            <a:r>
              <a:rPr lang="en-US" dirty="0"/>
              <a:t>price for next 30 days</a:t>
            </a:r>
            <a:r>
              <a:rPr lang="en-US" dirty="0" smtClean="0"/>
              <a:t>. There </a:t>
            </a:r>
            <a:r>
              <a:rPr lang="en-US" dirty="0"/>
              <a:t>are Open, High, Low and Close </a:t>
            </a:r>
            <a:r>
              <a:rPr lang="en-US" dirty="0" smtClean="0"/>
              <a:t>price </a:t>
            </a:r>
            <a:r>
              <a:rPr lang="en-US" dirty="0"/>
              <a:t>given for each day </a:t>
            </a:r>
            <a:r>
              <a:rPr lang="en-US" dirty="0" smtClean="0"/>
              <a:t>starting from </a:t>
            </a:r>
            <a:r>
              <a:rPr lang="en-US" dirty="0"/>
              <a:t>2012 to 2019 for Apple stock.</a:t>
            </a:r>
            <a:endParaRPr lang="en-IN" dirty="0"/>
          </a:p>
        </p:txBody>
      </p:sp>
    </p:spTree>
    <p:extLst>
      <p:ext uri="{BB962C8B-B14F-4D97-AF65-F5344CB8AC3E}">
        <p14:creationId xmlns:p14="http://schemas.microsoft.com/office/powerpoint/2010/main" val="2047721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40019"/>
          </a:xfrm>
        </p:spPr>
        <p:txBody>
          <a:bodyPr/>
          <a:lstStyle/>
          <a:p>
            <a:r>
              <a:rPr lang="en-IN" dirty="0"/>
              <a:t>About the dataset </a:t>
            </a:r>
          </a:p>
        </p:txBody>
      </p:sp>
      <p:sp>
        <p:nvSpPr>
          <p:cNvPr id="3" name="Content Placeholder 2"/>
          <p:cNvSpPr>
            <a:spLocks noGrp="1"/>
          </p:cNvSpPr>
          <p:nvPr>
            <p:ph idx="1"/>
          </p:nvPr>
        </p:nvSpPr>
        <p:spPr>
          <a:xfrm>
            <a:off x="1141412" y="1515290"/>
            <a:ext cx="10079582" cy="4493623"/>
          </a:xfrm>
        </p:spPr>
        <p:txBody>
          <a:bodyPr/>
          <a:lstStyle/>
          <a:p>
            <a:r>
              <a:rPr lang="en-US" dirty="0"/>
              <a:t>"For this project, we were provided with a dataset by our institution. The dataset contained historical stock prices of a </a:t>
            </a:r>
            <a:r>
              <a:rPr lang="en-US" dirty="0" smtClean="0"/>
              <a:t>Apple company. </a:t>
            </a:r>
            <a:r>
              <a:rPr lang="en-US" dirty="0"/>
              <a:t>The dataset included daily stock prices for several years, along with other variables such as trading volume, opening and closing </a:t>
            </a:r>
            <a:r>
              <a:rPr lang="en-US" dirty="0" smtClean="0"/>
              <a:t>prices. </a:t>
            </a:r>
            <a:r>
              <a:rPr lang="en-US" dirty="0"/>
              <a:t>We used this dataset to develop and evaluate our time series model for forecasting the stock price for the next 30 days. We acknowledge the contribution of our institution in providing us with this dataset, which was instrumental in the success of our project."</a:t>
            </a:r>
            <a:endParaRPr lang="en-IN" dirty="0"/>
          </a:p>
        </p:txBody>
      </p:sp>
    </p:spTree>
    <p:extLst>
      <p:ext uri="{BB962C8B-B14F-4D97-AF65-F5344CB8AC3E}">
        <p14:creationId xmlns:p14="http://schemas.microsoft.com/office/powerpoint/2010/main" val="34501653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935962"/>
          </a:xfrm>
        </p:spPr>
        <p:txBody>
          <a:bodyPr/>
          <a:lstStyle/>
          <a:p>
            <a:r>
              <a:rPr lang="en-IN" dirty="0"/>
              <a:t>methodology used for forecasting</a:t>
            </a:r>
          </a:p>
        </p:txBody>
      </p:sp>
      <p:sp>
        <p:nvSpPr>
          <p:cNvPr id="3" name="Content Placeholder 2"/>
          <p:cNvSpPr>
            <a:spLocks noGrp="1"/>
          </p:cNvSpPr>
          <p:nvPr>
            <p:ph idx="1"/>
          </p:nvPr>
        </p:nvSpPr>
        <p:spPr>
          <a:xfrm>
            <a:off x="1141412" y="1554480"/>
            <a:ext cx="10118771" cy="4506686"/>
          </a:xfrm>
        </p:spPr>
        <p:txBody>
          <a:bodyPr>
            <a:normAutofit fontScale="92500"/>
          </a:bodyPr>
          <a:lstStyle/>
          <a:p>
            <a:r>
              <a:rPr lang="en-US" dirty="0"/>
              <a:t>"We evaluated several time series models for forecasting the stock price, including ARIMA, SARIMA, and Holt-Winters. We compared the performance of each model by measuring the Mean Absolute Percentage Error (MAPE) on the test dataset</a:t>
            </a:r>
            <a:r>
              <a:rPr lang="en-US" dirty="0" smtClean="0"/>
              <a:t>. Our </a:t>
            </a:r>
            <a:r>
              <a:rPr lang="en-US" dirty="0"/>
              <a:t>analysis showed that while ARIMA and SARIMA performed reasonably well, the Holt-Winters method outperformed them with the lowest MAPE value. This suggested that the Holt-Winters method was better suited for our dataset, as it was able to capture the trend and seasonality in the data more </a:t>
            </a:r>
            <a:r>
              <a:rPr lang="en-US" dirty="0" smtClean="0"/>
              <a:t>accurately. Additionally</a:t>
            </a:r>
            <a:r>
              <a:rPr lang="en-US" dirty="0"/>
              <a:t>, we found that the Holt-Winters method was easy to interpret and implement, making it a practical choice for our project. Therefore, we selected the Holt-Winters method for forecasting the stock price for the next 30 days."</a:t>
            </a:r>
            <a:endParaRPr lang="en-IN" dirty="0"/>
          </a:p>
        </p:txBody>
      </p:sp>
    </p:spTree>
    <p:extLst>
      <p:ext uri="{BB962C8B-B14F-4D97-AF65-F5344CB8AC3E}">
        <p14:creationId xmlns:p14="http://schemas.microsoft.com/office/powerpoint/2010/main" val="22963348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2481942" y="365759"/>
            <a:ext cx="6114559" cy="461665"/>
          </a:xfrm>
          <a:prstGeom prst="rect">
            <a:avLst/>
          </a:prstGeom>
          <a:noFill/>
        </p:spPr>
        <p:txBody>
          <a:bodyPr wrap="none" rtlCol="0">
            <a:spAutoFit/>
          </a:bodyPr>
          <a:lstStyle/>
          <a:p>
            <a:pPr algn="ctr"/>
            <a:r>
              <a:rPr lang="en-US" sz="2400" dirty="0" smtClean="0"/>
              <a:t>Table shows different errors for different models</a:t>
            </a:r>
            <a:endParaRPr lang="en-IN" sz="2400" dirty="0"/>
          </a:p>
        </p:txBody>
      </p:sp>
      <p:graphicFrame>
        <p:nvGraphicFramePr>
          <p:cNvPr id="17" name="Table 16"/>
          <p:cNvGraphicFramePr>
            <a:graphicFrameLocks noGrp="1"/>
          </p:cNvGraphicFramePr>
          <p:nvPr>
            <p:extLst>
              <p:ext uri="{D42A27DB-BD31-4B8C-83A1-F6EECF244321}">
                <p14:modId xmlns:p14="http://schemas.microsoft.com/office/powerpoint/2010/main" val="957412557"/>
              </p:ext>
            </p:extLst>
          </p:nvPr>
        </p:nvGraphicFramePr>
        <p:xfrm>
          <a:off x="1123406" y="1071155"/>
          <a:ext cx="9875518" cy="5290457"/>
        </p:xfrm>
        <a:graphic>
          <a:graphicData uri="http://schemas.openxmlformats.org/drawingml/2006/table">
            <a:tbl>
              <a:tblPr>
                <a:tableStyleId>{5C22544A-7EE6-4342-B048-85BDC9FD1C3A}</a:tableStyleId>
              </a:tblPr>
              <a:tblGrid>
                <a:gridCol w="1627653">
                  <a:extLst>
                    <a:ext uri="{9D8B030D-6E8A-4147-A177-3AD203B41FA5}">
                      <a16:colId xmlns:a16="http://schemas.microsoft.com/office/drawing/2014/main" val="1370838668"/>
                    </a:ext>
                  </a:extLst>
                </a:gridCol>
                <a:gridCol w="1052219">
                  <a:extLst>
                    <a:ext uri="{9D8B030D-6E8A-4147-A177-3AD203B41FA5}">
                      <a16:colId xmlns:a16="http://schemas.microsoft.com/office/drawing/2014/main" val="165518926"/>
                    </a:ext>
                  </a:extLst>
                </a:gridCol>
                <a:gridCol w="1052219">
                  <a:extLst>
                    <a:ext uri="{9D8B030D-6E8A-4147-A177-3AD203B41FA5}">
                      <a16:colId xmlns:a16="http://schemas.microsoft.com/office/drawing/2014/main" val="3958563007"/>
                    </a:ext>
                  </a:extLst>
                </a:gridCol>
                <a:gridCol w="1753700">
                  <a:extLst>
                    <a:ext uri="{9D8B030D-6E8A-4147-A177-3AD203B41FA5}">
                      <a16:colId xmlns:a16="http://schemas.microsoft.com/office/drawing/2014/main" val="554391544"/>
                    </a:ext>
                  </a:extLst>
                </a:gridCol>
                <a:gridCol w="1052219">
                  <a:extLst>
                    <a:ext uri="{9D8B030D-6E8A-4147-A177-3AD203B41FA5}">
                      <a16:colId xmlns:a16="http://schemas.microsoft.com/office/drawing/2014/main" val="521007176"/>
                    </a:ext>
                  </a:extLst>
                </a:gridCol>
                <a:gridCol w="1052219">
                  <a:extLst>
                    <a:ext uri="{9D8B030D-6E8A-4147-A177-3AD203B41FA5}">
                      <a16:colId xmlns:a16="http://schemas.microsoft.com/office/drawing/2014/main" val="498895105"/>
                    </a:ext>
                  </a:extLst>
                </a:gridCol>
                <a:gridCol w="1052219">
                  <a:extLst>
                    <a:ext uri="{9D8B030D-6E8A-4147-A177-3AD203B41FA5}">
                      <a16:colId xmlns:a16="http://schemas.microsoft.com/office/drawing/2014/main" val="1308823176"/>
                    </a:ext>
                  </a:extLst>
                </a:gridCol>
                <a:gridCol w="1233070">
                  <a:extLst>
                    <a:ext uri="{9D8B030D-6E8A-4147-A177-3AD203B41FA5}">
                      <a16:colId xmlns:a16="http://schemas.microsoft.com/office/drawing/2014/main" val="2824614773"/>
                    </a:ext>
                  </a:extLst>
                </a:gridCol>
              </a:tblGrid>
              <a:tr h="357222">
                <a:tc>
                  <a:txBody>
                    <a:bodyPr/>
                    <a:lstStyle/>
                    <a:p>
                      <a:pPr algn="ctr" fontAlgn="b"/>
                      <a:r>
                        <a:rPr lang="en-IN" sz="1100" u="none" strike="noStrike" dirty="0">
                          <a:effectLst/>
                        </a:rPr>
                        <a:t>Models</a:t>
                      </a:r>
                      <a:endParaRPr lang="en-IN" sz="11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p,d,q</a:t>
                      </a:r>
                      <a:endParaRPr lang="en-IN" sz="11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P.D.Q</a:t>
                      </a:r>
                      <a:endParaRPr lang="en-IN" sz="11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seasonal period</a:t>
                      </a:r>
                      <a:endParaRPr lang="en-IN" sz="11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MAE</a:t>
                      </a:r>
                      <a:endParaRPr lang="en-IN" sz="11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IN" sz="1100" u="none" strike="noStrike">
                          <a:effectLst/>
                        </a:rPr>
                        <a:t>MAPE</a:t>
                      </a:r>
                      <a:endParaRPr lang="en-IN" sz="11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RMSE</a:t>
                      </a:r>
                      <a:endParaRPr lang="en-IN" sz="11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AIC</a:t>
                      </a:r>
                      <a:endParaRPr lang="en-IN" sz="11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80556348"/>
                  </a:ext>
                </a:extLst>
              </a:tr>
              <a:tr h="357222">
                <a:tc>
                  <a:txBody>
                    <a:bodyPr/>
                    <a:lstStyle/>
                    <a:p>
                      <a:pPr algn="ctr" fontAlgn="b"/>
                      <a:r>
                        <a:rPr lang="en-IN" sz="1100" u="none" strike="noStrike" dirty="0">
                          <a:effectLst/>
                        </a:rPr>
                        <a:t>ARIMA</a:t>
                      </a:r>
                      <a:endParaRPr lang="en-IN" sz="11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0,1,0</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26.47</a:t>
                      </a:r>
                      <a:endParaRPr lang="en-IN" sz="1100" b="0" i="0" u="none" strike="noStrike" dirty="0">
                        <a:solidFill>
                          <a:srgbClr val="000000"/>
                        </a:solidFill>
                        <a:effectLst/>
                        <a:latin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IN" sz="1100" u="none" strike="noStrike">
                          <a:effectLst/>
                        </a:rPr>
                        <a:t>12.26</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35.72</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-8995.62</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900063"/>
                  </a:ext>
                </a:extLst>
              </a:tr>
              <a:tr h="357222">
                <a:tc>
                  <a:txBody>
                    <a:bodyPr/>
                    <a:lstStyle/>
                    <a:p>
                      <a:pPr algn="ctr"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1,1,1</a:t>
                      </a:r>
                      <a:endParaRPr lang="en-IN"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26.47</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12.26</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35.72</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-8995.62</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2791510"/>
                  </a:ext>
                </a:extLst>
              </a:tr>
              <a:tr h="357222">
                <a:tc>
                  <a:txBody>
                    <a:bodyPr/>
                    <a:lstStyle/>
                    <a:p>
                      <a:pPr algn="ctr" fontAlgn="b"/>
                      <a:r>
                        <a:rPr lang="en-IN" sz="1100" u="none" strike="noStrike" dirty="0">
                          <a:effectLst/>
                        </a:rPr>
                        <a:t> </a:t>
                      </a:r>
                      <a:endParaRPr lang="en-IN"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 </a:t>
                      </a:r>
                      <a:endParaRPr lang="en-IN"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 </a:t>
                      </a:r>
                      <a:endParaRPr lang="en-IN"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2677022"/>
                  </a:ext>
                </a:extLst>
              </a:tr>
              <a:tr h="357222">
                <a:tc>
                  <a:txBody>
                    <a:bodyPr/>
                    <a:lstStyle/>
                    <a:p>
                      <a:pPr algn="ctr" fontAlgn="b"/>
                      <a:r>
                        <a:rPr lang="en-IN" sz="1100" u="none" strike="noStrike">
                          <a:effectLst/>
                        </a:rPr>
                        <a:t>SARIMA</a:t>
                      </a:r>
                      <a:endParaRPr lang="en-IN" sz="11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1,1,1</a:t>
                      </a:r>
                      <a:endParaRPr lang="en-IN"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0,1,0</a:t>
                      </a:r>
                      <a:endParaRPr lang="en-IN"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21</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890.99</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100" u="none" strike="noStrike">
                          <a:effectLst/>
                        </a:rPr>
                        <a:t>491.82</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1216.07</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100" u="none" strike="noStrike">
                          <a:effectLst/>
                        </a:rPr>
                        <a:t>-7687.191</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1791768"/>
                  </a:ext>
                </a:extLst>
              </a:tr>
              <a:tr h="357222">
                <a:tc>
                  <a:txBody>
                    <a:bodyPr/>
                    <a:lstStyle/>
                    <a:p>
                      <a:pPr algn="ctr"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1,1,1</a:t>
                      </a:r>
                      <a:endParaRPr lang="en-IN"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0,1,1</a:t>
                      </a:r>
                      <a:endParaRPr lang="en-IN"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21</a:t>
                      </a:r>
                      <a:endParaRPr lang="en-IN"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24.76</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16.76</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28.99</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-8747.49</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1178985"/>
                  </a:ext>
                </a:extLst>
              </a:tr>
              <a:tr h="357222">
                <a:tc>
                  <a:txBody>
                    <a:bodyPr/>
                    <a:lstStyle/>
                    <a:p>
                      <a:pPr algn="ctr"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1,1,1</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0,1,1</a:t>
                      </a:r>
                      <a:endParaRPr lang="en-IN"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63</a:t>
                      </a:r>
                      <a:endParaRPr lang="en-IN"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25.39</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17.86</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29.7</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-8406.051</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4925427"/>
                  </a:ext>
                </a:extLst>
              </a:tr>
              <a:tr h="357222">
                <a:tc>
                  <a:txBody>
                    <a:bodyPr/>
                    <a:lstStyle/>
                    <a:p>
                      <a:pPr algn="ctr"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1,1,1</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1,1,1</a:t>
                      </a:r>
                      <a:endParaRPr lang="en-IN"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63</a:t>
                      </a:r>
                      <a:endParaRPr lang="en-IN"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25.43</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17.22</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29.81</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-8404.825</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77546183"/>
                  </a:ext>
                </a:extLst>
              </a:tr>
              <a:tr h="357222">
                <a:tc>
                  <a:txBody>
                    <a:bodyPr/>
                    <a:lstStyle/>
                    <a:p>
                      <a:pPr algn="ctr"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 </a:t>
                      </a:r>
                      <a:endParaRPr lang="en-IN"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 </a:t>
                      </a:r>
                      <a:endParaRPr lang="en-IN"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53061745"/>
                  </a:ext>
                </a:extLst>
              </a:tr>
              <a:tr h="357222">
                <a:tc>
                  <a:txBody>
                    <a:bodyPr/>
                    <a:lstStyle/>
                    <a:p>
                      <a:pPr algn="ctr"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 </a:t>
                      </a:r>
                      <a:endParaRPr lang="en-IN"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 </a:t>
                      </a:r>
                      <a:endParaRPr lang="en-IN"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7558378"/>
                  </a:ext>
                </a:extLst>
              </a:tr>
              <a:tr h="357222">
                <a:tc>
                  <a:txBody>
                    <a:bodyPr/>
                    <a:lstStyle/>
                    <a:p>
                      <a:pPr algn="ctr"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Alpha</a:t>
                      </a:r>
                      <a:endParaRPr lang="en-IN" sz="11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Beta</a:t>
                      </a:r>
                      <a:endParaRPr lang="en-IN" sz="11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Gamma</a:t>
                      </a:r>
                      <a:endParaRPr lang="en-IN" sz="11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MAE</a:t>
                      </a:r>
                      <a:endParaRPr lang="en-IN" sz="11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MAPE</a:t>
                      </a:r>
                      <a:endParaRPr lang="en-IN" sz="11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RMSE</a:t>
                      </a:r>
                      <a:endParaRPr lang="en-IN" sz="11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AIC</a:t>
                      </a:r>
                      <a:endParaRPr lang="en-IN" sz="11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62575"/>
                  </a:ext>
                </a:extLst>
              </a:tr>
              <a:tr h="646571">
                <a:tc>
                  <a:txBody>
                    <a:bodyPr/>
                    <a:lstStyle/>
                    <a:p>
                      <a:pPr algn="ctr" fontAlgn="b"/>
                      <a:r>
                        <a:rPr lang="en-IN" sz="1100" u="none" strike="noStrike">
                          <a:effectLst/>
                        </a:rPr>
                        <a:t>HOLT WINTERS</a:t>
                      </a:r>
                      <a:endParaRPr lang="en-IN" sz="11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smtClean="0">
                          <a:effectLst/>
                        </a:rPr>
                        <a:t>0.4</a:t>
                      </a:r>
                      <a:endParaRPr lang="en-IN"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smtClean="0">
                          <a:effectLst/>
                        </a:rPr>
                        <a:t>0.1</a:t>
                      </a:r>
                      <a:endParaRPr lang="en-IN"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smtClean="0">
                          <a:effectLst/>
                        </a:rPr>
                        <a:t>0.2</a:t>
                      </a:r>
                      <a:endParaRPr lang="en-IN"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chemeClr val="dk1"/>
                          </a:solidFill>
                          <a:effectLst/>
                          <a:latin typeface="+mn-lt"/>
                        </a:rPr>
                        <a:t>22.16</a:t>
                      </a:r>
                      <a:endParaRPr lang="en-IN"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chemeClr val="dk1"/>
                          </a:solidFill>
                          <a:effectLst/>
                          <a:latin typeface="+mn-lt"/>
                        </a:rPr>
                        <a:t>16.61</a:t>
                      </a:r>
                      <a:endParaRPr lang="en-IN"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chemeClr val="dk1"/>
                          </a:solidFill>
                          <a:effectLst/>
                          <a:latin typeface="+mn-lt"/>
                        </a:rPr>
                        <a:t>26.53</a:t>
                      </a:r>
                      <a:endParaRPr lang="en-IN"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smtClean="0">
                          <a:solidFill>
                            <a:schemeClr val="dk1"/>
                          </a:solidFill>
                          <a:effectLst/>
                          <a:latin typeface="+mn-lt"/>
                        </a:rPr>
                        <a:t>-12651.727</a:t>
                      </a:r>
                      <a:endParaRPr lang="en-IN"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448436"/>
                  </a:ext>
                </a:extLst>
              </a:tr>
              <a:tr h="357222">
                <a:tc>
                  <a:txBody>
                    <a:bodyPr/>
                    <a:lstStyle/>
                    <a:p>
                      <a:pPr algn="ctr"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0.2</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0.15</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0.65</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100" u="none" strike="noStrike">
                          <a:effectLst/>
                        </a:rPr>
                        <a:t>19.81</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100" u="none" strike="noStrike" dirty="0">
                          <a:effectLst/>
                        </a:rPr>
                        <a:t>13.58</a:t>
                      </a:r>
                      <a:endParaRPr lang="en-IN"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100" u="none" strike="noStrike" dirty="0">
                          <a:effectLst/>
                        </a:rPr>
                        <a:t>24.52</a:t>
                      </a:r>
                      <a:endParaRPr lang="en-IN"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dirty="0">
                          <a:effectLst/>
                        </a:rPr>
                        <a:t>-11499.031</a:t>
                      </a:r>
                      <a:endParaRPr lang="en-IN" sz="9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0953282"/>
                  </a:ext>
                </a:extLst>
              </a:tr>
              <a:tr h="357222">
                <a:tc>
                  <a:txBody>
                    <a:bodyPr/>
                    <a:lstStyle/>
                    <a:p>
                      <a:pPr algn="ctr"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smtClean="0">
                          <a:effectLst/>
                        </a:rPr>
                        <a:t>0.4</a:t>
                      </a:r>
                      <a:endParaRPr lang="en-IN"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0.45</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0.15</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100" u="none" strike="noStrike">
                          <a:effectLst/>
                        </a:rPr>
                        <a:t>21.58</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100" u="none" strike="noStrike">
                          <a:effectLst/>
                        </a:rPr>
                        <a:t>12.07</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100" u="none" strike="noStrike" dirty="0">
                          <a:effectLst/>
                        </a:rPr>
                        <a:t>29.57</a:t>
                      </a:r>
                      <a:endParaRPr lang="en-IN"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dirty="0">
                          <a:effectLst/>
                        </a:rPr>
                        <a:t>-12592.571</a:t>
                      </a:r>
                      <a:endParaRPr lang="en-IN" sz="9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7001261"/>
                  </a:ext>
                </a:extLst>
              </a:tr>
            </a:tbl>
          </a:graphicData>
        </a:graphic>
      </p:graphicFrame>
    </p:spTree>
    <p:extLst>
      <p:ext uri="{BB962C8B-B14F-4D97-AF65-F5344CB8AC3E}">
        <p14:creationId xmlns:p14="http://schemas.microsoft.com/office/powerpoint/2010/main" val="29903256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40019"/>
          </a:xfrm>
        </p:spPr>
        <p:txBody>
          <a:bodyPr/>
          <a:lstStyle/>
          <a:p>
            <a:r>
              <a:rPr lang="en-IN" dirty="0"/>
              <a:t>Challenges Faced</a:t>
            </a:r>
          </a:p>
        </p:txBody>
      </p:sp>
      <p:sp>
        <p:nvSpPr>
          <p:cNvPr id="3" name="Content Placeholder 2"/>
          <p:cNvSpPr>
            <a:spLocks noGrp="1"/>
          </p:cNvSpPr>
          <p:nvPr>
            <p:ph idx="1"/>
          </p:nvPr>
        </p:nvSpPr>
        <p:spPr>
          <a:xfrm>
            <a:off x="1141412" y="1528354"/>
            <a:ext cx="10262462" cy="4689566"/>
          </a:xfrm>
        </p:spPr>
        <p:txBody>
          <a:bodyPr>
            <a:normAutofit fontScale="92500" lnSpcReduction="20000"/>
          </a:bodyPr>
          <a:lstStyle/>
          <a:p>
            <a:r>
              <a:rPr lang="en-US" dirty="0"/>
              <a:t>"While evaluating different time series models for forecasting the stock price, we also attempted to implement the Seasonal Autoregressive Integrated Moving Average (SARIMA) model. However, we encountered challenges when dealing with the large dataset and 260 periods of </a:t>
            </a:r>
            <a:r>
              <a:rPr lang="en-US" dirty="0" smtClean="0"/>
              <a:t>seasonality. Due </a:t>
            </a:r>
            <a:r>
              <a:rPr lang="en-US" dirty="0"/>
              <a:t>to the size of the dataset and the complexity of the SARIMA model, our machine was not able to handle the computational requirements, and we were unable to obtain the MAPE value for the SARIMA model. We tried various methods to optimize the model, such as reducing the size of the dataset or increasing the computing power, but these were not feasible </a:t>
            </a:r>
            <a:r>
              <a:rPr lang="en-US" dirty="0" smtClean="0"/>
              <a:t>options. As </a:t>
            </a:r>
            <a:r>
              <a:rPr lang="en-US" dirty="0"/>
              <a:t>a result, we decided to explore other time series models, such as the Holt-Winters method, which were better suited for our dataset and could be implemented with our available resources. While we were not able to fully evaluate the SARIMA model, we learned valuable lessons about the importance of computational resources and the need to consider practical constraints when selecting a forecasting model."</a:t>
            </a:r>
            <a:endParaRPr lang="en-IN" dirty="0"/>
          </a:p>
        </p:txBody>
      </p:sp>
    </p:spTree>
    <p:extLst>
      <p:ext uri="{BB962C8B-B14F-4D97-AF65-F5344CB8AC3E}">
        <p14:creationId xmlns:p14="http://schemas.microsoft.com/office/powerpoint/2010/main" val="29824180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61642"/>
          </a:xfrm>
        </p:spPr>
        <p:txBody>
          <a:bodyPr/>
          <a:lstStyle/>
          <a:p>
            <a:r>
              <a:rPr lang="en-IN" dirty="0"/>
              <a:t>Holt winters method </a:t>
            </a:r>
          </a:p>
        </p:txBody>
      </p:sp>
      <p:sp>
        <p:nvSpPr>
          <p:cNvPr id="3" name="Content Placeholder 2"/>
          <p:cNvSpPr>
            <a:spLocks noGrp="1"/>
          </p:cNvSpPr>
          <p:nvPr>
            <p:ph idx="1"/>
          </p:nvPr>
        </p:nvSpPr>
        <p:spPr>
          <a:xfrm>
            <a:off x="1141412" y="1463040"/>
            <a:ext cx="10079582" cy="4741817"/>
          </a:xfrm>
        </p:spPr>
        <p:txBody>
          <a:bodyPr>
            <a:normAutofit lnSpcReduction="10000"/>
          </a:bodyPr>
          <a:lstStyle/>
          <a:p>
            <a:r>
              <a:rPr lang="en-US" dirty="0"/>
              <a:t>"The Holt-Winters method is a popular time series forecasting model that is used to capture both the trend and seasonality in the data. The method is based on the idea that future values of a time series are a function of its past values, as well as the trend and seasonality </a:t>
            </a:r>
            <a:r>
              <a:rPr lang="en-US" dirty="0" smtClean="0"/>
              <a:t>components. This </a:t>
            </a:r>
            <a:r>
              <a:rPr lang="en-US" dirty="0"/>
              <a:t>involves applying three smoothing functions to the time series data: one for the level, one for the trend, and one for the seasonal </a:t>
            </a:r>
            <a:r>
              <a:rPr lang="en-US" dirty="0" smtClean="0"/>
              <a:t>component. The </a:t>
            </a:r>
            <a:r>
              <a:rPr lang="en-US" dirty="0"/>
              <a:t>Holt-Winters method has three main parameters: alpha, beta, and gamma. Alpha controls the smoothing of the level component, beta controls the smoothing of the trend component, and gamma controls the smoothing of the seasonal component. These parameters are typically selected through a process of trial and error or using optimization techniques.</a:t>
            </a:r>
            <a:endParaRPr lang="en-IN" dirty="0"/>
          </a:p>
        </p:txBody>
      </p:sp>
    </p:spTree>
    <p:extLst>
      <p:ext uri="{BB962C8B-B14F-4D97-AF65-F5344CB8AC3E}">
        <p14:creationId xmlns:p14="http://schemas.microsoft.com/office/powerpoint/2010/main" val="1925936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975" y="118109"/>
            <a:ext cx="4735564" cy="2990851"/>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4155" y="118109"/>
            <a:ext cx="4843055" cy="3007927"/>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767" y="3634332"/>
            <a:ext cx="4043636" cy="3061944"/>
          </a:xfrm>
          <a:prstGeom prst="rect">
            <a:avLst/>
          </a:prstGeom>
        </p:spPr>
      </p:pic>
      <p:pic>
        <p:nvPicPr>
          <p:cNvPr id="5" name="Picture 4"/>
          <p:cNvPicPr>
            <a:picLocks noChangeAspect="1"/>
          </p:cNvPicPr>
          <p:nvPr/>
        </p:nvPicPr>
        <p:blipFill rotWithShape="1">
          <a:blip r:embed="rId5">
            <a:extLst>
              <a:ext uri="{28A0092B-C50C-407E-A947-70E740481C1C}">
                <a14:useLocalDpi xmlns:a14="http://schemas.microsoft.com/office/drawing/2010/main" val="0"/>
              </a:ext>
            </a:extLst>
          </a:blip>
          <a:srcRect r="1592" b="16476"/>
          <a:stretch/>
        </p:blipFill>
        <p:spPr>
          <a:xfrm>
            <a:off x="6024155" y="3634332"/>
            <a:ext cx="4843055" cy="3061944"/>
          </a:xfrm>
          <a:prstGeom prst="rect">
            <a:avLst/>
          </a:prstGeom>
        </p:spPr>
      </p:pic>
      <p:sp>
        <p:nvSpPr>
          <p:cNvPr id="6" name="TextBox 5"/>
          <p:cNvSpPr txBox="1"/>
          <p:nvPr/>
        </p:nvSpPr>
        <p:spPr>
          <a:xfrm>
            <a:off x="0" y="3234222"/>
            <a:ext cx="11064240" cy="400110"/>
          </a:xfrm>
          <a:prstGeom prst="rect">
            <a:avLst/>
          </a:prstGeom>
          <a:noFill/>
        </p:spPr>
        <p:txBody>
          <a:bodyPr wrap="square" rtlCol="0" anchor="ctr">
            <a:spAutoFit/>
          </a:bodyPr>
          <a:lstStyle/>
          <a:p>
            <a:pPr algn="ctr"/>
            <a:r>
              <a:rPr lang="en-US" sz="2000" dirty="0" smtClean="0"/>
              <a:t>Final Model With Best parameters</a:t>
            </a:r>
            <a:endParaRPr lang="en-IN" sz="2000" dirty="0"/>
          </a:p>
        </p:txBody>
      </p:sp>
    </p:spTree>
    <p:extLst>
      <p:ext uri="{BB962C8B-B14F-4D97-AF65-F5344CB8AC3E}">
        <p14:creationId xmlns:p14="http://schemas.microsoft.com/office/powerpoint/2010/main" val="38655294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370</TotalTime>
  <Words>1245</Words>
  <Application>Microsoft Office PowerPoint</Application>
  <PresentationFormat>Widescreen</PresentationFormat>
  <Paragraphs>151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Trebuchet MS</vt:lpstr>
      <vt:lpstr>Tw Cen MT</vt:lpstr>
      <vt:lpstr>Circuit</vt:lpstr>
      <vt:lpstr>Apple stock forecasting</vt:lpstr>
      <vt:lpstr>Introduction </vt:lpstr>
      <vt:lpstr>Problem statement </vt:lpstr>
      <vt:lpstr>About the dataset </vt:lpstr>
      <vt:lpstr>methodology used for forecasting</vt:lpstr>
      <vt:lpstr>PowerPoint Presentation</vt:lpstr>
      <vt:lpstr>Challenges Faced</vt:lpstr>
      <vt:lpstr>Holt winters method </vt:lpstr>
      <vt:lpstr>PowerPoint Presentation</vt:lpstr>
      <vt:lpstr>Advantages</vt:lpstr>
      <vt:lpstr>PowerPoint Presentation</vt:lpstr>
      <vt:lpstr>PowerPoint Presentation</vt:lpstr>
      <vt:lpstr>Limitations of the model</vt:lpstr>
      <vt:lpstr>Improving the model and user interface</vt:lpstr>
      <vt:lpstr>Acknowledgement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Apple stock forecasting</dc:title>
  <dc:creator>Rahul</dc:creator>
  <cp:lastModifiedBy>Rahul</cp:lastModifiedBy>
  <cp:revision>23</cp:revision>
  <dcterms:created xsi:type="dcterms:W3CDTF">2023-04-11T06:00:35Z</dcterms:created>
  <dcterms:modified xsi:type="dcterms:W3CDTF">2023-04-11T12:11:46Z</dcterms:modified>
</cp:coreProperties>
</file>