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87" r:id="rId8"/>
    <p:sldId id="262" r:id="rId9"/>
    <p:sldId id="263" r:id="rId10"/>
    <p:sldId id="264" r:id="rId11"/>
    <p:sldId id="275" r:id="rId12"/>
    <p:sldId id="277" r:id="rId13"/>
    <p:sldId id="278" r:id="rId14"/>
    <p:sldId id="267" r:id="rId15"/>
    <p:sldId id="281" r:id="rId16"/>
    <p:sldId id="280" r:id="rId17"/>
    <p:sldId id="269" r:id="rId18"/>
    <p:sldId id="270" r:id="rId19"/>
    <p:sldId id="271" r:id="rId20"/>
    <p:sldId id="272" r:id="rId21"/>
    <p:sldId id="282" r:id="rId22"/>
    <p:sldId id="283" r:id="rId23"/>
    <p:sldId id="284" r:id="rId24"/>
    <p:sldId id="286" r:id="rId25"/>
    <p:sldId id="274"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9242DBB-A262-4579-940F-38B3A50B614C}">
          <p14:sldIdLst>
            <p14:sldId id="256"/>
            <p14:sldId id="257"/>
            <p14:sldId id="258"/>
            <p14:sldId id="259"/>
            <p14:sldId id="260"/>
            <p14:sldId id="261"/>
            <p14:sldId id="287"/>
            <p14:sldId id="262"/>
            <p14:sldId id="263"/>
            <p14:sldId id="264"/>
            <p14:sldId id="275"/>
            <p14:sldId id="277"/>
            <p14:sldId id="278"/>
            <p14:sldId id="267"/>
            <p14:sldId id="281"/>
            <p14:sldId id="280"/>
            <p14:sldId id="269"/>
            <p14:sldId id="270"/>
            <p14:sldId id="271"/>
            <p14:sldId id="272"/>
            <p14:sldId id="282"/>
            <p14:sldId id="283"/>
            <p14:sldId id="284"/>
            <p14:sldId id="286"/>
            <p14:sldId id="274"/>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dya Malji" initials="VM" lastIdx="1" clrIdx="0">
    <p:extLst>
      <p:ext uri="{19B8F6BF-5375-455C-9EA6-DF929625EA0E}">
        <p15:presenceInfo xmlns:p15="http://schemas.microsoft.com/office/powerpoint/2012/main" userId="1fae333021a615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notesMaster" Target="notesMasters/notesMaster1.xml" /><Relationship Id="rId30"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468d71961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468d71961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24e68dcbd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24e68dcbd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24e68dcbd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24e68dcbd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4e68dcbd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4e68dcbd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468d71961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468d71961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4e68dcbd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24e68dcbd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24bf6e78c1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24bf6e78c1_0_1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4bf6e78c1_0_1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24bf6e78c1_0_1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24bf6e78c1_0_1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24bf6e78c1_0_1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4e68dcbd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4e68dcbd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24bf6e78c1_0_1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24bf6e78c1_0_1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24bf6e78c1_0_1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24bf6e78c1_0_1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4bf6e78c1_0_1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4bf6e78c1_0_1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4bf6e78c1_0_1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4bf6e78c1_0_1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theme" Target="../theme/theme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9.xml"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 Id="rId4" Type="http://schemas.openxmlformats.org/officeDocument/2006/relationships/image" Target="../media/image14.png" /></Relationships>
</file>

<file path=ppt/slides/_rels/slide16.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hyperlink" Target="https://yamini0984-nlp-pro-app-qhaawj.streamlit.app/" TargetMode="External" /><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latin typeface="Times New Roman"/>
                <a:ea typeface="Times New Roman"/>
                <a:cs typeface="Times New Roman"/>
                <a:sym typeface="Times New Roman"/>
              </a:rPr>
              <a:t>P230 Patient’s Condition Classification</a:t>
            </a:r>
            <a:endParaRPr>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32493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latin typeface="Times New Roman"/>
                <a:ea typeface="Times New Roman"/>
                <a:cs typeface="Times New Roman"/>
                <a:sym typeface="Times New Roman"/>
              </a:rPr>
              <a:t>Using NLP and Supervised ML Algorithms</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254025" y="99050"/>
            <a:ext cx="3390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Times New Roman"/>
                <a:ea typeface="Times New Roman"/>
                <a:cs typeface="Times New Roman"/>
                <a:sym typeface="Times New Roman"/>
              </a:rPr>
              <a:t>3.  EDA Visualizations</a:t>
            </a:r>
            <a:endParaRPr dirty="0">
              <a:latin typeface="Times New Roman"/>
              <a:ea typeface="Times New Roman"/>
              <a:cs typeface="Times New Roman"/>
              <a:sym typeface="Times New Roman"/>
            </a:endParaRPr>
          </a:p>
        </p:txBody>
      </p:sp>
      <p:pic>
        <p:nvPicPr>
          <p:cNvPr id="102" name="Google Shape;102;p21"/>
          <p:cNvPicPr preferRelativeResize="0"/>
          <p:nvPr/>
        </p:nvPicPr>
        <p:blipFill>
          <a:blip r:embed="rId3">
            <a:alphaModFix/>
          </a:blip>
          <a:stretch>
            <a:fillRect/>
          </a:stretch>
        </p:blipFill>
        <p:spPr>
          <a:xfrm>
            <a:off x="152400" y="824150"/>
            <a:ext cx="4561121" cy="4166950"/>
          </a:xfrm>
          <a:prstGeom prst="rect">
            <a:avLst/>
          </a:prstGeom>
          <a:noFill/>
          <a:ln>
            <a:noFill/>
          </a:ln>
        </p:spPr>
      </p:pic>
      <p:pic>
        <p:nvPicPr>
          <p:cNvPr id="103" name="Google Shape;103;p21"/>
          <p:cNvPicPr preferRelativeResize="0"/>
          <p:nvPr/>
        </p:nvPicPr>
        <p:blipFill>
          <a:blip r:embed="rId4">
            <a:alphaModFix/>
          </a:blip>
          <a:stretch>
            <a:fillRect/>
          </a:stretch>
        </p:blipFill>
        <p:spPr>
          <a:xfrm>
            <a:off x="4713525" y="152400"/>
            <a:ext cx="4430475" cy="499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8;p22">
            <a:extLst>
              <a:ext uri="{FF2B5EF4-FFF2-40B4-BE49-F238E27FC236}">
                <a16:creationId xmlns:a16="http://schemas.microsoft.com/office/drawing/2014/main" id="{FA6D02B7-4FFE-C5E4-7848-F78CD4F0069E}"/>
              </a:ext>
            </a:extLst>
          </p:cNvPr>
          <p:cNvPicPr preferRelativeResize="0"/>
          <p:nvPr/>
        </p:nvPicPr>
        <p:blipFill>
          <a:blip r:embed="rId2">
            <a:alphaModFix/>
          </a:blip>
          <a:stretch>
            <a:fillRect/>
          </a:stretch>
        </p:blipFill>
        <p:spPr>
          <a:xfrm>
            <a:off x="152375" y="175450"/>
            <a:ext cx="4322250" cy="4782900"/>
          </a:xfrm>
          <a:prstGeom prst="rect">
            <a:avLst/>
          </a:prstGeom>
          <a:noFill/>
          <a:ln>
            <a:noFill/>
          </a:ln>
        </p:spPr>
      </p:pic>
      <p:pic>
        <p:nvPicPr>
          <p:cNvPr id="6" name="Picture 5">
            <a:extLst>
              <a:ext uri="{FF2B5EF4-FFF2-40B4-BE49-F238E27FC236}">
                <a16:creationId xmlns:a16="http://schemas.microsoft.com/office/drawing/2014/main" id="{E23EF1CF-3013-6227-6F15-3F0E4A0C8CFC}"/>
              </a:ext>
            </a:extLst>
          </p:cNvPr>
          <p:cNvPicPr>
            <a:picLocks noChangeAspect="1"/>
          </p:cNvPicPr>
          <p:nvPr/>
        </p:nvPicPr>
        <p:blipFill rotWithShape="1">
          <a:blip r:embed="rId3"/>
          <a:srcRect l="6889" t="32790" r="62555" b="23753"/>
          <a:stretch/>
        </p:blipFill>
        <p:spPr>
          <a:xfrm>
            <a:off x="4669378" y="914400"/>
            <a:ext cx="4322248" cy="3779790"/>
          </a:xfrm>
          <a:prstGeom prst="rect">
            <a:avLst/>
          </a:prstGeom>
        </p:spPr>
      </p:pic>
    </p:spTree>
    <p:extLst>
      <p:ext uri="{BB962C8B-B14F-4D97-AF65-F5344CB8AC3E}">
        <p14:creationId xmlns:p14="http://schemas.microsoft.com/office/powerpoint/2010/main" val="1687336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8C16-9203-36A0-9A4A-ADDD64E48B0B}"/>
              </a:ext>
            </a:extLst>
          </p:cNvPr>
          <p:cNvSpPr>
            <a:spLocks noGrp="1"/>
          </p:cNvSpPr>
          <p:nvPr>
            <p:ph type="title"/>
          </p:nvPr>
        </p:nvSpPr>
        <p:spPr>
          <a:xfrm>
            <a:off x="4008120" y="289560"/>
            <a:ext cx="4824180" cy="601979"/>
          </a:xfrm>
        </p:spPr>
        <p:txBody>
          <a:bodyPr>
            <a:normAutofit fontScale="90000"/>
          </a:bodyPr>
          <a:lstStyle/>
          <a:p>
            <a:pPr algn="ctr"/>
            <a:r>
              <a:rPr lang="en-IN" dirty="0"/>
              <a:t> Frequency distribution of rating</a:t>
            </a:r>
          </a:p>
        </p:txBody>
      </p:sp>
      <p:pic>
        <p:nvPicPr>
          <p:cNvPr id="4" name="Picture 3" descr="&#10;">
            <a:extLst>
              <a:ext uri="{FF2B5EF4-FFF2-40B4-BE49-F238E27FC236}">
                <a16:creationId xmlns:a16="http://schemas.microsoft.com/office/drawing/2014/main" id="{87BCF923-BBB5-F4D7-85AE-D0E031664EF0}"/>
              </a:ext>
            </a:extLst>
          </p:cNvPr>
          <p:cNvPicPr>
            <a:picLocks noChangeAspect="1"/>
          </p:cNvPicPr>
          <p:nvPr/>
        </p:nvPicPr>
        <p:blipFill rotWithShape="1">
          <a:blip r:embed="rId2"/>
          <a:srcRect l="5143" t="31067" r="54497" b="8912"/>
          <a:stretch/>
        </p:blipFill>
        <p:spPr>
          <a:xfrm>
            <a:off x="3932640" y="1036319"/>
            <a:ext cx="4746540" cy="4107179"/>
          </a:xfrm>
          <a:prstGeom prst="rect">
            <a:avLst/>
          </a:prstGeom>
        </p:spPr>
      </p:pic>
      <p:pic>
        <p:nvPicPr>
          <p:cNvPr id="5" name="Picture 4">
            <a:extLst>
              <a:ext uri="{FF2B5EF4-FFF2-40B4-BE49-F238E27FC236}">
                <a16:creationId xmlns:a16="http://schemas.microsoft.com/office/drawing/2014/main" id="{B58172D9-9ACB-962F-965B-CDC116B06793}"/>
              </a:ext>
            </a:extLst>
          </p:cNvPr>
          <p:cNvPicPr>
            <a:picLocks noChangeAspect="1"/>
          </p:cNvPicPr>
          <p:nvPr/>
        </p:nvPicPr>
        <p:blipFill rotWithShape="1">
          <a:blip r:embed="rId3"/>
          <a:srcRect l="4500" t="34963" r="58500" b="21481"/>
          <a:stretch/>
        </p:blipFill>
        <p:spPr>
          <a:xfrm>
            <a:off x="220980" y="1181100"/>
            <a:ext cx="3642360" cy="3634740"/>
          </a:xfrm>
          <a:prstGeom prst="rect">
            <a:avLst/>
          </a:prstGeom>
        </p:spPr>
      </p:pic>
      <p:sp>
        <p:nvSpPr>
          <p:cNvPr id="7" name="Title 1">
            <a:extLst>
              <a:ext uri="{FF2B5EF4-FFF2-40B4-BE49-F238E27FC236}">
                <a16:creationId xmlns:a16="http://schemas.microsoft.com/office/drawing/2014/main" id="{2C2F334D-DCAC-325C-2BF7-E40427D3F0DE}"/>
              </a:ext>
            </a:extLst>
          </p:cNvPr>
          <p:cNvSpPr txBox="1">
            <a:spLocks/>
          </p:cNvSpPr>
          <p:nvPr/>
        </p:nvSpPr>
        <p:spPr>
          <a:xfrm>
            <a:off x="83820" y="114300"/>
            <a:ext cx="4053840" cy="922020"/>
          </a:xfrm>
          <a:prstGeom prst="rect">
            <a:avLst/>
          </a:prstGeom>
          <a:noFill/>
          <a:ln>
            <a:noFill/>
          </a:ln>
        </p:spPr>
        <p:txBody>
          <a:bodyPr spcFirstLastPara="1" wrap="square" lIns="91425" tIns="91425" rIns="91425" bIns="91425" anchor="t" anchorCtr="0">
            <a:normAutofit fontScale="90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IN" dirty="0"/>
              <a:t> Discerption of the data</a:t>
            </a:r>
          </a:p>
          <a:p>
            <a:pPr algn="ctr"/>
            <a:r>
              <a:rPr lang="en-IN" dirty="0"/>
              <a:t>Regarding the 3 conditions</a:t>
            </a:r>
          </a:p>
          <a:p>
            <a:pPr algn="ctr"/>
            <a:endParaRPr lang="en-IN" dirty="0"/>
          </a:p>
        </p:txBody>
      </p:sp>
    </p:spTree>
    <p:extLst>
      <p:ext uri="{BB962C8B-B14F-4D97-AF65-F5344CB8AC3E}">
        <p14:creationId xmlns:p14="http://schemas.microsoft.com/office/powerpoint/2010/main" val="3697077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A9E11-911B-8658-8FB9-9CF4AFDDD694}"/>
              </a:ext>
            </a:extLst>
          </p:cNvPr>
          <p:cNvSpPr>
            <a:spLocks noGrp="1"/>
          </p:cNvSpPr>
          <p:nvPr>
            <p:ph type="title"/>
          </p:nvPr>
        </p:nvSpPr>
        <p:spPr>
          <a:xfrm>
            <a:off x="311700" y="251460"/>
            <a:ext cx="8520600" cy="548639"/>
          </a:xfrm>
        </p:spPr>
        <p:txBody>
          <a:bodyPr>
            <a:normAutofit fontScale="90000"/>
          </a:bodyPr>
          <a:lstStyle/>
          <a:p>
            <a:pPr algn="ctr"/>
            <a:r>
              <a:rPr lang="en-IN" dirty="0"/>
              <a:t>World-</a:t>
            </a:r>
            <a:r>
              <a:rPr lang="en-IN" dirty="0" err="1"/>
              <a:t>Colud</a:t>
            </a:r>
            <a:r>
              <a:rPr lang="en-IN" dirty="0"/>
              <a:t> for the three conditions</a:t>
            </a:r>
          </a:p>
        </p:txBody>
      </p:sp>
      <p:pic>
        <p:nvPicPr>
          <p:cNvPr id="4" name="Google Shape;115;p23">
            <a:extLst>
              <a:ext uri="{FF2B5EF4-FFF2-40B4-BE49-F238E27FC236}">
                <a16:creationId xmlns:a16="http://schemas.microsoft.com/office/drawing/2014/main" id="{2BC4F160-80E1-A415-030A-39FB6F8F0789}"/>
              </a:ext>
            </a:extLst>
          </p:cNvPr>
          <p:cNvPicPr preferRelativeResize="0"/>
          <p:nvPr/>
        </p:nvPicPr>
        <p:blipFill>
          <a:blip r:embed="rId2">
            <a:alphaModFix/>
          </a:blip>
          <a:stretch>
            <a:fillRect/>
          </a:stretch>
        </p:blipFill>
        <p:spPr>
          <a:xfrm>
            <a:off x="243839" y="914400"/>
            <a:ext cx="4168991" cy="3715295"/>
          </a:xfrm>
          <a:prstGeom prst="rect">
            <a:avLst/>
          </a:prstGeom>
          <a:noFill/>
          <a:ln>
            <a:noFill/>
          </a:ln>
        </p:spPr>
      </p:pic>
      <p:pic>
        <p:nvPicPr>
          <p:cNvPr id="5" name="Google Shape;114;p23">
            <a:extLst>
              <a:ext uri="{FF2B5EF4-FFF2-40B4-BE49-F238E27FC236}">
                <a16:creationId xmlns:a16="http://schemas.microsoft.com/office/drawing/2014/main" id="{5545D014-F1DA-31D5-85F3-B24AF0BCB372}"/>
              </a:ext>
            </a:extLst>
          </p:cNvPr>
          <p:cNvPicPr preferRelativeResize="0"/>
          <p:nvPr/>
        </p:nvPicPr>
        <p:blipFill>
          <a:blip r:embed="rId3">
            <a:alphaModFix/>
          </a:blip>
          <a:stretch>
            <a:fillRect/>
          </a:stretch>
        </p:blipFill>
        <p:spPr>
          <a:xfrm>
            <a:off x="4488180" y="914399"/>
            <a:ext cx="4496650" cy="3715295"/>
          </a:xfrm>
          <a:prstGeom prst="rect">
            <a:avLst/>
          </a:prstGeom>
          <a:noFill/>
          <a:ln>
            <a:noFill/>
          </a:ln>
        </p:spPr>
      </p:pic>
    </p:spTree>
    <p:extLst>
      <p:ext uri="{BB962C8B-B14F-4D97-AF65-F5344CB8AC3E}">
        <p14:creationId xmlns:p14="http://schemas.microsoft.com/office/powerpoint/2010/main" val="147024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4"/>
          <p:cNvPicPr preferRelativeResize="0"/>
          <p:nvPr/>
        </p:nvPicPr>
        <p:blipFill>
          <a:blip r:embed="rId3">
            <a:alphaModFix/>
          </a:blip>
          <a:stretch>
            <a:fillRect/>
          </a:stretch>
        </p:blipFill>
        <p:spPr>
          <a:xfrm>
            <a:off x="106274" y="662940"/>
            <a:ext cx="4374286" cy="3680459"/>
          </a:xfrm>
          <a:prstGeom prst="rect">
            <a:avLst/>
          </a:prstGeom>
          <a:noFill/>
          <a:ln>
            <a:noFill/>
          </a:ln>
        </p:spPr>
      </p:pic>
      <p:sp>
        <p:nvSpPr>
          <p:cNvPr id="121" name="Google Shape;121;p24"/>
          <p:cNvSpPr txBox="1">
            <a:spLocks noGrp="1"/>
          </p:cNvSpPr>
          <p:nvPr>
            <p:ph type="title"/>
          </p:nvPr>
        </p:nvSpPr>
        <p:spPr>
          <a:xfrm>
            <a:off x="4480560" y="1203961"/>
            <a:ext cx="4583864" cy="27508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br>
              <a:rPr lang="en-US" sz="1788" b="1" dirty="0">
                <a:latin typeface="Times New Roman"/>
                <a:ea typeface="Times New Roman"/>
                <a:cs typeface="Times New Roman"/>
                <a:sym typeface="Times New Roman"/>
              </a:rPr>
            </a:br>
            <a:r>
              <a:rPr lang="en-US" sz="1788" b="1" dirty="0">
                <a:latin typeface="Times New Roman"/>
                <a:ea typeface="Times New Roman"/>
                <a:cs typeface="Times New Roman"/>
                <a:sym typeface="Times New Roman"/>
              </a:rPr>
              <a:t>Word cloud is a visual representation of text data where the size of each word indicates its frequency or importance. It helps identify key themes or patterns in a document or corpus at a glance. By visually highlighting popular or significant words, word clouds provide a quick overview of textual information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0C44-93BB-40C6-AE7C-3B78136409D5}"/>
              </a:ext>
            </a:extLst>
          </p:cNvPr>
          <p:cNvSpPr>
            <a:spLocks noGrp="1"/>
          </p:cNvSpPr>
          <p:nvPr>
            <p:ph type="title"/>
          </p:nvPr>
        </p:nvSpPr>
        <p:spPr>
          <a:xfrm>
            <a:off x="311700" y="170985"/>
            <a:ext cx="8520066" cy="846740"/>
          </a:xfrm>
        </p:spPr>
        <p:txBody>
          <a:bodyPr>
            <a:normAutofit fontScale="90000"/>
          </a:bodyPr>
          <a:lstStyle/>
          <a:p>
            <a:pPr algn="ctr"/>
            <a:r>
              <a:rPr lang="en-IN" sz="2800" dirty="0"/>
              <a:t>Top 10 drugs to </a:t>
            </a:r>
            <a:r>
              <a:rPr lang="en-IN" dirty="0"/>
              <a:t>be recommended for the user</a:t>
            </a:r>
            <a:br>
              <a:rPr lang="en-IN" dirty="0"/>
            </a:br>
            <a:r>
              <a:rPr lang="en-IN" dirty="0"/>
              <a:t>(For Depression)</a:t>
            </a:r>
            <a:br>
              <a:rPr lang="en-IN" sz="2800" dirty="0"/>
            </a:br>
            <a:endParaRPr lang="en-IN" dirty="0"/>
          </a:p>
        </p:txBody>
      </p:sp>
      <p:pic>
        <p:nvPicPr>
          <p:cNvPr id="7" name="Picture 6">
            <a:extLst>
              <a:ext uri="{FF2B5EF4-FFF2-40B4-BE49-F238E27FC236}">
                <a16:creationId xmlns:a16="http://schemas.microsoft.com/office/drawing/2014/main" id="{4E41E6AA-4D2F-6D49-3D06-823CF521C80A}"/>
              </a:ext>
            </a:extLst>
          </p:cNvPr>
          <p:cNvPicPr>
            <a:picLocks noChangeAspect="1"/>
          </p:cNvPicPr>
          <p:nvPr/>
        </p:nvPicPr>
        <p:blipFill rotWithShape="1">
          <a:blip r:embed="rId2"/>
          <a:srcRect l="4067" t="41808" r="50976" b="50000"/>
          <a:stretch/>
        </p:blipFill>
        <p:spPr>
          <a:xfrm>
            <a:off x="311699" y="1017725"/>
            <a:ext cx="4110935" cy="799547"/>
          </a:xfrm>
          <a:prstGeom prst="rect">
            <a:avLst/>
          </a:prstGeom>
        </p:spPr>
      </p:pic>
      <p:pic>
        <p:nvPicPr>
          <p:cNvPr id="9" name="Picture 8">
            <a:extLst>
              <a:ext uri="{FF2B5EF4-FFF2-40B4-BE49-F238E27FC236}">
                <a16:creationId xmlns:a16="http://schemas.microsoft.com/office/drawing/2014/main" id="{013FD68C-9CA6-CA96-31CC-D724E957228D}"/>
              </a:ext>
            </a:extLst>
          </p:cNvPr>
          <p:cNvPicPr>
            <a:picLocks noChangeAspect="1"/>
          </p:cNvPicPr>
          <p:nvPr/>
        </p:nvPicPr>
        <p:blipFill rotWithShape="1">
          <a:blip r:embed="rId3"/>
          <a:srcRect l="4066" t="47552" r="60651" b="43197"/>
          <a:stretch/>
        </p:blipFill>
        <p:spPr>
          <a:xfrm>
            <a:off x="311699" y="3122343"/>
            <a:ext cx="3226272" cy="598682"/>
          </a:xfrm>
          <a:prstGeom prst="rect">
            <a:avLst/>
          </a:prstGeom>
        </p:spPr>
      </p:pic>
      <p:pic>
        <p:nvPicPr>
          <p:cNvPr id="13" name="Picture 12">
            <a:extLst>
              <a:ext uri="{FF2B5EF4-FFF2-40B4-BE49-F238E27FC236}">
                <a16:creationId xmlns:a16="http://schemas.microsoft.com/office/drawing/2014/main" id="{64731ACA-07F3-7169-80B7-FAE363426BA5}"/>
              </a:ext>
            </a:extLst>
          </p:cNvPr>
          <p:cNvPicPr>
            <a:picLocks noChangeAspect="1"/>
          </p:cNvPicPr>
          <p:nvPr/>
        </p:nvPicPr>
        <p:blipFill rotWithShape="1">
          <a:blip r:embed="rId4"/>
          <a:srcRect l="3409" t="37434" r="38943" b="3324"/>
          <a:stretch/>
        </p:blipFill>
        <p:spPr>
          <a:xfrm>
            <a:off x="3657064" y="1864465"/>
            <a:ext cx="5271345" cy="3148385"/>
          </a:xfrm>
          <a:prstGeom prst="rect">
            <a:avLst/>
          </a:prstGeom>
        </p:spPr>
      </p:pic>
      <p:sp>
        <p:nvSpPr>
          <p:cNvPr id="14" name="Title 1">
            <a:extLst>
              <a:ext uri="{FF2B5EF4-FFF2-40B4-BE49-F238E27FC236}">
                <a16:creationId xmlns:a16="http://schemas.microsoft.com/office/drawing/2014/main" id="{BD4ACA68-7298-EC4B-7AD6-1ACC78D29202}"/>
              </a:ext>
            </a:extLst>
          </p:cNvPr>
          <p:cNvSpPr txBox="1">
            <a:spLocks/>
          </p:cNvSpPr>
          <p:nvPr/>
        </p:nvSpPr>
        <p:spPr>
          <a:xfrm flipH="1">
            <a:off x="475785" y="2252546"/>
            <a:ext cx="1613210" cy="5387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IN" sz="1800" dirty="0"/>
              <a:t>Codes used</a:t>
            </a:r>
          </a:p>
          <a:p>
            <a:pPr algn="ctr"/>
            <a:br>
              <a:rPr lang="en-IN" sz="1800" dirty="0"/>
            </a:br>
            <a:endParaRPr lang="en-IN" sz="1800" dirty="0"/>
          </a:p>
        </p:txBody>
      </p:sp>
      <p:sp>
        <p:nvSpPr>
          <p:cNvPr id="16" name="Arrow: Left-Right-Up 15">
            <a:extLst>
              <a:ext uri="{FF2B5EF4-FFF2-40B4-BE49-F238E27FC236}">
                <a16:creationId xmlns:a16="http://schemas.microsoft.com/office/drawing/2014/main" id="{2FDE5BC8-FC61-6AA6-1A9D-B5D99A4C4699}"/>
              </a:ext>
            </a:extLst>
          </p:cNvPr>
          <p:cNvSpPr/>
          <p:nvPr/>
        </p:nvSpPr>
        <p:spPr>
          <a:xfrm rot="5400000">
            <a:off x="2183059" y="1663204"/>
            <a:ext cx="1305068" cy="1613210"/>
          </a:xfrm>
          <a:prstGeom prst="leftRightUp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45196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D7E64-B32F-E8FC-D3FD-F75948253A92}"/>
              </a:ext>
            </a:extLst>
          </p:cNvPr>
          <p:cNvSpPr>
            <a:spLocks noGrp="1"/>
          </p:cNvSpPr>
          <p:nvPr>
            <p:ph type="title"/>
          </p:nvPr>
        </p:nvSpPr>
        <p:spPr>
          <a:xfrm>
            <a:off x="311700" y="129541"/>
            <a:ext cx="8520600" cy="632460"/>
          </a:xfrm>
        </p:spPr>
        <p:txBody>
          <a:bodyPr>
            <a:normAutofit fontScale="90000"/>
          </a:bodyPr>
          <a:lstStyle/>
          <a:p>
            <a:pPr algn="ctr"/>
            <a:r>
              <a:rPr lang="en-IN" dirty="0"/>
              <a:t>Similarly for High Blood Pressure, &amp; Diabetes, Type 2</a:t>
            </a:r>
          </a:p>
        </p:txBody>
      </p:sp>
      <p:pic>
        <p:nvPicPr>
          <p:cNvPr id="11" name="Picture 10">
            <a:extLst>
              <a:ext uri="{FF2B5EF4-FFF2-40B4-BE49-F238E27FC236}">
                <a16:creationId xmlns:a16="http://schemas.microsoft.com/office/drawing/2014/main" id="{C16A2145-F4CF-1FDB-EC9F-CDB14EDD02FA}"/>
              </a:ext>
            </a:extLst>
          </p:cNvPr>
          <p:cNvPicPr>
            <a:picLocks noChangeAspect="1"/>
          </p:cNvPicPr>
          <p:nvPr/>
        </p:nvPicPr>
        <p:blipFill rotWithShape="1">
          <a:blip r:embed="rId2"/>
          <a:srcRect l="5528" t="37001" r="41709" b="9691"/>
          <a:stretch/>
        </p:blipFill>
        <p:spPr>
          <a:xfrm>
            <a:off x="4572000" y="1091184"/>
            <a:ext cx="4342076" cy="3151632"/>
          </a:xfrm>
          <a:prstGeom prst="rect">
            <a:avLst/>
          </a:prstGeom>
        </p:spPr>
      </p:pic>
      <p:sp>
        <p:nvSpPr>
          <p:cNvPr id="13" name="Title 1">
            <a:extLst>
              <a:ext uri="{FF2B5EF4-FFF2-40B4-BE49-F238E27FC236}">
                <a16:creationId xmlns:a16="http://schemas.microsoft.com/office/drawing/2014/main" id="{AC723A3A-87AD-2D17-F938-5365738B7B73}"/>
              </a:ext>
            </a:extLst>
          </p:cNvPr>
          <p:cNvSpPr txBox="1">
            <a:spLocks/>
          </p:cNvSpPr>
          <p:nvPr/>
        </p:nvSpPr>
        <p:spPr>
          <a:xfrm>
            <a:off x="835151" y="652273"/>
            <a:ext cx="3095961" cy="3764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IN" sz="1400" dirty="0"/>
              <a:t>Top 10 drugs for Diabetes, Type 2</a:t>
            </a:r>
          </a:p>
        </p:txBody>
      </p:sp>
      <p:sp>
        <p:nvSpPr>
          <p:cNvPr id="14" name="Title 1">
            <a:extLst>
              <a:ext uri="{FF2B5EF4-FFF2-40B4-BE49-F238E27FC236}">
                <a16:creationId xmlns:a16="http://schemas.microsoft.com/office/drawing/2014/main" id="{7EACB29E-CF11-1CB0-43C3-068AA847BA8A}"/>
              </a:ext>
            </a:extLst>
          </p:cNvPr>
          <p:cNvSpPr txBox="1">
            <a:spLocks/>
          </p:cNvSpPr>
          <p:nvPr/>
        </p:nvSpPr>
        <p:spPr>
          <a:xfrm>
            <a:off x="4511040" y="652273"/>
            <a:ext cx="3621024" cy="528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IN" sz="1400" dirty="0"/>
              <a:t>Top 10 drugs for High Blood Pressure</a:t>
            </a:r>
          </a:p>
          <a:p>
            <a:pPr algn="ctr"/>
            <a:endParaRPr lang="en-IN" sz="1400" dirty="0"/>
          </a:p>
        </p:txBody>
      </p:sp>
      <p:pic>
        <p:nvPicPr>
          <p:cNvPr id="18" name="Picture 17">
            <a:extLst>
              <a:ext uri="{FF2B5EF4-FFF2-40B4-BE49-F238E27FC236}">
                <a16:creationId xmlns:a16="http://schemas.microsoft.com/office/drawing/2014/main" id="{82CFCA10-3BAB-568C-7D07-40B981993DF7}"/>
              </a:ext>
            </a:extLst>
          </p:cNvPr>
          <p:cNvPicPr>
            <a:picLocks noChangeAspect="1"/>
          </p:cNvPicPr>
          <p:nvPr/>
        </p:nvPicPr>
        <p:blipFill rotWithShape="1">
          <a:blip r:embed="rId3"/>
          <a:srcRect l="4146" t="46396" r="42195" b="6631"/>
          <a:stretch/>
        </p:blipFill>
        <p:spPr>
          <a:xfrm>
            <a:off x="229925" y="1091184"/>
            <a:ext cx="4281116" cy="3151632"/>
          </a:xfrm>
          <a:prstGeom prst="rect">
            <a:avLst/>
          </a:prstGeom>
        </p:spPr>
      </p:pic>
    </p:spTree>
    <p:extLst>
      <p:ext uri="{BB962C8B-B14F-4D97-AF65-F5344CB8AC3E}">
        <p14:creationId xmlns:p14="http://schemas.microsoft.com/office/powerpoint/2010/main" val="1647701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184850" y="76000"/>
            <a:ext cx="3102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4. Text Preprocessing </a:t>
            </a:r>
            <a:endParaRPr>
              <a:latin typeface="Times New Roman"/>
              <a:ea typeface="Times New Roman"/>
              <a:cs typeface="Times New Roman"/>
              <a:sym typeface="Times New Roman"/>
            </a:endParaRPr>
          </a:p>
        </p:txBody>
      </p:sp>
      <p:sp>
        <p:nvSpPr>
          <p:cNvPr id="133" name="Google Shape;133;p26"/>
          <p:cNvSpPr txBox="1">
            <a:spLocks noGrp="1"/>
          </p:cNvSpPr>
          <p:nvPr>
            <p:ph type="body" idx="1"/>
          </p:nvPr>
        </p:nvSpPr>
        <p:spPr>
          <a:xfrm>
            <a:off x="311700" y="703475"/>
            <a:ext cx="8520600" cy="401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dk1"/>
                </a:solidFill>
                <a:latin typeface="Times New Roman"/>
                <a:ea typeface="Times New Roman"/>
                <a:cs typeface="Times New Roman"/>
                <a:sym typeface="Times New Roman"/>
              </a:rPr>
              <a:t>In this step we performed text cleaning, it involves</a:t>
            </a:r>
            <a:endParaRPr dirty="0">
              <a:solidFill>
                <a:schemeClr val="dk1"/>
              </a:solidFill>
              <a:latin typeface="Times New Roman"/>
              <a:ea typeface="Times New Roman"/>
              <a:cs typeface="Times New Roman"/>
              <a:sym typeface="Times New Roman"/>
            </a:endParaRPr>
          </a:p>
          <a:p>
            <a:pPr marL="457200" lvl="0" indent="-342900" algn="l" rtl="0">
              <a:spcBef>
                <a:spcPts val="1200"/>
              </a:spcBef>
              <a:spcAft>
                <a:spcPts val="0"/>
              </a:spcAft>
              <a:buClr>
                <a:schemeClr val="dk1"/>
              </a:buClr>
              <a:buSzPts val="1800"/>
              <a:buFont typeface="Times New Roman"/>
              <a:buAutoNum type="arabicPeriod"/>
            </a:pPr>
            <a:r>
              <a:rPr lang="en-GB" dirty="0">
                <a:solidFill>
                  <a:schemeClr val="dk1"/>
                </a:solidFill>
                <a:latin typeface="Times New Roman"/>
                <a:ea typeface="Times New Roman"/>
                <a:cs typeface="Times New Roman"/>
                <a:sym typeface="Times New Roman"/>
              </a:rPr>
              <a:t>Lowering the text</a:t>
            </a:r>
            <a:endParaRPr dirty="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AutoNum type="arabicPeriod"/>
            </a:pPr>
            <a:r>
              <a:rPr lang="en-GB" dirty="0">
                <a:solidFill>
                  <a:schemeClr val="dk1"/>
                </a:solidFill>
                <a:latin typeface="Times New Roman"/>
                <a:ea typeface="Times New Roman"/>
                <a:cs typeface="Times New Roman"/>
                <a:sym typeface="Times New Roman"/>
              </a:rPr>
              <a:t>Removing stop words</a:t>
            </a:r>
            <a:endParaRPr dirty="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AutoNum type="arabicPeriod"/>
            </a:pPr>
            <a:r>
              <a:rPr lang="en-GB" dirty="0">
                <a:solidFill>
                  <a:schemeClr val="dk1"/>
                </a:solidFill>
                <a:latin typeface="Times New Roman"/>
                <a:ea typeface="Times New Roman"/>
                <a:cs typeface="Times New Roman"/>
                <a:sym typeface="Times New Roman"/>
              </a:rPr>
              <a:t>Removing empty spaces and empty strings</a:t>
            </a:r>
            <a:endParaRPr dirty="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AutoNum type="arabicPeriod"/>
            </a:pPr>
            <a:r>
              <a:rPr lang="en-GB" dirty="0">
                <a:solidFill>
                  <a:schemeClr val="dk1"/>
                </a:solidFill>
                <a:latin typeface="Times New Roman"/>
                <a:ea typeface="Times New Roman"/>
                <a:cs typeface="Times New Roman"/>
                <a:sym typeface="Times New Roman"/>
              </a:rPr>
              <a:t>Removing HTML tags and other related things</a:t>
            </a:r>
            <a:endParaRPr dirty="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AutoNum type="arabicPeriod"/>
            </a:pPr>
            <a:r>
              <a:rPr lang="en-GB" dirty="0">
                <a:solidFill>
                  <a:schemeClr val="dk1"/>
                </a:solidFill>
                <a:latin typeface="Times New Roman"/>
                <a:ea typeface="Times New Roman"/>
                <a:cs typeface="Times New Roman"/>
                <a:sym typeface="Times New Roman"/>
              </a:rPr>
              <a:t>Removing special characters (?,!,# etc.)</a:t>
            </a:r>
            <a:endParaRPr dirty="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AutoNum type="arabicPeriod"/>
            </a:pPr>
            <a:r>
              <a:rPr lang="en-GB" dirty="0">
                <a:solidFill>
                  <a:schemeClr val="dk1"/>
                </a:solidFill>
                <a:latin typeface="Times New Roman"/>
                <a:ea typeface="Times New Roman"/>
                <a:cs typeface="Times New Roman"/>
                <a:sym typeface="Times New Roman"/>
              </a:rPr>
              <a:t>Tokenization</a:t>
            </a:r>
            <a:endParaRPr dirty="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AutoNum type="arabicPeriod"/>
            </a:pPr>
            <a:r>
              <a:rPr lang="en-GB" dirty="0">
                <a:solidFill>
                  <a:schemeClr val="dk1"/>
                </a:solidFill>
                <a:latin typeface="Times New Roman"/>
                <a:ea typeface="Times New Roman"/>
                <a:cs typeface="Times New Roman"/>
                <a:sym typeface="Times New Roman"/>
              </a:rPr>
              <a:t>Lemmatization</a:t>
            </a:r>
            <a:endParaRPr dirty="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GB" dirty="0">
                <a:solidFill>
                  <a:schemeClr val="dk1"/>
                </a:solidFill>
                <a:latin typeface="Times New Roman"/>
                <a:ea typeface="Times New Roman"/>
                <a:cs typeface="Times New Roman"/>
                <a:sym typeface="Times New Roman"/>
              </a:rPr>
              <a:t>For this purpose we have used libraries like </a:t>
            </a:r>
            <a:r>
              <a:rPr lang="en-GB" i="1" u="sng" dirty="0">
                <a:solidFill>
                  <a:schemeClr val="dk1"/>
                </a:solidFill>
                <a:latin typeface="Times New Roman"/>
                <a:ea typeface="Times New Roman"/>
                <a:cs typeface="Times New Roman"/>
                <a:sym typeface="Times New Roman"/>
              </a:rPr>
              <a:t>NLTK , re(Regular Expressions), string, </a:t>
            </a:r>
            <a:r>
              <a:rPr lang="en-GB" i="1" u="sng" dirty="0" err="1">
                <a:solidFill>
                  <a:schemeClr val="dk1"/>
                </a:solidFill>
                <a:latin typeface="Times New Roman"/>
                <a:ea typeface="Times New Roman"/>
                <a:cs typeface="Times New Roman"/>
                <a:sym typeface="Times New Roman"/>
              </a:rPr>
              <a:t>BeautifulSoup</a:t>
            </a:r>
            <a:r>
              <a:rPr lang="en-GB" i="1" u="sng" dirty="0">
                <a:solidFill>
                  <a:schemeClr val="dk1"/>
                </a:solidFill>
                <a:latin typeface="Times New Roman"/>
                <a:ea typeface="Times New Roman"/>
                <a:cs typeface="Times New Roman"/>
                <a:sym typeface="Times New Roman"/>
              </a:rPr>
              <a:t>, </a:t>
            </a:r>
            <a:r>
              <a:rPr lang="en-GB" i="1" u="sng" dirty="0" err="1">
                <a:solidFill>
                  <a:schemeClr val="dk1"/>
                </a:solidFill>
                <a:latin typeface="Times New Roman"/>
                <a:ea typeface="Times New Roman"/>
                <a:cs typeface="Times New Roman"/>
                <a:sym typeface="Times New Roman"/>
              </a:rPr>
              <a:t>wordnetLemmatizer</a:t>
            </a:r>
            <a:r>
              <a:rPr lang="en-GB" i="1" u="sng" dirty="0">
                <a:solidFill>
                  <a:schemeClr val="dk1"/>
                </a:solidFill>
                <a:latin typeface="Times New Roman"/>
                <a:ea typeface="Times New Roman"/>
                <a:cs typeface="Times New Roman"/>
                <a:sym typeface="Times New Roman"/>
              </a:rPr>
              <a:t> etc. </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445025"/>
            <a:ext cx="3136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b="1" dirty="0">
                <a:latin typeface="Times New Roman"/>
                <a:ea typeface="Times New Roman"/>
                <a:cs typeface="Times New Roman"/>
                <a:sym typeface="Times New Roman"/>
              </a:rPr>
              <a:t>5. Feature Extraction</a:t>
            </a:r>
            <a:endParaRPr b="1" dirty="0">
              <a:latin typeface="Times New Roman"/>
              <a:ea typeface="Times New Roman"/>
              <a:cs typeface="Times New Roman"/>
              <a:sym typeface="Times New Roman"/>
            </a:endParaRPr>
          </a:p>
        </p:txBody>
      </p:sp>
      <p:sp>
        <p:nvSpPr>
          <p:cNvPr id="139" name="Google Shape;139;p27"/>
          <p:cNvSpPr txBox="1">
            <a:spLocks noGrp="1"/>
          </p:cNvSpPr>
          <p:nvPr>
            <p:ph type="body" idx="1"/>
          </p:nvPr>
        </p:nvSpPr>
        <p:spPr>
          <a:xfrm>
            <a:off x="311700" y="1152475"/>
            <a:ext cx="8520600" cy="275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a:solidFill>
                  <a:schemeClr val="dk1"/>
                </a:solidFill>
                <a:latin typeface="Times New Roman"/>
                <a:ea typeface="Times New Roman"/>
                <a:cs typeface="Times New Roman"/>
                <a:sym typeface="Times New Roman"/>
              </a:rPr>
              <a:t>Two types of feature extractions methods we have used i.e. </a:t>
            </a:r>
            <a:endParaRPr sz="2000">
              <a:solidFill>
                <a:schemeClr val="dk1"/>
              </a:solidFill>
              <a:latin typeface="Times New Roman"/>
              <a:ea typeface="Times New Roman"/>
              <a:cs typeface="Times New Roman"/>
              <a:sym typeface="Times New Roman"/>
            </a:endParaRPr>
          </a:p>
          <a:p>
            <a:pPr marL="457200" lvl="0" indent="-355600" algn="l" rtl="0">
              <a:spcBef>
                <a:spcPts val="1200"/>
              </a:spcBef>
              <a:spcAft>
                <a:spcPts val="0"/>
              </a:spcAft>
              <a:buClr>
                <a:schemeClr val="dk1"/>
              </a:buClr>
              <a:buSzPts val="2000"/>
              <a:buFont typeface="Times New Roman"/>
              <a:buAutoNum type="arabicPeriod"/>
            </a:pPr>
            <a:r>
              <a:rPr lang="en-GB" sz="2000" i="1">
                <a:solidFill>
                  <a:schemeClr val="dk1"/>
                </a:solidFill>
                <a:latin typeface="Times New Roman"/>
                <a:ea typeface="Times New Roman"/>
                <a:cs typeface="Times New Roman"/>
                <a:sym typeface="Times New Roman"/>
              </a:rPr>
              <a:t>BAG OF WORDS (with unigrams, bigrams and trigrams)</a:t>
            </a:r>
            <a:endParaRPr sz="2000" i="1">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AutoNum type="arabicPeriod"/>
            </a:pPr>
            <a:r>
              <a:rPr lang="en-GB" sz="2000" i="1">
                <a:solidFill>
                  <a:schemeClr val="dk1"/>
                </a:solidFill>
                <a:latin typeface="Times New Roman"/>
                <a:ea typeface="Times New Roman"/>
                <a:cs typeface="Times New Roman"/>
                <a:sym typeface="Times New Roman"/>
              </a:rPr>
              <a:t>TF-IDF</a:t>
            </a:r>
            <a:r>
              <a:rPr lang="en-GB" sz="2000">
                <a:solidFill>
                  <a:schemeClr val="dk1"/>
                </a:solidFill>
                <a:latin typeface="Times New Roman"/>
                <a:ea typeface="Times New Roman"/>
                <a:cs typeface="Times New Roman"/>
                <a:sym typeface="Times New Roman"/>
              </a:rPr>
              <a:t> (Term Frequency - Inverse Document Frequency)</a:t>
            </a:r>
            <a:endParaRPr sz="20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GB" sz="2000">
                <a:solidFill>
                  <a:schemeClr val="dk1"/>
                </a:solidFill>
                <a:latin typeface="Times New Roman"/>
                <a:ea typeface="Times New Roman"/>
                <a:cs typeface="Times New Roman"/>
                <a:sym typeface="Times New Roman"/>
              </a:rPr>
              <a:t>We have used </a:t>
            </a:r>
            <a:r>
              <a:rPr lang="en-GB" sz="2000" b="1" i="1">
                <a:solidFill>
                  <a:schemeClr val="dk1"/>
                </a:solidFill>
                <a:latin typeface="Times New Roman"/>
                <a:ea typeface="Times New Roman"/>
                <a:cs typeface="Times New Roman"/>
                <a:sym typeface="Times New Roman"/>
              </a:rPr>
              <a:t>countVectorizer,TfidfVectorizer</a:t>
            </a:r>
            <a:r>
              <a:rPr lang="en-GB" sz="2000">
                <a:solidFill>
                  <a:schemeClr val="dk1"/>
                </a:solidFill>
                <a:latin typeface="Times New Roman"/>
                <a:ea typeface="Times New Roman"/>
                <a:cs typeface="Times New Roman"/>
                <a:sym typeface="Times New Roman"/>
              </a:rPr>
              <a:t> from </a:t>
            </a:r>
            <a:r>
              <a:rPr lang="en-GB" sz="2000" b="1" i="1" u="sng">
                <a:solidFill>
                  <a:schemeClr val="dk1"/>
                </a:solidFill>
                <a:latin typeface="Times New Roman"/>
                <a:ea typeface="Times New Roman"/>
                <a:cs typeface="Times New Roman"/>
                <a:sym typeface="Times New Roman"/>
              </a:rPr>
              <a:t>Sklearn library</a:t>
            </a:r>
            <a:r>
              <a:rPr lang="en-GB" sz="2000">
                <a:solidFill>
                  <a:schemeClr val="dk1"/>
                </a:solidFill>
                <a:latin typeface="Times New Roman"/>
                <a:ea typeface="Times New Roman"/>
                <a:cs typeface="Times New Roman"/>
                <a:sym typeface="Times New Roman"/>
              </a:rPr>
              <a:t> for feature extraction</a:t>
            </a:r>
            <a:r>
              <a:rPr lang="en-GB">
                <a:solidFill>
                  <a:schemeClr val="dk1"/>
                </a:solidFill>
                <a:latin typeface="Times New Roman"/>
                <a:ea typeface="Times New Roman"/>
                <a:cs typeface="Times New Roman"/>
                <a:sym typeface="Times New Roman"/>
              </a:rPr>
              <a:t>.</a:t>
            </a:r>
            <a:endParaRPr sz="1350">
              <a:solidFill>
                <a:srgbClr val="D4D4D4"/>
              </a:solidFill>
              <a:highlight>
                <a:srgbClr val="1E1E1E"/>
              </a:highlight>
              <a:latin typeface="Courier New"/>
              <a:ea typeface="Courier New"/>
              <a:cs typeface="Courier New"/>
              <a:sym typeface="Courier New"/>
            </a:endParaRPr>
          </a:p>
          <a:p>
            <a:pPr marL="0" lvl="0" indent="0" algn="l" rtl="0">
              <a:spcBef>
                <a:spcPts val="1200"/>
              </a:spcBef>
              <a:spcAft>
                <a:spcPts val="1200"/>
              </a:spcAft>
              <a:buNone/>
            </a:pP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311700" y="445025"/>
            <a:ext cx="55239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Times New Roman"/>
                <a:ea typeface="Times New Roman"/>
                <a:cs typeface="Times New Roman"/>
                <a:sym typeface="Times New Roman"/>
              </a:rPr>
              <a:t>6. Model Building and Model Summary</a:t>
            </a:r>
            <a:endParaRPr dirty="0">
              <a:latin typeface="Times New Roman"/>
              <a:ea typeface="Times New Roman"/>
              <a:cs typeface="Times New Roman"/>
              <a:sym typeface="Times New Roman"/>
            </a:endParaRPr>
          </a:p>
        </p:txBody>
      </p:sp>
      <p:sp>
        <p:nvSpPr>
          <p:cNvPr id="145" name="Google Shape;145;p28"/>
          <p:cNvSpPr txBox="1">
            <a:spLocks noGrp="1"/>
          </p:cNvSpPr>
          <p:nvPr>
            <p:ph type="body" idx="1"/>
          </p:nvPr>
        </p:nvSpPr>
        <p:spPr>
          <a:xfrm>
            <a:off x="311700" y="1152475"/>
            <a:ext cx="8520600" cy="3921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sz="1900" dirty="0">
                <a:solidFill>
                  <a:schemeClr val="dk1"/>
                </a:solidFill>
                <a:latin typeface="Times New Roman"/>
                <a:ea typeface="Times New Roman"/>
                <a:cs typeface="Times New Roman"/>
                <a:sym typeface="Times New Roman"/>
              </a:rPr>
              <a:t>To build the model, we used the extracted features as our input and the condition as our target variable.</a:t>
            </a:r>
            <a:endParaRPr sz="1900"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GB" sz="1900" dirty="0">
                <a:solidFill>
                  <a:schemeClr val="dk1"/>
                </a:solidFill>
                <a:latin typeface="Times New Roman"/>
                <a:ea typeface="Times New Roman"/>
                <a:cs typeface="Times New Roman"/>
                <a:sym typeface="Times New Roman"/>
              </a:rPr>
              <a:t>Then we slitted the data into train(80%) and test data(20%).</a:t>
            </a:r>
            <a:endParaRPr sz="1900"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GB" sz="1900" dirty="0">
                <a:solidFill>
                  <a:schemeClr val="dk1"/>
                </a:solidFill>
                <a:latin typeface="Times New Roman"/>
                <a:ea typeface="Times New Roman"/>
                <a:cs typeface="Times New Roman"/>
                <a:sym typeface="Times New Roman"/>
              </a:rPr>
              <a:t>As we know condition has 3 classes i.e. Depression, Diabetes Type 2 and High Blood Pressure. We trained different classification models including </a:t>
            </a:r>
            <a:r>
              <a:rPr lang="en-GB" sz="1900" dirty="0" err="1">
                <a:solidFill>
                  <a:schemeClr val="dk1"/>
                </a:solidFill>
                <a:latin typeface="Times New Roman"/>
                <a:ea typeface="Times New Roman"/>
                <a:cs typeface="Times New Roman"/>
                <a:sym typeface="Times New Roman"/>
              </a:rPr>
              <a:t>ensumbling</a:t>
            </a:r>
            <a:r>
              <a:rPr lang="en-GB" sz="1900" dirty="0">
                <a:solidFill>
                  <a:schemeClr val="dk1"/>
                </a:solidFill>
                <a:latin typeface="Times New Roman"/>
                <a:ea typeface="Times New Roman"/>
                <a:cs typeface="Times New Roman"/>
                <a:sym typeface="Times New Roman"/>
              </a:rPr>
              <a:t> technique.</a:t>
            </a:r>
            <a:endParaRPr sz="1900"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GB" sz="1900" dirty="0">
                <a:solidFill>
                  <a:schemeClr val="dk1"/>
                </a:solidFill>
                <a:latin typeface="Times New Roman"/>
                <a:ea typeface="Times New Roman"/>
                <a:cs typeface="Times New Roman"/>
                <a:sym typeface="Times New Roman"/>
              </a:rPr>
              <a:t>We used the test data to find the performance of the models. As there was a huge imbalance in the target variable we have used </a:t>
            </a:r>
            <a:r>
              <a:rPr lang="en-GB" sz="1900" b="1" i="1" u="sng" dirty="0">
                <a:solidFill>
                  <a:schemeClr val="dk1"/>
                </a:solidFill>
                <a:latin typeface="Times New Roman"/>
                <a:ea typeface="Times New Roman"/>
                <a:cs typeface="Times New Roman"/>
                <a:sym typeface="Times New Roman"/>
              </a:rPr>
              <a:t>F1-score</a:t>
            </a:r>
            <a:r>
              <a:rPr lang="en-GB" sz="1900" dirty="0">
                <a:solidFill>
                  <a:schemeClr val="dk1"/>
                </a:solidFill>
                <a:latin typeface="Times New Roman"/>
                <a:ea typeface="Times New Roman"/>
                <a:cs typeface="Times New Roman"/>
                <a:sym typeface="Times New Roman"/>
              </a:rPr>
              <a:t>  as our matric rather than accuracy to know the performance of each models &amp; finally for the selection model.</a:t>
            </a:r>
            <a:endParaRPr sz="1900" dirty="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GB" sz="1900" dirty="0">
                <a:solidFill>
                  <a:schemeClr val="dk1"/>
                </a:solidFill>
                <a:latin typeface="Times New Roman"/>
                <a:ea typeface="Times New Roman"/>
                <a:cs typeface="Times New Roman"/>
                <a:sym typeface="Times New Roman"/>
              </a:rPr>
              <a:t>Here we used mostly </a:t>
            </a:r>
            <a:r>
              <a:rPr lang="en-GB" sz="1900" b="1" i="1" u="sng" dirty="0" err="1">
                <a:solidFill>
                  <a:schemeClr val="dk1"/>
                </a:solidFill>
                <a:latin typeface="Times New Roman"/>
                <a:ea typeface="Times New Roman"/>
                <a:cs typeface="Times New Roman"/>
                <a:sym typeface="Times New Roman"/>
              </a:rPr>
              <a:t>sklearn</a:t>
            </a:r>
            <a:r>
              <a:rPr lang="en-GB" sz="1900" b="1" i="1" u="sng" dirty="0">
                <a:solidFill>
                  <a:schemeClr val="dk1"/>
                </a:solidFill>
                <a:latin typeface="Times New Roman"/>
                <a:ea typeface="Times New Roman"/>
                <a:cs typeface="Times New Roman"/>
                <a:sym typeface="Times New Roman"/>
              </a:rPr>
              <a:t>, TensorFlow and </a:t>
            </a:r>
            <a:r>
              <a:rPr lang="en-GB" sz="1900" b="1" i="1" u="sng" dirty="0" err="1">
                <a:solidFill>
                  <a:schemeClr val="dk1"/>
                </a:solidFill>
                <a:latin typeface="Times New Roman"/>
                <a:ea typeface="Times New Roman"/>
                <a:cs typeface="Times New Roman"/>
                <a:sym typeface="Times New Roman"/>
              </a:rPr>
              <a:t>Keras</a:t>
            </a:r>
            <a:r>
              <a:rPr lang="en-GB" sz="1900" b="1" i="1" u="sng" dirty="0">
                <a:solidFill>
                  <a:schemeClr val="dk1"/>
                </a:solidFill>
                <a:latin typeface="Times New Roman"/>
                <a:ea typeface="Times New Roman"/>
                <a:cs typeface="Times New Roman"/>
                <a:sym typeface="Times New Roman"/>
              </a:rPr>
              <a:t> </a:t>
            </a:r>
            <a:r>
              <a:rPr lang="en-GB" sz="1900" dirty="0">
                <a:solidFill>
                  <a:schemeClr val="dk1"/>
                </a:solidFill>
                <a:latin typeface="Times New Roman"/>
                <a:ea typeface="Times New Roman"/>
                <a:cs typeface="Times New Roman"/>
                <a:sym typeface="Times New Roman"/>
              </a:rPr>
              <a:t>to build the Models.</a:t>
            </a:r>
            <a:endParaRPr sz="19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4500" dirty="0">
                <a:latin typeface="Times New Roman"/>
                <a:ea typeface="Times New Roman"/>
                <a:cs typeface="Times New Roman"/>
                <a:sym typeface="Times New Roman"/>
              </a:rPr>
              <a:t>Team 5 </a:t>
            </a:r>
            <a:endParaRPr sz="4500" dirty="0">
              <a:latin typeface="Times New Roman"/>
              <a:ea typeface="Times New Roman"/>
              <a:cs typeface="Times New Roman"/>
              <a:sym typeface="Times New Roman"/>
            </a:endParaRPr>
          </a:p>
        </p:txBody>
      </p:sp>
      <p:sp>
        <p:nvSpPr>
          <p:cNvPr id="61" name="Google Shape;61;p14"/>
          <p:cNvSpPr txBox="1">
            <a:spLocks noGrp="1"/>
          </p:cNvSpPr>
          <p:nvPr>
            <p:ph type="body" idx="2"/>
          </p:nvPr>
        </p:nvSpPr>
        <p:spPr>
          <a:xfrm>
            <a:off x="4572000" y="874000"/>
            <a:ext cx="4469700" cy="2920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2200">
                <a:solidFill>
                  <a:srgbClr val="222222"/>
                </a:solidFill>
                <a:highlight>
                  <a:srgbClr val="FFFFFF"/>
                </a:highlight>
              </a:rPr>
              <a:t>Mr.  Vishwanath M Irkal</a:t>
            </a:r>
            <a:endParaRPr sz="2200">
              <a:solidFill>
                <a:srgbClr val="222222"/>
              </a:solidFill>
              <a:highlight>
                <a:srgbClr val="FFFFFF"/>
              </a:highlight>
            </a:endParaRPr>
          </a:p>
          <a:p>
            <a:pPr marL="0" lvl="0" indent="0" algn="l" rtl="0">
              <a:spcBef>
                <a:spcPts val="0"/>
              </a:spcBef>
              <a:spcAft>
                <a:spcPts val="0"/>
              </a:spcAft>
              <a:buNone/>
            </a:pPr>
            <a:r>
              <a:rPr lang="en-GB" sz="2200">
                <a:solidFill>
                  <a:srgbClr val="222222"/>
                </a:solidFill>
                <a:highlight>
                  <a:srgbClr val="FFFFFF"/>
                </a:highlight>
              </a:rPr>
              <a:t>Mr.  Riyaz Ahemed Shaik</a:t>
            </a:r>
            <a:endParaRPr sz="2200">
              <a:solidFill>
                <a:srgbClr val="222222"/>
              </a:solidFill>
              <a:highlight>
                <a:srgbClr val="FFFFFF"/>
              </a:highlight>
            </a:endParaRPr>
          </a:p>
          <a:p>
            <a:pPr marL="0" lvl="0" indent="0" algn="l" rtl="0">
              <a:spcBef>
                <a:spcPts val="0"/>
              </a:spcBef>
              <a:spcAft>
                <a:spcPts val="0"/>
              </a:spcAft>
              <a:buNone/>
            </a:pPr>
            <a:r>
              <a:rPr lang="en-GB" sz="2200">
                <a:solidFill>
                  <a:srgbClr val="222222"/>
                </a:solidFill>
                <a:highlight>
                  <a:srgbClr val="FFFFFF"/>
                </a:highlight>
              </a:rPr>
              <a:t>Mr.  JOYDEEP DEKA</a:t>
            </a:r>
            <a:endParaRPr sz="2200">
              <a:solidFill>
                <a:srgbClr val="222222"/>
              </a:solidFill>
              <a:highlight>
                <a:srgbClr val="FFFFFF"/>
              </a:highlight>
            </a:endParaRPr>
          </a:p>
          <a:p>
            <a:pPr marL="0" lvl="0" indent="0" algn="l" rtl="0">
              <a:spcBef>
                <a:spcPts val="0"/>
              </a:spcBef>
              <a:spcAft>
                <a:spcPts val="0"/>
              </a:spcAft>
              <a:buNone/>
            </a:pPr>
            <a:r>
              <a:rPr lang="en-GB" sz="2200">
                <a:solidFill>
                  <a:srgbClr val="222222"/>
                </a:solidFill>
                <a:highlight>
                  <a:srgbClr val="FFFFFF"/>
                </a:highlight>
              </a:rPr>
              <a:t>Mrs. Yamini Vinod Bansode</a:t>
            </a:r>
            <a:endParaRPr sz="2200">
              <a:solidFill>
                <a:srgbClr val="222222"/>
              </a:solidFill>
              <a:highlight>
                <a:srgbClr val="FFFFFF"/>
              </a:highlight>
            </a:endParaRPr>
          </a:p>
          <a:p>
            <a:pPr marL="0" lvl="0" indent="0" algn="l" rtl="0">
              <a:spcBef>
                <a:spcPts val="0"/>
              </a:spcBef>
              <a:spcAft>
                <a:spcPts val="0"/>
              </a:spcAft>
              <a:buNone/>
            </a:pPr>
            <a:r>
              <a:rPr lang="en-GB" sz="2200">
                <a:solidFill>
                  <a:srgbClr val="222222"/>
                </a:solidFill>
                <a:highlight>
                  <a:srgbClr val="FFFFFF"/>
                </a:highlight>
              </a:rPr>
              <a:t>Mrs. Lavanya Nalla</a:t>
            </a:r>
            <a:endParaRPr sz="2200">
              <a:solidFill>
                <a:srgbClr val="222222"/>
              </a:solidFill>
              <a:highlight>
                <a:srgbClr val="FFFFFF"/>
              </a:highlight>
            </a:endParaRPr>
          </a:p>
          <a:p>
            <a:pPr marL="0" lvl="0" indent="0" algn="l" rtl="0">
              <a:spcBef>
                <a:spcPts val="0"/>
              </a:spcBef>
              <a:spcAft>
                <a:spcPts val="0"/>
              </a:spcAft>
              <a:buNone/>
            </a:pPr>
            <a:r>
              <a:rPr lang="en-GB" sz="2400">
                <a:solidFill>
                  <a:srgbClr val="222222"/>
                </a:solidFill>
                <a:highlight>
                  <a:srgbClr val="FFFFFF"/>
                </a:highlight>
              </a:rPr>
              <a:t>Mr.  M Guru Bhavan Narayana</a:t>
            </a:r>
            <a:endParaRPr sz="2400">
              <a:solidFill>
                <a:srgbClr val="222222"/>
              </a:solidFill>
              <a:highlight>
                <a:srgbClr val="FFFFFF"/>
              </a:highlight>
            </a:endParaRPr>
          </a:p>
          <a:p>
            <a:pPr marL="0" lvl="0" indent="0" algn="l" rtl="0">
              <a:spcBef>
                <a:spcPts val="0"/>
              </a:spcBef>
              <a:spcAft>
                <a:spcPts val="1200"/>
              </a:spcAft>
              <a:buNone/>
            </a:pPr>
            <a:endParaRPr/>
          </a:p>
        </p:txBody>
      </p:sp>
      <p:sp>
        <p:nvSpPr>
          <p:cNvPr id="2" name="Google Shape;60;p14">
            <a:extLst>
              <a:ext uri="{FF2B5EF4-FFF2-40B4-BE49-F238E27FC236}">
                <a16:creationId xmlns:a16="http://schemas.microsoft.com/office/drawing/2014/main" id="{813513B9-55F2-F4D1-97E2-ACC0FE3523CC}"/>
              </a:ext>
            </a:extLst>
          </p:cNvPr>
          <p:cNvSpPr txBox="1">
            <a:spLocks/>
          </p:cNvSpPr>
          <p:nvPr/>
        </p:nvSpPr>
        <p:spPr>
          <a:xfrm>
            <a:off x="4728116" y="3850887"/>
            <a:ext cx="4230029" cy="500243"/>
          </a:xfrm>
          <a:prstGeom prst="rect">
            <a:avLst/>
          </a:prstGeom>
          <a:noFill/>
          <a:ln>
            <a:noFill/>
          </a:ln>
        </p:spPr>
        <p:txBody>
          <a:bodyPr spcFirstLastPara="1" wrap="square" lIns="91425" tIns="91425" rIns="91425" bIns="91425" anchor="b" anchorCtr="0">
            <a:normAutofit fontScale="475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r>
              <a:rPr lang="en-GB" sz="4500" b="1" dirty="0">
                <a:solidFill>
                  <a:schemeClr val="tx1"/>
                </a:solidFill>
                <a:latin typeface="Times New Roman"/>
                <a:ea typeface="Times New Roman"/>
                <a:cs typeface="Times New Roman"/>
                <a:sym typeface="Times New Roman"/>
              </a:rPr>
              <a:t>Mentor :  </a:t>
            </a:r>
            <a:r>
              <a:rPr lang="en-IN" sz="4500" b="1" dirty="0">
                <a:solidFill>
                  <a:schemeClr val="tx1"/>
                </a:solidFill>
                <a:latin typeface="Times New Roman"/>
                <a:ea typeface="Times New Roman"/>
                <a:cs typeface="Times New Roman"/>
                <a:sym typeface="Times New Roman"/>
              </a:rPr>
              <a:t>M</a:t>
            </a:r>
            <a:r>
              <a:rPr lang="en-GB" sz="4500" b="1" dirty="0" err="1">
                <a:solidFill>
                  <a:schemeClr val="tx1"/>
                </a:solidFill>
                <a:latin typeface="Times New Roman"/>
                <a:ea typeface="Times New Roman"/>
                <a:cs typeface="Times New Roman"/>
                <a:sym typeface="Times New Roman"/>
              </a:rPr>
              <a:t>adishetti</a:t>
            </a:r>
            <a:r>
              <a:rPr lang="en-GB" sz="4500" b="1" dirty="0">
                <a:solidFill>
                  <a:schemeClr val="tx1"/>
                </a:solidFill>
                <a:latin typeface="Times New Roman"/>
                <a:ea typeface="Times New Roman"/>
                <a:cs typeface="Times New Roman"/>
                <a:sym typeface="Times New Roman"/>
              </a:rPr>
              <a:t> </a:t>
            </a:r>
            <a:r>
              <a:rPr lang="en-GB" sz="4500" b="1" dirty="0" err="1">
                <a:solidFill>
                  <a:schemeClr val="tx1"/>
                </a:solidFill>
                <a:latin typeface="Times New Roman"/>
                <a:ea typeface="Times New Roman"/>
                <a:cs typeface="Times New Roman"/>
                <a:sym typeface="Times New Roman"/>
              </a:rPr>
              <a:t>Rajashekar</a:t>
            </a:r>
            <a:endParaRPr lang="en-GB" sz="4500" b="1" dirty="0">
              <a:solidFill>
                <a:schemeClr val="tx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body" idx="1"/>
          </p:nvPr>
        </p:nvSpPr>
        <p:spPr>
          <a:xfrm>
            <a:off x="126875" y="218350"/>
            <a:ext cx="8520600" cy="5775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GB"/>
              <a:t>Model Summary table:</a:t>
            </a:r>
            <a:endParaRPr/>
          </a:p>
        </p:txBody>
      </p:sp>
      <p:pic>
        <p:nvPicPr>
          <p:cNvPr id="151" name="Google Shape;151;p29"/>
          <p:cNvPicPr preferRelativeResize="0"/>
          <p:nvPr/>
        </p:nvPicPr>
        <p:blipFill>
          <a:blip r:embed="rId3">
            <a:alphaModFix/>
          </a:blip>
          <a:stretch>
            <a:fillRect/>
          </a:stretch>
        </p:blipFill>
        <p:spPr>
          <a:xfrm>
            <a:off x="103475" y="854325"/>
            <a:ext cx="8567376" cy="2422275"/>
          </a:xfrm>
          <a:prstGeom prst="rect">
            <a:avLst/>
          </a:prstGeom>
          <a:noFill/>
          <a:ln>
            <a:noFill/>
          </a:ln>
        </p:spPr>
      </p:pic>
      <p:sp>
        <p:nvSpPr>
          <p:cNvPr id="2" name="Google Shape;138;p27">
            <a:extLst>
              <a:ext uri="{FF2B5EF4-FFF2-40B4-BE49-F238E27FC236}">
                <a16:creationId xmlns:a16="http://schemas.microsoft.com/office/drawing/2014/main" id="{849AFCB8-B7B8-856A-2757-41732DE12A19}"/>
              </a:ext>
            </a:extLst>
          </p:cNvPr>
          <p:cNvSpPr txBox="1">
            <a:spLocks noGrp="1"/>
          </p:cNvSpPr>
          <p:nvPr>
            <p:ph type="title"/>
          </p:nvPr>
        </p:nvSpPr>
        <p:spPr>
          <a:xfrm>
            <a:off x="311699" y="3535680"/>
            <a:ext cx="8359151" cy="8229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ct val="39285"/>
              <a:buFont typeface="Arial"/>
              <a:buNone/>
            </a:pPr>
            <a:r>
              <a:rPr lang="en-US" sz="1800" dirty="0">
                <a:latin typeface="Times New Roman"/>
                <a:ea typeface="Times New Roman"/>
                <a:cs typeface="Times New Roman"/>
                <a:sym typeface="Times New Roman"/>
              </a:rPr>
              <a:t>As we have used 4 models Artificial neural networks, </a:t>
            </a:r>
            <a:r>
              <a:rPr lang="en-US" sz="1800" dirty="0" err="1">
                <a:latin typeface="Times New Roman"/>
                <a:ea typeface="Times New Roman"/>
                <a:cs typeface="Times New Roman"/>
                <a:sym typeface="Times New Roman"/>
              </a:rPr>
              <a:t>RandomForestClassifier</a:t>
            </a:r>
            <a:r>
              <a:rPr lang="en-US" sz="1800" dirty="0">
                <a:latin typeface="Times New Roman"/>
                <a:ea typeface="Times New Roman"/>
                <a:cs typeface="Times New Roman"/>
                <a:sym typeface="Times New Roman"/>
              </a:rPr>
              <a:t>, Passive aggressive classifier, &amp; naïve bayes. Random Forest &amp; Passive Aggressive have same F1-scores, but we have specifically </a:t>
            </a:r>
            <a:r>
              <a:rPr lang="en-US" sz="1800" dirty="0" err="1">
                <a:latin typeface="Times New Roman"/>
                <a:ea typeface="Times New Roman"/>
                <a:cs typeface="Times New Roman"/>
                <a:sym typeface="Times New Roman"/>
              </a:rPr>
              <a:t>choosed</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RandomForestClassifier</a:t>
            </a:r>
            <a:r>
              <a:rPr lang="en-US" sz="1800" dirty="0">
                <a:latin typeface="Times New Roman"/>
                <a:ea typeface="Times New Roman"/>
                <a:cs typeface="Times New Roman"/>
                <a:sym typeface="Times New Roman"/>
              </a:rPr>
              <a:t> as our final model due to its robustness &amp; flexibility.</a:t>
            </a:r>
            <a:br>
              <a:rPr lang="en-US" sz="18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Then we saved the trained model for the Deployment.</a:t>
            </a:r>
            <a:endParaRPr sz="1800" dirty="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CB89E16-5F01-0636-1FFD-EBFDF2023D54}"/>
              </a:ext>
            </a:extLst>
          </p:cNvPr>
          <p:cNvPicPr>
            <a:picLocks noChangeAspect="1"/>
          </p:cNvPicPr>
          <p:nvPr/>
        </p:nvPicPr>
        <p:blipFill rotWithShape="1">
          <a:blip r:embed="rId2"/>
          <a:srcRect l="1750" t="31556" r="65417" b="33629"/>
          <a:stretch/>
        </p:blipFill>
        <p:spPr>
          <a:xfrm>
            <a:off x="144779" y="441962"/>
            <a:ext cx="3947161" cy="3901438"/>
          </a:xfrm>
          <a:prstGeom prst="rect">
            <a:avLst/>
          </a:prstGeom>
        </p:spPr>
      </p:pic>
      <p:pic>
        <p:nvPicPr>
          <p:cNvPr id="14" name="Picture 13">
            <a:extLst>
              <a:ext uri="{FF2B5EF4-FFF2-40B4-BE49-F238E27FC236}">
                <a16:creationId xmlns:a16="http://schemas.microsoft.com/office/drawing/2014/main" id="{362A7295-D555-EFEA-9A0E-C72AED8145AA}"/>
              </a:ext>
            </a:extLst>
          </p:cNvPr>
          <p:cNvPicPr>
            <a:picLocks noChangeAspect="1"/>
          </p:cNvPicPr>
          <p:nvPr/>
        </p:nvPicPr>
        <p:blipFill rotWithShape="1">
          <a:blip r:embed="rId3"/>
          <a:srcRect l="3409" t="45630" r="61750" b="24148"/>
          <a:stretch/>
        </p:blipFill>
        <p:spPr>
          <a:xfrm>
            <a:off x="4296961" y="441962"/>
            <a:ext cx="4702260" cy="3901438"/>
          </a:xfrm>
          <a:prstGeom prst="rect">
            <a:avLst/>
          </a:prstGeom>
        </p:spPr>
      </p:pic>
    </p:spTree>
    <p:extLst>
      <p:ext uri="{BB962C8B-B14F-4D97-AF65-F5344CB8AC3E}">
        <p14:creationId xmlns:p14="http://schemas.microsoft.com/office/powerpoint/2010/main" val="2647992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FD0F48E-4956-256D-EE4D-F90B883C5BDB}"/>
              </a:ext>
            </a:extLst>
          </p:cNvPr>
          <p:cNvPicPr>
            <a:picLocks noChangeAspect="1"/>
          </p:cNvPicPr>
          <p:nvPr/>
        </p:nvPicPr>
        <p:blipFill rotWithShape="1">
          <a:blip r:embed="rId2"/>
          <a:srcRect l="3334" t="31112" r="48750" b="1777"/>
          <a:stretch/>
        </p:blipFill>
        <p:spPr>
          <a:xfrm>
            <a:off x="754380" y="1104902"/>
            <a:ext cx="7376160" cy="3901438"/>
          </a:xfrm>
          <a:prstGeom prst="rect">
            <a:avLst/>
          </a:prstGeom>
        </p:spPr>
      </p:pic>
      <p:sp>
        <p:nvSpPr>
          <p:cNvPr id="8" name="Google Shape;144;p28">
            <a:extLst>
              <a:ext uri="{FF2B5EF4-FFF2-40B4-BE49-F238E27FC236}">
                <a16:creationId xmlns:a16="http://schemas.microsoft.com/office/drawing/2014/main" id="{79B5EEE9-4C85-DA91-568A-3AC5E93D20D5}"/>
              </a:ext>
            </a:extLst>
          </p:cNvPr>
          <p:cNvSpPr txBox="1">
            <a:spLocks noGrp="1"/>
          </p:cNvSpPr>
          <p:nvPr>
            <p:ph type="title"/>
          </p:nvPr>
        </p:nvSpPr>
        <p:spPr>
          <a:xfrm>
            <a:off x="1308410" y="190500"/>
            <a:ext cx="5939883" cy="73876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dirty="0">
                <a:latin typeface="Times New Roman"/>
                <a:ea typeface="Times New Roman"/>
                <a:cs typeface="Times New Roman"/>
                <a:sym typeface="Times New Roman"/>
              </a:rPr>
              <a:t>Confusion Matrix</a:t>
            </a:r>
            <a:br>
              <a:rPr lang="en-GB" sz="2400" dirty="0">
                <a:latin typeface="Times New Roman"/>
                <a:ea typeface="Times New Roman"/>
                <a:cs typeface="Times New Roman"/>
                <a:sym typeface="Times New Roman"/>
              </a:rPr>
            </a:br>
            <a:endParaRPr sz="24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162420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FCED6-A993-DA0B-55C9-4FAC34E6B910}"/>
              </a:ext>
            </a:extLst>
          </p:cNvPr>
          <p:cNvSpPr>
            <a:spLocks noGrp="1"/>
          </p:cNvSpPr>
          <p:nvPr>
            <p:ph type="title"/>
          </p:nvPr>
        </p:nvSpPr>
        <p:spPr>
          <a:xfrm>
            <a:off x="311700" y="185854"/>
            <a:ext cx="8520600" cy="579863"/>
          </a:xfrm>
        </p:spPr>
        <p:txBody>
          <a:bodyPr>
            <a:normAutofit fontScale="90000"/>
          </a:bodyPr>
          <a:lstStyle/>
          <a:p>
            <a:r>
              <a:rPr lang="en-US" sz="2800" dirty="0">
                <a:solidFill>
                  <a:schemeClr val="dk1"/>
                </a:solidFill>
                <a:latin typeface="Times New Roman"/>
                <a:ea typeface="Times New Roman"/>
                <a:cs typeface="Times New Roman"/>
                <a:sym typeface="Times New Roman"/>
              </a:rPr>
              <a:t>7. Challenges Faced</a:t>
            </a:r>
            <a:endParaRPr lang="en-IN" dirty="0"/>
          </a:p>
        </p:txBody>
      </p:sp>
      <p:sp>
        <p:nvSpPr>
          <p:cNvPr id="3" name="Text Placeholder 2">
            <a:extLst>
              <a:ext uri="{FF2B5EF4-FFF2-40B4-BE49-F238E27FC236}">
                <a16:creationId xmlns:a16="http://schemas.microsoft.com/office/drawing/2014/main" id="{F23E2671-8171-6ACC-0860-3807FE89C57E}"/>
              </a:ext>
            </a:extLst>
          </p:cNvPr>
          <p:cNvSpPr>
            <a:spLocks noGrp="1"/>
          </p:cNvSpPr>
          <p:nvPr>
            <p:ph type="body" idx="1"/>
          </p:nvPr>
        </p:nvSpPr>
        <p:spPr>
          <a:xfrm>
            <a:off x="364272" y="765717"/>
            <a:ext cx="8586440" cy="4296936"/>
          </a:xfrm>
        </p:spPr>
        <p:txBody>
          <a:bodyPr>
            <a:noAutofit/>
          </a:bodyPr>
          <a:lstStyle/>
          <a:p>
            <a:pPr>
              <a:buFont typeface="Wingdings" panose="05000000000000000000" pitchFamily="2" charset="2"/>
              <a:buChar char="q"/>
            </a:pPr>
            <a:r>
              <a:rPr lang="en-US" dirty="0"/>
              <a:t>As there was a huge imbalance in the data (within Target variable), we couldn't realia on standalone metric called accuracy instead we had to check precision, recall, F1-score, &amp; weighted average as our metrics which was a quite challenging.</a:t>
            </a:r>
          </a:p>
          <a:p>
            <a:pPr>
              <a:buFont typeface="Wingdings" panose="05000000000000000000" pitchFamily="2" charset="2"/>
              <a:buChar char="q"/>
            </a:pPr>
            <a:r>
              <a:rPr lang="en-US" dirty="0"/>
              <a:t>To find the most effective or the top drugs for a particular condition.</a:t>
            </a:r>
          </a:p>
          <a:p>
            <a:pPr>
              <a:buFont typeface="Wingdings" panose="05000000000000000000" pitchFamily="2" charset="2"/>
              <a:buChar char="q"/>
            </a:pPr>
            <a:r>
              <a:rPr lang="en-US" dirty="0"/>
              <a:t>In model selection part, as we were facing same scores for the 2 models(Random forest classifier, Passive aggressive classifier) among the 4 models that we had performed and we were not able to decide what should be our final model, then we had to study about the models robustness and individually check the out puts by giving them the values to be predicted, by this we came to a conclusion that as Random forest classifier was an </a:t>
            </a:r>
            <a:r>
              <a:rPr lang="en-US" dirty="0" err="1"/>
              <a:t>ensumbling</a:t>
            </a:r>
            <a:r>
              <a:rPr lang="en-US" dirty="0"/>
              <a:t> technique &amp; more powerful than Passive aggressive classifier, we decided to go ahead with Random forest classifier.</a:t>
            </a:r>
          </a:p>
        </p:txBody>
      </p:sp>
    </p:spTree>
    <p:extLst>
      <p:ext uri="{BB962C8B-B14F-4D97-AF65-F5344CB8AC3E}">
        <p14:creationId xmlns:p14="http://schemas.microsoft.com/office/powerpoint/2010/main" val="1224013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50B3E02-B032-45AB-A318-21A8713CA4B8}"/>
              </a:ext>
            </a:extLst>
          </p:cNvPr>
          <p:cNvSpPr>
            <a:spLocks noGrp="1"/>
          </p:cNvSpPr>
          <p:nvPr>
            <p:ph type="body" idx="1"/>
          </p:nvPr>
        </p:nvSpPr>
        <p:spPr>
          <a:xfrm>
            <a:off x="311700" y="289932"/>
            <a:ext cx="8520600" cy="4278943"/>
          </a:xfrm>
        </p:spPr>
        <p:txBody>
          <a:bodyPr/>
          <a:lstStyle/>
          <a:p>
            <a:pPr>
              <a:buFont typeface="Wingdings" panose="05000000000000000000" pitchFamily="2" charset="2"/>
              <a:buChar char="q"/>
            </a:pPr>
            <a:r>
              <a:rPr lang="en-US" dirty="0"/>
              <a:t>As there were a lot of verities in the vectorization techniques(Bag of words, bigrams, trigram, quad grams, 5–grams ,</a:t>
            </a:r>
            <a:r>
              <a:rPr lang="en-US" dirty="0" err="1"/>
              <a:t>tfidf</a:t>
            </a:r>
            <a:r>
              <a:rPr lang="en-US" dirty="0"/>
              <a:t> vectorizer, </a:t>
            </a:r>
            <a:r>
              <a:rPr lang="en-US" dirty="0" err="1"/>
              <a:t>tfidf</a:t>
            </a:r>
            <a:r>
              <a:rPr lang="en-US" dirty="0"/>
              <a:t> vectorizer using  bigrams, </a:t>
            </a:r>
            <a:r>
              <a:rPr lang="en-US" dirty="0" err="1"/>
              <a:t>tfidf</a:t>
            </a:r>
            <a:r>
              <a:rPr lang="en-US" dirty="0"/>
              <a:t> vectorizer using trigram, </a:t>
            </a:r>
            <a:r>
              <a:rPr lang="en-US" dirty="0" err="1"/>
              <a:t>tfidf</a:t>
            </a:r>
            <a:r>
              <a:rPr lang="en-US" dirty="0"/>
              <a:t> vectorizer using </a:t>
            </a:r>
            <a:r>
              <a:rPr lang="en-US" dirty="0" err="1"/>
              <a:t>quadgrams</a:t>
            </a:r>
            <a:r>
              <a:rPr lang="en-US" dirty="0"/>
              <a:t>), we had build separate models for each verity of vectorization technique which took a lot of time and patience. </a:t>
            </a:r>
          </a:p>
          <a:p>
            <a:pPr>
              <a:buFont typeface="Wingdings" panose="05000000000000000000" pitchFamily="2" charset="2"/>
              <a:buChar char="q"/>
            </a:pPr>
            <a:r>
              <a:rPr lang="en-US" dirty="0"/>
              <a:t>We were not able to perform hyper-parameter tunning for the models due to the size of the dataset.</a:t>
            </a:r>
          </a:p>
          <a:p>
            <a:pPr>
              <a:buFont typeface="Wingdings" panose="05000000000000000000" pitchFamily="2" charset="2"/>
              <a:buChar char="q"/>
            </a:pPr>
            <a:r>
              <a:rPr lang="en-US" dirty="0"/>
              <a:t>In Artificial neural network to reduce overfitting condition we had to manually check the performance of the model by providing different hyperparameters and techniques used to handle overfitting. </a:t>
            </a:r>
            <a:endParaRPr lang="en-IN" dirty="0"/>
          </a:p>
          <a:p>
            <a:pPr>
              <a:buFont typeface="Wingdings" panose="05000000000000000000" pitchFamily="2" charset="2"/>
              <a:buChar char="q"/>
            </a:pPr>
            <a:endParaRPr lang="en-IN" dirty="0"/>
          </a:p>
        </p:txBody>
      </p:sp>
    </p:spTree>
    <p:extLst>
      <p:ext uri="{BB962C8B-B14F-4D97-AF65-F5344CB8AC3E}">
        <p14:creationId xmlns:p14="http://schemas.microsoft.com/office/powerpoint/2010/main" val="1317547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a:spLocks noGrp="1"/>
          </p:cNvSpPr>
          <p:nvPr>
            <p:ph type="title"/>
          </p:nvPr>
        </p:nvSpPr>
        <p:spPr>
          <a:xfrm>
            <a:off x="311700" y="445025"/>
            <a:ext cx="34824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8. Deployment</a:t>
            </a:r>
            <a:endParaRPr>
              <a:latin typeface="Times New Roman"/>
              <a:ea typeface="Times New Roman"/>
              <a:cs typeface="Times New Roman"/>
              <a:sym typeface="Times New Roman"/>
            </a:endParaRPr>
          </a:p>
        </p:txBody>
      </p:sp>
      <p:sp>
        <p:nvSpPr>
          <p:cNvPr id="164" name="Google Shape;164;p31"/>
          <p:cNvSpPr txBox="1">
            <a:spLocks noGrp="1"/>
          </p:cNvSpPr>
          <p:nvPr>
            <p:ph type="body" idx="1"/>
          </p:nvPr>
        </p:nvSpPr>
        <p:spPr>
          <a:xfrm>
            <a:off x="311700" y="1152475"/>
            <a:ext cx="8520600" cy="362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Times New Roman"/>
                <a:ea typeface="Times New Roman"/>
                <a:cs typeface="Times New Roman"/>
                <a:sym typeface="Times New Roman"/>
              </a:rPr>
              <a:t>The final model is deployed using </a:t>
            </a:r>
            <a:r>
              <a:rPr lang="en-GB" b="1">
                <a:latin typeface="Times New Roman"/>
                <a:ea typeface="Times New Roman"/>
                <a:cs typeface="Times New Roman"/>
                <a:sym typeface="Times New Roman"/>
              </a:rPr>
              <a:t>Streamlit web framework</a:t>
            </a:r>
            <a:r>
              <a:rPr lang="en-GB">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marL="0" lvl="0" indent="0" algn="l" rtl="0">
              <a:spcBef>
                <a:spcPts val="1200"/>
              </a:spcBef>
              <a:spcAft>
                <a:spcPts val="0"/>
              </a:spcAft>
              <a:buNone/>
            </a:pPr>
            <a:r>
              <a:rPr lang="en-GB">
                <a:latin typeface="Times New Roman"/>
                <a:ea typeface="Times New Roman"/>
                <a:cs typeface="Times New Roman"/>
                <a:sym typeface="Times New Roman"/>
              </a:rPr>
              <a:t>Link:</a:t>
            </a:r>
            <a:endParaRPr>
              <a:latin typeface="Times New Roman"/>
              <a:ea typeface="Times New Roman"/>
              <a:cs typeface="Times New Roman"/>
              <a:sym typeface="Times New Roman"/>
            </a:endParaRPr>
          </a:p>
          <a:p>
            <a:pPr marL="0" lvl="0" indent="0" algn="l" rtl="0">
              <a:spcBef>
                <a:spcPts val="1200"/>
              </a:spcBef>
              <a:spcAft>
                <a:spcPts val="0"/>
              </a:spcAft>
              <a:buNone/>
            </a:pPr>
            <a:r>
              <a:rPr lang="en-GB">
                <a:latin typeface="Times New Roman"/>
                <a:ea typeface="Times New Roman"/>
                <a:cs typeface="Times New Roman"/>
                <a:sym typeface="Times New Roman"/>
              </a:rPr>
              <a:t> </a:t>
            </a:r>
            <a:r>
              <a:rPr lang="en-GB" sz="2300" u="sng">
                <a:solidFill>
                  <a:srgbClr val="1155CC"/>
                </a:solidFill>
                <a:highlight>
                  <a:srgbClr val="FFFFFF"/>
                </a:highlight>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https://yamini0984-nlp-pro-app-qhaawj.streamlit.app/</a:t>
            </a:r>
            <a:endParaRPr sz="3000">
              <a:latin typeface="Times New Roman"/>
              <a:ea typeface="Times New Roman"/>
              <a:cs typeface="Times New Roman"/>
              <a:sym typeface="Times New Roman"/>
            </a:endParaRPr>
          </a:p>
          <a:p>
            <a:pPr marL="0" lvl="0" indent="0" algn="l" rtl="0">
              <a:spcBef>
                <a:spcPts val="1200"/>
              </a:spcBef>
              <a:spcAft>
                <a:spcPts val="0"/>
              </a:spcAft>
              <a:buNone/>
            </a:pPr>
            <a:endParaRPr>
              <a:latin typeface="Times New Roman"/>
              <a:ea typeface="Times New Roman"/>
              <a:cs typeface="Times New Roman"/>
              <a:sym typeface="Times New Roman"/>
            </a:endParaRPr>
          </a:p>
          <a:p>
            <a:pPr marL="0" lvl="0" indent="0" algn="l" rtl="0">
              <a:spcBef>
                <a:spcPts val="1200"/>
              </a:spcBef>
              <a:spcAft>
                <a:spcPts val="0"/>
              </a:spcAft>
              <a:buNone/>
            </a:pPr>
            <a:r>
              <a:rPr lang="en-GB" sz="7400">
                <a:latin typeface="Times New Roman"/>
                <a:ea typeface="Times New Roman"/>
                <a:cs typeface="Times New Roman"/>
                <a:sym typeface="Times New Roman"/>
              </a:rPr>
              <a:t>          Thank You</a:t>
            </a:r>
            <a:endParaRPr sz="7400">
              <a:latin typeface="Times New Roman"/>
              <a:ea typeface="Times New Roman"/>
              <a:cs typeface="Times New Roman"/>
              <a:sym typeface="Times New Roman"/>
            </a:endParaRPr>
          </a:p>
          <a:p>
            <a:pPr marL="0" lvl="0" indent="0" algn="l" rtl="0">
              <a:spcBef>
                <a:spcPts val="1200"/>
              </a:spcBef>
              <a:spcAft>
                <a:spcPts val="1200"/>
              </a:spcAft>
              <a:buNone/>
            </a:pP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27100" y="1936675"/>
            <a:ext cx="4045200" cy="148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b="1" i="1" u="sng" dirty="0">
                <a:latin typeface="Times New Roman"/>
                <a:ea typeface="Times New Roman"/>
                <a:cs typeface="Times New Roman"/>
                <a:sym typeface="Times New Roman"/>
              </a:rPr>
              <a:t>Objective of the Project</a:t>
            </a:r>
            <a:endParaRPr b="1" i="1" u="sng" dirty="0">
              <a:latin typeface="Times New Roman"/>
              <a:ea typeface="Times New Roman"/>
              <a:cs typeface="Times New Roman"/>
              <a:sym typeface="Times New Roman"/>
            </a:endParaRPr>
          </a:p>
        </p:txBody>
      </p:sp>
      <p:sp>
        <p:nvSpPr>
          <p:cNvPr id="67" name="Google Shape;67;p15"/>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300" b="1" i="1" dirty="0">
                <a:solidFill>
                  <a:schemeClr val="dk1"/>
                </a:solidFill>
                <a:latin typeface="Times New Roman"/>
                <a:ea typeface="Times New Roman"/>
                <a:cs typeface="Times New Roman"/>
                <a:sym typeface="Times New Roman"/>
              </a:rPr>
              <a:t>To predict (or Classify) the Patient’s condition based on Reviews(input) Using NLP and Supervised ML techniques.</a:t>
            </a:r>
            <a:endParaRPr sz="2300" b="1" i="1"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GB" sz="2300" b="1" i="1" dirty="0">
                <a:solidFill>
                  <a:schemeClr val="dk1"/>
                </a:solidFill>
                <a:latin typeface="Times New Roman"/>
                <a:ea typeface="Times New Roman"/>
                <a:cs typeface="Times New Roman"/>
                <a:sym typeface="Times New Roman"/>
              </a:rPr>
              <a:t>Recommending Medicines based on the predicted Condition.</a:t>
            </a:r>
            <a:endParaRPr sz="2300" b="1" i="1"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GB" sz="2300" b="1" dirty="0">
                <a:solidFill>
                  <a:schemeClr val="dk1"/>
                </a:solidFill>
                <a:latin typeface="Times New Roman"/>
                <a:ea typeface="Times New Roman"/>
                <a:cs typeface="Times New Roman"/>
                <a:sym typeface="Times New Roman"/>
              </a:rPr>
              <a:t>There are 3 conditions(target) we need to classify i.e.</a:t>
            </a:r>
            <a:endParaRPr sz="2300" b="1" dirty="0">
              <a:solidFill>
                <a:schemeClr val="dk1"/>
              </a:solidFill>
              <a:latin typeface="Times New Roman"/>
              <a:ea typeface="Times New Roman"/>
              <a:cs typeface="Times New Roman"/>
              <a:sym typeface="Times New Roman"/>
            </a:endParaRPr>
          </a:p>
          <a:p>
            <a:pPr marL="457200" lvl="0" indent="-374650" algn="l" rtl="0">
              <a:spcBef>
                <a:spcPts val="1200"/>
              </a:spcBef>
              <a:spcAft>
                <a:spcPts val="0"/>
              </a:spcAft>
              <a:buClr>
                <a:schemeClr val="dk1"/>
              </a:buClr>
              <a:buSzPts val="2300"/>
              <a:buFont typeface="Times New Roman"/>
              <a:buAutoNum type="arabicPeriod"/>
            </a:pPr>
            <a:r>
              <a:rPr lang="en-GB" sz="2300" b="1" dirty="0">
                <a:solidFill>
                  <a:schemeClr val="dk1"/>
                </a:solidFill>
                <a:latin typeface="Times New Roman"/>
                <a:ea typeface="Times New Roman"/>
                <a:cs typeface="Times New Roman"/>
                <a:sym typeface="Times New Roman"/>
              </a:rPr>
              <a:t>Depression</a:t>
            </a:r>
            <a:endParaRPr sz="2300" b="1" dirty="0">
              <a:solidFill>
                <a:schemeClr val="dk1"/>
              </a:solidFill>
              <a:latin typeface="Times New Roman"/>
              <a:ea typeface="Times New Roman"/>
              <a:cs typeface="Times New Roman"/>
              <a:sym typeface="Times New Roman"/>
            </a:endParaRPr>
          </a:p>
          <a:p>
            <a:pPr marL="457200" lvl="0" indent="-374650" algn="l" rtl="0">
              <a:spcBef>
                <a:spcPts val="0"/>
              </a:spcBef>
              <a:spcAft>
                <a:spcPts val="0"/>
              </a:spcAft>
              <a:buClr>
                <a:schemeClr val="dk1"/>
              </a:buClr>
              <a:buSzPts val="2300"/>
              <a:buFont typeface="Times New Roman"/>
              <a:buAutoNum type="arabicPeriod"/>
            </a:pPr>
            <a:r>
              <a:rPr lang="en-GB" sz="2300" b="1" dirty="0">
                <a:solidFill>
                  <a:schemeClr val="dk1"/>
                </a:solidFill>
                <a:latin typeface="Times New Roman"/>
                <a:ea typeface="Times New Roman"/>
                <a:cs typeface="Times New Roman"/>
                <a:sym typeface="Times New Roman"/>
              </a:rPr>
              <a:t>High Blood Pressure</a:t>
            </a:r>
            <a:endParaRPr sz="2300" b="1" dirty="0">
              <a:solidFill>
                <a:schemeClr val="dk1"/>
              </a:solidFill>
              <a:latin typeface="Times New Roman"/>
              <a:ea typeface="Times New Roman"/>
              <a:cs typeface="Times New Roman"/>
              <a:sym typeface="Times New Roman"/>
            </a:endParaRPr>
          </a:p>
          <a:p>
            <a:pPr marL="457200" lvl="0" indent="-374650" algn="l" rtl="0">
              <a:spcBef>
                <a:spcPts val="0"/>
              </a:spcBef>
              <a:spcAft>
                <a:spcPts val="0"/>
              </a:spcAft>
              <a:buClr>
                <a:schemeClr val="dk1"/>
              </a:buClr>
              <a:buSzPts val="2300"/>
              <a:buFont typeface="Times New Roman"/>
              <a:buAutoNum type="arabicPeriod"/>
            </a:pPr>
            <a:r>
              <a:rPr lang="en-GB" sz="2300" b="1" dirty="0">
                <a:solidFill>
                  <a:schemeClr val="dk1"/>
                </a:solidFill>
                <a:latin typeface="Times New Roman"/>
                <a:ea typeface="Times New Roman"/>
                <a:cs typeface="Times New Roman"/>
                <a:sym typeface="Times New Roman"/>
              </a:rPr>
              <a:t>Diabetes Type 2</a:t>
            </a:r>
            <a:endParaRPr sz="23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115325"/>
            <a:ext cx="3136500" cy="78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Times New Roman"/>
                <a:ea typeface="Times New Roman"/>
                <a:cs typeface="Times New Roman"/>
                <a:sym typeface="Times New Roman"/>
              </a:rPr>
              <a:t>Steps Followed:</a:t>
            </a:r>
            <a:endParaRPr>
              <a:latin typeface="Times New Roman"/>
              <a:ea typeface="Times New Roman"/>
              <a:cs typeface="Times New Roman"/>
              <a:sym typeface="Times New Roman"/>
            </a:endParaRPr>
          </a:p>
        </p:txBody>
      </p:sp>
      <p:sp>
        <p:nvSpPr>
          <p:cNvPr id="73" name="Google Shape;73;p16"/>
          <p:cNvSpPr txBox="1">
            <a:spLocks noGrp="1"/>
          </p:cNvSpPr>
          <p:nvPr>
            <p:ph type="body" idx="1"/>
          </p:nvPr>
        </p:nvSpPr>
        <p:spPr>
          <a:xfrm>
            <a:off x="254025" y="899525"/>
            <a:ext cx="8520600" cy="3067800"/>
          </a:xfrm>
          <a:prstGeom prst="rect">
            <a:avLst/>
          </a:prstGeom>
        </p:spPr>
        <p:txBody>
          <a:bodyPr spcFirstLastPara="1" wrap="square" lIns="91425" tIns="91425" rIns="91425" bIns="91425" anchor="t" anchorCtr="0">
            <a:normAutofit lnSpcReduction="10000"/>
          </a:bodyPr>
          <a:lstStyle/>
          <a:p>
            <a:pPr marL="457200" lvl="0" indent="-361950" algn="l" rtl="0">
              <a:spcBef>
                <a:spcPts val="0"/>
              </a:spcBef>
              <a:spcAft>
                <a:spcPts val="0"/>
              </a:spcAft>
              <a:buClr>
                <a:schemeClr val="dk1"/>
              </a:buClr>
              <a:buSzPts val="2100"/>
              <a:buFont typeface="Times New Roman"/>
              <a:buAutoNum type="arabicPeriod"/>
            </a:pPr>
            <a:r>
              <a:rPr lang="en-GB" sz="2100" dirty="0">
                <a:solidFill>
                  <a:schemeClr val="dk1"/>
                </a:solidFill>
                <a:latin typeface="Times New Roman"/>
                <a:ea typeface="Times New Roman"/>
                <a:cs typeface="Times New Roman"/>
                <a:sym typeface="Times New Roman"/>
              </a:rPr>
              <a:t>Data Collection and Data Description.</a:t>
            </a:r>
            <a:endParaRPr sz="2100" dirty="0">
              <a:solidFill>
                <a:schemeClr val="dk1"/>
              </a:solidFill>
              <a:latin typeface="Times New Roman"/>
              <a:ea typeface="Times New Roman"/>
              <a:cs typeface="Times New Roman"/>
              <a:sym typeface="Times New Roman"/>
            </a:endParaRPr>
          </a:p>
          <a:p>
            <a:pPr marL="457200" lvl="0" indent="-361950" algn="l" rtl="0">
              <a:spcBef>
                <a:spcPts val="0"/>
              </a:spcBef>
              <a:spcAft>
                <a:spcPts val="0"/>
              </a:spcAft>
              <a:buClr>
                <a:schemeClr val="dk1"/>
              </a:buClr>
              <a:buSzPts val="2100"/>
              <a:buFont typeface="Times New Roman"/>
              <a:buAutoNum type="arabicPeriod"/>
            </a:pPr>
            <a:r>
              <a:rPr lang="en-GB" sz="2100" dirty="0">
                <a:solidFill>
                  <a:schemeClr val="dk1"/>
                </a:solidFill>
                <a:latin typeface="Times New Roman"/>
                <a:ea typeface="Times New Roman"/>
                <a:cs typeface="Times New Roman"/>
                <a:sym typeface="Times New Roman"/>
              </a:rPr>
              <a:t>EDA Summary.</a:t>
            </a:r>
            <a:endParaRPr sz="2100" dirty="0">
              <a:solidFill>
                <a:schemeClr val="dk1"/>
              </a:solidFill>
              <a:latin typeface="Times New Roman"/>
              <a:ea typeface="Times New Roman"/>
              <a:cs typeface="Times New Roman"/>
              <a:sym typeface="Times New Roman"/>
            </a:endParaRPr>
          </a:p>
          <a:p>
            <a:pPr marL="457200" lvl="0" indent="-361950" algn="l" rtl="0">
              <a:spcBef>
                <a:spcPts val="0"/>
              </a:spcBef>
              <a:spcAft>
                <a:spcPts val="0"/>
              </a:spcAft>
              <a:buClr>
                <a:schemeClr val="dk1"/>
              </a:buClr>
              <a:buSzPts val="2100"/>
              <a:buFont typeface="Times New Roman"/>
              <a:buAutoNum type="arabicPeriod"/>
            </a:pPr>
            <a:r>
              <a:rPr lang="en-GB" sz="2100" dirty="0">
                <a:solidFill>
                  <a:schemeClr val="dk1"/>
                </a:solidFill>
                <a:latin typeface="Times New Roman"/>
                <a:ea typeface="Times New Roman"/>
                <a:cs typeface="Times New Roman"/>
                <a:sym typeface="Times New Roman"/>
              </a:rPr>
              <a:t>EDA Visualizations.</a:t>
            </a:r>
            <a:endParaRPr sz="2100" dirty="0">
              <a:solidFill>
                <a:schemeClr val="dk1"/>
              </a:solidFill>
              <a:latin typeface="Times New Roman"/>
              <a:ea typeface="Times New Roman"/>
              <a:cs typeface="Times New Roman"/>
              <a:sym typeface="Times New Roman"/>
            </a:endParaRPr>
          </a:p>
          <a:p>
            <a:pPr marL="457200" lvl="0" indent="-361950" algn="l" rtl="0">
              <a:spcBef>
                <a:spcPts val="0"/>
              </a:spcBef>
              <a:spcAft>
                <a:spcPts val="0"/>
              </a:spcAft>
              <a:buClr>
                <a:schemeClr val="dk1"/>
              </a:buClr>
              <a:buSzPts val="2100"/>
              <a:buFont typeface="Times New Roman"/>
              <a:buAutoNum type="arabicPeriod"/>
            </a:pPr>
            <a:r>
              <a:rPr lang="en-GB" sz="2100" dirty="0">
                <a:solidFill>
                  <a:schemeClr val="dk1"/>
                </a:solidFill>
                <a:latin typeface="Times New Roman"/>
                <a:ea typeface="Times New Roman"/>
                <a:cs typeface="Times New Roman"/>
                <a:sym typeface="Times New Roman"/>
              </a:rPr>
              <a:t>Text Pre-processing.</a:t>
            </a:r>
            <a:endParaRPr sz="2100" dirty="0">
              <a:solidFill>
                <a:schemeClr val="dk1"/>
              </a:solidFill>
              <a:latin typeface="Times New Roman"/>
              <a:ea typeface="Times New Roman"/>
              <a:cs typeface="Times New Roman"/>
              <a:sym typeface="Times New Roman"/>
            </a:endParaRPr>
          </a:p>
          <a:p>
            <a:pPr marL="457200" lvl="0" indent="-361950" algn="l" rtl="0">
              <a:spcBef>
                <a:spcPts val="0"/>
              </a:spcBef>
              <a:spcAft>
                <a:spcPts val="0"/>
              </a:spcAft>
              <a:buClr>
                <a:schemeClr val="dk1"/>
              </a:buClr>
              <a:buSzPts val="2100"/>
              <a:buFont typeface="Times New Roman"/>
              <a:buAutoNum type="arabicPeriod"/>
            </a:pPr>
            <a:r>
              <a:rPr lang="en-GB" sz="2100" dirty="0">
                <a:solidFill>
                  <a:schemeClr val="dk1"/>
                </a:solidFill>
                <a:latin typeface="Times New Roman"/>
                <a:ea typeface="Times New Roman"/>
                <a:cs typeface="Times New Roman"/>
                <a:sym typeface="Times New Roman"/>
              </a:rPr>
              <a:t>Feature Extraction.</a:t>
            </a:r>
            <a:endParaRPr sz="2100" dirty="0">
              <a:solidFill>
                <a:schemeClr val="dk1"/>
              </a:solidFill>
              <a:latin typeface="Times New Roman"/>
              <a:ea typeface="Times New Roman"/>
              <a:cs typeface="Times New Roman"/>
              <a:sym typeface="Times New Roman"/>
            </a:endParaRPr>
          </a:p>
          <a:p>
            <a:pPr marL="457200" lvl="0" indent="-361950" algn="l" rtl="0">
              <a:spcBef>
                <a:spcPts val="0"/>
              </a:spcBef>
              <a:spcAft>
                <a:spcPts val="0"/>
              </a:spcAft>
              <a:buClr>
                <a:schemeClr val="dk1"/>
              </a:buClr>
              <a:buSzPts val="2100"/>
              <a:buFont typeface="Times New Roman"/>
              <a:buAutoNum type="arabicPeriod"/>
            </a:pPr>
            <a:r>
              <a:rPr lang="en-GB" sz="2100" dirty="0">
                <a:solidFill>
                  <a:schemeClr val="dk1"/>
                </a:solidFill>
                <a:latin typeface="Times New Roman"/>
                <a:ea typeface="Times New Roman"/>
                <a:cs typeface="Times New Roman"/>
                <a:sym typeface="Times New Roman"/>
              </a:rPr>
              <a:t>Model Building and Models Summary.</a:t>
            </a:r>
          </a:p>
          <a:p>
            <a:pPr marL="457200" lvl="0" indent="-361950" algn="l" rtl="0">
              <a:spcBef>
                <a:spcPts val="0"/>
              </a:spcBef>
              <a:spcAft>
                <a:spcPts val="0"/>
              </a:spcAft>
              <a:buClr>
                <a:schemeClr val="dk1"/>
              </a:buClr>
              <a:buSzPts val="2100"/>
              <a:buFont typeface="Times New Roman"/>
              <a:buAutoNum type="arabicPeriod"/>
            </a:pPr>
            <a:r>
              <a:rPr lang="en-US" sz="2100" dirty="0">
                <a:solidFill>
                  <a:schemeClr val="dk1"/>
                </a:solidFill>
                <a:latin typeface="Times New Roman"/>
                <a:ea typeface="Times New Roman"/>
                <a:cs typeface="Times New Roman"/>
                <a:sym typeface="Times New Roman"/>
              </a:rPr>
              <a:t>Challenges Faced.</a:t>
            </a:r>
            <a:endParaRPr sz="2100" dirty="0">
              <a:solidFill>
                <a:schemeClr val="dk1"/>
              </a:solidFill>
              <a:latin typeface="Times New Roman"/>
              <a:ea typeface="Times New Roman"/>
              <a:cs typeface="Times New Roman"/>
              <a:sym typeface="Times New Roman"/>
            </a:endParaRPr>
          </a:p>
          <a:p>
            <a:pPr marL="457200" lvl="0" indent="-361950" algn="l" rtl="0">
              <a:spcBef>
                <a:spcPts val="0"/>
              </a:spcBef>
              <a:spcAft>
                <a:spcPts val="0"/>
              </a:spcAft>
              <a:buClr>
                <a:schemeClr val="dk1"/>
              </a:buClr>
              <a:buSzPts val="2100"/>
              <a:buFont typeface="Times New Roman"/>
              <a:buAutoNum type="arabicPeriod"/>
            </a:pPr>
            <a:r>
              <a:rPr lang="en-GB" sz="2100" dirty="0">
                <a:solidFill>
                  <a:schemeClr val="dk1"/>
                </a:solidFill>
                <a:latin typeface="Times New Roman"/>
                <a:ea typeface="Times New Roman"/>
                <a:cs typeface="Times New Roman"/>
                <a:sym typeface="Times New Roman"/>
              </a:rPr>
              <a:t>Final Deployment.</a:t>
            </a:r>
            <a:endParaRPr sz="21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4393500" cy="572700"/>
          </a:xfrm>
          <a:prstGeom prst="rect">
            <a:avLst/>
          </a:prstGeom>
        </p:spPr>
        <p:txBody>
          <a:bodyPr spcFirstLastPara="1" wrap="square" lIns="91425" tIns="91425" rIns="91425" bIns="91425" anchor="t" anchorCtr="0">
            <a:normAutofit fontScale="90000"/>
          </a:bodyPr>
          <a:lstStyle/>
          <a:p>
            <a:pPr marL="457200" lvl="0" indent="-348615" algn="l" rtl="0">
              <a:lnSpc>
                <a:spcPct val="115000"/>
              </a:lnSpc>
              <a:spcBef>
                <a:spcPts val="0"/>
              </a:spcBef>
              <a:spcAft>
                <a:spcPts val="0"/>
              </a:spcAft>
              <a:buClr>
                <a:schemeClr val="dk1"/>
              </a:buClr>
              <a:buSzPct val="100000"/>
              <a:buFont typeface="Times New Roman"/>
              <a:buAutoNum type="arabicPeriod"/>
            </a:pPr>
            <a:r>
              <a:rPr lang="en-GB" sz="2100">
                <a:latin typeface="Times New Roman"/>
                <a:ea typeface="Times New Roman"/>
                <a:cs typeface="Times New Roman"/>
                <a:sym typeface="Times New Roman"/>
              </a:rPr>
              <a:t>Data Collection and Data Description</a:t>
            </a:r>
            <a:endParaRPr>
              <a:latin typeface="Times New Roman"/>
              <a:ea typeface="Times New Roman"/>
              <a:cs typeface="Times New Roman"/>
              <a:sym typeface="Times New Roman"/>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buNone/>
            </a:pPr>
            <a:r>
              <a:rPr lang="en-GB" dirty="0">
                <a:latin typeface="Times New Roman"/>
                <a:ea typeface="Times New Roman"/>
                <a:cs typeface="Times New Roman"/>
                <a:sym typeface="Times New Roman"/>
              </a:rPr>
              <a:t>The data set was provided to us by our Institute,</a:t>
            </a:r>
          </a:p>
          <a:p>
            <a:pPr marL="0" lvl="0" indent="0" algn="l" rtl="0">
              <a:lnSpc>
                <a:spcPct val="100000"/>
              </a:lnSpc>
              <a:spcBef>
                <a:spcPts val="1200"/>
              </a:spcBef>
              <a:spcAft>
                <a:spcPts val="1200"/>
              </a:spcAft>
              <a:buNone/>
            </a:pPr>
            <a:r>
              <a:rPr lang="en-GB" dirty="0">
                <a:solidFill>
                  <a:schemeClr val="dk1"/>
                </a:solidFill>
                <a:latin typeface="Times New Roman"/>
                <a:ea typeface="Times New Roman"/>
                <a:cs typeface="Times New Roman"/>
                <a:sym typeface="Times New Roman"/>
              </a:rPr>
              <a:t>Name of the dataset:</a:t>
            </a:r>
          </a:p>
          <a:p>
            <a:pPr marL="0" lvl="0" indent="0" algn="l" rtl="0">
              <a:lnSpc>
                <a:spcPct val="100000"/>
              </a:lnSpc>
              <a:spcBef>
                <a:spcPts val="1200"/>
              </a:spcBef>
              <a:spcAft>
                <a:spcPts val="1200"/>
              </a:spcAft>
              <a:buNone/>
            </a:pPr>
            <a:r>
              <a:rPr lang="en-GB" sz="2800" dirty="0">
                <a:solidFill>
                  <a:schemeClr val="dk1"/>
                </a:solidFill>
                <a:latin typeface="Times New Roman"/>
                <a:ea typeface="Times New Roman"/>
                <a:cs typeface="Times New Roman"/>
                <a:sym typeface="Times New Roman"/>
              </a:rPr>
              <a:t>        </a:t>
            </a:r>
            <a:r>
              <a:rPr lang="en-GB" sz="2800" dirty="0" err="1">
                <a:solidFill>
                  <a:schemeClr val="dk1"/>
                </a:solidFill>
                <a:latin typeface="Times New Roman"/>
                <a:ea typeface="Times New Roman"/>
                <a:cs typeface="Times New Roman"/>
                <a:sym typeface="Times New Roman"/>
              </a:rPr>
              <a:t>drugsCom_raw.tsv</a:t>
            </a:r>
            <a:endParaRPr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body" idx="1"/>
          </p:nvPr>
        </p:nvSpPr>
        <p:spPr>
          <a:xfrm>
            <a:off x="311700" y="357525"/>
            <a:ext cx="8520600" cy="4278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sz="2200" b="1" i="1">
                <a:solidFill>
                  <a:schemeClr val="dk1"/>
                </a:solidFill>
                <a:latin typeface="Times New Roman"/>
                <a:ea typeface="Times New Roman"/>
                <a:cs typeface="Times New Roman"/>
                <a:sym typeface="Times New Roman"/>
              </a:rPr>
              <a:t>Data Description:</a:t>
            </a:r>
            <a:endParaRPr sz="2200" b="1" i="1">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GB" sz="2200" b="1" i="1">
                <a:solidFill>
                  <a:schemeClr val="dk1"/>
                </a:solidFill>
                <a:latin typeface="Times New Roman"/>
                <a:ea typeface="Times New Roman"/>
                <a:cs typeface="Times New Roman"/>
                <a:sym typeface="Times New Roman"/>
              </a:rPr>
              <a:t>The dataset consists of 6 features i.e.</a:t>
            </a:r>
            <a:endParaRPr sz="2200" b="1" i="1">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GB" sz="2200">
                <a:solidFill>
                  <a:schemeClr val="dk1"/>
                </a:solidFill>
                <a:latin typeface="Times New Roman"/>
                <a:ea typeface="Times New Roman"/>
                <a:cs typeface="Times New Roman"/>
                <a:sym typeface="Times New Roman"/>
              </a:rPr>
              <a:t>1. </a:t>
            </a:r>
            <a:r>
              <a:rPr lang="en-GB" sz="2200" i="1">
                <a:solidFill>
                  <a:schemeClr val="dk1"/>
                </a:solidFill>
                <a:latin typeface="Times New Roman"/>
                <a:ea typeface="Times New Roman"/>
                <a:cs typeface="Times New Roman"/>
                <a:sym typeface="Times New Roman"/>
              </a:rPr>
              <a:t>DrugName (categorical) → name of drug</a:t>
            </a:r>
            <a:endParaRPr sz="2200" i="1">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GB" sz="2200" i="1">
                <a:solidFill>
                  <a:schemeClr val="dk1"/>
                </a:solidFill>
                <a:latin typeface="Times New Roman"/>
                <a:ea typeface="Times New Roman"/>
                <a:cs typeface="Times New Roman"/>
                <a:sym typeface="Times New Roman"/>
              </a:rPr>
              <a:t>2. condition (categorical)   → name of condition</a:t>
            </a:r>
            <a:endParaRPr sz="2200" i="1">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GB" sz="2200" i="1">
                <a:solidFill>
                  <a:schemeClr val="dk1"/>
                </a:solidFill>
                <a:latin typeface="Times New Roman"/>
                <a:ea typeface="Times New Roman"/>
                <a:cs typeface="Times New Roman"/>
                <a:sym typeface="Times New Roman"/>
              </a:rPr>
              <a:t>3. review (text)                    → patient review about the medicine</a:t>
            </a:r>
            <a:endParaRPr sz="2200" i="1">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GB" sz="2200" i="1">
                <a:solidFill>
                  <a:schemeClr val="dk1"/>
                </a:solidFill>
                <a:latin typeface="Times New Roman"/>
                <a:ea typeface="Times New Roman"/>
                <a:cs typeface="Times New Roman"/>
                <a:sym typeface="Times New Roman"/>
              </a:rPr>
              <a:t>4. rating (numerical)          → 10 star patient rating</a:t>
            </a:r>
            <a:endParaRPr sz="2200" i="1">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GB" sz="2200" i="1">
                <a:solidFill>
                  <a:schemeClr val="dk1"/>
                </a:solidFill>
                <a:latin typeface="Times New Roman"/>
                <a:ea typeface="Times New Roman"/>
                <a:cs typeface="Times New Roman"/>
                <a:sym typeface="Times New Roman"/>
              </a:rPr>
              <a:t>5. date (date)                      → date of review entry</a:t>
            </a:r>
            <a:endParaRPr sz="2200" i="1">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GB" sz="2200" i="1">
                <a:solidFill>
                  <a:schemeClr val="dk1"/>
                </a:solidFill>
                <a:latin typeface="Times New Roman"/>
                <a:ea typeface="Times New Roman"/>
                <a:cs typeface="Times New Roman"/>
                <a:sym typeface="Times New Roman"/>
              </a:rPr>
              <a:t>6. usefulCount (numerical)→ number of users who found review useful</a:t>
            </a:r>
            <a:endParaRPr sz="2200" i="1">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sz="2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70DE-FE9D-6C13-B0B4-1ECD06384693}"/>
              </a:ext>
            </a:extLst>
          </p:cNvPr>
          <p:cNvSpPr>
            <a:spLocks noGrp="1"/>
          </p:cNvSpPr>
          <p:nvPr>
            <p:ph type="title"/>
          </p:nvPr>
        </p:nvSpPr>
        <p:spPr/>
        <p:txBody>
          <a:bodyPr>
            <a:normAutofit fontScale="90000"/>
          </a:bodyPr>
          <a:lstStyle/>
          <a:p>
            <a:r>
              <a:rPr lang="en-US" dirty="0"/>
              <a:t>3. EDA SUMMARY</a:t>
            </a:r>
            <a:endParaRPr lang="en-IN" dirty="0"/>
          </a:p>
        </p:txBody>
      </p:sp>
      <p:sp>
        <p:nvSpPr>
          <p:cNvPr id="3" name="Text Placeholder 2">
            <a:extLst>
              <a:ext uri="{FF2B5EF4-FFF2-40B4-BE49-F238E27FC236}">
                <a16:creationId xmlns:a16="http://schemas.microsoft.com/office/drawing/2014/main" id="{041D3550-AF35-25D5-30E2-A242E3986B38}"/>
              </a:ext>
            </a:extLst>
          </p:cNvPr>
          <p:cNvSpPr>
            <a:spLocks noGrp="1"/>
          </p:cNvSpPr>
          <p:nvPr>
            <p:ph type="body" idx="1"/>
          </p:nvPr>
        </p:nvSpPr>
        <p:spPr>
          <a:xfrm>
            <a:off x="311700" y="899532"/>
            <a:ext cx="8520600" cy="4140819"/>
          </a:xfrm>
        </p:spPr>
        <p:txBody>
          <a:bodyPr>
            <a:noAutofit/>
          </a:bodyPr>
          <a:lstStyle/>
          <a:p>
            <a:pPr marL="114300" indent="0">
              <a:buNone/>
            </a:pPr>
            <a:r>
              <a:rPr lang="en-US" sz="1200" b="1" dirty="0"/>
              <a:t>Data Checking:</a:t>
            </a:r>
          </a:p>
          <a:p>
            <a:pPr>
              <a:lnSpc>
                <a:spcPct val="170000"/>
              </a:lnSpc>
              <a:buFont typeface="Wingdings" panose="05000000000000000000" pitchFamily="2" charset="2"/>
              <a:buChar char="q"/>
            </a:pPr>
            <a:r>
              <a:rPr lang="en-US" sz="1200" dirty="0"/>
              <a:t>There are NO Null values.</a:t>
            </a:r>
          </a:p>
          <a:p>
            <a:pPr>
              <a:lnSpc>
                <a:spcPct val="170000"/>
              </a:lnSpc>
              <a:buFont typeface="Wingdings" panose="05000000000000000000" pitchFamily="2" charset="2"/>
              <a:buChar char="q"/>
            </a:pPr>
            <a:r>
              <a:rPr lang="en-US" sz="1200" dirty="0"/>
              <a:t>There are No Nan Values.</a:t>
            </a:r>
          </a:p>
          <a:p>
            <a:pPr>
              <a:lnSpc>
                <a:spcPct val="170000"/>
              </a:lnSpc>
              <a:buFont typeface="Wingdings" panose="05000000000000000000" pitchFamily="2" charset="2"/>
              <a:buChar char="q"/>
            </a:pPr>
            <a:r>
              <a:rPr lang="en-US" sz="1200" dirty="0"/>
              <a:t>There are NO duplicate observations.</a:t>
            </a:r>
          </a:p>
          <a:p>
            <a:pPr marL="114300" indent="0">
              <a:buNone/>
            </a:pPr>
            <a:endParaRPr lang="en-US" sz="1200" dirty="0"/>
          </a:p>
          <a:p>
            <a:pPr marL="114300" indent="0">
              <a:buNone/>
            </a:pPr>
            <a:r>
              <a:rPr lang="en-US" sz="1200" b="1" dirty="0"/>
              <a:t>Data Understanding:</a:t>
            </a:r>
            <a:endParaRPr lang="en-US" sz="1200" dirty="0"/>
          </a:p>
          <a:p>
            <a:pPr>
              <a:buFont typeface="Wingdings" panose="05000000000000000000" pitchFamily="2" charset="2"/>
              <a:buChar char="q"/>
            </a:pPr>
            <a:r>
              <a:rPr lang="en-US" sz="1200" dirty="0"/>
              <a:t>There are different types of data present in the dataset i.e. Drug Name is Nominal, Condition(Which is our target variable) is Categorical, Review is Text, Rating is Ordinal Numerical (1-10) and useful Count is Discrete Numerical.</a:t>
            </a:r>
          </a:p>
          <a:p>
            <a:pPr>
              <a:buFont typeface="Wingdings" panose="05000000000000000000" pitchFamily="2" charset="2"/>
              <a:buChar char="q"/>
            </a:pPr>
            <a:endParaRPr lang="en-US" sz="1200" dirty="0"/>
          </a:p>
          <a:p>
            <a:pPr>
              <a:buFont typeface="Wingdings" panose="05000000000000000000" pitchFamily="2" charset="2"/>
              <a:buChar char="q"/>
            </a:pPr>
            <a:r>
              <a:rPr lang="en-US" sz="1200" dirty="0"/>
              <a:t>Drug Name feature has 334 unique drugs, only 60 drugs appeared more then 50 times in the dataset, 183 drugs appeared less then 10 times and 62 drugs appeared only once.</a:t>
            </a:r>
          </a:p>
          <a:p>
            <a:pPr>
              <a:buFont typeface="Wingdings" panose="05000000000000000000" pitchFamily="2" charset="2"/>
              <a:buChar char="q"/>
            </a:pPr>
            <a:endParaRPr lang="en-US" sz="1200" dirty="0"/>
          </a:p>
          <a:p>
            <a:pPr>
              <a:buFont typeface="Wingdings" panose="05000000000000000000" pitchFamily="2" charset="2"/>
              <a:buChar char="q"/>
            </a:pPr>
            <a:r>
              <a:rPr lang="en-US" sz="1200" dirty="0"/>
              <a:t>Useful Count has values ranging from 0 to 1291 and the Median value is at 31. This means the data is highly left skewed. From the distribution plot, very few observations got more then 200 useful Count.</a:t>
            </a:r>
          </a:p>
          <a:p>
            <a:pPr>
              <a:buFont typeface="Wingdings" panose="05000000000000000000" pitchFamily="2" charset="2"/>
              <a:buChar char="q"/>
            </a:pPr>
            <a:endParaRPr lang="en-US" sz="1200" dirty="0"/>
          </a:p>
          <a:p>
            <a:pPr>
              <a:buFont typeface="Wingdings" panose="05000000000000000000" pitchFamily="2" charset="2"/>
              <a:buChar char="q"/>
            </a:pPr>
            <a:r>
              <a:rPr lang="en-US" sz="1200" dirty="0"/>
              <a:t>If we take rating&gt;5 as positive sentiment and rating&lt;-5 as negative sentiment then the distribution of sentiments shows 70% positive and 30% negative sentiment.</a:t>
            </a:r>
            <a:endParaRPr lang="en-IN" sz="1200" dirty="0"/>
          </a:p>
        </p:txBody>
      </p:sp>
    </p:spTree>
    <p:extLst>
      <p:ext uri="{BB962C8B-B14F-4D97-AF65-F5344CB8AC3E}">
        <p14:creationId xmlns:p14="http://schemas.microsoft.com/office/powerpoint/2010/main" val="3950958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body" idx="1"/>
          </p:nvPr>
        </p:nvSpPr>
        <p:spPr>
          <a:xfrm>
            <a:off x="207900" y="184525"/>
            <a:ext cx="8520600" cy="10956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GB" dirty="0">
                <a:solidFill>
                  <a:schemeClr val="dk1"/>
                </a:solidFill>
                <a:latin typeface="Times New Roman"/>
                <a:ea typeface="Times New Roman"/>
                <a:cs typeface="Times New Roman"/>
                <a:sym typeface="Times New Roman"/>
              </a:rPr>
              <a:t>The original dataset consists of 161297 observations. Here the condition column has many conditions which includes our desired 3 conditions i.e. Depression, High Blood Pressure and Diabetes Type 2.</a:t>
            </a:r>
            <a:endParaRPr dirty="0">
              <a:solidFill>
                <a:schemeClr val="dk1"/>
              </a:solidFill>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C3508BDB-04DB-5BCE-6749-D4682F642B86}"/>
              </a:ext>
            </a:extLst>
          </p:cNvPr>
          <p:cNvPicPr>
            <a:picLocks noChangeAspect="1"/>
          </p:cNvPicPr>
          <p:nvPr/>
        </p:nvPicPr>
        <p:blipFill rotWithShape="1">
          <a:blip r:embed="rId3"/>
          <a:srcRect l="4309" t="36567" r="19431" b="8077"/>
          <a:stretch/>
        </p:blipFill>
        <p:spPr>
          <a:xfrm>
            <a:off x="580676" y="1144858"/>
            <a:ext cx="7886817" cy="359812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body" idx="1"/>
          </p:nvPr>
        </p:nvSpPr>
        <p:spPr>
          <a:xfrm>
            <a:off x="184850" y="218350"/>
            <a:ext cx="8822100" cy="785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1900">
                <a:solidFill>
                  <a:schemeClr val="dk1"/>
                </a:solidFill>
                <a:latin typeface="Times New Roman"/>
                <a:ea typeface="Times New Roman"/>
                <a:cs typeface="Times New Roman"/>
                <a:sym typeface="Times New Roman"/>
              </a:rPr>
              <a:t>Extracting data with specific conditions (Depression, High Blood Pressure, Diabetes, Type 2) Here we have 13944 observations.</a:t>
            </a:r>
            <a:endParaRPr sz="190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B2DA7432-A99A-98C1-0C77-CA1B4D988479}"/>
              </a:ext>
            </a:extLst>
          </p:cNvPr>
          <p:cNvPicPr>
            <a:picLocks noChangeAspect="1"/>
          </p:cNvPicPr>
          <p:nvPr/>
        </p:nvPicPr>
        <p:blipFill rotWithShape="1">
          <a:blip r:embed="rId3"/>
          <a:srcRect l="3658" t="39893" r="20406" b="6485"/>
          <a:stretch/>
        </p:blipFill>
        <p:spPr>
          <a:xfrm>
            <a:off x="788020" y="1294150"/>
            <a:ext cx="6943492" cy="331502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1221</Words>
  <Application>Microsoft Office PowerPoint</Application>
  <PresentationFormat>On-screen Show (16:9)</PresentationFormat>
  <Paragraphs>103</Paragraphs>
  <Slides>25</Slides>
  <Notes>15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Simple Light</vt:lpstr>
      <vt:lpstr>P230 Patient’s Condition Classification</vt:lpstr>
      <vt:lpstr>Team 5 </vt:lpstr>
      <vt:lpstr>Objective of the Project</vt:lpstr>
      <vt:lpstr>Steps Followed:</vt:lpstr>
      <vt:lpstr>Data Collection and Data Description</vt:lpstr>
      <vt:lpstr>PowerPoint Presentation</vt:lpstr>
      <vt:lpstr>3. EDA SUMMARY</vt:lpstr>
      <vt:lpstr>PowerPoint Presentation</vt:lpstr>
      <vt:lpstr>PowerPoint Presentation</vt:lpstr>
      <vt:lpstr>3.  EDA Visualizations</vt:lpstr>
      <vt:lpstr>PowerPoint Presentation</vt:lpstr>
      <vt:lpstr> Frequency distribution of rating</vt:lpstr>
      <vt:lpstr>World-Colud for the three conditions</vt:lpstr>
      <vt:lpstr> Word cloud is a visual representation of text data where the size of each word indicates its frequency or importance. It helps identify key themes or patterns in a document or corpus at a glance. By visually highlighting popular or significant words, word clouds provide a quick overview of textual information</vt:lpstr>
      <vt:lpstr>Top 10 drugs to be recommended for the user (For Depression) </vt:lpstr>
      <vt:lpstr>Similarly for High Blood Pressure, &amp; Diabetes, Type 2</vt:lpstr>
      <vt:lpstr>4. Text Preprocessing </vt:lpstr>
      <vt:lpstr>5. Feature Extraction</vt:lpstr>
      <vt:lpstr>6. Model Building and Model Summary</vt:lpstr>
      <vt:lpstr>As we have used 4 models Artificial neural networks, RandomForestClassifier, Passive aggressive classifier, &amp; naïve bayes. Random Forest &amp; Passive Aggressive have same F1-scores, but we have specifically choosed RandomForestClassifier as our final model due to its robustness &amp; flexibility. Then we saved the trained model for the Deployment.</vt:lpstr>
      <vt:lpstr>PowerPoint Presentation</vt:lpstr>
      <vt:lpstr>Confusion Matrix </vt:lpstr>
      <vt:lpstr>7. Challenges Faced</vt:lpstr>
      <vt:lpstr>PowerPoint Presentation</vt:lpstr>
      <vt:lpstr>8. Deployment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P230 Patient’s Condition Classification</dc:title>
  <dc:creator>Vidya Malji</dc:creator>
  <cp:lastModifiedBy>Vishwanath M Irkal</cp:lastModifiedBy>
  <cp:revision>14</cp:revision>
  <dcterms:modified xsi:type="dcterms:W3CDTF">2023-05-20T12:21:31Z</dcterms:modified>
</cp:coreProperties>
</file>