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8"/>
  </p:notesMasterIdLst>
  <p:sldIdLst>
    <p:sldId id="256" r:id="rId2"/>
    <p:sldId id="257" r:id="rId3"/>
    <p:sldId id="258" r:id="rId4"/>
    <p:sldId id="260" r:id="rId5"/>
    <p:sldId id="261" r:id="rId6"/>
    <p:sldId id="273"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81" r:id="rId21"/>
    <p:sldId id="297" r:id="rId22"/>
    <p:sldId id="298" r:id="rId23"/>
    <p:sldId id="299" r:id="rId24"/>
    <p:sldId id="302" r:id="rId25"/>
    <p:sldId id="301" r:id="rId26"/>
    <p:sldId id="272" r:id="rId27"/>
  </p:sldIdLst>
  <p:sldSz cx="9144000" cy="5143500" type="screen16x9"/>
  <p:notesSz cx="6858000" cy="9144000"/>
  <p:embeddedFontLst>
    <p:embeddedFont>
      <p:font typeface="Lato" panose="020F0502020204030203"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p:cViewPr varScale="1">
        <p:scale>
          <a:sx n="160" d="100"/>
          <a:sy n="160" d="100"/>
        </p:scale>
        <p:origin x="78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6"/>
    </mc:Choice>
    <mc:Fallback>
      <c:style val="6"/>
    </mc:Fallback>
  </mc:AlternateContent>
  <c:pivotSource>
    <c:name>[Social_Media_Analysis.xlsx]Sheet2!PivotTable30</c:name>
    <c:fmtId val="11"/>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dirty="0">
                <a:solidFill>
                  <a:schemeClr val="tx1"/>
                </a:solidFill>
              </a:rPr>
              <a:t>Percent of users by posts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4"/>
          </a:solidFill>
          <a:ln w="19050">
            <a:solidFill>
              <a:schemeClr val="lt1"/>
            </a:solidFill>
          </a:ln>
          <a:effectLst/>
        </c:spPr>
        <c:dLbl>
          <c:idx val="0"/>
          <c:layout>
            <c:manualLayout>
              <c:x val="-0.1361111111111111"/>
              <c:y val="-8.796296296296296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4"/>
          </a:solidFill>
          <a:ln w="19050">
            <a:solidFill>
              <a:schemeClr val="lt1"/>
            </a:solidFill>
          </a:ln>
          <a:effectLst/>
        </c:spPr>
        <c:dLbl>
          <c:idx val="0"/>
          <c:layout>
            <c:manualLayout>
              <c:x val="0.12222222222222222"/>
              <c:y val="-0.1018518518518518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4"/>
          </a:solidFill>
          <a:ln w="19050">
            <a:solidFill>
              <a:schemeClr val="lt1"/>
            </a:solidFill>
          </a:ln>
          <a:effectLst/>
        </c:spPr>
        <c:dLbl>
          <c:idx val="0"/>
          <c:layout>
            <c:manualLayout>
              <c:x val="0.10833333333333334"/>
              <c:y val="6.944444444444444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4"/>
          </a:solidFill>
          <a:ln w="19050">
            <a:solidFill>
              <a:schemeClr val="lt1"/>
            </a:solidFill>
          </a:ln>
          <a:effectLst/>
        </c:spPr>
        <c:dLbl>
          <c:idx val="0"/>
          <c:layout>
            <c:manualLayout>
              <c:x val="-0.14444444444444446"/>
              <c:y val="3.703703703703703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4"/>
          </a:solidFill>
          <a:ln w="19050">
            <a:solidFill>
              <a:schemeClr val="lt1"/>
            </a:solidFill>
          </a:ln>
          <a:effectLst/>
        </c:spPr>
        <c:dLbl>
          <c:idx val="0"/>
          <c:layout>
            <c:manualLayout>
              <c:x val="0.12222222222222222"/>
              <c:y val="-0.1018518518518518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4"/>
          </a:solidFill>
          <a:ln w="19050">
            <a:solidFill>
              <a:schemeClr val="lt1"/>
            </a:solidFill>
          </a:ln>
          <a:effectLst/>
        </c:spPr>
        <c:dLbl>
          <c:idx val="0"/>
          <c:layout>
            <c:manualLayout>
              <c:x val="0.10833333333333334"/>
              <c:y val="6.944444444444444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4"/>
          </a:solidFill>
          <a:ln w="19050">
            <a:solidFill>
              <a:schemeClr val="lt1"/>
            </a:solidFill>
          </a:ln>
          <a:effectLst/>
        </c:spPr>
        <c:dLbl>
          <c:idx val="0"/>
          <c:layout>
            <c:manualLayout>
              <c:x val="-0.14444444444444446"/>
              <c:y val="3.703703703703703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4"/>
          </a:solidFill>
          <a:ln w="19050">
            <a:solidFill>
              <a:schemeClr val="lt1"/>
            </a:solidFill>
          </a:ln>
          <a:effectLst/>
        </c:spPr>
        <c:dLbl>
          <c:idx val="0"/>
          <c:layout>
            <c:manualLayout>
              <c:x val="-0.1361111111111111"/>
              <c:y val="-8.796296296296296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4"/>
          </a:solidFill>
          <a:ln w="19050">
            <a:solidFill>
              <a:schemeClr val="lt1"/>
            </a:solidFill>
          </a:ln>
          <a:effectLst/>
        </c:spPr>
        <c:dLbl>
          <c:idx val="0"/>
          <c:layout>
            <c:manualLayout>
              <c:x val="0.12222222222222222"/>
              <c:y val="-0.1018518518518518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4"/>
          </a:solidFill>
          <a:ln w="19050">
            <a:solidFill>
              <a:schemeClr val="lt1"/>
            </a:solidFill>
          </a:ln>
          <a:effectLst/>
        </c:spPr>
        <c:dLbl>
          <c:idx val="0"/>
          <c:layout>
            <c:manualLayout>
              <c:x val="0.10833333333333334"/>
              <c:y val="6.944444444444444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4"/>
          </a:solidFill>
          <a:ln w="19050">
            <a:solidFill>
              <a:schemeClr val="lt1"/>
            </a:solidFill>
          </a:ln>
          <a:effectLst/>
        </c:spPr>
        <c:dLbl>
          <c:idx val="0"/>
          <c:layout>
            <c:manualLayout>
              <c:x val="-0.14444444444444446"/>
              <c:y val="3.703703703703703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4"/>
          </a:solidFill>
          <a:ln w="19050">
            <a:solidFill>
              <a:schemeClr val="lt1"/>
            </a:solidFill>
          </a:ln>
          <a:effectLst/>
        </c:spPr>
        <c:dLbl>
          <c:idx val="0"/>
          <c:layout>
            <c:manualLayout>
              <c:x val="-0.1361111111111111"/>
              <c:y val="-8.796296296296296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doughnutChart>
        <c:varyColors val="1"/>
        <c:ser>
          <c:idx val="0"/>
          <c:order val="0"/>
          <c:tx>
            <c:strRef>
              <c:f>Sheet2!$B$18</c:f>
              <c:strCache>
                <c:ptCount val="1"/>
                <c:pt idx="0">
                  <c:v>Total</c:v>
                </c:pt>
              </c:strCache>
            </c:strRef>
          </c:tx>
          <c:dPt>
            <c:idx val="0"/>
            <c:bubble3D val="0"/>
            <c:spPr>
              <a:solidFill>
                <a:schemeClr val="accent4">
                  <a:shade val="58000"/>
                </a:schemeClr>
              </a:solidFill>
              <a:ln w="19050">
                <a:solidFill>
                  <a:schemeClr val="lt1"/>
                </a:solidFill>
              </a:ln>
              <a:effectLst/>
            </c:spPr>
            <c:extLst>
              <c:ext xmlns:c16="http://schemas.microsoft.com/office/drawing/2014/chart" uri="{C3380CC4-5D6E-409C-BE32-E72D297353CC}">
                <c16:uniqueId val="{00000001-5B9B-421A-967E-D5453E0F6CAA}"/>
              </c:ext>
            </c:extLst>
          </c:dPt>
          <c:dPt>
            <c:idx val="1"/>
            <c:bubble3D val="0"/>
            <c:spPr>
              <a:solidFill>
                <a:schemeClr val="accent4">
                  <a:shade val="86000"/>
                </a:schemeClr>
              </a:solidFill>
              <a:ln w="19050">
                <a:solidFill>
                  <a:schemeClr val="lt1"/>
                </a:solidFill>
              </a:ln>
              <a:effectLst/>
            </c:spPr>
            <c:extLst>
              <c:ext xmlns:c16="http://schemas.microsoft.com/office/drawing/2014/chart" uri="{C3380CC4-5D6E-409C-BE32-E72D297353CC}">
                <c16:uniqueId val="{00000003-5B9B-421A-967E-D5453E0F6CAA}"/>
              </c:ext>
            </c:extLst>
          </c:dPt>
          <c:dPt>
            <c:idx val="2"/>
            <c:bubble3D val="0"/>
            <c:spPr>
              <a:solidFill>
                <a:schemeClr val="accent4">
                  <a:tint val="86000"/>
                </a:schemeClr>
              </a:solidFill>
              <a:ln w="19050">
                <a:solidFill>
                  <a:schemeClr val="lt1"/>
                </a:solidFill>
              </a:ln>
              <a:effectLst/>
            </c:spPr>
            <c:extLst>
              <c:ext xmlns:c16="http://schemas.microsoft.com/office/drawing/2014/chart" uri="{C3380CC4-5D6E-409C-BE32-E72D297353CC}">
                <c16:uniqueId val="{00000005-5B9B-421A-967E-D5453E0F6CAA}"/>
              </c:ext>
            </c:extLst>
          </c:dPt>
          <c:dPt>
            <c:idx val="3"/>
            <c:bubble3D val="0"/>
            <c:spPr>
              <a:solidFill>
                <a:schemeClr val="accent4">
                  <a:tint val="58000"/>
                </a:schemeClr>
              </a:solidFill>
              <a:ln w="19050">
                <a:solidFill>
                  <a:schemeClr val="lt1"/>
                </a:solidFill>
              </a:ln>
              <a:effectLst/>
            </c:spPr>
            <c:extLst>
              <c:ext xmlns:c16="http://schemas.microsoft.com/office/drawing/2014/chart" uri="{C3380CC4-5D6E-409C-BE32-E72D297353CC}">
                <c16:uniqueId val="{00000007-5B9B-421A-967E-D5453E0F6CAA}"/>
              </c:ext>
            </c:extLst>
          </c:dPt>
          <c:dLbls>
            <c:dLbl>
              <c:idx val="0"/>
              <c:layout>
                <c:manualLayout>
                  <c:x val="0.30525804406969892"/>
                  <c:y val="-2.56841172725956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5B9B-421A-967E-D5453E0F6CAA}"/>
                </c:ext>
              </c:extLst>
            </c:dLbl>
            <c:dLbl>
              <c:idx val="1"/>
              <c:layout>
                <c:manualLayout>
                  <c:x val="0.10833333333333334"/>
                  <c:y val="6.944444444444444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B9B-421A-967E-D5453E0F6CAA}"/>
                </c:ext>
              </c:extLst>
            </c:dLbl>
            <c:dLbl>
              <c:idx val="2"/>
              <c:layout>
                <c:manualLayout>
                  <c:x val="-0.14444444444444446"/>
                  <c:y val="3.7037037037037035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5B9B-421A-967E-D5453E0F6CAA}"/>
                </c:ext>
              </c:extLst>
            </c:dLbl>
            <c:dLbl>
              <c:idx val="3"/>
              <c:layout>
                <c:manualLayout>
                  <c:x val="-0.1361111111111111"/>
                  <c:y val="-8.7962962962962965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5B9B-421A-967E-D5453E0F6CAA}"/>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Sheet2!$A$19:$A$22</c:f>
              <c:strCache>
                <c:ptCount val="4"/>
                <c:pt idx="0">
                  <c:v>High Posts</c:v>
                </c:pt>
                <c:pt idx="1">
                  <c:v>Low Posts</c:v>
                </c:pt>
                <c:pt idx="2">
                  <c:v>Medium Posts</c:v>
                </c:pt>
                <c:pt idx="3">
                  <c:v>Zero Posts</c:v>
                </c:pt>
              </c:strCache>
            </c:strRef>
          </c:cat>
          <c:val>
            <c:numRef>
              <c:f>Sheet2!$B$19:$B$22</c:f>
              <c:numCache>
                <c:formatCode>0.00%</c:formatCode>
                <c:ptCount val="4"/>
                <c:pt idx="0">
                  <c:v>0.04</c:v>
                </c:pt>
                <c:pt idx="1">
                  <c:v>0.53</c:v>
                </c:pt>
                <c:pt idx="2">
                  <c:v>0.17</c:v>
                </c:pt>
                <c:pt idx="3">
                  <c:v>0.26</c:v>
                </c:pt>
              </c:numCache>
            </c:numRef>
          </c:val>
          <c:extLst>
            <c:ext xmlns:c16="http://schemas.microsoft.com/office/drawing/2014/chart" uri="{C3380CC4-5D6E-409C-BE32-E72D297353CC}">
              <c16:uniqueId val="{00000008-5B9B-421A-967E-D5453E0F6CAA}"/>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Users</a:t>
            </a:r>
            <a:r>
              <a:rPr lang="en-US" b="1" baseline="0" dirty="0"/>
              <a:t> with Highest Weighted Score</a:t>
            </a:r>
            <a:endParaRPr lang="en-US"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subjective!$D$173</c:f>
              <c:strCache>
                <c:ptCount val="1"/>
                <c:pt idx="0">
                  <c:v> weighted_score</c:v>
                </c:pt>
              </c:strCache>
            </c:strRef>
          </c:tx>
          <c:spPr>
            <a:solidFill>
              <a:schemeClr val="accent4"/>
            </a:solidFill>
            <a:ln>
              <a:noFill/>
            </a:ln>
            <a:effectLst/>
          </c:spPr>
          <c:invertIfNegative val="0"/>
          <c:cat>
            <c:strRef>
              <c:f>subjective!$A$174:$A$183</c:f>
              <c:strCache>
                <c:ptCount val="10"/>
                <c:pt idx="0">
                  <c:v>Kenton_Kirlin</c:v>
                </c:pt>
                <c:pt idx="1">
                  <c:v>Mariano_Koch3</c:v>
                </c:pt>
                <c:pt idx="2">
                  <c:v>Florence99</c:v>
                </c:pt>
                <c:pt idx="3">
                  <c:v>Donald.Fritsch</c:v>
                </c:pt>
                <c:pt idx="4">
                  <c:v>Jaime53</c:v>
                </c:pt>
                <c:pt idx="5">
                  <c:v>Aurelie71</c:v>
                </c:pt>
                <c:pt idx="6">
                  <c:v>Delfina_VonRueden68</c:v>
                </c:pt>
                <c:pt idx="7">
                  <c:v>Cesar93</c:v>
                </c:pt>
                <c:pt idx="8">
                  <c:v>Clint27</c:v>
                </c:pt>
                <c:pt idx="9">
                  <c:v>Eveline95</c:v>
                </c:pt>
              </c:strCache>
            </c:strRef>
          </c:cat>
          <c:val>
            <c:numRef>
              <c:f>subjective!$D$174:$D$183</c:f>
              <c:numCache>
                <c:formatCode>General</c:formatCode>
                <c:ptCount val="10"/>
                <c:pt idx="0">
                  <c:v>30.818180000000002</c:v>
                </c:pt>
                <c:pt idx="1">
                  <c:v>30.818180000000002</c:v>
                </c:pt>
                <c:pt idx="2">
                  <c:v>30.818180000000002</c:v>
                </c:pt>
                <c:pt idx="3">
                  <c:v>30.82178</c:v>
                </c:pt>
                <c:pt idx="4">
                  <c:v>30.829039999999999</c:v>
                </c:pt>
                <c:pt idx="5">
                  <c:v>30.829039999999999</c:v>
                </c:pt>
                <c:pt idx="6">
                  <c:v>30.832699999999999</c:v>
                </c:pt>
                <c:pt idx="7">
                  <c:v>30.836300000000001</c:v>
                </c:pt>
                <c:pt idx="8">
                  <c:v>30.839960000000001</c:v>
                </c:pt>
                <c:pt idx="9">
                  <c:v>30.84356</c:v>
                </c:pt>
              </c:numCache>
            </c:numRef>
          </c:val>
          <c:extLst>
            <c:ext xmlns:c16="http://schemas.microsoft.com/office/drawing/2014/chart" uri="{C3380CC4-5D6E-409C-BE32-E72D297353CC}">
              <c16:uniqueId val="{00000000-0ABF-4F83-832A-CE270797D084}"/>
            </c:ext>
          </c:extLst>
        </c:ser>
        <c:dLbls>
          <c:showLegendKey val="0"/>
          <c:showVal val="0"/>
          <c:showCatName val="0"/>
          <c:showSerName val="0"/>
          <c:showPercent val="0"/>
          <c:showBubbleSize val="0"/>
        </c:dLbls>
        <c:gapWidth val="182"/>
        <c:axId val="378168239"/>
        <c:axId val="378162959"/>
      </c:barChart>
      <c:catAx>
        <c:axId val="378168239"/>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 Name</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78162959"/>
        <c:crosses val="autoZero"/>
        <c:auto val="1"/>
        <c:lblAlgn val="ctr"/>
        <c:lblOffset val="100"/>
        <c:noMultiLvlLbl val="0"/>
      </c:catAx>
      <c:valAx>
        <c:axId val="378162959"/>
        <c:scaling>
          <c:orientation val="minMax"/>
        </c:scaling>
        <c:delete val="1"/>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Weighted</a:t>
                </a:r>
                <a:r>
                  <a:rPr lang="en-IN" b="1" baseline="0"/>
                  <a:t> Score</a:t>
                </a:r>
                <a:endParaRPr lang="en-IN" b="1"/>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crossAx val="3781682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6"/>
    </mc:Choice>
    <mc:Fallback>
      <c:style val="6"/>
    </mc:Fallback>
  </mc:AlternateContent>
  <c:pivotSource>
    <c:name>[Social_Media_Analysis.xlsx]Sheet2!PivotTable29</c:name>
    <c:fmtId val="12"/>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IN" dirty="0">
                <a:solidFill>
                  <a:schemeClr val="tx1"/>
                </a:solidFill>
              </a:rPr>
              <a:t>Percent</a:t>
            </a:r>
            <a:r>
              <a:rPr lang="en-IN" baseline="0" dirty="0">
                <a:solidFill>
                  <a:schemeClr val="tx1"/>
                </a:solidFill>
              </a:rPr>
              <a:t> </a:t>
            </a:r>
            <a:r>
              <a:rPr lang="en-IN" dirty="0">
                <a:solidFill>
                  <a:schemeClr val="tx1"/>
                </a:solidFill>
              </a:rPr>
              <a:t>of user by  </a:t>
            </a:r>
            <a:r>
              <a:rPr lang="en-IN" dirty="0" err="1">
                <a:solidFill>
                  <a:schemeClr val="tx1"/>
                </a:solidFill>
              </a:rPr>
              <a:t>likes_segment</a:t>
            </a:r>
            <a:endParaRPr lang="en-IN"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IN"/>
        </a:p>
      </c:txPr>
    </c:title>
    <c:autoTitleDeleted val="0"/>
    <c:pivotFmts>
      <c:pivotFmt>
        <c:idx val="0"/>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4"/>
          </a:solidFill>
          <a:ln w="19050">
            <a:solidFill>
              <a:schemeClr val="lt1"/>
            </a:solidFill>
          </a:ln>
          <a:effectLst/>
        </c:spPr>
        <c:dLbl>
          <c:idx val="0"/>
          <c:layout>
            <c:manualLayout>
              <c:x val="0.20303756994404476"/>
              <c:y val="-0.1024400080661423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4"/>
          </a:solidFill>
          <a:ln w="19050">
            <a:solidFill>
              <a:schemeClr val="lt1"/>
            </a:solidFill>
          </a:ln>
          <a:effectLst/>
        </c:spPr>
        <c:dLbl>
          <c:idx val="0"/>
          <c:layout>
            <c:manualLayout>
              <c:x val="0.18611777244870786"/>
              <c:y val="0.1536600120992135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4"/>
          </a:solidFill>
          <a:ln w="19050">
            <a:solidFill>
              <a:schemeClr val="lt1"/>
            </a:solidFill>
          </a:ln>
          <a:effectLst/>
        </c:spPr>
        <c:dLbl>
          <c:idx val="0"/>
          <c:layout>
            <c:manualLayout>
              <c:x val="-0.24110711430855319"/>
              <c:y val="3.841500302480327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4"/>
          </a:solidFill>
          <a:ln w="19050">
            <a:solidFill>
              <a:schemeClr val="lt1"/>
            </a:solidFill>
          </a:ln>
          <a:effectLst/>
        </c:spPr>
        <c:dLbl>
          <c:idx val="0"/>
          <c:layout>
            <c:manualLayout>
              <c:x val="-0.16496802557953638"/>
              <c:y val="-0.1344525105868118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4"/>
          </a:solidFill>
          <a:ln w="19050">
            <a:solidFill>
              <a:schemeClr val="lt1"/>
            </a:solidFill>
          </a:ln>
          <a:effectLst/>
        </c:spPr>
        <c:dLbl>
          <c:idx val="0"/>
          <c:layout>
            <c:manualLayout>
              <c:x val="0.20303756994404476"/>
              <c:y val="-0.1024400080661423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4"/>
          </a:solidFill>
          <a:ln w="19050">
            <a:solidFill>
              <a:schemeClr val="lt1"/>
            </a:solidFill>
          </a:ln>
          <a:effectLst/>
        </c:spPr>
        <c:dLbl>
          <c:idx val="0"/>
          <c:layout>
            <c:manualLayout>
              <c:x val="0.18611777244870786"/>
              <c:y val="0.1536600120992135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4"/>
          </a:solidFill>
          <a:ln w="19050">
            <a:solidFill>
              <a:schemeClr val="lt1"/>
            </a:solidFill>
          </a:ln>
          <a:effectLst/>
        </c:spPr>
        <c:dLbl>
          <c:idx val="0"/>
          <c:layout>
            <c:manualLayout>
              <c:x val="-0.24110711430855319"/>
              <c:y val="3.841500302480327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4"/>
          </a:solidFill>
          <a:ln w="19050">
            <a:solidFill>
              <a:schemeClr val="lt1"/>
            </a:solidFill>
          </a:ln>
          <a:effectLst/>
        </c:spPr>
        <c:dLbl>
          <c:idx val="0"/>
          <c:layout>
            <c:manualLayout>
              <c:x val="-0.16496802557953638"/>
              <c:y val="-0.1344525105868118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4"/>
          </a:solidFill>
          <a:ln w="19050">
            <a:solidFill>
              <a:schemeClr val="lt1"/>
            </a:solidFill>
          </a:ln>
          <a:effectLst/>
        </c:spPr>
        <c:dLbl>
          <c:idx val="0"/>
          <c:layout>
            <c:manualLayout>
              <c:x val="0.20303756994404476"/>
              <c:y val="-0.1024400080661423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4"/>
          </a:solidFill>
          <a:ln w="19050">
            <a:solidFill>
              <a:schemeClr val="lt1"/>
            </a:solidFill>
          </a:ln>
          <a:effectLst/>
        </c:spPr>
        <c:dLbl>
          <c:idx val="0"/>
          <c:layout>
            <c:manualLayout>
              <c:x val="0.18611777244870786"/>
              <c:y val="0.1536600120992135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4"/>
          </a:solidFill>
          <a:ln w="19050">
            <a:solidFill>
              <a:schemeClr val="lt1"/>
            </a:solidFill>
          </a:ln>
          <a:effectLst/>
        </c:spPr>
        <c:dLbl>
          <c:idx val="0"/>
          <c:layout>
            <c:manualLayout>
              <c:x val="-0.24110711430855319"/>
              <c:y val="3.841500302480327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4"/>
          </a:solidFill>
          <a:ln w="19050">
            <a:solidFill>
              <a:schemeClr val="lt1"/>
            </a:solidFill>
          </a:ln>
          <a:effectLst/>
        </c:spPr>
        <c:dLbl>
          <c:idx val="0"/>
          <c:layout>
            <c:manualLayout>
              <c:x val="-0.16496802557953638"/>
              <c:y val="-0.1344525105868118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doughnutChart>
        <c:varyColors val="1"/>
        <c:ser>
          <c:idx val="0"/>
          <c:order val="0"/>
          <c:tx>
            <c:strRef>
              <c:f>Sheet2!$B$3</c:f>
              <c:strCache>
                <c:ptCount val="1"/>
                <c:pt idx="0">
                  <c:v>Total</c:v>
                </c:pt>
              </c:strCache>
            </c:strRef>
          </c:tx>
          <c:dPt>
            <c:idx val="0"/>
            <c:bubble3D val="0"/>
            <c:spPr>
              <a:solidFill>
                <a:schemeClr val="accent4">
                  <a:shade val="58000"/>
                </a:schemeClr>
              </a:solidFill>
              <a:ln w="19050">
                <a:solidFill>
                  <a:schemeClr val="lt1"/>
                </a:solidFill>
              </a:ln>
              <a:effectLst/>
            </c:spPr>
            <c:extLst>
              <c:ext xmlns:c16="http://schemas.microsoft.com/office/drawing/2014/chart" uri="{C3380CC4-5D6E-409C-BE32-E72D297353CC}">
                <c16:uniqueId val="{00000001-F40E-4B83-A39A-E7882FD5487E}"/>
              </c:ext>
            </c:extLst>
          </c:dPt>
          <c:dPt>
            <c:idx val="1"/>
            <c:bubble3D val="0"/>
            <c:spPr>
              <a:solidFill>
                <a:schemeClr val="accent4">
                  <a:shade val="86000"/>
                </a:schemeClr>
              </a:solidFill>
              <a:ln w="19050">
                <a:solidFill>
                  <a:schemeClr val="lt1"/>
                </a:solidFill>
              </a:ln>
              <a:effectLst/>
            </c:spPr>
            <c:extLst>
              <c:ext xmlns:c16="http://schemas.microsoft.com/office/drawing/2014/chart" uri="{C3380CC4-5D6E-409C-BE32-E72D297353CC}">
                <c16:uniqueId val="{00000003-F40E-4B83-A39A-E7882FD5487E}"/>
              </c:ext>
            </c:extLst>
          </c:dPt>
          <c:dPt>
            <c:idx val="2"/>
            <c:bubble3D val="0"/>
            <c:spPr>
              <a:solidFill>
                <a:schemeClr val="accent4">
                  <a:tint val="86000"/>
                </a:schemeClr>
              </a:solidFill>
              <a:ln w="19050">
                <a:solidFill>
                  <a:schemeClr val="lt1"/>
                </a:solidFill>
              </a:ln>
              <a:effectLst/>
            </c:spPr>
            <c:extLst>
              <c:ext xmlns:c16="http://schemas.microsoft.com/office/drawing/2014/chart" uri="{C3380CC4-5D6E-409C-BE32-E72D297353CC}">
                <c16:uniqueId val="{00000005-F40E-4B83-A39A-E7882FD5487E}"/>
              </c:ext>
            </c:extLst>
          </c:dPt>
          <c:dPt>
            <c:idx val="3"/>
            <c:bubble3D val="0"/>
            <c:spPr>
              <a:solidFill>
                <a:schemeClr val="accent4">
                  <a:tint val="58000"/>
                </a:schemeClr>
              </a:solidFill>
              <a:ln w="19050">
                <a:solidFill>
                  <a:schemeClr val="lt1"/>
                </a:solidFill>
              </a:ln>
              <a:effectLst/>
            </c:spPr>
            <c:extLst>
              <c:ext xmlns:c16="http://schemas.microsoft.com/office/drawing/2014/chart" uri="{C3380CC4-5D6E-409C-BE32-E72D297353CC}">
                <c16:uniqueId val="{00000007-F40E-4B83-A39A-E7882FD5487E}"/>
              </c:ext>
            </c:extLst>
          </c:dPt>
          <c:dLbls>
            <c:dLbl>
              <c:idx val="0"/>
              <c:layout>
                <c:manualLayout>
                  <c:x val="0.20303756994404476"/>
                  <c:y val="-0.1024400080661423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40E-4B83-A39A-E7882FD5487E}"/>
                </c:ext>
              </c:extLst>
            </c:dLbl>
            <c:dLbl>
              <c:idx val="1"/>
              <c:layout>
                <c:manualLayout>
                  <c:x val="0.18611777244870786"/>
                  <c:y val="0.15366001209921354"/>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40E-4B83-A39A-E7882FD5487E}"/>
                </c:ext>
              </c:extLst>
            </c:dLbl>
            <c:dLbl>
              <c:idx val="2"/>
              <c:layout>
                <c:manualLayout>
                  <c:x val="-0.24110711430855319"/>
                  <c:y val="3.841500302480327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F40E-4B83-A39A-E7882FD5487E}"/>
                </c:ext>
              </c:extLst>
            </c:dLbl>
            <c:dLbl>
              <c:idx val="3"/>
              <c:layout>
                <c:manualLayout>
                  <c:x val="-0.16496802557953638"/>
                  <c:y val="-0.1344525105868118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F40E-4B83-A39A-E7882FD5487E}"/>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Sheet2!$A$4:$A$7</c:f>
              <c:strCache>
                <c:ptCount val="4"/>
                <c:pt idx="0">
                  <c:v>High Likes</c:v>
                </c:pt>
                <c:pt idx="1">
                  <c:v>Low Likes</c:v>
                </c:pt>
                <c:pt idx="2">
                  <c:v>Medium Likes</c:v>
                </c:pt>
                <c:pt idx="3">
                  <c:v>Zero Likes</c:v>
                </c:pt>
              </c:strCache>
            </c:strRef>
          </c:cat>
          <c:val>
            <c:numRef>
              <c:f>Sheet2!$B$4:$B$7</c:f>
              <c:numCache>
                <c:formatCode>0.00%</c:formatCode>
                <c:ptCount val="4"/>
                <c:pt idx="0">
                  <c:v>0.13</c:v>
                </c:pt>
                <c:pt idx="1">
                  <c:v>0.33</c:v>
                </c:pt>
                <c:pt idx="2">
                  <c:v>0.31</c:v>
                </c:pt>
                <c:pt idx="3">
                  <c:v>0.23</c:v>
                </c:pt>
              </c:numCache>
            </c:numRef>
          </c:val>
          <c:extLst>
            <c:ext xmlns:c16="http://schemas.microsoft.com/office/drawing/2014/chart" uri="{C3380CC4-5D6E-409C-BE32-E72D297353CC}">
              <c16:uniqueId val="{00000008-F40E-4B83-A39A-E7882FD5487E}"/>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6"/>
    </mc:Choice>
    <mc:Fallback>
      <c:style val="6"/>
    </mc:Fallback>
  </mc:AlternateContent>
  <c:pivotSource>
    <c:name>[Social_Media_Analysis.xlsx]Sheet2!PivotTable31</c:name>
    <c:fmtId val="11"/>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dirty="0">
                <a:solidFill>
                  <a:schemeClr val="tx1"/>
                </a:solidFill>
              </a:rPr>
              <a:t>Percent of users by comments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4"/>
          </a:solidFill>
          <a:ln w="19050">
            <a:solidFill>
              <a:schemeClr val="lt1"/>
            </a:solidFill>
          </a:ln>
          <a:effectLst/>
        </c:spPr>
        <c:dLbl>
          <c:idx val="0"/>
          <c:layout>
            <c:manualLayout>
              <c:x val="0.14166666666666666"/>
              <c:y val="-8.333333333333332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4"/>
          </a:solidFill>
          <a:ln w="19050">
            <a:solidFill>
              <a:schemeClr val="lt1"/>
            </a:solidFill>
          </a:ln>
          <a:effectLst/>
        </c:spPr>
        <c:dLbl>
          <c:idx val="0"/>
          <c:layout>
            <c:manualLayout>
              <c:x val="-0.15000000000000002"/>
              <c:y val="-7.870370370370370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4"/>
          </a:solidFill>
          <a:ln w="19050">
            <a:solidFill>
              <a:schemeClr val="lt1"/>
            </a:solidFill>
          </a:ln>
          <a:effectLst/>
        </c:spPr>
        <c:dLbl>
          <c:idx val="0"/>
          <c:layout>
            <c:manualLayout>
              <c:x val="0.22500000000000001"/>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4"/>
          </a:solidFill>
          <a:ln w="19050">
            <a:solidFill>
              <a:schemeClr val="lt1"/>
            </a:solidFill>
          </a:ln>
          <a:effectLst/>
        </c:spPr>
        <c:dLbl>
          <c:idx val="0"/>
          <c:layout>
            <c:manualLayout>
              <c:x val="0.14166666666666666"/>
              <c:y val="-8.333333333333332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4"/>
          </a:solidFill>
          <a:ln w="19050">
            <a:solidFill>
              <a:schemeClr val="lt1"/>
            </a:solidFill>
          </a:ln>
          <a:effectLst/>
        </c:spPr>
        <c:dLbl>
          <c:idx val="0"/>
          <c:layout>
            <c:manualLayout>
              <c:x val="0.22500000000000001"/>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4"/>
          </a:solidFill>
          <a:ln w="19050">
            <a:solidFill>
              <a:schemeClr val="lt1"/>
            </a:solidFill>
          </a:ln>
          <a:effectLst/>
        </c:spPr>
        <c:dLbl>
          <c:idx val="0"/>
          <c:layout>
            <c:manualLayout>
              <c:x val="-0.15000000000000002"/>
              <c:y val="-7.870370370370370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4"/>
          </a:solidFill>
          <a:ln w="19050">
            <a:solidFill>
              <a:schemeClr val="lt1"/>
            </a:solidFill>
          </a:ln>
          <a:effectLst/>
        </c:spPr>
        <c:dLbl>
          <c:idx val="0"/>
          <c:layout>
            <c:manualLayout>
              <c:x val="0.14166666666666666"/>
              <c:y val="-8.333333333333332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4"/>
          </a:solidFill>
          <a:ln w="19050">
            <a:solidFill>
              <a:schemeClr val="lt1"/>
            </a:solidFill>
          </a:ln>
          <a:effectLst/>
        </c:spPr>
        <c:dLbl>
          <c:idx val="0"/>
          <c:layout>
            <c:manualLayout>
              <c:x val="0.22500000000000001"/>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4"/>
          </a:solidFill>
          <a:ln w="19050">
            <a:solidFill>
              <a:schemeClr val="lt1"/>
            </a:solidFill>
          </a:ln>
          <a:effectLst/>
        </c:spPr>
        <c:dLbl>
          <c:idx val="0"/>
          <c:layout>
            <c:manualLayout>
              <c:x val="-0.15000000000000002"/>
              <c:y val="-7.870370370370370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doughnutChart>
        <c:varyColors val="1"/>
        <c:ser>
          <c:idx val="0"/>
          <c:order val="0"/>
          <c:tx>
            <c:strRef>
              <c:f>Sheet2!$B$28</c:f>
              <c:strCache>
                <c:ptCount val="1"/>
                <c:pt idx="0">
                  <c:v>Total</c:v>
                </c:pt>
              </c:strCache>
            </c:strRef>
          </c:tx>
          <c:dPt>
            <c:idx val="0"/>
            <c:bubble3D val="0"/>
            <c:spPr>
              <a:solidFill>
                <a:schemeClr val="accent4">
                  <a:shade val="65000"/>
                </a:schemeClr>
              </a:solidFill>
              <a:ln w="19050">
                <a:solidFill>
                  <a:schemeClr val="lt1"/>
                </a:solidFill>
              </a:ln>
              <a:effectLst/>
            </c:spPr>
            <c:extLst>
              <c:ext xmlns:c16="http://schemas.microsoft.com/office/drawing/2014/chart" uri="{C3380CC4-5D6E-409C-BE32-E72D297353CC}">
                <c16:uniqueId val="{00000001-2F3D-4ECB-A64A-EEA10F5B99D1}"/>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2F3D-4ECB-A64A-EEA10F5B99D1}"/>
              </c:ext>
            </c:extLst>
          </c:dPt>
          <c:dPt>
            <c:idx val="2"/>
            <c:bubble3D val="0"/>
            <c:spPr>
              <a:solidFill>
                <a:schemeClr val="accent4">
                  <a:tint val="65000"/>
                </a:schemeClr>
              </a:solidFill>
              <a:ln w="19050">
                <a:solidFill>
                  <a:schemeClr val="lt1"/>
                </a:solidFill>
              </a:ln>
              <a:effectLst/>
            </c:spPr>
            <c:extLst>
              <c:ext xmlns:c16="http://schemas.microsoft.com/office/drawing/2014/chart" uri="{C3380CC4-5D6E-409C-BE32-E72D297353CC}">
                <c16:uniqueId val="{00000005-2F3D-4ECB-A64A-EEA10F5B99D1}"/>
              </c:ext>
            </c:extLst>
          </c:dPt>
          <c:dLbls>
            <c:dLbl>
              <c:idx val="0"/>
              <c:layout>
                <c:manualLayout>
                  <c:x val="0.23049560351718626"/>
                  <c:y val="-7.693083282919943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2F3D-4ECB-A64A-EEA10F5B99D1}"/>
                </c:ext>
              </c:extLst>
            </c:dLbl>
            <c:dLbl>
              <c:idx val="1"/>
              <c:layout>
                <c:manualLayout>
                  <c:x val="0.22500000000000001"/>
                  <c:y val="-4.166666666666666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F3D-4ECB-A64A-EEA10F5B99D1}"/>
                </c:ext>
              </c:extLst>
            </c:dLbl>
            <c:dLbl>
              <c:idx val="2"/>
              <c:layout>
                <c:manualLayout>
                  <c:x val="-0.15000000000000002"/>
                  <c:y val="-7.870370370370370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2F3D-4ECB-A64A-EEA10F5B99D1}"/>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Sheet2!$A$29:$A$31</c:f>
              <c:strCache>
                <c:ptCount val="3"/>
                <c:pt idx="0">
                  <c:v>High Comments</c:v>
                </c:pt>
                <c:pt idx="1">
                  <c:v>Low Comments</c:v>
                </c:pt>
                <c:pt idx="2">
                  <c:v>Zero Comments</c:v>
                </c:pt>
              </c:strCache>
            </c:strRef>
          </c:cat>
          <c:val>
            <c:numRef>
              <c:f>Sheet2!$B$29:$B$31</c:f>
              <c:numCache>
                <c:formatCode>0.00%</c:formatCode>
                <c:ptCount val="3"/>
                <c:pt idx="0">
                  <c:v>0.13</c:v>
                </c:pt>
                <c:pt idx="1">
                  <c:v>0.64</c:v>
                </c:pt>
                <c:pt idx="2">
                  <c:v>0.23</c:v>
                </c:pt>
              </c:numCache>
            </c:numRef>
          </c:val>
          <c:extLst>
            <c:ext xmlns:c16="http://schemas.microsoft.com/office/drawing/2014/chart" uri="{C3380CC4-5D6E-409C-BE32-E72D297353CC}">
              <c16:uniqueId val="{00000006-2F3D-4ECB-A64A-EEA10F5B99D1}"/>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6"/>
    </mc:Choice>
    <mc:Fallback>
      <c:style val="6"/>
    </mc:Fallback>
  </mc:AlternateContent>
  <c:pivotSource>
    <c:name>[Social_Media_Analysis.xlsx]Pivot charts O!PivotTable1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Sum</a:t>
            </a:r>
            <a:r>
              <a:rPr lang="en-US" b="1" baseline="0"/>
              <a:t> of Count of Tags Used by Users </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charts O'!$B$43</c:f>
              <c:strCache>
                <c:ptCount val="1"/>
                <c:pt idx="0">
                  <c:v>Total</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charts O'!$A$44:$A$65</c:f>
              <c:strCache>
                <c:ptCount val="21"/>
                <c:pt idx="0">
                  <c:v>party</c:v>
                </c:pt>
                <c:pt idx="1">
                  <c:v>food</c:v>
                </c:pt>
                <c:pt idx="2">
                  <c:v>fashion</c:v>
                </c:pt>
                <c:pt idx="3">
                  <c:v>beauty</c:v>
                </c:pt>
                <c:pt idx="4">
                  <c:v>beach</c:v>
                </c:pt>
                <c:pt idx="5">
                  <c:v>concert</c:v>
                </c:pt>
                <c:pt idx="6">
                  <c:v>fun</c:v>
                </c:pt>
                <c:pt idx="7">
                  <c:v>smile</c:v>
                </c:pt>
                <c:pt idx="8">
                  <c:v>dreamy</c:v>
                </c:pt>
                <c:pt idx="9">
                  <c:v>photography</c:v>
                </c:pt>
                <c:pt idx="10">
                  <c:v>drunk</c:v>
                </c:pt>
                <c:pt idx="11">
                  <c:v>style</c:v>
                </c:pt>
                <c:pt idx="12">
                  <c:v>happy</c:v>
                </c:pt>
                <c:pt idx="13">
                  <c:v>delicious</c:v>
                </c:pt>
                <c:pt idx="14">
                  <c:v>sunrise</c:v>
                </c:pt>
                <c:pt idx="15">
                  <c:v>lol</c:v>
                </c:pt>
                <c:pt idx="16">
                  <c:v>sunset</c:v>
                </c:pt>
                <c:pt idx="17">
                  <c:v>stunning</c:v>
                </c:pt>
                <c:pt idx="18">
                  <c:v>hair</c:v>
                </c:pt>
                <c:pt idx="19">
                  <c:v>landscape</c:v>
                </c:pt>
                <c:pt idx="20">
                  <c:v>foodie</c:v>
                </c:pt>
              </c:strCache>
            </c:strRef>
          </c:cat>
          <c:val>
            <c:numRef>
              <c:f>'Pivot charts O'!$B$44:$B$65</c:f>
              <c:numCache>
                <c:formatCode>General</c:formatCode>
                <c:ptCount val="21"/>
                <c:pt idx="0">
                  <c:v>20</c:v>
                </c:pt>
                <c:pt idx="1">
                  <c:v>8</c:v>
                </c:pt>
                <c:pt idx="2">
                  <c:v>8</c:v>
                </c:pt>
                <c:pt idx="3">
                  <c:v>8</c:v>
                </c:pt>
                <c:pt idx="4">
                  <c:v>6</c:v>
                </c:pt>
                <c:pt idx="5">
                  <c:v>6</c:v>
                </c:pt>
                <c:pt idx="6">
                  <c:v>6</c:v>
                </c:pt>
                <c:pt idx="7">
                  <c:v>5</c:v>
                </c:pt>
                <c:pt idx="8">
                  <c:v>4</c:v>
                </c:pt>
                <c:pt idx="9">
                  <c:v>4</c:v>
                </c:pt>
                <c:pt idx="10">
                  <c:v>4</c:v>
                </c:pt>
                <c:pt idx="11">
                  <c:v>4</c:v>
                </c:pt>
                <c:pt idx="12">
                  <c:v>4</c:v>
                </c:pt>
                <c:pt idx="13">
                  <c:v>4</c:v>
                </c:pt>
                <c:pt idx="14">
                  <c:v>3</c:v>
                </c:pt>
                <c:pt idx="15">
                  <c:v>3</c:v>
                </c:pt>
                <c:pt idx="16">
                  <c:v>3</c:v>
                </c:pt>
                <c:pt idx="17">
                  <c:v>3</c:v>
                </c:pt>
                <c:pt idx="18">
                  <c:v>3</c:v>
                </c:pt>
                <c:pt idx="19">
                  <c:v>2</c:v>
                </c:pt>
                <c:pt idx="20">
                  <c:v>2</c:v>
                </c:pt>
              </c:numCache>
            </c:numRef>
          </c:val>
          <c:extLst>
            <c:ext xmlns:c16="http://schemas.microsoft.com/office/drawing/2014/chart" uri="{C3380CC4-5D6E-409C-BE32-E72D297353CC}">
              <c16:uniqueId val="{00000000-E0CA-4D41-A2BA-97D82FD7A9CC}"/>
            </c:ext>
          </c:extLst>
        </c:ser>
        <c:dLbls>
          <c:dLblPos val="outEnd"/>
          <c:showLegendKey val="0"/>
          <c:showVal val="1"/>
          <c:showCatName val="0"/>
          <c:showSerName val="0"/>
          <c:showPercent val="0"/>
          <c:showBubbleSize val="0"/>
        </c:dLbls>
        <c:gapWidth val="219"/>
        <c:axId val="1998328943"/>
        <c:axId val="1998334223"/>
      </c:barChart>
      <c:catAx>
        <c:axId val="1998328943"/>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Tags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98334223"/>
        <c:crosses val="autoZero"/>
        <c:auto val="1"/>
        <c:lblAlgn val="ctr"/>
        <c:lblOffset val="100"/>
        <c:noMultiLvlLbl val="0"/>
      </c:catAx>
      <c:valAx>
        <c:axId val="1998334223"/>
        <c:scaling>
          <c:orientation val="minMax"/>
        </c:scaling>
        <c:delete val="1"/>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Sum of count of tags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998328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Top</a:t>
            </a:r>
            <a:r>
              <a:rPr lang="en-IN" b="1" baseline="0"/>
              <a:t> 5 Tags based on Engagement Rate</a:t>
            </a:r>
            <a:endParaRPr lang="en-IN"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subjective!$C$55</c:f>
              <c:strCache>
                <c:ptCount val="1"/>
                <c:pt idx="0">
                  <c:v> engagement_rate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subjective!$A$56:$A$60</c:f>
              <c:strCache>
                <c:ptCount val="5"/>
                <c:pt idx="0">
                  <c:v>smile</c:v>
                </c:pt>
                <c:pt idx="1">
                  <c:v>beach</c:v>
                </c:pt>
                <c:pt idx="2">
                  <c:v>party</c:v>
                </c:pt>
                <c:pt idx="3">
                  <c:v>fun</c:v>
                </c:pt>
                <c:pt idx="4">
                  <c:v>food</c:v>
                </c:pt>
              </c:strCache>
            </c:strRef>
          </c:cat>
          <c:val>
            <c:numRef>
              <c:f>subjective!$C$56:$C$60</c:f>
              <c:numCache>
                <c:formatCode>General</c:formatCode>
                <c:ptCount val="5"/>
                <c:pt idx="0">
                  <c:v>11.81</c:v>
                </c:pt>
                <c:pt idx="1">
                  <c:v>8.3699999999999992</c:v>
                </c:pt>
                <c:pt idx="2">
                  <c:v>7.77</c:v>
                </c:pt>
                <c:pt idx="3">
                  <c:v>7.51</c:v>
                </c:pt>
                <c:pt idx="4">
                  <c:v>4.83</c:v>
                </c:pt>
              </c:numCache>
            </c:numRef>
          </c:val>
          <c:extLst>
            <c:ext xmlns:c16="http://schemas.microsoft.com/office/drawing/2014/chart" uri="{C3380CC4-5D6E-409C-BE32-E72D297353CC}">
              <c16:uniqueId val="{00000000-D664-4607-A269-D78E5C76AD40}"/>
            </c:ext>
          </c:extLst>
        </c:ser>
        <c:dLbls>
          <c:dLblPos val="outEnd"/>
          <c:showLegendKey val="0"/>
          <c:showVal val="1"/>
          <c:showCatName val="0"/>
          <c:showSerName val="0"/>
          <c:showPercent val="0"/>
          <c:showBubbleSize val="0"/>
        </c:dLbls>
        <c:gapWidth val="219"/>
        <c:overlap val="-27"/>
        <c:axId val="290740976"/>
        <c:axId val="290739536"/>
      </c:barChart>
      <c:catAx>
        <c:axId val="290740976"/>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Tags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90739536"/>
        <c:crosses val="autoZero"/>
        <c:auto val="1"/>
        <c:lblAlgn val="ctr"/>
        <c:lblOffset val="100"/>
        <c:noMultiLvlLbl val="0"/>
      </c:catAx>
      <c:valAx>
        <c:axId val="290739536"/>
        <c:scaling>
          <c:orientation val="minMax"/>
        </c:scaling>
        <c:delete val="1"/>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Engagement Rate</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90740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Most loyal Customers based on User Engagement</a:t>
            </a:r>
          </a:p>
        </c:rich>
      </c:tx>
      <c:layout>
        <c:manualLayout>
          <c:xMode val="edge"/>
          <c:yMode val="edge"/>
          <c:x val="0.19816666666666666"/>
          <c:y val="4.1666666666666664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subjective!$F$6</c:f>
              <c:strCache>
                <c:ptCount val="1"/>
                <c:pt idx="0">
                  <c:v> user_engagement</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subjective!$B$7:$B$11</c:f>
              <c:strCache>
                <c:ptCount val="5"/>
                <c:pt idx="0">
                  <c:v>Josianne.Friesen</c:v>
                </c:pt>
                <c:pt idx="1">
                  <c:v>Elenor88</c:v>
                </c:pt>
                <c:pt idx="2">
                  <c:v>Karley_Bosco</c:v>
                </c:pt>
                <c:pt idx="3">
                  <c:v>Rick29</c:v>
                </c:pt>
                <c:pt idx="4">
                  <c:v>Keenan.Schamberger60</c:v>
                </c:pt>
              </c:strCache>
            </c:strRef>
          </c:cat>
          <c:val>
            <c:numRef>
              <c:f>subjective!$F$7:$F$11</c:f>
              <c:numCache>
                <c:formatCode>General</c:formatCode>
                <c:ptCount val="5"/>
                <c:pt idx="0">
                  <c:v>168</c:v>
                </c:pt>
                <c:pt idx="1">
                  <c:v>167</c:v>
                </c:pt>
                <c:pt idx="2">
                  <c:v>167</c:v>
                </c:pt>
                <c:pt idx="3">
                  <c:v>170</c:v>
                </c:pt>
                <c:pt idx="4">
                  <c:v>176</c:v>
                </c:pt>
              </c:numCache>
            </c:numRef>
          </c:val>
          <c:extLst>
            <c:ext xmlns:c16="http://schemas.microsoft.com/office/drawing/2014/chart" uri="{C3380CC4-5D6E-409C-BE32-E72D297353CC}">
              <c16:uniqueId val="{00000000-FEB0-4A2E-BEA8-6BB6F611744E}"/>
            </c:ext>
          </c:extLst>
        </c:ser>
        <c:dLbls>
          <c:dLblPos val="outEnd"/>
          <c:showLegendKey val="0"/>
          <c:showVal val="1"/>
          <c:showCatName val="0"/>
          <c:showSerName val="0"/>
          <c:showPercent val="0"/>
          <c:showBubbleSize val="0"/>
        </c:dLbls>
        <c:gapWidth val="182"/>
        <c:axId val="2075788575"/>
        <c:axId val="2075760735"/>
      </c:barChart>
      <c:catAx>
        <c:axId val="2075788575"/>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 Name</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75760735"/>
        <c:crosses val="autoZero"/>
        <c:auto val="1"/>
        <c:lblAlgn val="ctr"/>
        <c:lblOffset val="100"/>
        <c:noMultiLvlLbl val="0"/>
      </c:catAx>
      <c:valAx>
        <c:axId val="2075760735"/>
        <c:scaling>
          <c:orientation val="minMax"/>
        </c:scaling>
        <c:delete val="1"/>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 Engagement</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0757885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Users with Least Engagement</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subjective!$F$17</c:f>
              <c:strCache>
                <c:ptCount val="1"/>
                <c:pt idx="0">
                  <c:v> user_engagement</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subjective!$B$18:$B$42</c:f>
              <c:strCache>
                <c:ptCount val="25"/>
                <c:pt idx="0">
                  <c:v>Kasandra_Homenick</c:v>
                </c:pt>
                <c:pt idx="1">
                  <c:v>Tierra.Trantow</c:v>
                </c:pt>
                <c:pt idx="2">
                  <c:v>Pearl7</c:v>
                </c:pt>
                <c:pt idx="3">
                  <c:v>David.Osinski47</c:v>
                </c:pt>
                <c:pt idx="4">
                  <c:v>Morgan.Kassulke</c:v>
                </c:pt>
                <c:pt idx="5">
                  <c:v>Linnea59</c:v>
                </c:pt>
                <c:pt idx="6">
                  <c:v>Franco_Keebler64</c:v>
                </c:pt>
                <c:pt idx="7">
                  <c:v>Hulda.Macejkovic</c:v>
                </c:pt>
                <c:pt idx="8">
                  <c:v>Darby_Herzog</c:v>
                </c:pt>
                <c:pt idx="9">
                  <c:v>Esther.Zulauf61</c:v>
                </c:pt>
                <c:pt idx="10">
                  <c:v>Bartholome.Bernhard</c:v>
                </c:pt>
                <c:pt idx="11">
                  <c:v>Jessyca_West</c:v>
                </c:pt>
                <c:pt idx="12">
                  <c:v>Esmeralda.Mraz57</c:v>
                </c:pt>
                <c:pt idx="13">
                  <c:v>Kenton_Kirlin</c:v>
                </c:pt>
                <c:pt idx="14">
                  <c:v>Mariano_Koch3</c:v>
                </c:pt>
                <c:pt idx="15">
                  <c:v>Florence99</c:v>
                </c:pt>
                <c:pt idx="16">
                  <c:v>Donald.Fritsch</c:v>
                </c:pt>
                <c:pt idx="17">
                  <c:v>Jaime53</c:v>
                </c:pt>
                <c:pt idx="18">
                  <c:v>Aurelie71</c:v>
                </c:pt>
                <c:pt idx="19">
                  <c:v>Delfina_VonRueden68</c:v>
                </c:pt>
                <c:pt idx="20">
                  <c:v>Cesar93</c:v>
                </c:pt>
                <c:pt idx="21">
                  <c:v>Clint27</c:v>
                </c:pt>
                <c:pt idx="22">
                  <c:v>Eveline95</c:v>
                </c:pt>
                <c:pt idx="23">
                  <c:v>Granville_Kutch</c:v>
                </c:pt>
                <c:pt idx="24">
                  <c:v>Odessa2</c:v>
                </c:pt>
              </c:strCache>
            </c:strRef>
          </c:cat>
          <c:val>
            <c:numRef>
              <c:f>subjective!$F$18:$F$42</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0</c:v>
                </c:pt>
                <c:pt idx="13">
                  <c:v>5</c:v>
                </c:pt>
                <c:pt idx="14">
                  <c:v>5</c:v>
                </c:pt>
                <c:pt idx="15">
                  <c:v>5</c:v>
                </c:pt>
                <c:pt idx="16">
                  <c:v>6</c:v>
                </c:pt>
                <c:pt idx="17">
                  <c:v>8</c:v>
                </c:pt>
                <c:pt idx="18">
                  <c:v>8</c:v>
                </c:pt>
                <c:pt idx="19">
                  <c:v>9</c:v>
                </c:pt>
                <c:pt idx="20">
                  <c:v>10</c:v>
                </c:pt>
                <c:pt idx="21">
                  <c:v>11</c:v>
                </c:pt>
                <c:pt idx="22">
                  <c:v>12</c:v>
                </c:pt>
                <c:pt idx="23">
                  <c:v>131</c:v>
                </c:pt>
                <c:pt idx="24">
                  <c:v>136</c:v>
                </c:pt>
              </c:numCache>
            </c:numRef>
          </c:val>
          <c:extLst>
            <c:ext xmlns:c16="http://schemas.microsoft.com/office/drawing/2014/chart" uri="{C3380CC4-5D6E-409C-BE32-E72D297353CC}">
              <c16:uniqueId val="{00000000-606D-4633-B50F-EEFD33165583}"/>
            </c:ext>
          </c:extLst>
        </c:ser>
        <c:dLbls>
          <c:dLblPos val="outEnd"/>
          <c:showLegendKey val="0"/>
          <c:showVal val="1"/>
          <c:showCatName val="0"/>
          <c:showSerName val="0"/>
          <c:showPercent val="0"/>
          <c:showBubbleSize val="0"/>
        </c:dLbls>
        <c:gapWidth val="182"/>
        <c:axId val="2075762175"/>
        <c:axId val="2075763135"/>
      </c:barChart>
      <c:catAx>
        <c:axId val="2075762175"/>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 Name</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75763135"/>
        <c:crosses val="autoZero"/>
        <c:auto val="1"/>
        <c:lblAlgn val="ctr"/>
        <c:lblOffset val="100"/>
        <c:noMultiLvlLbl val="0"/>
      </c:catAx>
      <c:valAx>
        <c:axId val="2075763135"/>
        <c:scaling>
          <c:orientation val="minMax"/>
        </c:scaling>
        <c:delete val="1"/>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 Engagement</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075762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[Social_Media_Analysis.xlsx]subjective!PivotTable2</c:name>
    <c:fmtId val="-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sz="1400" b="1" i="0" u="none" strike="noStrike" kern="1200" spc="0" baseline="0">
                <a:solidFill>
                  <a:sysClr val="windowText" lastClr="000000">
                    <a:lumMod val="65000"/>
                    <a:lumOff val="35000"/>
                  </a:sysClr>
                </a:solidFill>
              </a:rPr>
              <a:t>Total posts, likes and comments on different hour of day </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subjective!$H$115</c:f>
              <c:strCache>
                <c:ptCount val="1"/>
                <c:pt idx="0">
                  <c:v>Sum of  total_photos_posted</c:v>
                </c:pt>
              </c:strCache>
            </c:strRef>
          </c:tx>
          <c:spPr>
            <a:solidFill>
              <a:schemeClr val="accent2"/>
            </a:solidFill>
            <a:ln>
              <a:noFill/>
            </a:ln>
            <a:effectLst/>
          </c:spPr>
          <c:invertIfNegative val="0"/>
          <c:cat>
            <c:strRef>
              <c:f>subjective!$G$116:$G$138</c:f>
              <c:strCache>
                <c:ptCount val="22"/>
                <c:pt idx="0">
                  <c:v>21</c:v>
                </c:pt>
                <c:pt idx="1">
                  <c:v>18</c:v>
                </c:pt>
                <c:pt idx="2">
                  <c:v>12</c:v>
                </c:pt>
                <c:pt idx="3">
                  <c:v>23</c:v>
                </c:pt>
                <c:pt idx="4">
                  <c:v>16</c:v>
                </c:pt>
                <c:pt idx="5">
                  <c:v>7</c:v>
                </c:pt>
                <c:pt idx="6">
                  <c:v>11</c:v>
                </c:pt>
                <c:pt idx="7">
                  <c:v>17</c:v>
                </c:pt>
                <c:pt idx="8">
                  <c:v>14</c:v>
                </c:pt>
                <c:pt idx="9">
                  <c:v>1</c:v>
                </c:pt>
                <c:pt idx="10">
                  <c:v>19</c:v>
                </c:pt>
                <c:pt idx="11">
                  <c:v>2</c:v>
                </c:pt>
                <c:pt idx="12">
                  <c:v>3</c:v>
                </c:pt>
                <c:pt idx="13">
                  <c:v>13</c:v>
                </c:pt>
                <c:pt idx="14">
                  <c:v>6</c:v>
                </c:pt>
                <c:pt idx="15">
                  <c:v>22</c:v>
                </c:pt>
                <c:pt idx="16">
                  <c:v>9</c:v>
                </c:pt>
                <c:pt idx="17">
                  <c:v>10</c:v>
                </c:pt>
                <c:pt idx="18">
                  <c:v>0</c:v>
                </c:pt>
                <c:pt idx="19">
                  <c:v>5</c:v>
                </c:pt>
                <c:pt idx="20">
                  <c:v>15</c:v>
                </c:pt>
                <c:pt idx="21">
                  <c:v>20</c:v>
                </c:pt>
              </c:strCache>
            </c:strRef>
          </c:cat>
          <c:val>
            <c:numRef>
              <c:f>subjective!$H$116:$H$138</c:f>
              <c:numCache>
                <c:formatCode>General</c:formatCode>
                <c:ptCount val="22"/>
                <c:pt idx="0">
                  <c:v>24</c:v>
                </c:pt>
                <c:pt idx="1">
                  <c:v>22</c:v>
                </c:pt>
                <c:pt idx="2">
                  <c:v>20</c:v>
                </c:pt>
                <c:pt idx="3">
                  <c:v>20</c:v>
                </c:pt>
                <c:pt idx="4">
                  <c:v>18</c:v>
                </c:pt>
                <c:pt idx="5">
                  <c:v>16</c:v>
                </c:pt>
                <c:pt idx="6">
                  <c:v>14</c:v>
                </c:pt>
                <c:pt idx="7">
                  <c:v>14</c:v>
                </c:pt>
                <c:pt idx="8">
                  <c:v>13</c:v>
                </c:pt>
                <c:pt idx="9">
                  <c:v>13</c:v>
                </c:pt>
                <c:pt idx="10">
                  <c:v>12</c:v>
                </c:pt>
                <c:pt idx="11">
                  <c:v>10</c:v>
                </c:pt>
                <c:pt idx="12">
                  <c:v>9</c:v>
                </c:pt>
                <c:pt idx="13">
                  <c:v>9</c:v>
                </c:pt>
                <c:pt idx="14">
                  <c:v>8</c:v>
                </c:pt>
                <c:pt idx="15">
                  <c:v>8</c:v>
                </c:pt>
                <c:pt idx="16">
                  <c:v>7</c:v>
                </c:pt>
                <c:pt idx="17">
                  <c:v>6</c:v>
                </c:pt>
                <c:pt idx="18">
                  <c:v>6</c:v>
                </c:pt>
                <c:pt idx="19">
                  <c:v>5</c:v>
                </c:pt>
                <c:pt idx="20">
                  <c:v>2</c:v>
                </c:pt>
                <c:pt idx="21">
                  <c:v>1</c:v>
                </c:pt>
              </c:numCache>
            </c:numRef>
          </c:val>
          <c:extLst>
            <c:ext xmlns:c16="http://schemas.microsoft.com/office/drawing/2014/chart" uri="{C3380CC4-5D6E-409C-BE32-E72D297353CC}">
              <c16:uniqueId val="{00000000-6EE6-4A1F-BD4F-5E5505FE175D}"/>
            </c:ext>
          </c:extLst>
        </c:ser>
        <c:ser>
          <c:idx val="1"/>
          <c:order val="1"/>
          <c:tx>
            <c:strRef>
              <c:f>subjective!$I$115</c:f>
              <c:strCache>
                <c:ptCount val="1"/>
                <c:pt idx="0">
                  <c:v>Sum of  total_likes_received</c:v>
                </c:pt>
              </c:strCache>
            </c:strRef>
          </c:tx>
          <c:spPr>
            <a:solidFill>
              <a:schemeClr val="accent4"/>
            </a:solidFill>
            <a:ln>
              <a:noFill/>
            </a:ln>
            <a:effectLst/>
          </c:spPr>
          <c:invertIfNegative val="0"/>
          <c:cat>
            <c:strRef>
              <c:f>subjective!$G$116:$G$138</c:f>
              <c:strCache>
                <c:ptCount val="22"/>
                <c:pt idx="0">
                  <c:v>21</c:v>
                </c:pt>
                <c:pt idx="1">
                  <c:v>18</c:v>
                </c:pt>
                <c:pt idx="2">
                  <c:v>12</c:v>
                </c:pt>
                <c:pt idx="3">
                  <c:v>23</c:v>
                </c:pt>
                <c:pt idx="4">
                  <c:v>16</c:v>
                </c:pt>
                <c:pt idx="5">
                  <c:v>7</c:v>
                </c:pt>
                <c:pt idx="6">
                  <c:v>11</c:v>
                </c:pt>
                <c:pt idx="7">
                  <c:v>17</c:v>
                </c:pt>
                <c:pt idx="8">
                  <c:v>14</c:v>
                </c:pt>
                <c:pt idx="9">
                  <c:v>1</c:v>
                </c:pt>
                <c:pt idx="10">
                  <c:v>19</c:v>
                </c:pt>
                <c:pt idx="11">
                  <c:v>2</c:v>
                </c:pt>
                <c:pt idx="12">
                  <c:v>3</c:v>
                </c:pt>
                <c:pt idx="13">
                  <c:v>13</c:v>
                </c:pt>
                <c:pt idx="14">
                  <c:v>6</c:v>
                </c:pt>
                <c:pt idx="15">
                  <c:v>22</c:v>
                </c:pt>
                <c:pt idx="16">
                  <c:v>9</c:v>
                </c:pt>
                <c:pt idx="17">
                  <c:v>10</c:v>
                </c:pt>
                <c:pt idx="18">
                  <c:v>0</c:v>
                </c:pt>
                <c:pt idx="19">
                  <c:v>5</c:v>
                </c:pt>
                <c:pt idx="20">
                  <c:v>15</c:v>
                </c:pt>
                <c:pt idx="21">
                  <c:v>20</c:v>
                </c:pt>
              </c:strCache>
            </c:strRef>
          </c:cat>
          <c:val>
            <c:numRef>
              <c:f>subjective!$I$116:$I$138</c:f>
              <c:numCache>
                <c:formatCode>General</c:formatCode>
                <c:ptCount val="22"/>
                <c:pt idx="0">
                  <c:v>295</c:v>
                </c:pt>
                <c:pt idx="1">
                  <c:v>290</c:v>
                </c:pt>
                <c:pt idx="2">
                  <c:v>146</c:v>
                </c:pt>
                <c:pt idx="3">
                  <c:v>233</c:v>
                </c:pt>
                <c:pt idx="4">
                  <c:v>203</c:v>
                </c:pt>
                <c:pt idx="5">
                  <c:v>187</c:v>
                </c:pt>
                <c:pt idx="6">
                  <c:v>235</c:v>
                </c:pt>
                <c:pt idx="7">
                  <c:v>190</c:v>
                </c:pt>
                <c:pt idx="8">
                  <c:v>186</c:v>
                </c:pt>
                <c:pt idx="9">
                  <c:v>239</c:v>
                </c:pt>
                <c:pt idx="10">
                  <c:v>133</c:v>
                </c:pt>
                <c:pt idx="11">
                  <c:v>168</c:v>
                </c:pt>
                <c:pt idx="12">
                  <c:v>183</c:v>
                </c:pt>
                <c:pt idx="13">
                  <c:v>151</c:v>
                </c:pt>
                <c:pt idx="14">
                  <c:v>76</c:v>
                </c:pt>
                <c:pt idx="15">
                  <c:v>147</c:v>
                </c:pt>
                <c:pt idx="16">
                  <c:v>104</c:v>
                </c:pt>
                <c:pt idx="17">
                  <c:v>73</c:v>
                </c:pt>
                <c:pt idx="18">
                  <c:v>111</c:v>
                </c:pt>
                <c:pt idx="19">
                  <c:v>68</c:v>
                </c:pt>
                <c:pt idx="20">
                  <c:v>50</c:v>
                </c:pt>
                <c:pt idx="21">
                  <c:v>28</c:v>
                </c:pt>
              </c:numCache>
            </c:numRef>
          </c:val>
          <c:extLst>
            <c:ext xmlns:c16="http://schemas.microsoft.com/office/drawing/2014/chart" uri="{C3380CC4-5D6E-409C-BE32-E72D297353CC}">
              <c16:uniqueId val="{00000001-6EE6-4A1F-BD4F-5E5505FE175D}"/>
            </c:ext>
          </c:extLst>
        </c:ser>
        <c:ser>
          <c:idx val="2"/>
          <c:order val="2"/>
          <c:tx>
            <c:strRef>
              <c:f>subjective!$J$115</c:f>
              <c:strCache>
                <c:ptCount val="1"/>
                <c:pt idx="0">
                  <c:v>Sum of  total_comments_made</c:v>
                </c:pt>
              </c:strCache>
            </c:strRef>
          </c:tx>
          <c:spPr>
            <a:solidFill>
              <a:schemeClr val="accent6"/>
            </a:solidFill>
            <a:ln>
              <a:noFill/>
            </a:ln>
            <a:effectLst/>
          </c:spPr>
          <c:invertIfNegative val="0"/>
          <c:cat>
            <c:strRef>
              <c:f>subjective!$G$116:$G$138</c:f>
              <c:strCache>
                <c:ptCount val="22"/>
                <c:pt idx="0">
                  <c:v>21</c:v>
                </c:pt>
                <c:pt idx="1">
                  <c:v>18</c:v>
                </c:pt>
                <c:pt idx="2">
                  <c:v>12</c:v>
                </c:pt>
                <c:pt idx="3">
                  <c:v>23</c:v>
                </c:pt>
                <c:pt idx="4">
                  <c:v>16</c:v>
                </c:pt>
                <c:pt idx="5">
                  <c:v>7</c:v>
                </c:pt>
                <c:pt idx="6">
                  <c:v>11</c:v>
                </c:pt>
                <c:pt idx="7">
                  <c:v>17</c:v>
                </c:pt>
                <c:pt idx="8">
                  <c:v>14</c:v>
                </c:pt>
                <c:pt idx="9">
                  <c:v>1</c:v>
                </c:pt>
                <c:pt idx="10">
                  <c:v>19</c:v>
                </c:pt>
                <c:pt idx="11">
                  <c:v>2</c:v>
                </c:pt>
                <c:pt idx="12">
                  <c:v>3</c:v>
                </c:pt>
                <c:pt idx="13">
                  <c:v>13</c:v>
                </c:pt>
                <c:pt idx="14">
                  <c:v>6</c:v>
                </c:pt>
                <c:pt idx="15">
                  <c:v>22</c:v>
                </c:pt>
                <c:pt idx="16">
                  <c:v>9</c:v>
                </c:pt>
                <c:pt idx="17">
                  <c:v>10</c:v>
                </c:pt>
                <c:pt idx="18">
                  <c:v>0</c:v>
                </c:pt>
                <c:pt idx="19">
                  <c:v>5</c:v>
                </c:pt>
                <c:pt idx="20">
                  <c:v>15</c:v>
                </c:pt>
                <c:pt idx="21">
                  <c:v>20</c:v>
                </c:pt>
              </c:strCache>
            </c:strRef>
          </c:cat>
          <c:val>
            <c:numRef>
              <c:f>subjective!$J$116:$J$138</c:f>
              <c:numCache>
                <c:formatCode>General</c:formatCode>
                <c:ptCount val="22"/>
                <c:pt idx="0">
                  <c:v>697</c:v>
                </c:pt>
                <c:pt idx="1">
                  <c:v>634</c:v>
                </c:pt>
                <c:pt idx="2">
                  <c:v>589</c:v>
                </c:pt>
                <c:pt idx="3">
                  <c:v>570</c:v>
                </c:pt>
                <c:pt idx="4">
                  <c:v>545</c:v>
                </c:pt>
                <c:pt idx="5">
                  <c:v>459</c:v>
                </c:pt>
                <c:pt idx="6">
                  <c:v>414</c:v>
                </c:pt>
                <c:pt idx="7">
                  <c:v>404</c:v>
                </c:pt>
                <c:pt idx="8">
                  <c:v>383</c:v>
                </c:pt>
                <c:pt idx="9">
                  <c:v>374</c:v>
                </c:pt>
                <c:pt idx="10">
                  <c:v>360</c:v>
                </c:pt>
                <c:pt idx="11">
                  <c:v>286</c:v>
                </c:pt>
                <c:pt idx="12">
                  <c:v>262</c:v>
                </c:pt>
                <c:pt idx="13">
                  <c:v>256</c:v>
                </c:pt>
                <c:pt idx="14">
                  <c:v>242</c:v>
                </c:pt>
                <c:pt idx="15">
                  <c:v>218</c:v>
                </c:pt>
                <c:pt idx="16">
                  <c:v>205</c:v>
                </c:pt>
                <c:pt idx="17">
                  <c:v>174</c:v>
                </c:pt>
                <c:pt idx="18">
                  <c:v>168</c:v>
                </c:pt>
                <c:pt idx="19">
                  <c:v>151</c:v>
                </c:pt>
                <c:pt idx="20">
                  <c:v>62</c:v>
                </c:pt>
                <c:pt idx="21">
                  <c:v>35</c:v>
                </c:pt>
              </c:numCache>
            </c:numRef>
          </c:val>
          <c:extLst>
            <c:ext xmlns:c16="http://schemas.microsoft.com/office/drawing/2014/chart" uri="{C3380CC4-5D6E-409C-BE32-E72D297353CC}">
              <c16:uniqueId val="{00000002-6EE6-4A1F-BD4F-5E5505FE175D}"/>
            </c:ext>
          </c:extLst>
        </c:ser>
        <c:dLbls>
          <c:showLegendKey val="0"/>
          <c:showVal val="0"/>
          <c:showCatName val="0"/>
          <c:showSerName val="0"/>
          <c:showPercent val="0"/>
          <c:showBubbleSize val="0"/>
        </c:dLbls>
        <c:gapWidth val="219"/>
        <c:overlap val="100"/>
        <c:axId val="2047911295"/>
        <c:axId val="2047911775"/>
      </c:barChart>
      <c:catAx>
        <c:axId val="2047911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47911775"/>
        <c:crosses val="autoZero"/>
        <c:auto val="1"/>
        <c:lblAlgn val="ctr"/>
        <c:lblOffset val="100"/>
        <c:noMultiLvlLbl val="0"/>
      </c:catAx>
      <c:valAx>
        <c:axId val="2047911775"/>
        <c:scaling>
          <c:orientation val="minMax"/>
        </c:scaling>
        <c:delete val="1"/>
        <c:axPos val="l"/>
        <c:numFmt formatCode="General" sourceLinked="1"/>
        <c:majorTickMark val="none"/>
        <c:minorTickMark val="none"/>
        <c:tickLblPos val="nextTo"/>
        <c:crossAx val="204791129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[Social_Media_Analysis.xlsx]subjective!PivotTable1</c:name>
    <c:fmtId val="-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Total posts, likes and comments on different week day</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subjective!$H$79</c:f>
              <c:strCache>
                <c:ptCount val="1"/>
                <c:pt idx="0">
                  <c:v>Sum of  total_photos_posted</c:v>
                </c:pt>
              </c:strCache>
            </c:strRef>
          </c:tx>
          <c:spPr>
            <a:solidFill>
              <a:schemeClr val="accent2"/>
            </a:solidFill>
            <a:ln>
              <a:noFill/>
            </a:ln>
            <a:effectLst/>
          </c:spPr>
          <c:invertIfNegative val="0"/>
          <c:cat>
            <c:strRef>
              <c:f>subjective!$G$80:$G$87</c:f>
              <c:strCache>
                <c:ptCount val="7"/>
                <c:pt idx="0">
                  <c:v>Tuesday</c:v>
                </c:pt>
                <c:pt idx="1">
                  <c:v>Thursday</c:v>
                </c:pt>
                <c:pt idx="2">
                  <c:v>Sunday</c:v>
                </c:pt>
                <c:pt idx="3">
                  <c:v>Monday</c:v>
                </c:pt>
                <c:pt idx="4">
                  <c:v>Saturday</c:v>
                </c:pt>
                <c:pt idx="5">
                  <c:v>Friday</c:v>
                </c:pt>
                <c:pt idx="6">
                  <c:v>Wednesday</c:v>
                </c:pt>
              </c:strCache>
            </c:strRef>
          </c:cat>
          <c:val>
            <c:numRef>
              <c:f>subjective!$H$80:$H$87</c:f>
              <c:numCache>
                <c:formatCode>General</c:formatCode>
                <c:ptCount val="7"/>
                <c:pt idx="0">
                  <c:v>53</c:v>
                </c:pt>
                <c:pt idx="1">
                  <c:v>50</c:v>
                </c:pt>
                <c:pt idx="2">
                  <c:v>40</c:v>
                </c:pt>
                <c:pt idx="3">
                  <c:v>38</c:v>
                </c:pt>
                <c:pt idx="4">
                  <c:v>32</c:v>
                </c:pt>
                <c:pt idx="5">
                  <c:v>26</c:v>
                </c:pt>
                <c:pt idx="6">
                  <c:v>18</c:v>
                </c:pt>
              </c:numCache>
            </c:numRef>
          </c:val>
          <c:extLst>
            <c:ext xmlns:c16="http://schemas.microsoft.com/office/drawing/2014/chart" uri="{C3380CC4-5D6E-409C-BE32-E72D297353CC}">
              <c16:uniqueId val="{00000000-5F17-4BAA-BD19-9377388CAAA3}"/>
            </c:ext>
          </c:extLst>
        </c:ser>
        <c:ser>
          <c:idx val="1"/>
          <c:order val="1"/>
          <c:tx>
            <c:strRef>
              <c:f>subjective!$I$79</c:f>
              <c:strCache>
                <c:ptCount val="1"/>
                <c:pt idx="0">
                  <c:v>Sum of  total_likes_received</c:v>
                </c:pt>
              </c:strCache>
            </c:strRef>
          </c:tx>
          <c:spPr>
            <a:solidFill>
              <a:schemeClr val="accent4"/>
            </a:solidFill>
            <a:ln>
              <a:noFill/>
            </a:ln>
            <a:effectLst/>
          </c:spPr>
          <c:invertIfNegative val="0"/>
          <c:cat>
            <c:strRef>
              <c:f>subjective!$G$80:$G$87</c:f>
              <c:strCache>
                <c:ptCount val="7"/>
                <c:pt idx="0">
                  <c:v>Tuesday</c:v>
                </c:pt>
                <c:pt idx="1">
                  <c:v>Thursday</c:v>
                </c:pt>
                <c:pt idx="2">
                  <c:v>Sunday</c:v>
                </c:pt>
                <c:pt idx="3">
                  <c:v>Monday</c:v>
                </c:pt>
                <c:pt idx="4">
                  <c:v>Saturday</c:v>
                </c:pt>
                <c:pt idx="5">
                  <c:v>Friday</c:v>
                </c:pt>
                <c:pt idx="6">
                  <c:v>Wednesday</c:v>
                </c:pt>
              </c:strCache>
            </c:strRef>
          </c:cat>
          <c:val>
            <c:numRef>
              <c:f>subjective!$I$80:$I$87</c:f>
              <c:numCache>
                <c:formatCode>General</c:formatCode>
                <c:ptCount val="7"/>
                <c:pt idx="0">
                  <c:v>569</c:v>
                </c:pt>
                <c:pt idx="1">
                  <c:v>673</c:v>
                </c:pt>
                <c:pt idx="2">
                  <c:v>544</c:v>
                </c:pt>
                <c:pt idx="3">
                  <c:v>457</c:v>
                </c:pt>
                <c:pt idx="4">
                  <c:v>519</c:v>
                </c:pt>
                <c:pt idx="5">
                  <c:v>385</c:v>
                </c:pt>
                <c:pt idx="6">
                  <c:v>349</c:v>
                </c:pt>
              </c:numCache>
            </c:numRef>
          </c:val>
          <c:extLst>
            <c:ext xmlns:c16="http://schemas.microsoft.com/office/drawing/2014/chart" uri="{C3380CC4-5D6E-409C-BE32-E72D297353CC}">
              <c16:uniqueId val="{00000001-5F17-4BAA-BD19-9377388CAAA3}"/>
            </c:ext>
          </c:extLst>
        </c:ser>
        <c:ser>
          <c:idx val="2"/>
          <c:order val="2"/>
          <c:tx>
            <c:strRef>
              <c:f>subjective!$J$79</c:f>
              <c:strCache>
                <c:ptCount val="1"/>
                <c:pt idx="0">
                  <c:v>Sum of  total_comments_made</c:v>
                </c:pt>
              </c:strCache>
            </c:strRef>
          </c:tx>
          <c:spPr>
            <a:solidFill>
              <a:schemeClr val="accent6"/>
            </a:solidFill>
            <a:ln>
              <a:noFill/>
            </a:ln>
            <a:effectLst/>
          </c:spPr>
          <c:invertIfNegative val="0"/>
          <c:cat>
            <c:strRef>
              <c:f>subjective!$G$80:$G$87</c:f>
              <c:strCache>
                <c:ptCount val="7"/>
                <c:pt idx="0">
                  <c:v>Tuesday</c:v>
                </c:pt>
                <c:pt idx="1">
                  <c:v>Thursday</c:v>
                </c:pt>
                <c:pt idx="2">
                  <c:v>Sunday</c:v>
                </c:pt>
                <c:pt idx="3">
                  <c:v>Monday</c:v>
                </c:pt>
                <c:pt idx="4">
                  <c:v>Saturday</c:v>
                </c:pt>
                <c:pt idx="5">
                  <c:v>Friday</c:v>
                </c:pt>
                <c:pt idx="6">
                  <c:v>Wednesday</c:v>
                </c:pt>
              </c:strCache>
            </c:strRef>
          </c:cat>
          <c:val>
            <c:numRef>
              <c:f>subjective!$J$80:$J$87</c:f>
              <c:numCache>
                <c:formatCode>General</c:formatCode>
                <c:ptCount val="7"/>
                <c:pt idx="0">
                  <c:v>1594</c:v>
                </c:pt>
                <c:pt idx="1">
                  <c:v>1437</c:v>
                </c:pt>
                <c:pt idx="2">
                  <c:v>1176</c:v>
                </c:pt>
                <c:pt idx="3">
                  <c:v>1063</c:v>
                </c:pt>
                <c:pt idx="4">
                  <c:v>906</c:v>
                </c:pt>
                <c:pt idx="5">
                  <c:v>794</c:v>
                </c:pt>
                <c:pt idx="6">
                  <c:v>518</c:v>
                </c:pt>
              </c:numCache>
            </c:numRef>
          </c:val>
          <c:extLst>
            <c:ext xmlns:c16="http://schemas.microsoft.com/office/drawing/2014/chart" uri="{C3380CC4-5D6E-409C-BE32-E72D297353CC}">
              <c16:uniqueId val="{00000002-5F17-4BAA-BD19-9377388CAAA3}"/>
            </c:ext>
          </c:extLst>
        </c:ser>
        <c:dLbls>
          <c:showLegendKey val="0"/>
          <c:showVal val="0"/>
          <c:showCatName val="0"/>
          <c:showSerName val="0"/>
          <c:showPercent val="0"/>
          <c:showBubbleSize val="0"/>
        </c:dLbls>
        <c:gapWidth val="219"/>
        <c:overlap val="100"/>
        <c:axId val="1929805759"/>
        <c:axId val="1929806239"/>
      </c:barChart>
      <c:catAx>
        <c:axId val="19298057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29806239"/>
        <c:crosses val="autoZero"/>
        <c:auto val="1"/>
        <c:lblAlgn val="ctr"/>
        <c:lblOffset val="100"/>
        <c:noMultiLvlLbl val="0"/>
      </c:catAx>
      <c:valAx>
        <c:axId val="1929806239"/>
        <c:scaling>
          <c:orientation val="minMax"/>
        </c:scaling>
        <c:delete val="1"/>
        <c:axPos val="l"/>
        <c:numFmt formatCode="General" sourceLinked="1"/>
        <c:majorTickMark val="none"/>
        <c:minorTickMark val="none"/>
        <c:tickLblPos val="nextTo"/>
        <c:crossAx val="19298057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10.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withinLinear" id="17">
  <a:schemeClr val="accent4"/>
</cs:colorStyle>
</file>

<file path=ppt/charts/colors4.xml><?xml version="1.0" encoding="utf-8"?>
<cs:colorStyle xmlns:cs="http://schemas.microsoft.com/office/drawing/2012/chartStyle" xmlns:a="http://schemas.openxmlformats.org/drawingml/2006/main" meth="withinLinear" id="17">
  <a:schemeClr val="accent4"/>
</cs:colorStyle>
</file>

<file path=ppt/charts/colors5.xml><?xml version="1.0" encoding="utf-8"?>
<cs:colorStyle xmlns:cs="http://schemas.microsoft.com/office/drawing/2012/chartStyle" xmlns:a="http://schemas.openxmlformats.org/drawingml/2006/main" meth="withinLinear" id="17">
  <a:schemeClr val="accent4"/>
</cs:colorStyle>
</file>

<file path=ppt/charts/colors6.xml><?xml version="1.0" encoding="utf-8"?>
<cs:colorStyle xmlns:cs="http://schemas.microsoft.com/office/drawing/2012/chartStyle" xmlns:a="http://schemas.openxmlformats.org/drawingml/2006/main" meth="withinLinear" id="17">
  <a:schemeClr val="accent4"/>
</cs:colorStyle>
</file>

<file path=ppt/charts/colors7.xml><?xml version="1.0" encoding="utf-8"?>
<cs:colorStyle xmlns:cs="http://schemas.microsoft.com/office/drawing/2012/chartStyle" xmlns:a="http://schemas.openxmlformats.org/drawingml/2006/main" meth="withinLinear" id="17">
  <a:schemeClr val="accent4"/>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BA761A-4F43-4F77-A979-FC260AC88B86}" type="doc">
      <dgm:prSet loTypeId="urn:microsoft.com/office/officeart/2005/8/layout/hList1" loCatId="list" qsTypeId="urn:microsoft.com/office/officeart/2005/8/quickstyle/simple3" qsCatId="simple" csTypeId="urn:microsoft.com/office/officeart/2005/8/colors/accent4_2" csCatId="accent4" phldr="1"/>
      <dgm:spPr/>
      <dgm:t>
        <a:bodyPr/>
        <a:lstStyle/>
        <a:p>
          <a:endParaRPr lang="en-IN"/>
        </a:p>
      </dgm:t>
    </dgm:pt>
    <dgm:pt modelId="{C630528D-AB73-4E88-B7AB-8E32FB6A2D00}">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buFont typeface="+mj-lt"/>
            <a:buAutoNum type="romanLcPeriod"/>
          </a:pPr>
          <a:r>
            <a:rPr lang="en-IN" b="1" dirty="0">
              <a:latin typeface="Times New Roman" panose="02020603050405020304" pitchFamily="18" charset="0"/>
              <a:cs typeface="Times New Roman" panose="02020603050405020304" pitchFamily="18" charset="0"/>
            </a:rPr>
            <a:t>Interest Groups:</a:t>
          </a:r>
          <a:endParaRPr lang="en-IN" dirty="0">
            <a:latin typeface="Times New Roman" panose="02020603050405020304" pitchFamily="18" charset="0"/>
            <a:cs typeface="Times New Roman" panose="02020603050405020304" pitchFamily="18" charset="0"/>
          </a:endParaRPr>
        </a:p>
      </dgm:t>
    </dgm:pt>
    <dgm:pt modelId="{8C41AB4D-FAD1-4666-9022-51304ADD59D7}" type="parTrans" cxnId="{EA3E2F80-6828-4FFF-A92F-8DA94C609789}">
      <dgm:prSet/>
      <dgm:spPr/>
      <dgm:t>
        <a:bodyPr/>
        <a:lstStyle/>
        <a:p>
          <a:endParaRPr lang="en-IN">
            <a:latin typeface="Times New Roman" panose="02020603050405020304" pitchFamily="18" charset="0"/>
            <a:cs typeface="Times New Roman" panose="02020603050405020304" pitchFamily="18" charset="0"/>
          </a:endParaRPr>
        </a:p>
      </dgm:t>
    </dgm:pt>
    <dgm:pt modelId="{33E9B3EF-58D7-4F65-A94E-A1008AE3B5E3}" type="sibTrans" cxnId="{EA3E2F80-6828-4FFF-A92F-8DA94C609789}">
      <dgm:prSet/>
      <dgm:spPr/>
      <dgm:t>
        <a:bodyPr/>
        <a:lstStyle/>
        <a:p>
          <a:endParaRPr lang="en-IN">
            <a:latin typeface="Times New Roman" panose="02020603050405020304" pitchFamily="18" charset="0"/>
            <a:cs typeface="Times New Roman" panose="02020603050405020304" pitchFamily="18" charset="0"/>
          </a:endParaRPr>
        </a:p>
      </dgm:t>
    </dgm:pt>
    <dgm:pt modelId="{3D84D1A2-64A3-4EB7-B472-F37B5F767CC0}">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dirty="0">
              <a:latin typeface="Times New Roman" panose="02020603050405020304" pitchFamily="18" charset="0"/>
              <a:cs typeface="Times New Roman" panose="02020603050405020304" pitchFamily="18" charset="0"/>
            </a:rPr>
            <a:t>Group users by similar tags to deliver more relevant ads.</a:t>
          </a:r>
        </a:p>
      </dgm:t>
    </dgm:pt>
    <dgm:pt modelId="{B6CE66A2-A0E0-47FC-A9B9-7514B8ABBFD7}" type="parTrans" cxnId="{26840B1D-702F-4825-A664-F5F6E6955BE8}">
      <dgm:prSet/>
      <dgm:spPr/>
      <dgm:t>
        <a:bodyPr/>
        <a:lstStyle/>
        <a:p>
          <a:endParaRPr lang="en-IN">
            <a:latin typeface="Times New Roman" panose="02020603050405020304" pitchFamily="18" charset="0"/>
            <a:cs typeface="Times New Roman" panose="02020603050405020304" pitchFamily="18" charset="0"/>
          </a:endParaRPr>
        </a:p>
      </dgm:t>
    </dgm:pt>
    <dgm:pt modelId="{517DABC4-0202-4022-BD8B-F1FA6601B85D}" type="sibTrans" cxnId="{26840B1D-702F-4825-A664-F5F6E6955BE8}">
      <dgm:prSet/>
      <dgm:spPr/>
      <dgm:t>
        <a:bodyPr/>
        <a:lstStyle/>
        <a:p>
          <a:endParaRPr lang="en-IN">
            <a:latin typeface="Times New Roman" panose="02020603050405020304" pitchFamily="18" charset="0"/>
            <a:cs typeface="Times New Roman" panose="02020603050405020304" pitchFamily="18" charset="0"/>
          </a:endParaRPr>
        </a:p>
      </dgm:t>
    </dgm:pt>
    <dgm:pt modelId="{17AFDB18-39C0-4A58-B13D-3692A36107EC}">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buFont typeface="+mj-lt"/>
            <a:buAutoNum type="romanLcPeriod"/>
          </a:pPr>
          <a:r>
            <a:rPr lang="en-IN" b="1" dirty="0">
              <a:latin typeface="Times New Roman" panose="02020603050405020304" pitchFamily="18" charset="0"/>
              <a:cs typeface="Times New Roman" panose="02020603050405020304" pitchFamily="18" charset="0"/>
            </a:rPr>
            <a:t>Optimized Ads:</a:t>
          </a:r>
          <a:endParaRPr lang="en-IN" dirty="0">
            <a:latin typeface="Times New Roman" panose="02020603050405020304" pitchFamily="18" charset="0"/>
            <a:cs typeface="Times New Roman" panose="02020603050405020304" pitchFamily="18" charset="0"/>
          </a:endParaRPr>
        </a:p>
      </dgm:t>
    </dgm:pt>
    <dgm:pt modelId="{5928BD02-5960-406A-8770-4F22EDDD6739}" type="parTrans" cxnId="{842FD31C-E90B-4D3C-B8CA-7104E60F5900}">
      <dgm:prSet/>
      <dgm:spPr/>
      <dgm:t>
        <a:bodyPr/>
        <a:lstStyle/>
        <a:p>
          <a:endParaRPr lang="en-IN">
            <a:latin typeface="Times New Roman" panose="02020603050405020304" pitchFamily="18" charset="0"/>
            <a:cs typeface="Times New Roman" panose="02020603050405020304" pitchFamily="18" charset="0"/>
          </a:endParaRPr>
        </a:p>
      </dgm:t>
    </dgm:pt>
    <dgm:pt modelId="{18059114-CA2A-49B6-863E-940968ADD20B}" type="sibTrans" cxnId="{842FD31C-E90B-4D3C-B8CA-7104E60F5900}">
      <dgm:prSet/>
      <dgm:spPr/>
      <dgm:t>
        <a:bodyPr/>
        <a:lstStyle/>
        <a:p>
          <a:endParaRPr lang="en-IN">
            <a:latin typeface="Times New Roman" panose="02020603050405020304" pitchFamily="18" charset="0"/>
            <a:cs typeface="Times New Roman" panose="02020603050405020304" pitchFamily="18" charset="0"/>
          </a:endParaRPr>
        </a:p>
      </dgm:t>
    </dgm:pt>
    <dgm:pt modelId="{36B64512-1F89-4777-9177-43E2160C627D}">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dirty="0">
              <a:latin typeface="Times New Roman" panose="02020603050405020304" pitchFamily="18" charset="0"/>
              <a:cs typeface="Times New Roman" panose="02020603050405020304" pitchFamily="18" charset="0"/>
            </a:rPr>
            <a:t>Use popular tags in ad messaging to make ads more engaging.</a:t>
          </a:r>
        </a:p>
      </dgm:t>
    </dgm:pt>
    <dgm:pt modelId="{59C0A6BB-E5C0-43C0-8860-A2697F5E37EA}" type="parTrans" cxnId="{0045188B-A149-410E-A785-AAA55A7EA5D7}">
      <dgm:prSet/>
      <dgm:spPr/>
      <dgm:t>
        <a:bodyPr/>
        <a:lstStyle/>
        <a:p>
          <a:endParaRPr lang="en-IN">
            <a:latin typeface="Times New Roman" panose="02020603050405020304" pitchFamily="18" charset="0"/>
            <a:cs typeface="Times New Roman" panose="02020603050405020304" pitchFamily="18" charset="0"/>
          </a:endParaRPr>
        </a:p>
      </dgm:t>
    </dgm:pt>
    <dgm:pt modelId="{C0207607-78F9-4C7B-8DB5-B10B9007FF8E}" type="sibTrans" cxnId="{0045188B-A149-410E-A785-AAA55A7EA5D7}">
      <dgm:prSet/>
      <dgm:spPr/>
      <dgm:t>
        <a:bodyPr/>
        <a:lstStyle/>
        <a:p>
          <a:endParaRPr lang="en-IN">
            <a:latin typeface="Times New Roman" panose="02020603050405020304" pitchFamily="18" charset="0"/>
            <a:cs typeface="Times New Roman" panose="02020603050405020304" pitchFamily="18" charset="0"/>
          </a:endParaRPr>
        </a:p>
      </dgm:t>
    </dgm:pt>
    <dgm:pt modelId="{404446A4-92AE-45D3-9394-BB4697B4A9E8}">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dirty="0">
              <a:latin typeface="Times New Roman" panose="02020603050405020304" pitchFamily="18" charset="0"/>
              <a:cs typeface="Times New Roman" panose="02020603050405020304" pitchFamily="18" charset="0"/>
            </a:rPr>
            <a:t>Show ads that align with users’ </a:t>
          </a:r>
          <a:r>
            <a:rPr lang="en-IN" dirty="0" err="1">
              <a:latin typeface="Times New Roman" panose="02020603050405020304" pitchFamily="18" charset="0"/>
              <a:cs typeface="Times New Roman" panose="02020603050405020304" pitchFamily="18" charset="0"/>
            </a:rPr>
            <a:t>favorite</a:t>
          </a:r>
          <a:r>
            <a:rPr lang="en-IN" dirty="0">
              <a:latin typeface="Times New Roman" panose="02020603050405020304" pitchFamily="18" charset="0"/>
              <a:cs typeface="Times New Roman" panose="02020603050405020304" pitchFamily="18" charset="0"/>
            </a:rPr>
            <a:t> topics (e.g., food, fashion).</a:t>
          </a:r>
        </a:p>
      </dgm:t>
    </dgm:pt>
    <dgm:pt modelId="{94F71672-8F33-4C6D-96E5-422D396198A6}" type="sibTrans" cxnId="{AF27529E-5257-4E58-AF64-8E57BEE43DDA}">
      <dgm:prSet/>
      <dgm:spPr/>
      <dgm:t>
        <a:bodyPr/>
        <a:lstStyle/>
        <a:p>
          <a:endParaRPr lang="en-IN">
            <a:latin typeface="Times New Roman" panose="02020603050405020304" pitchFamily="18" charset="0"/>
            <a:cs typeface="Times New Roman" panose="02020603050405020304" pitchFamily="18" charset="0"/>
          </a:endParaRPr>
        </a:p>
      </dgm:t>
    </dgm:pt>
    <dgm:pt modelId="{FED814C0-DB55-486B-9121-7850B317C309}" type="parTrans" cxnId="{AF27529E-5257-4E58-AF64-8E57BEE43DDA}">
      <dgm:prSet/>
      <dgm:spPr/>
      <dgm:t>
        <a:bodyPr/>
        <a:lstStyle/>
        <a:p>
          <a:endParaRPr lang="en-IN">
            <a:latin typeface="Times New Roman" panose="02020603050405020304" pitchFamily="18" charset="0"/>
            <a:cs typeface="Times New Roman" panose="02020603050405020304" pitchFamily="18" charset="0"/>
          </a:endParaRPr>
        </a:p>
      </dgm:t>
    </dgm:pt>
    <dgm:pt modelId="{4AFCFD03-49E4-4174-A624-48ECFF3EF499}">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buFont typeface="+mj-lt"/>
            <a:buAutoNum type="romanLcPeriod"/>
          </a:pPr>
          <a:r>
            <a:rPr lang="en-IN" b="1" dirty="0">
              <a:latin typeface="Times New Roman" panose="02020603050405020304" pitchFamily="18" charset="0"/>
              <a:cs typeface="Times New Roman" panose="02020603050405020304" pitchFamily="18" charset="0"/>
            </a:rPr>
            <a:t>Targeted Ads:</a:t>
          </a:r>
          <a:endParaRPr lang="en-IN" dirty="0">
            <a:latin typeface="Times New Roman" panose="02020603050405020304" pitchFamily="18" charset="0"/>
            <a:cs typeface="Times New Roman" panose="02020603050405020304" pitchFamily="18" charset="0"/>
          </a:endParaRPr>
        </a:p>
      </dgm:t>
    </dgm:pt>
    <dgm:pt modelId="{BDB1B04E-4F5F-4D52-BDB8-228574A40388}" type="sibTrans" cxnId="{E8D7BCFA-803A-4F47-825C-CD5993468B61}">
      <dgm:prSet/>
      <dgm:spPr/>
      <dgm:t>
        <a:bodyPr/>
        <a:lstStyle/>
        <a:p>
          <a:endParaRPr lang="en-IN">
            <a:latin typeface="Times New Roman" panose="02020603050405020304" pitchFamily="18" charset="0"/>
            <a:cs typeface="Times New Roman" panose="02020603050405020304" pitchFamily="18" charset="0"/>
          </a:endParaRPr>
        </a:p>
      </dgm:t>
    </dgm:pt>
    <dgm:pt modelId="{F77B1327-DBA9-46CC-BC6F-8743AB70C9E3}" type="parTrans" cxnId="{E8D7BCFA-803A-4F47-825C-CD5993468B61}">
      <dgm:prSet/>
      <dgm:spPr/>
      <dgm:t>
        <a:bodyPr/>
        <a:lstStyle/>
        <a:p>
          <a:endParaRPr lang="en-IN">
            <a:latin typeface="Times New Roman" panose="02020603050405020304" pitchFamily="18" charset="0"/>
            <a:cs typeface="Times New Roman" panose="02020603050405020304" pitchFamily="18" charset="0"/>
          </a:endParaRPr>
        </a:p>
      </dgm:t>
    </dgm:pt>
    <dgm:pt modelId="{8503D164-F60E-432A-BD0E-28F647C7AAB0}" type="pres">
      <dgm:prSet presAssocID="{C7BA761A-4F43-4F77-A979-FC260AC88B86}" presName="Name0" presStyleCnt="0">
        <dgm:presLayoutVars>
          <dgm:dir/>
          <dgm:animLvl val="lvl"/>
          <dgm:resizeHandles val="exact"/>
        </dgm:presLayoutVars>
      </dgm:prSet>
      <dgm:spPr/>
    </dgm:pt>
    <dgm:pt modelId="{17F059DE-C7DB-4240-95C1-AAAB68A0B4BE}" type="pres">
      <dgm:prSet presAssocID="{4AFCFD03-49E4-4174-A624-48ECFF3EF499}" presName="composite" presStyleCnt="0"/>
      <dgm:spPr/>
    </dgm:pt>
    <dgm:pt modelId="{49EAF09A-414F-496A-B156-0852AD5E0EB6}" type="pres">
      <dgm:prSet presAssocID="{4AFCFD03-49E4-4174-A624-48ECFF3EF499}" presName="parTx" presStyleLbl="alignNode1" presStyleIdx="0" presStyleCnt="3">
        <dgm:presLayoutVars>
          <dgm:chMax val="0"/>
          <dgm:chPref val="0"/>
          <dgm:bulletEnabled val="1"/>
        </dgm:presLayoutVars>
      </dgm:prSet>
      <dgm:spPr/>
    </dgm:pt>
    <dgm:pt modelId="{B3385E12-04B9-4CCD-B365-47EC2D9FDFB1}" type="pres">
      <dgm:prSet presAssocID="{4AFCFD03-49E4-4174-A624-48ECFF3EF499}" presName="desTx" presStyleLbl="alignAccFollowNode1" presStyleIdx="0" presStyleCnt="3">
        <dgm:presLayoutVars>
          <dgm:bulletEnabled val="1"/>
        </dgm:presLayoutVars>
      </dgm:prSet>
      <dgm:spPr/>
    </dgm:pt>
    <dgm:pt modelId="{49548189-09AD-4076-9C71-F83C83DEBDF0}" type="pres">
      <dgm:prSet presAssocID="{BDB1B04E-4F5F-4D52-BDB8-228574A40388}" presName="space" presStyleCnt="0"/>
      <dgm:spPr/>
    </dgm:pt>
    <dgm:pt modelId="{F7F7D3EF-129E-48D0-B8AD-FF691C13035B}" type="pres">
      <dgm:prSet presAssocID="{C630528D-AB73-4E88-B7AB-8E32FB6A2D00}" presName="composite" presStyleCnt="0"/>
      <dgm:spPr/>
    </dgm:pt>
    <dgm:pt modelId="{DC02C4C0-892B-48C9-9993-C7D4DDABB8E0}" type="pres">
      <dgm:prSet presAssocID="{C630528D-AB73-4E88-B7AB-8E32FB6A2D00}" presName="parTx" presStyleLbl="alignNode1" presStyleIdx="1" presStyleCnt="3">
        <dgm:presLayoutVars>
          <dgm:chMax val="0"/>
          <dgm:chPref val="0"/>
          <dgm:bulletEnabled val="1"/>
        </dgm:presLayoutVars>
      </dgm:prSet>
      <dgm:spPr/>
    </dgm:pt>
    <dgm:pt modelId="{37E97E86-3DCB-4755-B872-ADCE8F850800}" type="pres">
      <dgm:prSet presAssocID="{C630528D-AB73-4E88-B7AB-8E32FB6A2D00}" presName="desTx" presStyleLbl="alignAccFollowNode1" presStyleIdx="1" presStyleCnt="3">
        <dgm:presLayoutVars>
          <dgm:bulletEnabled val="1"/>
        </dgm:presLayoutVars>
      </dgm:prSet>
      <dgm:spPr/>
    </dgm:pt>
    <dgm:pt modelId="{055D638E-9EBF-4E2E-A356-C76302F5F229}" type="pres">
      <dgm:prSet presAssocID="{33E9B3EF-58D7-4F65-A94E-A1008AE3B5E3}" presName="space" presStyleCnt="0"/>
      <dgm:spPr/>
    </dgm:pt>
    <dgm:pt modelId="{5A5E8A14-0520-4F6C-B319-22CDA8EEF6F7}" type="pres">
      <dgm:prSet presAssocID="{17AFDB18-39C0-4A58-B13D-3692A36107EC}" presName="composite" presStyleCnt="0"/>
      <dgm:spPr/>
    </dgm:pt>
    <dgm:pt modelId="{B0628831-6700-420D-B957-5A17911ED2B8}" type="pres">
      <dgm:prSet presAssocID="{17AFDB18-39C0-4A58-B13D-3692A36107EC}" presName="parTx" presStyleLbl="alignNode1" presStyleIdx="2" presStyleCnt="3">
        <dgm:presLayoutVars>
          <dgm:chMax val="0"/>
          <dgm:chPref val="0"/>
          <dgm:bulletEnabled val="1"/>
        </dgm:presLayoutVars>
      </dgm:prSet>
      <dgm:spPr/>
    </dgm:pt>
    <dgm:pt modelId="{F6F54D3B-BC10-450D-BC1B-49E9B186BDFE}" type="pres">
      <dgm:prSet presAssocID="{17AFDB18-39C0-4A58-B13D-3692A36107EC}" presName="desTx" presStyleLbl="alignAccFollowNode1" presStyleIdx="2" presStyleCnt="3">
        <dgm:presLayoutVars>
          <dgm:bulletEnabled val="1"/>
        </dgm:presLayoutVars>
      </dgm:prSet>
      <dgm:spPr/>
    </dgm:pt>
  </dgm:ptLst>
  <dgm:cxnLst>
    <dgm:cxn modelId="{842FD31C-E90B-4D3C-B8CA-7104E60F5900}" srcId="{C7BA761A-4F43-4F77-A979-FC260AC88B86}" destId="{17AFDB18-39C0-4A58-B13D-3692A36107EC}" srcOrd="2" destOrd="0" parTransId="{5928BD02-5960-406A-8770-4F22EDDD6739}" sibTransId="{18059114-CA2A-49B6-863E-940968ADD20B}"/>
    <dgm:cxn modelId="{26840B1D-702F-4825-A664-F5F6E6955BE8}" srcId="{C630528D-AB73-4E88-B7AB-8E32FB6A2D00}" destId="{3D84D1A2-64A3-4EB7-B472-F37B5F767CC0}" srcOrd="0" destOrd="0" parTransId="{B6CE66A2-A0E0-47FC-A9B9-7514B8ABBFD7}" sibTransId="{517DABC4-0202-4022-BD8B-F1FA6601B85D}"/>
    <dgm:cxn modelId="{BFF9AB37-0776-4058-BB8A-695563D363FD}" type="presOf" srcId="{C630528D-AB73-4E88-B7AB-8E32FB6A2D00}" destId="{DC02C4C0-892B-48C9-9993-C7D4DDABB8E0}" srcOrd="0" destOrd="0" presId="urn:microsoft.com/office/officeart/2005/8/layout/hList1"/>
    <dgm:cxn modelId="{48B84D4E-BA7A-4261-8CF1-3E17E07236FB}" type="presOf" srcId="{C7BA761A-4F43-4F77-A979-FC260AC88B86}" destId="{8503D164-F60E-432A-BD0E-28F647C7AAB0}" srcOrd="0" destOrd="0" presId="urn:microsoft.com/office/officeart/2005/8/layout/hList1"/>
    <dgm:cxn modelId="{EA3E2F80-6828-4FFF-A92F-8DA94C609789}" srcId="{C7BA761A-4F43-4F77-A979-FC260AC88B86}" destId="{C630528D-AB73-4E88-B7AB-8E32FB6A2D00}" srcOrd="1" destOrd="0" parTransId="{8C41AB4D-FAD1-4666-9022-51304ADD59D7}" sibTransId="{33E9B3EF-58D7-4F65-A94E-A1008AE3B5E3}"/>
    <dgm:cxn modelId="{E1AF1A83-276F-4CB4-A090-A312A62730F5}" type="presOf" srcId="{36B64512-1F89-4777-9177-43E2160C627D}" destId="{F6F54D3B-BC10-450D-BC1B-49E9B186BDFE}" srcOrd="0" destOrd="0" presId="urn:microsoft.com/office/officeart/2005/8/layout/hList1"/>
    <dgm:cxn modelId="{0045188B-A149-410E-A785-AAA55A7EA5D7}" srcId="{17AFDB18-39C0-4A58-B13D-3692A36107EC}" destId="{36B64512-1F89-4777-9177-43E2160C627D}" srcOrd="0" destOrd="0" parTransId="{59C0A6BB-E5C0-43C0-8860-A2697F5E37EA}" sibTransId="{C0207607-78F9-4C7B-8DB5-B10B9007FF8E}"/>
    <dgm:cxn modelId="{AF27529E-5257-4E58-AF64-8E57BEE43DDA}" srcId="{4AFCFD03-49E4-4174-A624-48ECFF3EF499}" destId="{404446A4-92AE-45D3-9394-BB4697B4A9E8}" srcOrd="0" destOrd="0" parTransId="{FED814C0-DB55-486B-9121-7850B317C309}" sibTransId="{94F71672-8F33-4C6D-96E5-422D396198A6}"/>
    <dgm:cxn modelId="{52B145B5-DECE-4B19-82A7-B0EE261B3ED4}" type="presOf" srcId="{3D84D1A2-64A3-4EB7-B472-F37B5F767CC0}" destId="{37E97E86-3DCB-4755-B872-ADCE8F850800}" srcOrd="0" destOrd="0" presId="urn:microsoft.com/office/officeart/2005/8/layout/hList1"/>
    <dgm:cxn modelId="{E4D4B7D2-7827-4D58-BFCC-4D8CCD38A3A6}" type="presOf" srcId="{17AFDB18-39C0-4A58-B13D-3692A36107EC}" destId="{B0628831-6700-420D-B957-5A17911ED2B8}" srcOrd="0" destOrd="0" presId="urn:microsoft.com/office/officeart/2005/8/layout/hList1"/>
    <dgm:cxn modelId="{5977F4F2-53FD-4BF5-B20C-4AE5C3E1ACFC}" type="presOf" srcId="{404446A4-92AE-45D3-9394-BB4697B4A9E8}" destId="{B3385E12-04B9-4CCD-B365-47EC2D9FDFB1}" srcOrd="0" destOrd="0" presId="urn:microsoft.com/office/officeart/2005/8/layout/hList1"/>
    <dgm:cxn modelId="{02BB40F3-00EA-431E-A1AF-FFC260DE3189}" type="presOf" srcId="{4AFCFD03-49E4-4174-A624-48ECFF3EF499}" destId="{49EAF09A-414F-496A-B156-0852AD5E0EB6}" srcOrd="0" destOrd="0" presId="urn:microsoft.com/office/officeart/2005/8/layout/hList1"/>
    <dgm:cxn modelId="{E8D7BCFA-803A-4F47-825C-CD5993468B61}" srcId="{C7BA761A-4F43-4F77-A979-FC260AC88B86}" destId="{4AFCFD03-49E4-4174-A624-48ECFF3EF499}" srcOrd="0" destOrd="0" parTransId="{F77B1327-DBA9-46CC-BC6F-8743AB70C9E3}" sibTransId="{BDB1B04E-4F5F-4D52-BDB8-228574A40388}"/>
    <dgm:cxn modelId="{C70AAAC9-4E9F-493F-A560-006C253A8515}" type="presParOf" srcId="{8503D164-F60E-432A-BD0E-28F647C7AAB0}" destId="{17F059DE-C7DB-4240-95C1-AAAB68A0B4BE}" srcOrd="0" destOrd="0" presId="urn:microsoft.com/office/officeart/2005/8/layout/hList1"/>
    <dgm:cxn modelId="{C89A46C7-57CB-423B-ACAA-1F54330A7CD0}" type="presParOf" srcId="{17F059DE-C7DB-4240-95C1-AAAB68A0B4BE}" destId="{49EAF09A-414F-496A-B156-0852AD5E0EB6}" srcOrd="0" destOrd="0" presId="urn:microsoft.com/office/officeart/2005/8/layout/hList1"/>
    <dgm:cxn modelId="{C534FA19-5B2F-4511-88A3-BD3783CE934B}" type="presParOf" srcId="{17F059DE-C7DB-4240-95C1-AAAB68A0B4BE}" destId="{B3385E12-04B9-4CCD-B365-47EC2D9FDFB1}" srcOrd="1" destOrd="0" presId="urn:microsoft.com/office/officeart/2005/8/layout/hList1"/>
    <dgm:cxn modelId="{AFF29746-0B83-488B-B757-027179676BDE}" type="presParOf" srcId="{8503D164-F60E-432A-BD0E-28F647C7AAB0}" destId="{49548189-09AD-4076-9C71-F83C83DEBDF0}" srcOrd="1" destOrd="0" presId="urn:microsoft.com/office/officeart/2005/8/layout/hList1"/>
    <dgm:cxn modelId="{0848B486-6C15-4278-89B1-938DFA3F5F14}" type="presParOf" srcId="{8503D164-F60E-432A-BD0E-28F647C7AAB0}" destId="{F7F7D3EF-129E-48D0-B8AD-FF691C13035B}" srcOrd="2" destOrd="0" presId="urn:microsoft.com/office/officeart/2005/8/layout/hList1"/>
    <dgm:cxn modelId="{C3ACC91C-5602-484A-86A7-5E66FE3D0530}" type="presParOf" srcId="{F7F7D3EF-129E-48D0-B8AD-FF691C13035B}" destId="{DC02C4C0-892B-48C9-9993-C7D4DDABB8E0}" srcOrd="0" destOrd="0" presId="urn:microsoft.com/office/officeart/2005/8/layout/hList1"/>
    <dgm:cxn modelId="{A0342A9F-9164-40F9-8DF0-91A92A3C4A65}" type="presParOf" srcId="{F7F7D3EF-129E-48D0-B8AD-FF691C13035B}" destId="{37E97E86-3DCB-4755-B872-ADCE8F850800}" srcOrd="1" destOrd="0" presId="urn:microsoft.com/office/officeart/2005/8/layout/hList1"/>
    <dgm:cxn modelId="{244402CA-C0CD-4425-94C4-CBC8E4D5E787}" type="presParOf" srcId="{8503D164-F60E-432A-BD0E-28F647C7AAB0}" destId="{055D638E-9EBF-4E2E-A356-C76302F5F229}" srcOrd="3" destOrd="0" presId="urn:microsoft.com/office/officeart/2005/8/layout/hList1"/>
    <dgm:cxn modelId="{9D5DC644-EE4E-4B5E-805C-422AB161560D}" type="presParOf" srcId="{8503D164-F60E-432A-BD0E-28F647C7AAB0}" destId="{5A5E8A14-0520-4F6C-B319-22CDA8EEF6F7}" srcOrd="4" destOrd="0" presId="urn:microsoft.com/office/officeart/2005/8/layout/hList1"/>
    <dgm:cxn modelId="{5780DADE-6C74-4CE1-BE65-B00BCA8FF535}" type="presParOf" srcId="{5A5E8A14-0520-4F6C-B319-22CDA8EEF6F7}" destId="{B0628831-6700-420D-B957-5A17911ED2B8}" srcOrd="0" destOrd="0" presId="urn:microsoft.com/office/officeart/2005/8/layout/hList1"/>
    <dgm:cxn modelId="{51575E5B-23AD-4B2D-829F-958CA3DB0554}" type="presParOf" srcId="{5A5E8A14-0520-4F6C-B319-22CDA8EEF6F7}" destId="{F6F54D3B-BC10-450D-BC1B-49E9B186BDFE}" srcOrd="1" destOrd="0" presId="urn:microsoft.com/office/officeart/2005/8/layout/hList1"/>
  </dgm:cxnLst>
  <dgm:bg>
    <a:noFill/>
  </dgm:bg>
  <dgm:whole>
    <a:ln>
      <a:noFill/>
      <a:extLst>
        <a:ext uri="{C807C97D-BFC1-408E-A445-0C87EB9F89A2}">
          <ask:lineSketchStyleProps xmlns:ask="http://schemas.microsoft.com/office/drawing/2018/sketchyshapes">
            <ask:type>
              <ask:lineSketchScribble/>
            </ask:type>
          </ask:lineSketchStyleProps>
        </a:ext>
      </a:extLst>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BA761A-4F43-4F77-A979-FC260AC88B86}" type="doc">
      <dgm:prSet loTypeId="urn:microsoft.com/office/officeart/2005/8/layout/hList1" loCatId="list" qsTypeId="urn:microsoft.com/office/officeart/2005/8/quickstyle/simple3" qsCatId="simple" csTypeId="urn:microsoft.com/office/officeart/2005/8/colors/accent4_2" csCatId="accent4" phldr="1"/>
      <dgm:spPr/>
      <dgm:t>
        <a:bodyPr/>
        <a:lstStyle/>
        <a:p>
          <a:endParaRPr lang="en-IN"/>
        </a:p>
      </dgm:t>
    </dgm:pt>
    <dgm:pt modelId="{C630528D-AB73-4E88-B7AB-8E32FB6A2D0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buFont typeface="+mj-lt"/>
            <a:buAutoNum type="romanLcPeriod"/>
          </a:pPr>
          <a:r>
            <a:rPr lang="en-IN" sz="1600" b="1" dirty="0">
              <a:latin typeface="Times New Roman" panose="02020603050405020304" pitchFamily="18" charset="0"/>
              <a:cs typeface="Times New Roman" panose="02020603050405020304" pitchFamily="18" charset="0"/>
            </a:rPr>
            <a:t>Creating Targeted Content:</a:t>
          </a:r>
          <a:endParaRPr lang="en-IN" sz="1600" dirty="0">
            <a:latin typeface="Times New Roman" panose="02020603050405020304" pitchFamily="18" charset="0"/>
            <a:cs typeface="Times New Roman" panose="02020603050405020304" pitchFamily="18" charset="0"/>
          </a:endParaRPr>
        </a:p>
      </dgm:t>
    </dgm:pt>
    <dgm:pt modelId="{8C41AB4D-FAD1-4666-9022-51304ADD59D7}" type="parTrans" cxnId="{EA3E2F80-6828-4FFF-A92F-8DA94C609789}">
      <dgm:prSet/>
      <dgm:spPr/>
      <dgm:t>
        <a:bodyPr/>
        <a:lstStyle/>
        <a:p>
          <a:endParaRPr lang="en-IN" sz="1600">
            <a:latin typeface="Times New Roman" panose="02020603050405020304" pitchFamily="18" charset="0"/>
            <a:cs typeface="Times New Roman" panose="02020603050405020304" pitchFamily="18" charset="0"/>
          </a:endParaRPr>
        </a:p>
      </dgm:t>
    </dgm:pt>
    <dgm:pt modelId="{33E9B3EF-58D7-4F65-A94E-A1008AE3B5E3}" type="sibTrans" cxnId="{EA3E2F80-6828-4FFF-A92F-8DA94C609789}">
      <dgm:prSet/>
      <dgm:spPr/>
      <dgm:t>
        <a:bodyPr/>
        <a:lstStyle/>
        <a:p>
          <a:endParaRPr lang="en-IN" sz="1600">
            <a:latin typeface="Times New Roman" panose="02020603050405020304" pitchFamily="18" charset="0"/>
            <a:cs typeface="Times New Roman" panose="02020603050405020304" pitchFamily="18" charset="0"/>
          </a:endParaRPr>
        </a:p>
      </dgm:t>
    </dgm:pt>
    <dgm:pt modelId="{3D84D1A2-64A3-4EB7-B472-F37B5F767CC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600" dirty="0">
              <a:latin typeface="Times New Roman" panose="02020603050405020304" pitchFamily="18" charset="0"/>
              <a:cs typeface="Times New Roman" panose="02020603050405020304" pitchFamily="18" charset="0"/>
            </a:rPr>
            <a:t>Tailor content around the most engaging topics. For example, content related to </a:t>
          </a:r>
          <a:r>
            <a:rPr lang="en-IN" sz="1600" b="1" dirty="0">
              <a:latin typeface="Times New Roman" panose="02020603050405020304" pitchFamily="18" charset="0"/>
              <a:cs typeface="Times New Roman" panose="02020603050405020304" pitchFamily="18" charset="0"/>
            </a:rPr>
            <a:t>smile</a:t>
          </a:r>
          <a:r>
            <a:rPr lang="en-IN" sz="1600" dirty="0">
              <a:latin typeface="Times New Roman" panose="02020603050405020304" pitchFamily="18" charset="0"/>
              <a:cs typeface="Times New Roman" panose="02020603050405020304" pitchFamily="18" charset="0"/>
            </a:rPr>
            <a:t> or </a:t>
          </a:r>
          <a:r>
            <a:rPr lang="en-IN" sz="1600" b="1" dirty="0">
              <a:latin typeface="Times New Roman" panose="02020603050405020304" pitchFamily="18" charset="0"/>
              <a:cs typeface="Times New Roman" panose="02020603050405020304" pitchFamily="18" charset="0"/>
            </a:rPr>
            <a:t>fun</a:t>
          </a:r>
          <a:r>
            <a:rPr lang="en-IN" sz="1600" dirty="0">
              <a:latin typeface="Times New Roman" panose="02020603050405020304" pitchFamily="18" charset="0"/>
              <a:cs typeface="Times New Roman" panose="02020603050405020304" pitchFamily="18" charset="0"/>
            </a:rPr>
            <a:t> (7.51%) will likely attract more interaction, boosting user engagement.</a:t>
          </a:r>
        </a:p>
      </dgm:t>
    </dgm:pt>
    <dgm:pt modelId="{B6CE66A2-A0E0-47FC-A9B9-7514B8ABBFD7}" type="parTrans" cxnId="{26840B1D-702F-4825-A664-F5F6E6955BE8}">
      <dgm:prSet/>
      <dgm:spPr/>
      <dgm:t>
        <a:bodyPr/>
        <a:lstStyle/>
        <a:p>
          <a:endParaRPr lang="en-IN" sz="1600">
            <a:latin typeface="Times New Roman" panose="02020603050405020304" pitchFamily="18" charset="0"/>
            <a:cs typeface="Times New Roman" panose="02020603050405020304" pitchFamily="18" charset="0"/>
          </a:endParaRPr>
        </a:p>
      </dgm:t>
    </dgm:pt>
    <dgm:pt modelId="{517DABC4-0202-4022-BD8B-F1FA6601B85D}" type="sibTrans" cxnId="{26840B1D-702F-4825-A664-F5F6E6955BE8}">
      <dgm:prSet/>
      <dgm:spPr/>
      <dgm:t>
        <a:bodyPr/>
        <a:lstStyle/>
        <a:p>
          <a:endParaRPr lang="en-IN" sz="1600">
            <a:latin typeface="Times New Roman" panose="02020603050405020304" pitchFamily="18" charset="0"/>
            <a:cs typeface="Times New Roman" panose="02020603050405020304" pitchFamily="18" charset="0"/>
          </a:endParaRPr>
        </a:p>
      </dgm:t>
    </dgm:pt>
    <dgm:pt modelId="{17AFDB18-39C0-4A58-B13D-3692A36107EC}">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buFont typeface="+mj-lt"/>
            <a:buAutoNum type="romanLcPeriod"/>
          </a:pPr>
          <a:r>
            <a:rPr lang="en-IN" sz="1600" b="1" dirty="0">
              <a:latin typeface="Times New Roman" panose="02020603050405020304" pitchFamily="18" charset="0"/>
              <a:cs typeface="Times New Roman" panose="02020603050405020304" pitchFamily="18" charset="0"/>
            </a:rPr>
            <a:t>Optimizing Ads: </a:t>
          </a:r>
          <a:endParaRPr lang="en-IN" sz="1600" dirty="0">
            <a:latin typeface="Times New Roman" panose="02020603050405020304" pitchFamily="18" charset="0"/>
            <a:cs typeface="Times New Roman" panose="02020603050405020304" pitchFamily="18" charset="0"/>
          </a:endParaRPr>
        </a:p>
      </dgm:t>
    </dgm:pt>
    <dgm:pt modelId="{5928BD02-5960-406A-8770-4F22EDDD6739}" type="parTrans" cxnId="{842FD31C-E90B-4D3C-B8CA-7104E60F5900}">
      <dgm:prSet/>
      <dgm:spPr/>
      <dgm:t>
        <a:bodyPr/>
        <a:lstStyle/>
        <a:p>
          <a:endParaRPr lang="en-IN" sz="1600">
            <a:latin typeface="Times New Roman" panose="02020603050405020304" pitchFamily="18" charset="0"/>
            <a:cs typeface="Times New Roman" panose="02020603050405020304" pitchFamily="18" charset="0"/>
          </a:endParaRPr>
        </a:p>
      </dgm:t>
    </dgm:pt>
    <dgm:pt modelId="{18059114-CA2A-49B6-863E-940968ADD20B}" type="sibTrans" cxnId="{842FD31C-E90B-4D3C-B8CA-7104E60F5900}">
      <dgm:prSet/>
      <dgm:spPr/>
      <dgm:t>
        <a:bodyPr/>
        <a:lstStyle/>
        <a:p>
          <a:endParaRPr lang="en-IN" sz="1600">
            <a:latin typeface="Times New Roman" panose="02020603050405020304" pitchFamily="18" charset="0"/>
            <a:cs typeface="Times New Roman" panose="02020603050405020304" pitchFamily="18" charset="0"/>
          </a:endParaRPr>
        </a:p>
      </dgm:t>
    </dgm:pt>
    <dgm:pt modelId="{36B64512-1F89-4777-9177-43E2160C627D}">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sz="1600" dirty="0">
              <a:latin typeface="Times New Roman" panose="02020603050405020304" pitchFamily="18" charset="0"/>
              <a:cs typeface="Times New Roman" panose="02020603050405020304" pitchFamily="18" charset="0"/>
            </a:rPr>
            <a:t>Incorporate high-engagement hashtags like </a:t>
          </a:r>
          <a:r>
            <a:rPr lang="en-IN" sz="1600" b="1" dirty="0">
              <a:latin typeface="Times New Roman" panose="02020603050405020304" pitchFamily="18" charset="0"/>
              <a:cs typeface="Times New Roman" panose="02020603050405020304" pitchFamily="18" charset="0"/>
            </a:rPr>
            <a:t>smile</a:t>
          </a:r>
          <a:r>
            <a:rPr lang="en-IN" sz="1600" dirty="0">
              <a:latin typeface="Times New Roman" panose="02020603050405020304" pitchFamily="18" charset="0"/>
              <a:cs typeface="Times New Roman" panose="02020603050405020304" pitchFamily="18" charset="0"/>
            </a:rPr>
            <a:t> and </a:t>
          </a:r>
          <a:r>
            <a:rPr lang="en-IN" sz="1600" b="1" dirty="0">
              <a:latin typeface="Times New Roman" panose="02020603050405020304" pitchFamily="18" charset="0"/>
              <a:cs typeface="Times New Roman" panose="02020603050405020304" pitchFamily="18" charset="0"/>
            </a:rPr>
            <a:t>party</a:t>
          </a:r>
          <a:r>
            <a:rPr lang="en-IN" sz="1600" dirty="0">
              <a:latin typeface="Times New Roman" panose="02020603050405020304" pitchFamily="18" charset="0"/>
              <a:cs typeface="Times New Roman" panose="02020603050405020304" pitchFamily="18" charset="0"/>
            </a:rPr>
            <a:t> into ad campaigns to increase relevance and attention. These tags have demonstrated strong user interest and can enhance ad performance.</a:t>
          </a:r>
        </a:p>
      </dgm:t>
    </dgm:pt>
    <dgm:pt modelId="{59C0A6BB-E5C0-43C0-8860-A2697F5E37EA}" type="parTrans" cxnId="{0045188B-A149-410E-A785-AAA55A7EA5D7}">
      <dgm:prSet/>
      <dgm:spPr/>
      <dgm:t>
        <a:bodyPr/>
        <a:lstStyle/>
        <a:p>
          <a:endParaRPr lang="en-IN" sz="1600">
            <a:latin typeface="Times New Roman" panose="02020603050405020304" pitchFamily="18" charset="0"/>
            <a:cs typeface="Times New Roman" panose="02020603050405020304" pitchFamily="18" charset="0"/>
          </a:endParaRPr>
        </a:p>
      </dgm:t>
    </dgm:pt>
    <dgm:pt modelId="{C0207607-78F9-4C7B-8DB5-B10B9007FF8E}" type="sibTrans" cxnId="{0045188B-A149-410E-A785-AAA55A7EA5D7}">
      <dgm:prSet/>
      <dgm:spPr/>
      <dgm:t>
        <a:bodyPr/>
        <a:lstStyle/>
        <a:p>
          <a:endParaRPr lang="en-IN" sz="1600">
            <a:latin typeface="Times New Roman" panose="02020603050405020304" pitchFamily="18" charset="0"/>
            <a:cs typeface="Times New Roman" panose="02020603050405020304" pitchFamily="18" charset="0"/>
          </a:endParaRPr>
        </a:p>
      </dgm:t>
    </dgm:pt>
    <dgm:pt modelId="{404446A4-92AE-45D3-9394-BB4697B4A9E8}">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sz="1600" dirty="0">
              <a:latin typeface="Times New Roman" panose="02020603050405020304" pitchFamily="18" charset="0"/>
              <a:cs typeface="Times New Roman" panose="02020603050405020304" pitchFamily="18" charset="0"/>
            </a:rPr>
            <a:t>Use high-engagement tags like </a:t>
          </a:r>
          <a:r>
            <a:rPr lang="en-IN" sz="1600" b="1" dirty="0">
              <a:latin typeface="Times New Roman" panose="02020603050405020304" pitchFamily="18" charset="0"/>
              <a:cs typeface="Times New Roman" panose="02020603050405020304" pitchFamily="18" charset="0"/>
            </a:rPr>
            <a:t>smile</a:t>
          </a:r>
          <a:r>
            <a:rPr lang="en-IN" sz="1600" dirty="0">
              <a:latin typeface="Times New Roman" panose="02020603050405020304" pitchFamily="18" charset="0"/>
              <a:cs typeface="Times New Roman" panose="02020603050405020304" pitchFamily="18" charset="0"/>
            </a:rPr>
            <a:t> (11.81%), </a:t>
          </a:r>
          <a:r>
            <a:rPr lang="en-IN" sz="1600" b="1" dirty="0">
              <a:latin typeface="Times New Roman" panose="02020603050405020304" pitchFamily="18" charset="0"/>
              <a:cs typeface="Times New Roman" panose="02020603050405020304" pitchFamily="18" charset="0"/>
            </a:rPr>
            <a:t>beach</a:t>
          </a:r>
          <a:r>
            <a:rPr lang="en-IN" sz="1600" dirty="0">
              <a:latin typeface="Times New Roman" panose="02020603050405020304" pitchFamily="18" charset="0"/>
              <a:cs typeface="Times New Roman" panose="02020603050405020304" pitchFamily="18" charset="0"/>
            </a:rPr>
            <a:t> (8.37%), and </a:t>
          </a:r>
          <a:r>
            <a:rPr lang="en-IN" sz="1600" b="1" dirty="0">
              <a:latin typeface="Times New Roman" panose="02020603050405020304" pitchFamily="18" charset="0"/>
              <a:cs typeface="Times New Roman" panose="02020603050405020304" pitchFamily="18" charset="0"/>
            </a:rPr>
            <a:t>party</a:t>
          </a:r>
          <a:r>
            <a:rPr lang="en-IN" sz="1600" dirty="0">
              <a:latin typeface="Times New Roman" panose="02020603050405020304" pitchFamily="18" charset="0"/>
              <a:cs typeface="Times New Roman" panose="02020603050405020304" pitchFamily="18" charset="0"/>
            </a:rPr>
            <a:t> (7.77%) to reach a more active audience. These topics resonate well with users and should be central to content strategy.</a:t>
          </a:r>
        </a:p>
      </dgm:t>
    </dgm:pt>
    <dgm:pt modelId="{94F71672-8F33-4C6D-96E5-422D396198A6}" type="sibTrans" cxnId="{AF27529E-5257-4E58-AF64-8E57BEE43DDA}">
      <dgm:prSet/>
      <dgm:spPr/>
      <dgm:t>
        <a:bodyPr/>
        <a:lstStyle/>
        <a:p>
          <a:endParaRPr lang="en-IN" sz="1600">
            <a:latin typeface="Times New Roman" panose="02020603050405020304" pitchFamily="18" charset="0"/>
            <a:cs typeface="Times New Roman" panose="02020603050405020304" pitchFamily="18" charset="0"/>
          </a:endParaRPr>
        </a:p>
      </dgm:t>
    </dgm:pt>
    <dgm:pt modelId="{FED814C0-DB55-486B-9121-7850B317C309}" type="parTrans" cxnId="{AF27529E-5257-4E58-AF64-8E57BEE43DDA}">
      <dgm:prSet/>
      <dgm:spPr/>
      <dgm:t>
        <a:bodyPr/>
        <a:lstStyle/>
        <a:p>
          <a:endParaRPr lang="en-IN" sz="1600">
            <a:latin typeface="Times New Roman" panose="02020603050405020304" pitchFamily="18" charset="0"/>
            <a:cs typeface="Times New Roman" panose="02020603050405020304" pitchFamily="18" charset="0"/>
          </a:endParaRPr>
        </a:p>
      </dgm:t>
    </dgm:pt>
    <dgm:pt modelId="{4AFCFD03-49E4-4174-A624-48ECFF3EF499}">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buFont typeface="+mj-lt"/>
            <a:buAutoNum type="romanLcPeriod"/>
          </a:pPr>
          <a:r>
            <a:rPr lang="en-IN" sz="1600" b="1" dirty="0">
              <a:latin typeface="Times New Roman" panose="02020603050405020304" pitchFamily="18" charset="0"/>
              <a:cs typeface="Times New Roman" panose="02020603050405020304" pitchFamily="18" charset="0"/>
            </a:rPr>
            <a:t>Focusing on Popular Hashtags:</a:t>
          </a:r>
          <a:endParaRPr lang="en-IN" sz="1600" dirty="0">
            <a:latin typeface="Times New Roman" panose="02020603050405020304" pitchFamily="18" charset="0"/>
            <a:cs typeface="Times New Roman" panose="02020603050405020304" pitchFamily="18" charset="0"/>
          </a:endParaRPr>
        </a:p>
      </dgm:t>
    </dgm:pt>
    <dgm:pt modelId="{BDB1B04E-4F5F-4D52-BDB8-228574A40388}" type="sibTrans" cxnId="{E8D7BCFA-803A-4F47-825C-CD5993468B61}">
      <dgm:prSet/>
      <dgm:spPr/>
      <dgm:t>
        <a:bodyPr/>
        <a:lstStyle/>
        <a:p>
          <a:endParaRPr lang="en-IN" sz="1600">
            <a:latin typeface="Times New Roman" panose="02020603050405020304" pitchFamily="18" charset="0"/>
            <a:cs typeface="Times New Roman" panose="02020603050405020304" pitchFamily="18" charset="0"/>
          </a:endParaRPr>
        </a:p>
      </dgm:t>
    </dgm:pt>
    <dgm:pt modelId="{F77B1327-DBA9-46CC-BC6F-8743AB70C9E3}" type="parTrans" cxnId="{E8D7BCFA-803A-4F47-825C-CD5993468B61}">
      <dgm:prSet/>
      <dgm:spPr/>
      <dgm:t>
        <a:bodyPr/>
        <a:lstStyle/>
        <a:p>
          <a:endParaRPr lang="en-IN" sz="1600">
            <a:latin typeface="Times New Roman" panose="02020603050405020304" pitchFamily="18" charset="0"/>
            <a:cs typeface="Times New Roman" panose="02020603050405020304" pitchFamily="18" charset="0"/>
          </a:endParaRPr>
        </a:p>
      </dgm:t>
    </dgm:pt>
    <dgm:pt modelId="{8503D164-F60E-432A-BD0E-28F647C7AAB0}" type="pres">
      <dgm:prSet presAssocID="{C7BA761A-4F43-4F77-A979-FC260AC88B86}" presName="Name0" presStyleCnt="0">
        <dgm:presLayoutVars>
          <dgm:dir/>
          <dgm:animLvl val="lvl"/>
          <dgm:resizeHandles val="exact"/>
        </dgm:presLayoutVars>
      </dgm:prSet>
      <dgm:spPr/>
    </dgm:pt>
    <dgm:pt modelId="{17F059DE-C7DB-4240-95C1-AAAB68A0B4BE}" type="pres">
      <dgm:prSet presAssocID="{4AFCFD03-49E4-4174-A624-48ECFF3EF499}" presName="composite" presStyleCnt="0"/>
      <dgm:spPr/>
    </dgm:pt>
    <dgm:pt modelId="{49EAF09A-414F-496A-B156-0852AD5E0EB6}" type="pres">
      <dgm:prSet presAssocID="{4AFCFD03-49E4-4174-A624-48ECFF3EF499}" presName="parTx" presStyleLbl="alignNode1" presStyleIdx="0" presStyleCnt="3">
        <dgm:presLayoutVars>
          <dgm:chMax val="0"/>
          <dgm:chPref val="0"/>
          <dgm:bulletEnabled val="1"/>
        </dgm:presLayoutVars>
      </dgm:prSet>
      <dgm:spPr/>
    </dgm:pt>
    <dgm:pt modelId="{B3385E12-04B9-4CCD-B365-47EC2D9FDFB1}" type="pres">
      <dgm:prSet presAssocID="{4AFCFD03-49E4-4174-A624-48ECFF3EF499}" presName="desTx" presStyleLbl="alignAccFollowNode1" presStyleIdx="0" presStyleCnt="3">
        <dgm:presLayoutVars>
          <dgm:bulletEnabled val="1"/>
        </dgm:presLayoutVars>
      </dgm:prSet>
      <dgm:spPr/>
    </dgm:pt>
    <dgm:pt modelId="{49548189-09AD-4076-9C71-F83C83DEBDF0}" type="pres">
      <dgm:prSet presAssocID="{BDB1B04E-4F5F-4D52-BDB8-228574A40388}" presName="space" presStyleCnt="0"/>
      <dgm:spPr/>
    </dgm:pt>
    <dgm:pt modelId="{F7F7D3EF-129E-48D0-B8AD-FF691C13035B}" type="pres">
      <dgm:prSet presAssocID="{C630528D-AB73-4E88-B7AB-8E32FB6A2D00}" presName="composite" presStyleCnt="0"/>
      <dgm:spPr/>
    </dgm:pt>
    <dgm:pt modelId="{DC02C4C0-892B-48C9-9993-C7D4DDABB8E0}" type="pres">
      <dgm:prSet presAssocID="{C630528D-AB73-4E88-B7AB-8E32FB6A2D00}" presName="parTx" presStyleLbl="alignNode1" presStyleIdx="1" presStyleCnt="3">
        <dgm:presLayoutVars>
          <dgm:chMax val="0"/>
          <dgm:chPref val="0"/>
          <dgm:bulletEnabled val="1"/>
        </dgm:presLayoutVars>
      </dgm:prSet>
      <dgm:spPr/>
    </dgm:pt>
    <dgm:pt modelId="{37E97E86-3DCB-4755-B872-ADCE8F850800}" type="pres">
      <dgm:prSet presAssocID="{C630528D-AB73-4E88-B7AB-8E32FB6A2D00}" presName="desTx" presStyleLbl="alignAccFollowNode1" presStyleIdx="1" presStyleCnt="3">
        <dgm:presLayoutVars>
          <dgm:bulletEnabled val="1"/>
        </dgm:presLayoutVars>
      </dgm:prSet>
      <dgm:spPr/>
    </dgm:pt>
    <dgm:pt modelId="{055D638E-9EBF-4E2E-A356-C76302F5F229}" type="pres">
      <dgm:prSet presAssocID="{33E9B3EF-58D7-4F65-A94E-A1008AE3B5E3}" presName="space" presStyleCnt="0"/>
      <dgm:spPr/>
    </dgm:pt>
    <dgm:pt modelId="{5A5E8A14-0520-4F6C-B319-22CDA8EEF6F7}" type="pres">
      <dgm:prSet presAssocID="{17AFDB18-39C0-4A58-B13D-3692A36107EC}" presName="composite" presStyleCnt="0"/>
      <dgm:spPr/>
    </dgm:pt>
    <dgm:pt modelId="{B0628831-6700-420D-B957-5A17911ED2B8}" type="pres">
      <dgm:prSet presAssocID="{17AFDB18-39C0-4A58-B13D-3692A36107EC}" presName="parTx" presStyleLbl="alignNode1" presStyleIdx="2" presStyleCnt="3">
        <dgm:presLayoutVars>
          <dgm:chMax val="0"/>
          <dgm:chPref val="0"/>
          <dgm:bulletEnabled val="1"/>
        </dgm:presLayoutVars>
      </dgm:prSet>
      <dgm:spPr/>
    </dgm:pt>
    <dgm:pt modelId="{F6F54D3B-BC10-450D-BC1B-49E9B186BDFE}" type="pres">
      <dgm:prSet presAssocID="{17AFDB18-39C0-4A58-B13D-3692A36107EC}" presName="desTx" presStyleLbl="alignAccFollowNode1" presStyleIdx="2" presStyleCnt="3">
        <dgm:presLayoutVars>
          <dgm:bulletEnabled val="1"/>
        </dgm:presLayoutVars>
      </dgm:prSet>
      <dgm:spPr/>
    </dgm:pt>
  </dgm:ptLst>
  <dgm:cxnLst>
    <dgm:cxn modelId="{842FD31C-E90B-4D3C-B8CA-7104E60F5900}" srcId="{C7BA761A-4F43-4F77-A979-FC260AC88B86}" destId="{17AFDB18-39C0-4A58-B13D-3692A36107EC}" srcOrd="2" destOrd="0" parTransId="{5928BD02-5960-406A-8770-4F22EDDD6739}" sibTransId="{18059114-CA2A-49B6-863E-940968ADD20B}"/>
    <dgm:cxn modelId="{26840B1D-702F-4825-A664-F5F6E6955BE8}" srcId="{C630528D-AB73-4E88-B7AB-8E32FB6A2D00}" destId="{3D84D1A2-64A3-4EB7-B472-F37B5F767CC0}" srcOrd="0" destOrd="0" parTransId="{B6CE66A2-A0E0-47FC-A9B9-7514B8ABBFD7}" sibTransId="{517DABC4-0202-4022-BD8B-F1FA6601B85D}"/>
    <dgm:cxn modelId="{BFF9AB37-0776-4058-BB8A-695563D363FD}" type="presOf" srcId="{C630528D-AB73-4E88-B7AB-8E32FB6A2D00}" destId="{DC02C4C0-892B-48C9-9993-C7D4DDABB8E0}" srcOrd="0" destOrd="0" presId="urn:microsoft.com/office/officeart/2005/8/layout/hList1"/>
    <dgm:cxn modelId="{48B84D4E-BA7A-4261-8CF1-3E17E07236FB}" type="presOf" srcId="{C7BA761A-4F43-4F77-A979-FC260AC88B86}" destId="{8503D164-F60E-432A-BD0E-28F647C7AAB0}" srcOrd="0" destOrd="0" presId="urn:microsoft.com/office/officeart/2005/8/layout/hList1"/>
    <dgm:cxn modelId="{EA3E2F80-6828-4FFF-A92F-8DA94C609789}" srcId="{C7BA761A-4F43-4F77-A979-FC260AC88B86}" destId="{C630528D-AB73-4E88-B7AB-8E32FB6A2D00}" srcOrd="1" destOrd="0" parTransId="{8C41AB4D-FAD1-4666-9022-51304ADD59D7}" sibTransId="{33E9B3EF-58D7-4F65-A94E-A1008AE3B5E3}"/>
    <dgm:cxn modelId="{E1AF1A83-276F-4CB4-A090-A312A62730F5}" type="presOf" srcId="{36B64512-1F89-4777-9177-43E2160C627D}" destId="{F6F54D3B-BC10-450D-BC1B-49E9B186BDFE}" srcOrd="0" destOrd="0" presId="urn:microsoft.com/office/officeart/2005/8/layout/hList1"/>
    <dgm:cxn modelId="{0045188B-A149-410E-A785-AAA55A7EA5D7}" srcId="{17AFDB18-39C0-4A58-B13D-3692A36107EC}" destId="{36B64512-1F89-4777-9177-43E2160C627D}" srcOrd="0" destOrd="0" parTransId="{59C0A6BB-E5C0-43C0-8860-A2697F5E37EA}" sibTransId="{C0207607-78F9-4C7B-8DB5-B10B9007FF8E}"/>
    <dgm:cxn modelId="{AF27529E-5257-4E58-AF64-8E57BEE43DDA}" srcId="{4AFCFD03-49E4-4174-A624-48ECFF3EF499}" destId="{404446A4-92AE-45D3-9394-BB4697B4A9E8}" srcOrd="0" destOrd="0" parTransId="{FED814C0-DB55-486B-9121-7850B317C309}" sibTransId="{94F71672-8F33-4C6D-96E5-422D396198A6}"/>
    <dgm:cxn modelId="{52B145B5-DECE-4B19-82A7-B0EE261B3ED4}" type="presOf" srcId="{3D84D1A2-64A3-4EB7-B472-F37B5F767CC0}" destId="{37E97E86-3DCB-4755-B872-ADCE8F850800}" srcOrd="0" destOrd="0" presId="urn:microsoft.com/office/officeart/2005/8/layout/hList1"/>
    <dgm:cxn modelId="{E4D4B7D2-7827-4D58-BFCC-4D8CCD38A3A6}" type="presOf" srcId="{17AFDB18-39C0-4A58-B13D-3692A36107EC}" destId="{B0628831-6700-420D-B957-5A17911ED2B8}" srcOrd="0" destOrd="0" presId="urn:microsoft.com/office/officeart/2005/8/layout/hList1"/>
    <dgm:cxn modelId="{5977F4F2-53FD-4BF5-B20C-4AE5C3E1ACFC}" type="presOf" srcId="{404446A4-92AE-45D3-9394-BB4697B4A9E8}" destId="{B3385E12-04B9-4CCD-B365-47EC2D9FDFB1}" srcOrd="0" destOrd="0" presId="urn:microsoft.com/office/officeart/2005/8/layout/hList1"/>
    <dgm:cxn modelId="{02BB40F3-00EA-431E-A1AF-FFC260DE3189}" type="presOf" srcId="{4AFCFD03-49E4-4174-A624-48ECFF3EF499}" destId="{49EAF09A-414F-496A-B156-0852AD5E0EB6}" srcOrd="0" destOrd="0" presId="urn:microsoft.com/office/officeart/2005/8/layout/hList1"/>
    <dgm:cxn modelId="{E8D7BCFA-803A-4F47-825C-CD5993468B61}" srcId="{C7BA761A-4F43-4F77-A979-FC260AC88B86}" destId="{4AFCFD03-49E4-4174-A624-48ECFF3EF499}" srcOrd="0" destOrd="0" parTransId="{F77B1327-DBA9-46CC-BC6F-8743AB70C9E3}" sibTransId="{BDB1B04E-4F5F-4D52-BDB8-228574A40388}"/>
    <dgm:cxn modelId="{C70AAAC9-4E9F-493F-A560-006C253A8515}" type="presParOf" srcId="{8503D164-F60E-432A-BD0E-28F647C7AAB0}" destId="{17F059DE-C7DB-4240-95C1-AAAB68A0B4BE}" srcOrd="0" destOrd="0" presId="urn:microsoft.com/office/officeart/2005/8/layout/hList1"/>
    <dgm:cxn modelId="{C89A46C7-57CB-423B-ACAA-1F54330A7CD0}" type="presParOf" srcId="{17F059DE-C7DB-4240-95C1-AAAB68A0B4BE}" destId="{49EAF09A-414F-496A-B156-0852AD5E0EB6}" srcOrd="0" destOrd="0" presId="urn:microsoft.com/office/officeart/2005/8/layout/hList1"/>
    <dgm:cxn modelId="{C534FA19-5B2F-4511-88A3-BD3783CE934B}" type="presParOf" srcId="{17F059DE-C7DB-4240-95C1-AAAB68A0B4BE}" destId="{B3385E12-04B9-4CCD-B365-47EC2D9FDFB1}" srcOrd="1" destOrd="0" presId="urn:microsoft.com/office/officeart/2005/8/layout/hList1"/>
    <dgm:cxn modelId="{AFF29746-0B83-488B-B757-027179676BDE}" type="presParOf" srcId="{8503D164-F60E-432A-BD0E-28F647C7AAB0}" destId="{49548189-09AD-4076-9C71-F83C83DEBDF0}" srcOrd="1" destOrd="0" presId="urn:microsoft.com/office/officeart/2005/8/layout/hList1"/>
    <dgm:cxn modelId="{0848B486-6C15-4278-89B1-938DFA3F5F14}" type="presParOf" srcId="{8503D164-F60E-432A-BD0E-28F647C7AAB0}" destId="{F7F7D3EF-129E-48D0-B8AD-FF691C13035B}" srcOrd="2" destOrd="0" presId="urn:microsoft.com/office/officeart/2005/8/layout/hList1"/>
    <dgm:cxn modelId="{C3ACC91C-5602-484A-86A7-5E66FE3D0530}" type="presParOf" srcId="{F7F7D3EF-129E-48D0-B8AD-FF691C13035B}" destId="{DC02C4C0-892B-48C9-9993-C7D4DDABB8E0}" srcOrd="0" destOrd="0" presId="urn:microsoft.com/office/officeart/2005/8/layout/hList1"/>
    <dgm:cxn modelId="{A0342A9F-9164-40F9-8DF0-91A92A3C4A65}" type="presParOf" srcId="{F7F7D3EF-129E-48D0-B8AD-FF691C13035B}" destId="{37E97E86-3DCB-4755-B872-ADCE8F850800}" srcOrd="1" destOrd="0" presId="urn:microsoft.com/office/officeart/2005/8/layout/hList1"/>
    <dgm:cxn modelId="{244402CA-C0CD-4425-94C4-CBC8E4D5E787}" type="presParOf" srcId="{8503D164-F60E-432A-BD0E-28F647C7AAB0}" destId="{055D638E-9EBF-4E2E-A356-C76302F5F229}" srcOrd="3" destOrd="0" presId="urn:microsoft.com/office/officeart/2005/8/layout/hList1"/>
    <dgm:cxn modelId="{9D5DC644-EE4E-4B5E-805C-422AB161560D}" type="presParOf" srcId="{8503D164-F60E-432A-BD0E-28F647C7AAB0}" destId="{5A5E8A14-0520-4F6C-B319-22CDA8EEF6F7}" srcOrd="4" destOrd="0" presId="urn:microsoft.com/office/officeart/2005/8/layout/hList1"/>
    <dgm:cxn modelId="{5780DADE-6C74-4CE1-BE65-B00BCA8FF535}" type="presParOf" srcId="{5A5E8A14-0520-4F6C-B319-22CDA8EEF6F7}" destId="{B0628831-6700-420D-B957-5A17911ED2B8}" srcOrd="0" destOrd="0" presId="urn:microsoft.com/office/officeart/2005/8/layout/hList1"/>
    <dgm:cxn modelId="{51575E5B-23AD-4B2D-829F-958CA3DB0554}" type="presParOf" srcId="{5A5E8A14-0520-4F6C-B319-22CDA8EEF6F7}" destId="{F6F54D3B-BC10-450D-BC1B-49E9B186BDFE}" srcOrd="1" destOrd="0" presId="urn:microsoft.com/office/officeart/2005/8/layout/hList1"/>
  </dgm:cxnLst>
  <dgm:bg>
    <a:noFill/>
  </dgm:bg>
  <dgm:whole>
    <a:ln w="6350">
      <a:noFill/>
      <a:extLst>
        <a:ext uri="{C807C97D-BFC1-408E-A445-0C87EB9F89A2}">
          <ask:lineSketchStyleProps xmlns:ask="http://schemas.microsoft.com/office/drawing/2018/sketchyshapes">
            <ask:type>
              <ask:lineSketchScribble/>
            </ask:type>
          </ask:lineSketchStyleProps>
        </a:ext>
      </a:extLst>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BA761A-4F43-4F77-A979-FC260AC88B86}" type="doc">
      <dgm:prSet loTypeId="urn:microsoft.com/office/officeart/2005/8/layout/hList1" loCatId="list" qsTypeId="urn:microsoft.com/office/officeart/2005/8/quickstyle/simple3" qsCatId="simple" csTypeId="urn:microsoft.com/office/officeart/2005/8/colors/accent4_2" csCatId="accent4" phldr="1"/>
      <dgm:spPr/>
      <dgm:t>
        <a:bodyPr/>
        <a:lstStyle/>
        <a:p>
          <a:endParaRPr lang="en-IN"/>
        </a:p>
      </dgm:t>
    </dgm:pt>
    <dgm:pt modelId="{C630528D-AB73-4E88-B7AB-8E32FB6A2D0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AutoNum type="romanLcPeriod"/>
          </a:pPr>
          <a:r>
            <a:rPr lang="en-IN" sz="1500" b="1" dirty="0">
              <a:latin typeface="Times New Roman" panose="02020603050405020304" pitchFamily="18" charset="0"/>
              <a:cs typeface="Times New Roman" panose="02020603050405020304" pitchFamily="18" charset="0"/>
            </a:rPr>
            <a:t>Recognition:</a:t>
          </a:r>
          <a:endParaRPr lang="en-IN" sz="1500" dirty="0">
            <a:latin typeface="Times New Roman" panose="02020603050405020304" pitchFamily="18" charset="0"/>
            <a:cs typeface="Times New Roman" panose="02020603050405020304" pitchFamily="18" charset="0"/>
          </a:endParaRPr>
        </a:p>
      </dgm:t>
    </dgm:pt>
    <dgm:pt modelId="{8C41AB4D-FAD1-4666-9022-51304ADD59D7}" type="parTrans" cxnId="{EA3E2F80-6828-4FFF-A92F-8DA94C609789}">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33E9B3EF-58D7-4F65-A94E-A1008AE3B5E3}" type="sibTrans" cxnId="{EA3E2F80-6828-4FFF-A92F-8DA94C609789}">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3D84D1A2-64A3-4EB7-B472-F37B5F767CC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Arial" panose="020B0604020202020204" pitchFamily="34" charset="0"/>
            <a:buNone/>
          </a:pPr>
          <a:r>
            <a:rPr lang="en-IN" sz="1500" dirty="0">
              <a:latin typeface="Times New Roman" panose="02020603050405020304" pitchFamily="18" charset="0"/>
              <a:cs typeface="Times New Roman" panose="02020603050405020304" pitchFamily="18" charset="0"/>
            </a:rPr>
            <a:t>Publicly acknowledge top users with leaderboards or a “Top Contributors” section. Use badges or titles to highlight their achievements and motivate them to maintain their status.</a:t>
          </a:r>
        </a:p>
      </dgm:t>
    </dgm:pt>
    <dgm:pt modelId="{B6CE66A2-A0E0-47FC-A9B9-7514B8ABBFD7}" type="parTrans" cxnId="{26840B1D-702F-4825-A664-F5F6E6955BE8}">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517DABC4-0202-4022-BD8B-F1FA6601B85D}" type="sibTrans" cxnId="{26840B1D-702F-4825-A664-F5F6E6955BE8}">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17AFDB18-39C0-4A58-B13D-3692A36107EC}">
      <dgm:prSet phldrT="[Text]" custT="1"/>
      <dgm:spPr>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gm:spPr>
      <dgm:t>
        <a:bodyPr spcFirstLastPara="0" vert="horz" wrap="square" lIns="106680" tIns="60960" rIns="106680" bIns="60960" numCol="1" spcCol="1270" anchor="ctr" anchorCtr="0"/>
        <a:lstStyle/>
        <a:p>
          <a:pPr algn="ctr"/>
          <a:r>
            <a:rPr lang="en-IN" sz="1500" b="1" kern="1200" dirty="0">
              <a:solidFill>
                <a:srgbClr val="000000"/>
              </a:solidFill>
              <a:latin typeface="Times New Roman" panose="02020603050405020304" pitchFamily="18" charset="0"/>
              <a:ea typeface="+mn-ea"/>
              <a:cs typeface="Times New Roman" panose="02020603050405020304" pitchFamily="18" charset="0"/>
            </a:rPr>
            <a:t>Rewards</a:t>
          </a:r>
          <a:r>
            <a:rPr lang="en-IN" sz="1500" b="1" kern="1200" dirty="0">
              <a:latin typeface="Times New Roman" panose="02020603050405020304" pitchFamily="18" charset="0"/>
              <a:cs typeface="Times New Roman" panose="02020603050405020304" pitchFamily="18" charset="0"/>
            </a:rPr>
            <a:t>:</a:t>
          </a:r>
          <a:endParaRPr lang="en-IN" sz="1500" kern="1200" dirty="0">
            <a:latin typeface="Times New Roman" panose="02020603050405020304" pitchFamily="18" charset="0"/>
            <a:cs typeface="Times New Roman" panose="02020603050405020304" pitchFamily="18" charset="0"/>
          </a:endParaRPr>
        </a:p>
      </dgm:t>
    </dgm:pt>
    <dgm:pt modelId="{5928BD02-5960-406A-8770-4F22EDDD6739}" type="parTrans" cxnId="{842FD31C-E90B-4D3C-B8CA-7104E60F5900}">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18059114-CA2A-49B6-863E-940968ADD20B}" type="sibTrans" cxnId="{842FD31C-E90B-4D3C-B8CA-7104E60F5900}">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36B64512-1F89-4777-9177-43E2160C627D}">
      <dgm:prSet phldrT="[Text]" custT="1"/>
      <dgm:spPr>
        <a:solidFill>
          <a:srgbClr val="FFAB40">
            <a:alpha val="90000"/>
            <a:tint val="40000"/>
            <a:hueOff val="0"/>
            <a:satOff val="0"/>
            <a:lumOff val="0"/>
            <a:alphaOff val="0"/>
          </a:srgb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gm:spPr>
      <dgm:t>
        <a:bodyPr spcFirstLastPara="0" vert="horz" wrap="square" lIns="80010" tIns="80010" rIns="106680" bIns="120015" numCol="1" spcCol="1270" anchor="t" anchorCtr="0"/>
        <a:lstStyle/>
        <a:p>
          <a:pPr algn="ctr">
            <a:buNone/>
          </a:pPr>
          <a:r>
            <a:rPr lang="en-IN" sz="1500" kern="1200" dirty="0">
              <a:latin typeface="Times New Roman" panose="02020603050405020304" pitchFamily="18" charset="0"/>
              <a:cs typeface="Times New Roman" panose="02020603050405020304" pitchFamily="18" charset="0"/>
            </a:rPr>
            <a:t>Offer tangible rewards like gift cards, discounts, or free premium </a:t>
          </a:r>
          <a:r>
            <a:rPr lang="en-IN" sz="1500" kern="1200" dirty="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rPr>
            <a:t>subscriptions</a:t>
          </a:r>
          <a:r>
            <a:rPr lang="en-IN" sz="1500" kern="1200" dirty="0">
              <a:latin typeface="Times New Roman" panose="02020603050405020304" pitchFamily="18" charset="0"/>
              <a:cs typeface="Times New Roman" panose="02020603050405020304" pitchFamily="18" charset="0"/>
            </a:rPr>
            <a:t>. This provides a direct benefit for their continued loyalty and participation.</a:t>
          </a:r>
        </a:p>
      </dgm:t>
    </dgm:pt>
    <dgm:pt modelId="{59C0A6BB-E5C0-43C0-8860-A2697F5E37EA}" type="parTrans" cxnId="{0045188B-A149-410E-A785-AAA55A7EA5D7}">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C0207607-78F9-4C7B-8DB5-B10B9007FF8E}" type="sibTrans" cxnId="{0045188B-A149-410E-A785-AAA55A7EA5D7}">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404446A4-92AE-45D3-9394-BB4697B4A9E8}">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Arial" panose="020B0604020202020204" pitchFamily="34" charset="0"/>
            <a:buNone/>
          </a:pPr>
          <a:r>
            <a:rPr lang="en-IN" sz="1500" dirty="0">
              <a:latin typeface="Times New Roman" panose="02020603050405020304" pitchFamily="18" charset="0"/>
              <a:cs typeface="Times New Roman" panose="02020603050405020304" pitchFamily="18" charset="0"/>
            </a:rPr>
            <a:t>Give these users early access to new features, products, or special content. This makes them feel like valued insiders with special privileges.</a:t>
          </a:r>
        </a:p>
      </dgm:t>
    </dgm:pt>
    <dgm:pt modelId="{94F71672-8F33-4C6D-96E5-422D396198A6}" type="sibTrans" cxnId="{AF27529E-5257-4E58-AF64-8E57BEE43DDA}">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FED814C0-DB55-486B-9121-7850B317C309}" type="parTrans" cxnId="{AF27529E-5257-4E58-AF64-8E57BEE43DDA}">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4AFCFD03-49E4-4174-A624-48ECFF3EF499}">
      <dgm:prSet phldrT="[Text]" custT="1"/>
      <dgm:spPr>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gradFill>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AutoNum type="romanLcPeriod"/>
          </a:pPr>
          <a:r>
            <a:rPr lang="en-IN" sz="1500" b="1" dirty="0">
              <a:latin typeface="Times New Roman" panose="02020603050405020304" pitchFamily="18" charset="0"/>
              <a:cs typeface="Times New Roman" panose="02020603050405020304" pitchFamily="18" charset="0"/>
            </a:rPr>
            <a:t>Exclusive Access:</a:t>
          </a:r>
          <a:endParaRPr lang="en-IN" sz="1500" dirty="0">
            <a:latin typeface="Times New Roman" panose="02020603050405020304" pitchFamily="18" charset="0"/>
            <a:cs typeface="Times New Roman" panose="02020603050405020304" pitchFamily="18" charset="0"/>
          </a:endParaRPr>
        </a:p>
      </dgm:t>
    </dgm:pt>
    <dgm:pt modelId="{BDB1B04E-4F5F-4D52-BDB8-228574A40388}" type="sibTrans" cxnId="{E8D7BCFA-803A-4F47-825C-CD5993468B61}">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F77B1327-DBA9-46CC-BC6F-8743AB70C9E3}" type="parTrans" cxnId="{E8D7BCFA-803A-4F47-825C-CD5993468B61}">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E8887336-FE19-4B2B-A5E0-E6673D4BA816}">
      <dgm:prSet phldrT="[Text]" custT="1"/>
      <dgm:spPr>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gm:spPr>
      <dgm:t>
        <a:bodyPr spcFirstLastPara="0" vert="horz" wrap="square" lIns="106680" tIns="60960" rIns="106680" bIns="60960" numCol="1" spcCol="1270" anchor="ctr" anchorCtr="0"/>
        <a:lstStyle/>
        <a:p>
          <a:pPr algn="ctr"/>
          <a:r>
            <a:rPr lang="en-IN" sz="1500" b="1" kern="1200" dirty="0">
              <a:solidFill>
                <a:srgbClr val="000000"/>
              </a:solidFill>
              <a:latin typeface="Times New Roman" panose="02020603050405020304" pitchFamily="18" charset="0"/>
              <a:ea typeface="+mn-ea"/>
              <a:cs typeface="Times New Roman" panose="02020603050405020304" pitchFamily="18" charset="0"/>
            </a:rPr>
            <a:t>Community</a:t>
          </a:r>
          <a:r>
            <a:rPr lang="en-IN" sz="1500" b="1" kern="1200" dirty="0">
              <a:latin typeface="Times New Roman" panose="02020603050405020304" pitchFamily="18" charset="0"/>
              <a:cs typeface="Times New Roman" panose="02020603050405020304" pitchFamily="18" charset="0"/>
            </a:rPr>
            <a:t> Influence:</a:t>
          </a:r>
          <a:r>
            <a:rPr lang="en-IN" sz="1500" kern="1200" dirty="0">
              <a:latin typeface="Times New Roman" panose="02020603050405020304" pitchFamily="18" charset="0"/>
              <a:cs typeface="Times New Roman" panose="02020603050405020304" pitchFamily="18" charset="0"/>
            </a:rPr>
            <a:t> </a:t>
          </a:r>
        </a:p>
      </dgm:t>
    </dgm:pt>
    <dgm:pt modelId="{9B8DF9E1-928A-4019-9A45-C896FE5872CF}" type="parTrans" cxnId="{E2FA3614-04E5-46CA-BDC6-BE642DA44860}">
      <dgm:prSet/>
      <dgm:spPr/>
      <dgm:t>
        <a:bodyPr/>
        <a:lstStyle/>
        <a:p>
          <a:endParaRPr lang="en-IN" sz="1500">
            <a:latin typeface="Times New Roman" panose="02020603050405020304" pitchFamily="18" charset="0"/>
            <a:cs typeface="Times New Roman" panose="02020603050405020304" pitchFamily="18" charset="0"/>
          </a:endParaRPr>
        </a:p>
      </dgm:t>
    </dgm:pt>
    <dgm:pt modelId="{42498CF5-1141-44FC-9E22-910FC331A9B8}" type="sibTrans" cxnId="{E2FA3614-04E5-46CA-BDC6-BE642DA44860}">
      <dgm:prSet/>
      <dgm:spPr/>
      <dgm:t>
        <a:bodyPr/>
        <a:lstStyle/>
        <a:p>
          <a:endParaRPr lang="en-IN" sz="1500">
            <a:latin typeface="Times New Roman" panose="02020603050405020304" pitchFamily="18" charset="0"/>
            <a:cs typeface="Times New Roman" panose="02020603050405020304" pitchFamily="18" charset="0"/>
          </a:endParaRPr>
        </a:p>
      </dgm:t>
    </dgm:pt>
    <dgm:pt modelId="{D30A094F-400C-4822-95B7-6AE6EBEE5FA1}">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500" dirty="0">
              <a:latin typeface="Times New Roman" panose="02020603050405020304" pitchFamily="18" charset="0"/>
              <a:cs typeface="Times New Roman" panose="02020603050405020304" pitchFamily="18" charset="0"/>
            </a:rPr>
            <a:t>Let engaged users contribute by becoming moderators or beta testers, allowing them to have a say in shaping the platform and fostering deeper connection.</a:t>
          </a:r>
        </a:p>
      </dgm:t>
    </dgm:pt>
    <dgm:pt modelId="{EE8F65BC-AF3E-4B29-A0EC-8CB477696659}" type="parTrans" cxnId="{8546335C-CC98-47AA-85C7-D1C72662AFAD}">
      <dgm:prSet/>
      <dgm:spPr/>
      <dgm:t>
        <a:bodyPr/>
        <a:lstStyle/>
        <a:p>
          <a:endParaRPr lang="en-IN" sz="1500">
            <a:latin typeface="Times New Roman" panose="02020603050405020304" pitchFamily="18" charset="0"/>
            <a:cs typeface="Times New Roman" panose="02020603050405020304" pitchFamily="18" charset="0"/>
          </a:endParaRPr>
        </a:p>
      </dgm:t>
    </dgm:pt>
    <dgm:pt modelId="{797B483A-3CA8-4AA5-92C5-9F9E7EA1AC75}" type="sibTrans" cxnId="{8546335C-CC98-47AA-85C7-D1C72662AFAD}">
      <dgm:prSet/>
      <dgm:spPr/>
      <dgm:t>
        <a:bodyPr/>
        <a:lstStyle/>
        <a:p>
          <a:endParaRPr lang="en-IN" sz="1500">
            <a:latin typeface="Times New Roman" panose="02020603050405020304" pitchFamily="18" charset="0"/>
            <a:cs typeface="Times New Roman" panose="02020603050405020304" pitchFamily="18" charset="0"/>
          </a:endParaRPr>
        </a:p>
      </dgm:t>
    </dgm:pt>
    <dgm:pt modelId="{218C1463-1818-471D-B18D-6DF90B0B460A}">
      <dgm:prSet phldrT="[Text]" custT="1"/>
      <dgm:spPr>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gm:spPr>
      <dgm:t>
        <a:bodyPr spcFirstLastPara="0" vert="horz" wrap="square" lIns="106680" tIns="60960" rIns="106680" bIns="60960" numCol="1" spcCol="1270" anchor="ctr" anchorCtr="0"/>
        <a:lstStyle/>
        <a:p>
          <a:pPr algn="ctr"/>
          <a:r>
            <a:rPr lang="en-IN" sz="1500" b="1" kern="1200" dirty="0">
              <a:solidFill>
                <a:srgbClr val="000000"/>
              </a:solidFill>
              <a:latin typeface="Times New Roman" panose="02020603050405020304" pitchFamily="18" charset="0"/>
              <a:ea typeface="+mn-ea"/>
              <a:cs typeface="Times New Roman" panose="02020603050405020304" pitchFamily="18" charset="0"/>
            </a:rPr>
            <a:t>Incentive</a:t>
          </a:r>
          <a:r>
            <a:rPr lang="en-IN" sz="1500" b="1" kern="1200" dirty="0">
              <a:latin typeface="Times New Roman" panose="02020603050405020304" pitchFamily="18" charset="0"/>
              <a:cs typeface="Times New Roman" panose="02020603050405020304" pitchFamily="18" charset="0"/>
            </a:rPr>
            <a:t> Program:</a:t>
          </a:r>
          <a:r>
            <a:rPr lang="en-IN" sz="1500" kern="1200" dirty="0">
              <a:latin typeface="Times New Roman" panose="02020603050405020304" pitchFamily="18" charset="0"/>
              <a:cs typeface="Times New Roman" panose="02020603050405020304" pitchFamily="18" charset="0"/>
            </a:rPr>
            <a:t> </a:t>
          </a:r>
        </a:p>
      </dgm:t>
    </dgm:pt>
    <dgm:pt modelId="{270C4DD5-760F-4A0C-8A82-812AD6B1BA2B}" type="parTrans" cxnId="{E55300EF-C1C7-4C42-BCC8-56242962E524}">
      <dgm:prSet/>
      <dgm:spPr/>
      <dgm:t>
        <a:bodyPr/>
        <a:lstStyle/>
        <a:p>
          <a:endParaRPr lang="en-IN" sz="1500">
            <a:latin typeface="Times New Roman" panose="02020603050405020304" pitchFamily="18" charset="0"/>
            <a:cs typeface="Times New Roman" panose="02020603050405020304" pitchFamily="18" charset="0"/>
          </a:endParaRPr>
        </a:p>
      </dgm:t>
    </dgm:pt>
    <dgm:pt modelId="{FD59A60E-2B40-4C57-8B78-FEB2AB7C119B}" type="sibTrans" cxnId="{E55300EF-C1C7-4C42-BCC8-56242962E524}">
      <dgm:prSet/>
      <dgm:spPr/>
      <dgm:t>
        <a:bodyPr/>
        <a:lstStyle/>
        <a:p>
          <a:endParaRPr lang="en-IN" sz="1500">
            <a:latin typeface="Times New Roman" panose="02020603050405020304" pitchFamily="18" charset="0"/>
            <a:cs typeface="Times New Roman" panose="02020603050405020304" pitchFamily="18" charset="0"/>
          </a:endParaRPr>
        </a:p>
      </dgm:t>
    </dgm:pt>
    <dgm:pt modelId="{55926D7B-77FE-4C23-9CC1-FFD865861DCB}">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sz="1500" dirty="0">
              <a:latin typeface="Times New Roman" panose="02020603050405020304" pitchFamily="18" charset="0"/>
              <a:cs typeface="Times New Roman" panose="02020603050405020304" pitchFamily="18" charset="0"/>
            </a:rPr>
            <a:t>Implement a system where users earn points or credits for their activity (likes, comments, posts) that can be redeemed for perks like merchandise or services, driving further engagement.</a:t>
          </a:r>
        </a:p>
      </dgm:t>
    </dgm:pt>
    <dgm:pt modelId="{59D7DE1A-0E94-4D76-909A-2832535164B1}" type="parTrans" cxnId="{0E7A5517-4AC2-445B-A222-0EFC94C52809}">
      <dgm:prSet/>
      <dgm:spPr/>
      <dgm:t>
        <a:bodyPr/>
        <a:lstStyle/>
        <a:p>
          <a:endParaRPr lang="en-IN" sz="1500">
            <a:latin typeface="Times New Roman" panose="02020603050405020304" pitchFamily="18" charset="0"/>
            <a:cs typeface="Times New Roman" panose="02020603050405020304" pitchFamily="18" charset="0"/>
          </a:endParaRPr>
        </a:p>
      </dgm:t>
    </dgm:pt>
    <dgm:pt modelId="{2A6545BC-BA59-4F7E-AB66-F879D69B9C3B}" type="sibTrans" cxnId="{0E7A5517-4AC2-445B-A222-0EFC94C52809}">
      <dgm:prSet/>
      <dgm:spPr/>
      <dgm:t>
        <a:bodyPr/>
        <a:lstStyle/>
        <a:p>
          <a:endParaRPr lang="en-IN" sz="1500">
            <a:latin typeface="Times New Roman" panose="02020603050405020304" pitchFamily="18" charset="0"/>
            <a:cs typeface="Times New Roman" panose="02020603050405020304" pitchFamily="18" charset="0"/>
          </a:endParaRPr>
        </a:p>
      </dgm:t>
    </dgm:pt>
    <dgm:pt modelId="{8503D164-F60E-432A-BD0E-28F647C7AAB0}" type="pres">
      <dgm:prSet presAssocID="{C7BA761A-4F43-4F77-A979-FC260AC88B86}" presName="Name0" presStyleCnt="0">
        <dgm:presLayoutVars>
          <dgm:dir/>
          <dgm:animLvl val="lvl"/>
          <dgm:resizeHandles val="exact"/>
        </dgm:presLayoutVars>
      </dgm:prSet>
      <dgm:spPr/>
    </dgm:pt>
    <dgm:pt modelId="{17F059DE-C7DB-4240-95C1-AAAB68A0B4BE}" type="pres">
      <dgm:prSet presAssocID="{4AFCFD03-49E4-4174-A624-48ECFF3EF499}" presName="composite" presStyleCnt="0"/>
      <dgm:spPr/>
    </dgm:pt>
    <dgm:pt modelId="{49EAF09A-414F-496A-B156-0852AD5E0EB6}" type="pres">
      <dgm:prSet presAssocID="{4AFCFD03-49E4-4174-A624-48ECFF3EF499}" presName="parTx" presStyleLbl="alignNode1" presStyleIdx="0" presStyleCnt="5">
        <dgm:presLayoutVars>
          <dgm:chMax val="0"/>
          <dgm:chPref val="0"/>
          <dgm:bulletEnabled val="1"/>
        </dgm:presLayoutVars>
      </dgm:prSet>
      <dgm:spPr/>
    </dgm:pt>
    <dgm:pt modelId="{B3385E12-04B9-4CCD-B365-47EC2D9FDFB1}" type="pres">
      <dgm:prSet presAssocID="{4AFCFD03-49E4-4174-A624-48ECFF3EF499}" presName="desTx" presStyleLbl="alignAccFollowNode1" presStyleIdx="0" presStyleCnt="5">
        <dgm:presLayoutVars>
          <dgm:bulletEnabled val="1"/>
        </dgm:presLayoutVars>
      </dgm:prSet>
      <dgm:spPr/>
    </dgm:pt>
    <dgm:pt modelId="{49548189-09AD-4076-9C71-F83C83DEBDF0}" type="pres">
      <dgm:prSet presAssocID="{BDB1B04E-4F5F-4D52-BDB8-228574A40388}" presName="space" presStyleCnt="0"/>
      <dgm:spPr/>
    </dgm:pt>
    <dgm:pt modelId="{F7F7D3EF-129E-48D0-B8AD-FF691C13035B}" type="pres">
      <dgm:prSet presAssocID="{C630528D-AB73-4E88-B7AB-8E32FB6A2D00}" presName="composite" presStyleCnt="0"/>
      <dgm:spPr/>
    </dgm:pt>
    <dgm:pt modelId="{DC02C4C0-892B-48C9-9993-C7D4DDABB8E0}" type="pres">
      <dgm:prSet presAssocID="{C630528D-AB73-4E88-B7AB-8E32FB6A2D00}" presName="parTx" presStyleLbl="alignNode1" presStyleIdx="1" presStyleCnt="5">
        <dgm:presLayoutVars>
          <dgm:chMax val="0"/>
          <dgm:chPref val="0"/>
          <dgm:bulletEnabled val="1"/>
        </dgm:presLayoutVars>
      </dgm:prSet>
      <dgm:spPr/>
    </dgm:pt>
    <dgm:pt modelId="{37E97E86-3DCB-4755-B872-ADCE8F850800}" type="pres">
      <dgm:prSet presAssocID="{C630528D-AB73-4E88-B7AB-8E32FB6A2D00}" presName="desTx" presStyleLbl="alignAccFollowNode1" presStyleIdx="1" presStyleCnt="5">
        <dgm:presLayoutVars>
          <dgm:bulletEnabled val="1"/>
        </dgm:presLayoutVars>
      </dgm:prSet>
      <dgm:spPr/>
    </dgm:pt>
    <dgm:pt modelId="{055D638E-9EBF-4E2E-A356-C76302F5F229}" type="pres">
      <dgm:prSet presAssocID="{33E9B3EF-58D7-4F65-A94E-A1008AE3B5E3}" presName="space" presStyleCnt="0"/>
      <dgm:spPr/>
    </dgm:pt>
    <dgm:pt modelId="{5A5E8A14-0520-4F6C-B319-22CDA8EEF6F7}" type="pres">
      <dgm:prSet presAssocID="{17AFDB18-39C0-4A58-B13D-3692A36107EC}" presName="composite" presStyleCnt="0"/>
      <dgm:spPr/>
    </dgm:pt>
    <dgm:pt modelId="{B0628831-6700-420D-B957-5A17911ED2B8}" type="pres">
      <dgm:prSet presAssocID="{17AFDB18-39C0-4A58-B13D-3692A36107EC}" presName="parTx" presStyleLbl="alignNode1" presStyleIdx="2" presStyleCnt="5">
        <dgm:presLayoutVars>
          <dgm:chMax val="0"/>
          <dgm:chPref val="0"/>
          <dgm:bulletEnabled val="1"/>
        </dgm:presLayoutVars>
      </dgm:prSet>
      <dgm:spPr>
        <a:xfrm>
          <a:off x="3494777" y="11122"/>
          <a:ext cx="1531045" cy="612418"/>
        </a:xfrm>
        <a:prstGeom prst="rect">
          <a:avLst/>
        </a:prstGeom>
      </dgm:spPr>
    </dgm:pt>
    <dgm:pt modelId="{F6F54D3B-BC10-450D-BC1B-49E9B186BDFE}" type="pres">
      <dgm:prSet presAssocID="{17AFDB18-39C0-4A58-B13D-3692A36107EC}" presName="desTx" presStyleLbl="alignAccFollowNode1" presStyleIdx="2" presStyleCnt="5">
        <dgm:presLayoutVars>
          <dgm:bulletEnabled val="1"/>
        </dgm:presLayoutVars>
      </dgm:prSet>
      <dgm:spPr>
        <a:xfrm>
          <a:off x="3494777" y="623541"/>
          <a:ext cx="1531045" cy="3156750"/>
        </a:xfrm>
        <a:prstGeom prst="rect">
          <a:avLst/>
        </a:prstGeom>
      </dgm:spPr>
    </dgm:pt>
    <dgm:pt modelId="{692D5BB7-5EAE-4077-9E8D-DB6C49924234}" type="pres">
      <dgm:prSet presAssocID="{18059114-CA2A-49B6-863E-940968ADD20B}" presName="space" presStyleCnt="0"/>
      <dgm:spPr/>
    </dgm:pt>
    <dgm:pt modelId="{94053B5E-3DF4-4600-9E3C-B5E7D103124D}" type="pres">
      <dgm:prSet presAssocID="{E8887336-FE19-4B2B-A5E0-E6673D4BA816}" presName="composite" presStyleCnt="0"/>
      <dgm:spPr/>
    </dgm:pt>
    <dgm:pt modelId="{76627EF5-DF5D-4A03-927A-6FD2AA1CA214}" type="pres">
      <dgm:prSet presAssocID="{E8887336-FE19-4B2B-A5E0-E6673D4BA816}" presName="parTx" presStyleLbl="alignNode1" presStyleIdx="3" presStyleCnt="5">
        <dgm:presLayoutVars>
          <dgm:chMax val="0"/>
          <dgm:chPref val="0"/>
          <dgm:bulletEnabled val="1"/>
        </dgm:presLayoutVars>
      </dgm:prSet>
      <dgm:spPr>
        <a:xfrm>
          <a:off x="5240169" y="11122"/>
          <a:ext cx="1531045" cy="612418"/>
        </a:xfrm>
        <a:prstGeom prst="rect">
          <a:avLst/>
        </a:prstGeom>
      </dgm:spPr>
    </dgm:pt>
    <dgm:pt modelId="{DF6C1E75-5E60-4F3A-8541-AADE2F760811}" type="pres">
      <dgm:prSet presAssocID="{E8887336-FE19-4B2B-A5E0-E6673D4BA816}" presName="desTx" presStyleLbl="alignAccFollowNode1" presStyleIdx="3" presStyleCnt="5">
        <dgm:presLayoutVars>
          <dgm:bulletEnabled val="1"/>
        </dgm:presLayoutVars>
      </dgm:prSet>
      <dgm:spPr/>
    </dgm:pt>
    <dgm:pt modelId="{664ED3BB-C825-4E6B-A123-CC61F7AFBE6D}" type="pres">
      <dgm:prSet presAssocID="{42498CF5-1141-44FC-9E22-910FC331A9B8}" presName="space" presStyleCnt="0"/>
      <dgm:spPr/>
    </dgm:pt>
    <dgm:pt modelId="{3543EB5F-F579-4E17-9710-B9993FF45713}" type="pres">
      <dgm:prSet presAssocID="{218C1463-1818-471D-B18D-6DF90B0B460A}" presName="composite" presStyleCnt="0"/>
      <dgm:spPr/>
    </dgm:pt>
    <dgm:pt modelId="{50B8C2D1-ECB3-43A6-BBCC-0E8CD64C83B0}" type="pres">
      <dgm:prSet presAssocID="{218C1463-1818-471D-B18D-6DF90B0B460A}" presName="parTx" presStyleLbl="alignNode1" presStyleIdx="4" presStyleCnt="5">
        <dgm:presLayoutVars>
          <dgm:chMax val="0"/>
          <dgm:chPref val="0"/>
          <dgm:bulletEnabled val="1"/>
        </dgm:presLayoutVars>
      </dgm:prSet>
      <dgm:spPr>
        <a:xfrm>
          <a:off x="6985560" y="11122"/>
          <a:ext cx="1531045" cy="612418"/>
        </a:xfrm>
        <a:prstGeom prst="rect">
          <a:avLst/>
        </a:prstGeom>
      </dgm:spPr>
    </dgm:pt>
    <dgm:pt modelId="{DE7D14EE-D5A4-466E-A39E-3D996BCA438B}" type="pres">
      <dgm:prSet presAssocID="{218C1463-1818-471D-B18D-6DF90B0B460A}" presName="desTx" presStyleLbl="alignAccFollowNode1" presStyleIdx="4" presStyleCnt="5">
        <dgm:presLayoutVars>
          <dgm:bulletEnabled val="1"/>
        </dgm:presLayoutVars>
      </dgm:prSet>
      <dgm:spPr/>
    </dgm:pt>
  </dgm:ptLst>
  <dgm:cxnLst>
    <dgm:cxn modelId="{B3895A09-62B9-4E86-AD8F-F8C206BB2B78}" type="presOf" srcId="{218C1463-1818-471D-B18D-6DF90B0B460A}" destId="{50B8C2D1-ECB3-43A6-BBCC-0E8CD64C83B0}" srcOrd="0" destOrd="0" presId="urn:microsoft.com/office/officeart/2005/8/layout/hList1"/>
    <dgm:cxn modelId="{2244E40C-A971-4024-8B00-E105F23537BD}" type="presOf" srcId="{E8887336-FE19-4B2B-A5E0-E6673D4BA816}" destId="{76627EF5-DF5D-4A03-927A-6FD2AA1CA214}" srcOrd="0" destOrd="0" presId="urn:microsoft.com/office/officeart/2005/8/layout/hList1"/>
    <dgm:cxn modelId="{E2FA3614-04E5-46CA-BDC6-BE642DA44860}" srcId="{C7BA761A-4F43-4F77-A979-FC260AC88B86}" destId="{E8887336-FE19-4B2B-A5E0-E6673D4BA816}" srcOrd="3" destOrd="0" parTransId="{9B8DF9E1-928A-4019-9A45-C896FE5872CF}" sibTransId="{42498CF5-1141-44FC-9E22-910FC331A9B8}"/>
    <dgm:cxn modelId="{0E7A5517-4AC2-445B-A222-0EFC94C52809}" srcId="{218C1463-1818-471D-B18D-6DF90B0B460A}" destId="{55926D7B-77FE-4C23-9CC1-FFD865861DCB}" srcOrd="0" destOrd="0" parTransId="{59D7DE1A-0E94-4D76-909A-2832535164B1}" sibTransId="{2A6545BC-BA59-4F7E-AB66-F879D69B9C3B}"/>
    <dgm:cxn modelId="{842FD31C-E90B-4D3C-B8CA-7104E60F5900}" srcId="{C7BA761A-4F43-4F77-A979-FC260AC88B86}" destId="{17AFDB18-39C0-4A58-B13D-3692A36107EC}" srcOrd="2" destOrd="0" parTransId="{5928BD02-5960-406A-8770-4F22EDDD6739}" sibTransId="{18059114-CA2A-49B6-863E-940968ADD20B}"/>
    <dgm:cxn modelId="{26840B1D-702F-4825-A664-F5F6E6955BE8}" srcId="{C630528D-AB73-4E88-B7AB-8E32FB6A2D00}" destId="{3D84D1A2-64A3-4EB7-B472-F37B5F767CC0}" srcOrd="0" destOrd="0" parTransId="{B6CE66A2-A0E0-47FC-A9B9-7514B8ABBFD7}" sibTransId="{517DABC4-0202-4022-BD8B-F1FA6601B85D}"/>
    <dgm:cxn modelId="{BFF9AB37-0776-4058-BB8A-695563D363FD}" type="presOf" srcId="{C630528D-AB73-4E88-B7AB-8E32FB6A2D00}" destId="{DC02C4C0-892B-48C9-9993-C7D4DDABB8E0}" srcOrd="0" destOrd="0" presId="urn:microsoft.com/office/officeart/2005/8/layout/hList1"/>
    <dgm:cxn modelId="{48B84D4E-BA7A-4261-8CF1-3E17E07236FB}" type="presOf" srcId="{C7BA761A-4F43-4F77-A979-FC260AC88B86}" destId="{8503D164-F60E-432A-BD0E-28F647C7AAB0}" srcOrd="0" destOrd="0" presId="urn:microsoft.com/office/officeart/2005/8/layout/hList1"/>
    <dgm:cxn modelId="{516B575A-256E-4F64-A610-D3889D98224E}" type="presOf" srcId="{D30A094F-400C-4822-95B7-6AE6EBEE5FA1}" destId="{DF6C1E75-5E60-4F3A-8541-AADE2F760811}" srcOrd="0" destOrd="0" presId="urn:microsoft.com/office/officeart/2005/8/layout/hList1"/>
    <dgm:cxn modelId="{8546335C-CC98-47AA-85C7-D1C72662AFAD}" srcId="{E8887336-FE19-4B2B-A5E0-E6673D4BA816}" destId="{D30A094F-400C-4822-95B7-6AE6EBEE5FA1}" srcOrd="0" destOrd="0" parTransId="{EE8F65BC-AF3E-4B29-A0EC-8CB477696659}" sibTransId="{797B483A-3CA8-4AA5-92C5-9F9E7EA1AC75}"/>
    <dgm:cxn modelId="{EA3E2F80-6828-4FFF-A92F-8DA94C609789}" srcId="{C7BA761A-4F43-4F77-A979-FC260AC88B86}" destId="{C630528D-AB73-4E88-B7AB-8E32FB6A2D00}" srcOrd="1" destOrd="0" parTransId="{8C41AB4D-FAD1-4666-9022-51304ADD59D7}" sibTransId="{33E9B3EF-58D7-4F65-A94E-A1008AE3B5E3}"/>
    <dgm:cxn modelId="{E1AF1A83-276F-4CB4-A090-A312A62730F5}" type="presOf" srcId="{36B64512-1F89-4777-9177-43E2160C627D}" destId="{F6F54D3B-BC10-450D-BC1B-49E9B186BDFE}" srcOrd="0" destOrd="0" presId="urn:microsoft.com/office/officeart/2005/8/layout/hList1"/>
    <dgm:cxn modelId="{0045188B-A149-410E-A785-AAA55A7EA5D7}" srcId="{17AFDB18-39C0-4A58-B13D-3692A36107EC}" destId="{36B64512-1F89-4777-9177-43E2160C627D}" srcOrd="0" destOrd="0" parTransId="{59C0A6BB-E5C0-43C0-8860-A2697F5E37EA}" sibTransId="{C0207607-78F9-4C7B-8DB5-B10B9007FF8E}"/>
    <dgm:cxn modelId="{AF27529E-5257-4E58-AF64-8E57BEE43DDA}" srcId="{4AFCFD03-49E4-4174-A624-48ECFF3EF499}" destId="{404446A4-92AE-45D3-9394-BB4697B4A9E8}" srcOrd="0" destOrd="0" parTransId="{FED814C0-DB55-486B-9121-7850B317C309}" sibTransId="{94F71672-8F33-4C6D-96E5-422D396198A6}"/>
    <dgm:cxn modelId="{52B145B5-DECE-4B19-82A7-B0EE261B3ED4}" type="presOf" srcId="{3D84D1A2-64A3-4EB7-B472-F37B5F767CC0}" destId="{37E97E86-3DCB-4755-B872-ADCE8F850800}" srcOrd="0" destOrd="0" presId="urn:microsoft.com/office/officeart/2005/8/layout/hList1"/>
    <dgm:cxn modelId="{E4D4B7D2-7827-4D58-BFCC-4D8CCD38A3A6}" type="presOf" srcId="{17AFDB18-39C0-4A58-B13D-3692A36107EC}" destId="{B0628831-6700-420D-B957-5A17911ED2B8}" srcOrd="0" destOrd="0" presId="urn:microsoft.com/office/officeart/2005/8/layout/hList1"/>
    <dgm:cxn modelId="{E55300EF-C1C7-4C42-BCC8-56242962E524}" srcId="{C7BA761A-4F43-4F77-A979-FC260AC88B86}" destId="{218C1463-1818-471D-B18D-6DF90B0B460A}" srcOrd="4" destOrd="0" parTransId="{270C4DD5-760F-4A0C-8A82-812AD6B1BA2B}" sibTransId="{FD59A60E-2B40-4C57-8B78-FEB2AB7C119B}"/>
    <dgm:cxn modelId="{5977F4F2-53FD-4BF5-B20C-4AE5C3E1ACFC}" type="presOf" srcId="{404446A4-92AE-45D3-9394-BB4697B4A9E8}" destId="{B3385E12-04B9-4CCD-B365-47EC2D9FDFB1}" srcOrd="0" destOrd="0" presId="urn:microsoft.com/office/officeart/2005/8/layout/hList1"/>
    <dgm:cxn modelId="{02BB40F3-00EA-431E-A1AF-FFC260DE3189}" type="presOf" srcId="{4AFCFD03-49E4-4174-A624-48ECFF3EF499}" destId="{49EAF09A-414F-496A-B156-0852AD5E0EB6}" srcOrd="0" destOrd="0" presId="urn:microsoft.com/office/officeart/2005/8/layout/hList1"/>
    <dgm:cxn modelId="{E8D7BCFA-803A-4F47-825C-CD5993468B61}" srcId="{C7BA761A-4F43-4F77-A979-FC260AC88B86}" destId="{4AFCFD03-49E4-4174-A624-48ECFF3EF499}" srcOrd="0" destOrd="0" parTransId="{F77B1327-DBA9-46CC-BC6F-8743AB70C9E3}" sibTransId="{BDB1B04E-4F5F-4D52-BDB8-228574A40388}"/>
    <dgm:cxn modelId="{F392C4FB-8285-4A8D-AEB9-8A0297F85104}" type="presOf" srcId="{55926D7B-77FE-4C23-9CC1-FFD865861DCB}" destId="{DE7D14EE-D5A4-466E-A39E-3D996BCA438B}" srcOrd="0" destOrd="0" presId="urn:microsoft.com/office/officeart/2005/8/layout/hList1"/>
    <dgm:cxn modelId="{C70AAAC9-4E9F-493F-A560-006C253A8515}" type="presParOf" srcId="{8503D164-F60E-432A-BD0E-28F647C7AAB0}" destId="{17F059DE-C7DB-4240-95C1-AAAB68A0B4BE}" srcOrd="0" destOrd="0" presId="urn:microsoft.com/office/officeart/2005/8/layout/hList1"/>
    <dgm:cxn modelId="{C89A46C7-57CB-423B-ACAA-1F54330A7CD0}" type="presParOf" srcId="{17F059DE-C7DB-4240-95C1-AAAB68A0B4BE}" destId="{49EAF09A-414F-496A-B156-0852AD5E0EB6}" srcOrd="0" destOrd="0" presId="urn:microsoft.com/office/officeart/2005/8/layout/hList1"/>
    <dgm:cxn modelId="{C534FA19-5B2F-4511-88A3-BD3783CE934B}" type="presParOf" srcId="{17F059DE-C7DB-4240-95C1-AAAB68A0B4BE}" destId="{B3385E12-04B9-4CCD-B365-47EC2D9FDFB1}" srcOrd="1" destOrd="0" presId="urn:microsoft.com/office/officeart/2005/8/layout/hList1"/>
    <dgm:cxn modelId="{AFF29746-0B83-488B-B757-027179676BDE}" type="presParOf" srcId="{8503D164-F60E-432A-BD0E-28F647C7AAB0}" destId="{49548189-09AD-4076-9C71-F83C83DEBDF0}" srcOrd="1" destOrd="0" presId="urn:microsoft.com/office/officeart/2005/8/layout/hList1"/>
    <dgm:cxn modelId="{0848B486-6C15-4278-89B1-938DFA3F5F14}" type="presParOf" srcId="{8503D164-F60E-432A-BD0E-28F647C7AAB0}" destId="{F7F7D3EF-129E-48D0-B8AD-FF691C13035B}" srcOrd="2" destOrd="0" presId="urn:microsoft.com/office/officeart/2005/8/layout/hList1"/>
    <dgm:cxn modelId="{C3ACC91C-5602-484A-86A7-5E66FE3D0530}" type="presParOf" srcId="{F7F7D3EF-129E-48D0-B8AD-FF691C13035B}" destId="{DC02C4C0-892B-48C9-9993-C7D4DDABB8E0}" srcOrd="0" destOrd="0" presId="urn:microsoft.com/office/officeart/2005/8/layout/hList1"/>
    <dgm:cxn modelId="{A0342A9F-9164-40F9-8DF0-91A92A3C4A65}" type="presParOf" srcId="{F7F7D3EF-129E-48D0-B8AD-FF691C13035B}" destId="{37E97E86-3DCB-4755-B872-ADCE8F850800}" srcOrd="1" destOrd="0" presId="urn:microsoft.com/office/officeart/2005/8/layout/hList1"/>
    <dgm:cxn modelId="{244402CA-C0CD-4425-94C4-CBC8E4D5E787}" type="presParOf" srcId="{8503D164-F60E-432A-BD0E-28F647C7AAB0}" destId="{055D638E-9EBF-4E2E-A356-C76302F5F229}" srcOrd="3" destOrd="0" presId="urn:microsoft.com/office/officeart/2005/8/layout/hList1"/>
    <dgm:cxn modelId="{9D5DC644-EE4E-4B5E-805C-422AB161560D}" type="presParOf" srcId="{8503D164-F60E-432A-BD0E-28F647C7AAB0}" destId="{5A5E8A14-0520-4F6C-B319-22CDA8EEF6F7}" srcOrd="4" destOrd="0" presId="urn:microsoft.com/office/officeart/2005/8/layout/hList1"/>
    <dgm:cxn modelId="{5780DADE-6C74-4CE1-BE65-B00BCA8FF535}" type="presParOf" srcId="{5A5E8A14-0520-4F6C-B319-22CDA8EEF6F7}" destId="{B0628831-6700-420D-B957-5A17911ED2B8}" srcOrd="0" destOrd="0" presId="urn:microsoft.com/office/officeart/2005/8/layout/hList1"/>
    <dgm:cxn modelId="{51575E5B-23AD-4B2D-829F-958CA3DB0554}" type="presParOf" srcId="{5A5E8A14-0520-4F6C-B319-22CDA8EEF6F7}" destId="{F6F54D3B-BC10-450D-BC1B-49E9B186BDFE}" srcOrd="1" destOrd="0" presId="urn:microsoft.com/office/officeart/2005/8/layout/hList1"/>
    <dgm:cxn modelId="{15176FF2-14FC-46B2-9DB4-05308AB92ECF}" type="presParOf" srcId="{8503D164-F60E-432A-BD0E-28F647C7AAB0}" destId="{692D5BB7-5EAE-4077-9E8D-DB6C49924234}" srcOrd="5" destOrd="0" presId="urn:microsoft.com/office/officeart/2005/8/layout/hList1"/>
    <dgm:cxn modelId="{D09530D6-3928-456F-B7DB-41CE8673AB73}" type="presParOf" srcId="{8503D164-F60E-432A-BD0E-28F647C7AAB0}" destId="{94053B5E-3DF4-4600-9E3C-B5E7D103124D}" srcOrd="6" destOrd="0" presId="urn:microsoft.com/office/officeart/2005/8/layout/hList1"/>
    <dgm:cxn modelId="{E9B35706-64C9-4165-A21A-024ABE4E3E46}" type="presParOf" srcId="{94053B5E-3DF4-4600-9E3C-B5E7D103124D}" destId="{76627EF5-DF5D-4A03-927A-6FD2AA1CA214}" srcOrd="0" destOrd="0" presId="urn:microsoft.com/office/officeart/2005/8/layout/hList1"/>
    <dgm:cxn modelId="{EDA1AAB2-1BF6-441F-864E-4DA8D72A6A90}" type="presParOf" srcId="{94053B5E-3DF4-4600-9E3C-B5E7D103124D}" destId="{DF6C1E75-5E60-4F3A-8541-AADE2F760811}" srcOrd="1" destOrd="0" presId="urn:microsoft.com/office/officeart/2005/8/layout/hList1"/>
    <dgm:cxn modelId="{1D93E190-FF27-4A47-9725-20E1FC67B203}" type="presParOf" srcId="{8503D164-F60E-432A-BD0E-28F647C7AAB0}" destId="{664ED3BB-C825-4E6B-A123-CC61F7AFBE6D}" srcOrd="7" destOrd="0" presId="urn:microsoft.com/office/officeart/2005/8/layout/hList1"/>
    <dgm:cxn modelId="{4E10D7CE-A443-4867-8498-52B9E087E805}" type="presParOf" srcId="{8503D164-F60E-432A-BD0E-28F647C7AAB0}" destId="{3543EB5F-F579-4E17-9710-B9993FF45713}" srcOrd="8" destOrd="0" presId="urn:microsoft.com/office/officeart/2005/8/layout/hList1"/>
    <dgm:cxn modelId="{E5E37E56-5341-47EC-A2E9-53C7C26EBC2A}" type="presParOf" srcId="{3543EB5F-F579-4E17-9710-B9993FF45713}" destId="{50B8C2D1-ECB3-43A6-BBCC-0E8CD64C83B0}" srcOrd="0" destOrd="0" presId="urn:microsoft.com/office/officeart/2005/8/layout/hList1"/>
    <dgm:cxn modelId="{A3CC1B7D-0E01-4ECF-AB07-B074637F8004}" type="presParOf" srcId="{3543EB5F-F579-4E17-9710-B9993FF45713}" destId="{DE7D14EE-D5A4-466E-A39E-3D996BCA438B}" srcOrd="1" destOrd="0" presId="urn:microsoft.com/office/officeart/2005/8/layout/hList1"/>
  </dgm:cxnLst>
  <dgm:bg>
    <a:noFill/>
  </dgm:bg>
  <dgm:whole>
    <a:ln>
      <a:noFill/>
      <a:extLst>
        <a:ext uri="{C807C97D-BFC1-408E-A445-0C87EB9F89A2}">
          <ask:lineSketchStyleProps xmlns:ask="http://schemas.microsoft.com/office/drawing/2018/sketchyshapes">
            <ask:type>
              <ask:lineSketchScribble/>
            </ask:type>
          </ask:lineSketchStyleProps>
        </a:ext>
      </a:extLst>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BA761A-4F43-4F77-A979-FC260AC88B86}" type="doc">
      <dgm:prSet loTypeId="urn:microsoft.com/office/officeart/2005/8/layout/hList1" loCatId="list" qsTypeId="urn:microsoft.com/office/officeart/2005/8/quickstyle/simple3" qsCatId="simple" csTypeId="urn:microsoft.com/office/officeart/2005/8/colors/accent4_2" csCatId="accent4" phldr="1"/>
      <dgm:spPr/>
      <dgm:t>
        <a:bodyPr/>
        <a:lstStyle/>
        <a:p>
          <a:endParaRPr lang="en-IN"/>
        </a:p>
      </dgm:t>
    </dgm:pt>
    <dgm:pt modelId="{3D84D1A2-64A3-4EB7-B472-F37B5F767CC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Arial" panose="020B0604020202020204" pitchFamily="34" charset="0"/>
            <a:buNone/>
          </a:pPr>
          <a:r>
            <a:rPr lang="en-IN" sz="1600">
              <a:latin typeface="Times New Roman" panose="02020603050405020304" pitchFamily="18" charset="0"/>
              <a:cs typeface="Times New Roman" panose="02020603050405020304" pitchFamily="18" charset="0"/>
            </a:rPr>
            <a:t>Show them post based on their tags and most watch.</a:t>
          </a:r>
          <a:endParaRPr lang="en-IN" sz="1600" dirty="0">
            <a:latin typeface="Times New Roman" panose="02020603050405020304" pitchFamily="18" charset="0"/>
            <a:cs typeface="Times New Roman" panose="02020603050405020304" pitchFamily="18" charset="0"/>
          </a:endParaRPr>
        </a:p>
      </dgm:t>
    </dgm:pt>
    <dgm:pt modelId="{B6CE66A2-A0E0-47FC-A9B9-7514B8ABBFD7}" type="parTrans" cxnId="{26840B1D-702F-4825-A664-F5F6E6955BE8}">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517DABC4-0202-4022-BD8B-F1FA6601B85D}" type="sibTrans" cxnId="{26840B1D-702F-4825-A664-F5F6E6955BE8}">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36B64512-1F89-4777-9177-43E2160C627D}">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sz="1600" dirty="0">
              <a:latin typeface="Times New Roman" panose="02020603050405020304" pitchFamily="18" charset="0"/>
              <a:cs typeface="Times New Roman" panose="02020603050405020304" pitchFamily="18" charset="0"/>
            </a:rPr>
            <a:t>We can give them premium customers benefits of limited time if they post or increase their engagement to a certain level. That’ll surely motivate them. As who doesn’t want premium customer benefits for free.</a:t>
          </a:r>
        </a:p>
      </dgm:t>
    </dgm:pt>
    <dgm:pt modelId="{59C0A6BB-E5C0-43C0-8860-A2697F5E37EA}" type="parTrans" cxnId="{0045188B-A149-410E-A785-AAA55A7EA5D7}">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C0207607-78F9-4C7B-8DB5-B10B9007FF8E}" type="sibTrans" cxnId="{0045188B-A149-410E-A785-AAA55A7EA5D7}">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404446A4-92AE-45D3-9394-BB4697B4A9E8}">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Show them posts which have got higher number of engagement and based on that he can see what kind of tags and photos to post.</a:t>
          </a:r>
        </a:p>
      </dgm:t>
    </dgm:pt>
    <dgm:pt modelId="{94F71672-8F33-4C6D-96E5-422D396198A6}" type="sibTrans" cxnId="{AF27529E-5257-4E58-AF64-8E57BEE43DDA}">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FED814C0-DB55-486B-9121-7850B317C309}" type="parTrans" cxnId="{AF27529E-5257-4E58-AF64-8E57BEE43DDA}">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4AFCFD03-49E4-4174-A624-48ECFF3EF499}">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AutoNum type="romanLcPeriod"/>
          </a:pPr>
          <a:r>
            <a:rPr lang="en-US" sz="1600" b="1" dirty="0">
              <a:latin typeface="Times New Roman" panose="02020603050405020304" pitchFamily="18" charset="0"/>
              <a:cs typeface="Times New Roman" panose="02020603050405020304" pitchFamily="18" charset="0"/>
            </a:rPr>
            <a:t>Popular Posts:</a:t>
          </a:r>
          <a:endParaRPr lang="en-IN" sz="1600" b="1" dirty="0">
            <a:latin typeface="Times New Roman" panose="02020603050405020304" pitchFamily="18" charset="0"/>
            <a:cs typeface="Times New Roman" panose="02020603050405020304" pitchFamily="18" charset="0"/>
          </a:endParaRPr>
        </a:p>
      </dgm:t>
    </dgm:pt>
    <dgm:pt modelId="{BDB1B04E-4F5F-4D52-BDB8-228574A40388}" type="sibTrans" cxnId="{E8D7BCFA-803A-4F47-825C-CD5993468B61}">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F77B1327-DBA9-46CC-BC6F-8743AB70C9E3}" type="parTrans" cxnId="{E8D7BCFA-803A-4F47-825C-CD5993468B61}">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C630528D-AB73-4E88-B7AB-8E32FB6A2D0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AutoNum type="romanLcPeriod"/>
          </a:pPr>
          <a:r>
            <a:rPr lang="en-US" sz="1600" b="1" dirty="0">
              <a:latin typeface="Times New Roman" panose="02020603050405020304" pitchFamily="18" charset="0"/>
              <a:cs typeface="Times New Roman" panose="02020603050405020304" pitchFamily="18" charset="0"/>
            </a:rPr>
            <a:t>Personalized Posts:</a:t>
          </a:r>
          <a:endParaRPr lang="en-IN" sz="1600" b="1" dirty="0">
            <a:latin typeface="Times New Roman" panose="02020603050405020304" pitchFamily="18" charset="0"/>
            <a:cs typeface="Times New Roman" panose="02020603050405020304" pitchFamily="18" charset="0"/>
          </a:endParaRPr>
        </a:p>
      </dgm:t>
    </dgm:pt>
    <dgm:pt modelId="{33E9B3EF-58D7-4F65-A94E-A1008AE3B5E3}" type="sibTrans" cxnId="{EA3E2F80-6828-4FFF-A92F-8DA94C609789}">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8C41AB4D-FAD1-4666-9022-51304ADD59D7}" type="parTrans" cxnId="{EA3E2F80-6828-4FFF-A92F-8DA94C609789}">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17AFDB18-39C0-4A58-B13D-3692A36107EC}">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r>
            <a:rPr lang="en-US" sz="1600" b="1" dirty="0">
              <a:latin typeface="Times New Roman" panose="02020603050405020304" pitchFamily="18" charset="0"/>
              <a:cs typeface="Times New Roman" panose="02020603050405020304" pitchFamily="18" charset="0"/>
            </a:rPr>
            <a:t>Benefits of Engagement</a:t>
          </a:r>
          <a:endParaRPr lang="en-IN" sz="1600" b="1" dirty="0">
            <a:latin typeface="Times New Roman" panose="02020603050405020304" pitchFamily="18" charset="0"/>
            <a:cs typeface="Times New Roman" panose="02020603050405020304" pitchFamily="18" charset="0"/>
          </a:endParaRPr>
        </a:p>
      </dgm:t>
    </dgm:pt>
    <dgm:pt modelId="{18059114-CA2A-49B6-863E-940968ADD20B}" type="sibTrans" cxnId="{842FD31C-E90B-4D3C-B8CA-7104E60F5900}">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5928BD02-5960-406A-8770-4F22EDDD6739}" type="parTrans" cxnId="{842FD31C-E90B-4D3C-B8CA-7104E60F5900}">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8503D164-F60E-432A-BD0E-28F647C7AAB0}" type="pres">
      <dgm:prSet presAssocID="{C7BA761A-4F43-4F77-A979-FC260AC88B86}" presName="Name0" presStyleCnt="0">
        <dgm:presLayoutVars>
          <dgm:dir/>
          <dgm:animLvl val="lvl"/>
          <dgm:resizeHandles val="exact"/>
        </dgm:presLayoutVars>
      </dgm:prSet>
      <dgm:spPr/>
    </dgm:pt>
    <dgm:pt modelId="{17F059DE-C7DB-4240-95C1-AAAB68A0B4BE}" type="pres">
      <dgm:prSet presAssocID="{4AFCFD03-49E4-4174-A624-48ECFF3EF499}" presName="composite" presStyleCnt="0"/>
      <dgm:spPr/>
    </dgm:pt>
    <dgm:pt modelId="{49EAF09A-414F-496A-B156-0852AD5E0EB6}" type="pres">
      <dgm:prSet presAssocID="{4AFCFD03-49E4-4174-A624-48ECFF3EF499}" presName="parTx" presStyleLbl="alignNode1" presStyleIdx="0" presStyleCnt="3">
        <dgm:presLayoutVars>
          <dgm:chMax val="0"/>
          <dgm:chPref val="0"/>
          <dgm:bulletEnabled val="1"/>
        </dgm:presLayoutVars>
      </dgm:prSet>
      <dgm:spPr/>
    </dgm:pt>
    <dgm:pt modelId="{B3385E12-04B9-4CCD-B365-47EC2D9FDFB1}" type="pres">
      <dgm:prSet presAssocID="{4AFCFD03-49E4-4174-A624-48ECFF3EF499}" presName="desTx" presStyleLbl="alignAccFollowNode1" presStyleIdx="0" presStyleCnt="3">
        <dgm:presLayoutVars>
          <dgm:bulletEnabled val="1"/>
        </dgm:presLayoutVars>
      </dgm:prSet>
      <dgm:spPr/>
    </dgm:pt>
    <dgm:pt modelId="{49548189-09AD-4076-9C71-F83C83DEBDF0}" type="pres">
      <dgm:prSet presAssocID="{BDB1B04E-4F5F-4D52-BDB8-228574A40388}" presName="space" presStyleCnt="0"/>
      <dgm:spPr/>
    </dgm:pt>
    <dgm:pt modelId="{F7F7D3EF-129E-48D0-B8AD-FF691C13035B}" type="pres">
      <dgm:prSet presAssocID="{C630528D-AB73-4E88-B7AB-8E32FB6A2D00}" presName="composite" presStyleCnt="0"/>
      <dgm:spPr/>
    </dgm:pt>
    <dgm:pt modelId="{DC02C4C0-892B-48C9-9993-C7D4DDABB8E0}" type="pres">
      <dgm:prSet presAssocID="{C630528D-AB73-4E88-B7AB-8E32FB6A2D00}" presName="parTx" presStyleLbl="alignNode1" presStyleIdx="1" presStyleCnt="3">
        <dgm:presLayoutVars>
          <dgm:chMax val="0"/>
          <dgm:chPref val="0"/>
          <dgm:bulletEnabled val="1"/>
        </dgm:presLayoutVars>
      </dgm:prSet>
      <dgm:spPr/>
    </dgm:pt>
    <dgm:pt modelId="{37E97E86-3DCB-4755-B872-ADCE8F850800}" type="pres">
      <dgm:prSet presAssocID="{C630528D-AB73-4E88-B7AB-8E32FB6A2D00}" presName="desTx" presStyleLbl="alignAccFollowNode1" presStyleIdx="1" presStyleCnt="3">
        <dgm:presLayoutVars>
          <dgm:bulletEnabled val="1"/>
        </dgm:presLayoutVars>
      </dgm:prSet>
      <dgm:spPr/>
    </dgm:pt>
    <dgm:pt modelId="{055D638E-9EBF-4E2E-A356-C76302F5F229}" type="pres">
      <dgm:prSet presAssocID="{33E9B3EF-58D7-4F65-A94E-A1008AE3B5E3}" presName="space" presStyleCnt="0"/>
      <dgm:spPr/>
    </dgm:pt>
    <dgm:pt modelId="{5A5E8A14-0520-4F6C-B319-22CDA8EEF6F7}" type="pres">
      <dgm:prSet presAssocID="{17AFDB18-39C0-4A58-B13D-3692A36107EC}" presName="composite" presStyleCnt="0"/>
      <dgm:spPr/>
    </dgm:pt>
    <dgm:pt modelId="{B0628831-6700-420D-B957-5A17911ED2B8}" type="pres">
      <dgm:prSet presAssocID="{17AFDB18-39C0-4A58-B13D-3692A36107EC}" presName="parTx" presStyleLbl="alignNode1" presStyleIdx="2" presStyleCnt="3">
        <dgm:presLayoutVars>
          <dgm:chMax val="0"/>
          <dgm:chPref val="0"/>
          <dgm:bulletEnabled val="1"/>
        </dgm:presLayoutVars>
      </dgm:prSet>
      <dgm:spPr/>
    </dgm:pt>
    <dgm:pt modelId="{F6F54D3B-BC10-450D-BC1B-49E9B186BDFE}" type="pres">
      <dgm:prSet presAssocID="{17AFDB18-39C0-4A58-B13D-3692A36107EC}" presName="desTx" presStyleLbl="alignAccFollowNode1" presStyleIdx="2" presStyleCnt="3">
        <dgm:presLayoutVars>
          <dgm:bulletEnabled val="1"/>
        </dgm:presLayoutVars>
      </dgm:prSet>
      <dgm:spPr/>
    </dgm:pt>
  </dgm:ptLst>
  <dgm:cxnLst>
    <dgm:cxn modelId="{842FD31C-E90B-4D3C-B8CA-7104E60F5900}" srcId="{C7BA761A-4F43-4F77-A979-FC260AC88B86}" destId="{17AFDB18-39C0-4A58-B13D-3692A36107EC}" srcOrd="2" destOrd="0" parTransId="{5928BD02-5960-406A-8770-4F22EDDD6739}" sibTransId="{18059114-CA2A-49B6-863E-940968ADD20B}"/>
    <dgm:cxn modelId="{26840B1D-702F-4825-A664-F5F6E6955BE8}" srcId="{C630528D-AB73-4E88-B7AB-8E32FB6A2D00}" destId="{3D84D1A2-64A3-4EB7-B472-F37B5F767CC0}" srcOrd="0" destOrd="0" parTransId="{B6CE66A2-A0E0-47FC-A9B9-7514B8ABBFD7}" sibTransId="{517DABC4-0202-4022-BD8B-F1FA6601B85D}"/>
    <dgm:cxn modelId="{BFF9AB37-0776-4058-BB8A-695563D363FD}" type="presOf" srcId="{C630528D-AB73-4E88-B7AB-8E32FB6A2D00}" destId="{DC02C4C0-892B-48C9-9993-C7D4DDABB8E0}" srcOrd="0" destOrd="0" presId="urn:microsoft.com/office/officeart/2005/8/layout/hList1"/>
    <dgm:cxn modelId="{48B84D4E-BA7A-4261-8CF1-3E17E07236FB}" type="presOf" srcId="{C7BA761A-4F43-4F77-A979-FC260AC88B86}" destId="{8503D164-F60E-432A-BD0E-28F647C7AAB0}" srcOrd="0" destOrd="0" presId="urn:microsoft.com/office/officeart/2005/8/layout/hList1"/>
    <dgm:cxn modelId="{EA3E2F80-6828-4FFF-A92F-8DA94C609789}" srcId="{C7BA761A-4F43-4F77-A979-FC260AC88B86}" destId="{C630528D-AB73-4E88-B7AB-8E32FB6A2D00}" srcOrd="1" destOrd="0" parTransId="{8C41AB4D-FAD1-4666-9022-51304ADD59D7}" sibTransId="{33E9B3EF-58D7-4F65-A94E-A1008AE3B5E3}"/>
    <dgm:cxn modelId="{E1AF1A83-276F-4CB4-A090-A312A62730F5}" type="presOf" srcId="{36B64512-1F89-4777-9177-43E2160C627D}" destId="{F6F54D3B-BC10-450D-BC1B-49E9B186BDFE}" srcOrd="0" destOrd="0" presId="urn:microsoft.com/office/officeart/2005/8/layout/hList1"/>
    <dgm:cxn modelId="{0045188B-A149-410E-A785-AAA55A7EA5D7}" srcId="{17AFDB18-39C0-4A58-B13D-3692A36107EC}" destId="{36B64512-1F89-4777-9177-43E2160C627D}" srcOrd="0" destOrd="0" parTransId="{59C0A6BB-E5C0-43C0-8860-A2697F5E37EA}" sibTransId="{C0207607-78F9-4C7B-8DB5-B10B9007FF8E}"/>
    <dgm:cxn modelId="{AF27529E-5257-4E58-AF64-8E57BEE43DDA}" srcId="{4AFCFD03-49E4-4174-A624-48ECFF3EF499}" destId="{404446A4-92AE-45D3-9394-BB4697B4A9E8}" srcOrd="0" destOrd="0" parTransId="{FED814C0-DB55-486B-9121-7850B317C309}" sibTransId="{94F71672-8F33-4C6D-96E5-422D396198A6}"/>
    <dgm:cxn modelId="{52B145B5-DECE-4B19-82A7-B0EE261B3ED4}" type="presOf" srcId="{3D84D1A2-64A3-4EB7-B472-F37B5F767CC0}" destId="{37E97E86-3DCB-4755-B872-ADCE8F850800}" srcOrd="0" destOrd="0" presId="urn:microsoft.com/office/officeart/2005/8/layout/hList1"/>
    <dgm:cxn modelId="{E4D4B7D2-7827-4D58-BFCC-4D8CCD38A3A6}" type="presOf" srcId="{17AFDB18-39C0-4A58-B13D-3692A36107EC}" destId="{B0628831-6700-420D-B957-5A17911ED2B8}" srcOrd="0" destOrd="0" presId="urn:microsoft.com/office/officeart/2005/8/layout/hList1"/>
    <dgm:cxn modelId="{5977F4F2-53FD-4BF5-B20C-4AE5C3E1ACFC}" type="presOf" srcId="{404446A4-92AE-45D3-9394-BB4697B4A9E8}" destId="{B3385E12-04B9-4CCD-B365-47EC2D9FDFB1}" srcOrd="0" destOrd="0" presId="urn:microsoft.com/office/officeart/2005/8/layout/hList1"/>
    <dgm:cxn modelId="{02BB40F3-00EA-431E-A1AF-FFC260DE3189}" type="presOf" srcId="{4AFCFD03-49E4-4174-A624-48ECFF3EF499}" destId="{49EAF09A-414F-496A-B156-0852AD5E0EB6}" srcOrd="0" destOrd="0" presId="urn:microsoft.com/office/officeart/2005/8/layout/hList1"/>
    <dgm:cxn modelId="{E8D7BCFA-803A-4F47-825C-CD5993468B61}" srcId="{C7BA761A-4F43-4F77-A979-FC260AC88B86}" destId="{4AFCFD03-49E4-4174-A624-48ECFF3EF499}" srcOrd="0" destOrd="0" parTransId="{F77B1327-DBA9-46CC-BC6F-8743AB70C9E3}" sibTransId="{BDB1B04E-4F5F-4D52-BDB8-228574A40388}"/>
    <dgm:cxn modelId="{C70AAAC9-4E9F-493F-A560-006C253A8515}" type="presParOf" srcId="{8503D164-F60E-432A-BD0E-28F647C7AAB0}" destId="{17F059DE-C7DB-4240-95C1-AAAB68A0B4BE}" srcOrd="0" destOrd="0" presId="urn:microsoft.com/office/officeart/2005/8/layout/hList1"/>
    <dgm:cxn modelId="{C89A46C7-57CB-423B-ACAA-1F54330A7CD0}" type="presParOf" srcId="{17F059DE-C7DB-4240-95C1-AAAB68A0B4BE}" destId="{49EAF09A-414F-496A-B156-0852AD5E0EB6}" srcOrd="0" destOrd="0" presId="urn:microsoft.com/office/officeart/2005/8/layout/hList1"/>
    <dgm:cxn modelId="{C534FA19-5B2F-4511-88A3-BD3783CE934B}" type="presParOf" srcId="{17F059DE-C7DB-4240-95C1-AAAB68A0B4BE}" destId="{B3385E12-04B9-4CCD-B365-47EC2D9FDFB1}" srcOrd="1" destOrd="0" presId="urn:microsoft.com/office/officeart/2005/8/layout/hList1"/>
    <dgm:cxn modelId="{AFF29746-0B83-488B-B757-027179676BDE}" type="presParOf" srcId="{8503D164-F60E-432A-BD0E-28F647C7AAB0}" destId="{49548189-09AD-4076-9C71-F83C83DEBDF0}" srcOrd="1" destOrd="0" presId="urn:microsoft.com/office/officeart/2005/8/layout/hList1"/>
    <dgm:cxn modelId="{0848B486-6C15-4278-89B1-938DFA3F5F14}" type="presParOf" srcId="{8503D164-F60E-432A-BD0E-28F647C7AAB0}" destId="{F7F7D3EF-129E-48D0-B8AD-FF691C13035B}" srcOrd="2" destOrd="0" presId="urn:microsoft.com/office/officeart/2005/8/layout/hList1"/>
    <dgm:cxn modelId="{C3ACC91C-5602-484A-86A7-5E66FE3D0530}" type="presParOf" srcId="{F7F7D3EF-129E-48D0-B8AD-FF691C13035B}" destId="{DC02C4C0-892B-48C9-9993-C7D4DDABB8E0}" srcOrd="0" destOrd="0" presId="urn:microsoft.com/office/officeart/2005/8/layout/hList1"/>
    <dgm:cxn modelId="{A0342A9F-9164-40F9-8DF0-91A92A3C4A65}" type="presParOf" srcId="{F7F7D3EF-129E-48D0-B8AD-FF691C13035B}" destId="{37E97E86-3DCB-4755-B872-ADCE8F850800}" srcOrd="1" destOrd="0" presId="urn:microsoft.com/office/officeart/2005/8/layout/hList1"/>
    <dgm:cxn modelId="{244402CA-C0CD-4425-94C4-CBC8E4D5E787}" type="presParOf" srcId="{8503D164-F60E-432A-BD0E-28F647C7AAB0}" destId="{055D638E-9EBF-4E2E-A356-C76302F5F229}" srcOrd="3" destOrd="0" presId="urn:microsoft.com/office/officeart/2005/8/layout/hList1"/>
    <dgm:cxn modelId="{9D5DC644-EE4E-4B5E-805C-422AB161560D}" type="presParOf" srcId="{8503D164-F60E-432A-BD0E-28F647C7AAB0}" destId="{5A5E8A14-0520-4F6C-B319-22CDA8EEF6F7}" srcOrd="4" destOrd="0" presId="urn:microsoft.com/office/officeart/2005/8/layout/hList1"/>
    <dgm:cxn modelId="{5780DADE-6C74-4CE1-BE65-B00BCA8FF535}" type="presParOf" srcId="{5A5E8A14-0520-4F6C-B319-22CDA8EEF6F7}" destId="{B0628831-6700-420D-B957-5A17911ED2B8}" srcOrd="0" destOrd="0" presId="urn:microsoft.com/office/officeart/2005/8/layout/hList1"/>
    <dgm:cxn modelId="{51575E5B-23AD-4B2D-829F-958CA3DB0554}" type="presParOf" srcId="{5A5E8A14-0520-4F6C-B319-22CDA8EEF6F7}" destId="{F6F54D3B-BC10-450D-BC1B-49E9B186BDFE}" srcOrd="1" destOrd="0" presId="urn:microsoft.com/office/officeart/2005/8/layout/hList1"/>
  </dgm:cxnLst>
  <dgm:bg>
    <a:noFill/>
  </dgm:bg>
  <dgm:whole>
    <a:ln>
      <a:noFill/>
      <a:extLst>
        <a:ext uri="{C807C97D-BFC1-408E-A445-0C87EB9F89A2}">
          <ask:lineSketchStyleProps xmlns:ask="http://schemas.microsoft.com/office/drawing/2018/sketchyshapes">
            <ask:type>
              <ask:lineSketchScribble/>
            </ask:type>
          </ask:lineSketchStyleProps>
        </a:ext>
      </a:extLst>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BA761A-4F43-4F77-A979-FC260AC88B86}" type="doc">
      <dgm:prSet loTypeId="urn:microsoft.com/office/officeart/2005/8/layout/hList1" loCatId="list" qsTypeId="urn:microsoft.com/office/officeart/2005/8/quickstyle/simple3" qsCatId="simple" csTypeId="urn:microsoft.com/office/officeart/2005/8/colors/accent4_2" csCatId="accent4" phldr="1"/>
      <dgm:spPr/>
      <dgm:t>
        <a:bodyPr/>
        <a:lstStyle/>
        <a:p>
          <a:endParaRPr lang="en-IN"/>
        </a:p>
      </dgm:t>
    </dgm:pt>
    <dgm:pt modelId="{3D84D1A2-64A3-4EB7-B472-F37B5F767CC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600" dirty="0">
              <a:latin typeface="Times New Roman" panose="02020603050405020304" pitchFamily="18" charset="0"/>
              <a:cs typeface="Times New Roman" panose="02020603050405020304" pitchFamily="18" charset="0"/>
            </a:rPr>
            <a:t>Less active users with minimal interactions and fewer tags, requiring targeted re-engagement strategies or incentives.</a:t>
          </a:r>
        </a:p>
      </dgm:t>
    </dgm:pt>
    <dgm:pt modelId="{B6CE66A2-A0E0-47FC-A9B9-7514B8ABBFD7}" type="parTrans" cxnId="{26840B1D-702F-4825-A664-F5F6E6955BE8}">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517DABC4-0202-4022-BD8B-F1FA6601B85D}" type="sibTrans" cxnId="{26840B1D-702F-4825-A664-F5F6E6955BE8}">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36B64512-1F89-4777-9177-43E2160C627D}">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600" dirty="0">
              <a:latin typeface="Times New Roman" panose="02020603050405020304" pitchFamily="18" charset="0"/>
              <a:cs typeface="Times New Roman" panose="02020603050405020304" pitchFamily="18" charset="0"/>
            </a:rPr>
            <a:t> Leverage users' tag preferences (e.g., food, photography) to create personalized campaigns or product recommendations, aligning content with user interests for better engagement.</a:t>
          </a:r>
        </a:p>
      </dgm:t>
    </dgm:pt>
    <dgm:pt modelId="{59C0A6BB-E5C0-43C0-8860-A2697F5E37EA}" type="parTrans" cxnId="{0045188B-A149-410E-A785-AAA55A7EA5D7}">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C0207607-78F9-4C7B-8DB5-B10B9007FF8E}" type="sibTrans" cxnId="{0045188B-A149-410E-A785-AAA55A7EA5D7}">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404446A4-92AE-45D3-9394-BB4697B4A9E8}">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600" dirty="0">
              <a:latin typeface="Times New Roman" panose="02020603050405020304" pitchFamily="18" charset="0"/>
              <a:cs typeface="Times New Roman" panose="02020603050405020304" pitchFamily="18" charset="0"/>
            </a:rPr>
            <a:t>Active users with high interaction and diverse tag usage, ideal for personalized recommendations, rewards, or influencer campaigns.</a:t>
          </a:r>
        </a:p>
      </dgm:t>
    </dgm:pt>
    <dgm:pt modelId="{94F71672-8F33-4C6D-96E5-422D396198A6}" type="sibTrans" cxnId="{AF27529E-5257-4E58-AF64-8E57BEE43DDA}">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FED814C0-DB55-486B-9121-7850B317C309}" type="parTrans" cxnId="{AF27529E-5257-4E58-AF64-8E57BEE43DDA}">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4AFCFD03-49E4-4174-A624-48ECFF3EF499}">
      <dgm:prSet phldrT="[Text]" custT="1"/>
      <dgm:spPr>
        <a:ln w="25400">
          <a:solidFill>
            <a:schemeClr val="tx1"/>
          </a:solidFill>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AutoNum type="romanLcPeriod"/>
          </a:pPr>
          <a:r>
            <a:rPr lang="en-IN" sz="1600" b="1" dirty="0">
              <a:latin typeface="Times New Roman" panose="02020603050405020304" pitchFamily="18" charset="0"/>
              <a:cs typeface="Times New Roman" panose="02020603050405020304" pitchFamily="18" charset="0"/>
            </a:rPr>
            <a:t>High Engagement Users:</a:t>
          </a:r>
          <a:r>
            <a:rPr lang="en-IN" sz="1600" dirty="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dgm:t>
    </dgm:pt>
    <dgm:pt modelId="{BDB1B04E-4F5F-4D52-BDB8-228574A40388}" type="sibTrans" cxnId="{E8D7BCFA-803A-4F47-825C-CD5993468B61}">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F77B1327-DBA9-46CC-BC6F-8743AB70C9E3}" type="parTrans" cxnId="{E8D7BCFA-803A-4F47-825C-CD5993468B61}">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C630528D-AB73-4E88-B7AB-8E32FB6A2D0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AutoNum type="romanLcPeriod"/>
          </a:pPr>
          <a:r>
            <a:rPr lang="en-IN" sz="1600" b="1" dirty="0">
              <a:latin typeface="Times New Roman" panose="02020603050405020304" pitchFamily="18" charset="0"/>
              <a:cs typeface="Times New Roman" panose="02020603050405020304" pitchFamily="18" charset="0"/>
            </a:rPr>
            <a:t>Low Engagement Users:</a:t>
          </a:r>
          <a:r>
            <a:rPr lang="en-IN" sz="1600" dirty="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dgm:t>
    </dgm:pt>
    <dgm:pt modelId="{33E9B3EF-58D7-4F65-A94E-A1008AE3B5E3}" type="sibTrans" cxnId="{EA3E2F80-6828-4FFF-A92F-8DA94C609789}">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8C41AB4D-FAD1-4666-9022-51304ADD59D7}" type="parTrans" cxnId="{EA3E2F80-6828-4FFF-A92F-8DA94C609789}">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17AFDB18-39C0-4A58-B13D-3692A36107EC}">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r>
            <a:rPr lang="en-IN" sz="1600" b="1" dirty="0">
              <a:latin typeface="Times New Roman" panose="02020603050405020304" pitchFamily="18" charset="0"/>
              <a:cs typeface="Times New Roman" panose="02020603050405020304" pitchFamily="18" charset="0"/>
            </a:rPr>
            <a:t>Tag-Based Segmentation</a:t>
          </a:r>
          <a:r>
            <a:rPr lang="en-IN" sz="1600" dirty="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dgm:t>
    </dgm:pt>
    <dgm:pt modelId="{18059114-CA2A-49B6-863E-940968ADD20B}" type="sibTrans" cxnId="{842FD31C-E90B-4D3C-B8CA-7104E60F5900}">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5928BD02-5960-406A-8770-4F22EDDD6739}" type="parTrans" cxnId="{842FD31C-E90B-4D3C-B8CA-7104E60F5900}">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8503D164-F60E-432A-BD0E-28F647C7AAB0}" type="pres">
      <dgm:prSet presAssocID="{C7BA761A-4F43-4F77-A979-FC260AC88B86}" presName="Name0" presStyleCnt="0">
        <dgm:presLayoutVars>
          <dgm:dir/>
          <dgm:animLvl val="lvl"/>
          <dgm:resizeHandles val="exact"/>
        </dgm:presLayoutVars>
      </dgm:prSet>
      <dgm:spPr/>
    </dgm:pt>
    <dgm:pt modelId="{17F059DE-C7DB-4240-95C1-AAAB68A0B4BE}" type="pres">
      <dgm:prSet presAssocID="{4AFCFD03-49E4-4174-A624-48ECFF3EF499}" presName="composite" presStyleCnt="0"/>
      <dgm:spPr/>
    </dgm:pt>
    <dgm:pt modelId="{49EAF09A-414F-496A-B156-0852AD5E0EB6}" type="pres">
      <dgm:prSet presAssocID="{4AFCFD03-49E4-4174-A624-48ECFF3EF499}" presName="parTx" presStyleLbl="alignNode1" presStyleIdx="0" presStyleCnt="3">
        <dgm:presLayoutVars>
          <dgm:chMax val="0"/>
          <dgm:chPref val="0"/>
          <dgm:bulletEnabled val="1"/>
        </dgm:presLayoutVars>
      </dgm:prSet>
      <dgm:spPr/>
    </dgm:pt>
    <dgm:pt modelId="{B3385E12-04B9-4CCD-B365-47EC2D9FDFB1}" type="pres">
      <dgm:prSet presAssocID="{4AFCFD03-49E4-4174-A624-48ECFF3EF499}" presName="desTx" presStyleLbl="alignAccFollowNode1" presStyleIdx="0" presStyleCnt="3">
        <dgm:presLayoutVars>
          <dgm:bulletEnabled val="1"/>
        </dgm:presLayoutVars>
      </dgm:prSet>
      <dgm:spPr/>
    </dgm:pt>
    <dgm:pt modelId="{49548189-09AD-4076-9C71-F83C83DEBDF0}" type="pres">
      <dgm:prSet presAssocID="{BDB1B04E-4F5F-4D52-BDB8-228574A40388}" presName="space" presStyleCnt="0"/>
      <dgm:spPr/>
    </dgm:pt>
    <dgm:pt modelId="{F7F7D3EF-129E-48D0-B8AD-FF691C13035B}" type="pres">
      <dgm:prSet presAssocID="{C630528D-AB73-4E88-B7AB-8E32FB6A2D00}" presName="composite" presStyleCnt="0"/>
      <dgm:spPr/>
    </dgm:pt>
    <dgm:pt modelId="{DC02C4C0-892B-48C9-9993-C7D4DDABB8E0}" type="pres">
      <dgm:prSet presAssocID="{C630528D-AB73-4E88-B7AB-8E32FB6A2D00}" presName="parTx" presStyleLbl="alignNode1" presStyleIdx="1" presStyleCnt="3">
        <dgm:presLayoutVars>
          <dgm:chMax val="0"/>
          <dgm:chPref val="0"/>
          <dgm:bulletEnabled val="1"/>
        </dgm:presLayoutVars>
      </dgm:prSet>
      <dgm:spPr/>
    </dgm:pt>
    <dgm:pt modelId="{37E97E86-3DCB-4755-B872-ADCE8F850800}" type="pres">
      <dgm:prSet presAssocID="{C630528D-AB73-4E88-B7AB-8E32FB6A2D00}" presName="desTx" presStyleLbl="alignAccFollowNode1" presStyleIdx="1" presStyleCnt="3">
        <dgm:presLayoutVars>
          <dgm:bulletEnabled val="1"/>
        </dgm:presLayoutVars>
      </dgm:prSet>
      <dgm:spPr/>
    </dgm:pt>
    <dgm:pt modelId="{055D638E-9EBF-4E2E-A356-C76302F5F229}" type="pres">
      <dgm:prSet presAssocID="{33E9B3EF-58D7-4F65-A94E-A1008AE3B5E3}" presName="space" presStyleCnt="0"/>
      <dgm:spPr/>
    </dgm:pt>
    <dgm:pt modelId="{5A5E8A14-0520-4F6C-B319-22CDA8EEF6F7}" type="pres">
      <dgm:prSet presAssocID="{17AFDB18-39C0-4A58-B13D-3692A36107EC}" presName="composite" presStyleCnt="0"/>
      <dgm:spPr/>
    </dgm:pt>
    <dgm:pt modelId="{B0628831-6700-420D-B957-5A17911ED2B8}" type="pres">
      <dgm:prSet presAssocID="{17AFDB18-39C0-4A58-B13D-3692A36107EC}" presName="parTx" presStyleLbl="alignNode1" presStyleIdx="2" presStyleCnt="3">
        <dgm:presLayoutVars>
          <dgm:chMax val="0"/>
          <dgm:chPref val="0"/>
          <dgm:bulletEnabled val="1"/>
        </dgm:presLayoutVars>
      </dgm:prSet>
      <dgm:spPr/>
    </dgm:pt>
    <dgm:pt modelId="{F6F54D3B-BC10-450D-BC1B-49E9B186BDFE}" type="pres">
      <dgm:prSet presAssocID="{17AFDB18-39C0-4A58-B13D-3692A36107EC}" presName="desTx" presStyleLbl="alignAccFollowNode1" presStyleIdx="2" presStyleCnt="3">
        <dgm:presLayoutVars>
          <dgm:bulletEnabled val="1"/>
        </dgm:presLayoutVars>
      </dgm:prSet>
      <dgm:spPr/>
    </dgm:pt>
  </dgm:ptLst>
  <dgm:cxnLst>
    <dgm:cxn modelId="{842FD31C-E90B-4D3C-B8CA-7104E60F5900}" srcId="{C7BA761A-4F43-4F77-A979-FC260AC88B86}" destId="{17AFDB18-39C0-4A58-B13D-3692A36107EC}" srcOrd="2" destOrd="0" parTransId="{5928BD02-5960-406A-8770-4F22EDDD6739}" sibTransId="{18059114-CA2A-49B6-863E-940968ADD20B}"/>
    <dgm:cxn modelId="{26840B1D-702F-4825-A664-F5F6E6955BE8}" srcId="{C630528D-AB73-4E88-B7AB-8E32FB6A2D00}" destId="{3D84D1A2-64A3-4EB7-B472-F37B5F767CC0}" srcOrd="0" destOrd="0" parTransId="{B6CE66A2-A0E0-47FC-A9B9-7514B8ABBFD7}" sibTransId="{517DABC4-0202-4022-BD8B-F1FA6601B85D}"/>
    <dgm:cxn modelId="{BFF9AB37-0776-4058-BB8A-695563D363FD}" type="presOf" srcId="{C630528D-AB73-4E88-B7AB-8E32FB6A2D00}" destId="{DC02C4C0-892B-48C9-9993-C7D4DDABB8E0}" srcOrd="0" destOrd="0" presId="urn:microsoft.com/office/officeart/2005/8/layout/hList1"/>
    <dgm:cxn modelId="{48B84D4E-BA7A-4261-8CF1-3E17E07236FB}" type="presOf" srcId="{C7BA761A-4F43-4F77-A979-FC260AC88B86}" destId="{8503D164-F60E-432A-BD0E-28F647C7AAB0}" srcOrd="0" destOrd="0" presId="urn:microsoft.com/office/officeart/2005/8/layout/hList1"/>
    <dgm:cxn modelId="{EA3E2F80-6828-4FFF-A92F-8DA94C609789}" srcId="{C7BA761A-4F43-4F77-A979-FC260AC88B86}" destId="{C630528D-AB73-4E88-B7AB-8E32FB6A2D00}" srcOrd="1" destOrd="0" parTransId="{8C41AB4D-FAD1-4666-9022-51304ADD59D7}" sibTransId="{33E9B3EF-58D7-4F65-A94E-A1008AE3B5E3}"/>
    <dgm:cxn modelId="{E1AF1A83-276F-4CB4-A090-A312A62730F5}" type="presOf" srcId="{36B64512-1F89-4777-9177-43E2160C627D}" destId="{F6F54D3B-BC10-450D-BC1B-49E9B186BDFE}" srcOrd="0" destOrd="0" presId="urn:microsoft.com/office/officeart/2005/8/layout/hList1"/>
    <dgm:cxn modelId="{0045188B-A149-410E-A785-AAA55A7EA5D7}" srcId="{17AFDB18-39C0-4A58-B13D-3692A36107EC}" destId="{36B64512-1F89-4777-9177-43E2160C627D}" srcOrd="0" destOrd="0" parTransId="{59C0A6BB-E5C0-43C0-8860-A2697F5E37EA}" sibTransId="{C0207607-78F9-4C7B-8DB5-B10B9007FF8E}"/>
    <dgm:cxn modelId="{AF27529E-5257-4E58-AF64-8E57BEE43DDA}" srcId="{4AFCFD03-49E4-4174-A624-48ECFF3EF499}" destId="{404446A4-92AE-45D3-9394-BB4697B4A9E8}" srcOrd="0" destOrd="0" parTransId="{FED814C0-DB55-486B-9121-7850B317C309}" sibTransId="{94F71672-8F33-4C6D-96E5-422D396198A6}"/>
    <dgm:cxn modelId="{52B145B5-DECE-4B19-82A7-B0EE261B3ED4}" type="presOf" srcId="{3D84D1A2-64A3-4EB7-B472-F37B5F767CC0}" destId="{37E97E86-3DCB-4755-B872-ADCE8F850800}" srcOrd="0" destOrd="0" presId="urn:microsoft.com/office/officeart/2005/8/layout/hList1"/>
    <dgm:cxn modelId="{E4D4B7D2-7827-4D58-BFCC-4D8CCD38A3A6}" type="presOf" srcId="{17AFDB18-39C0-4A58-B13D-3692A36107EC}" destId="{B0628831-6700-420D-B957-5A17911ED2B8}" srcOrd="0" destOrd="0" presId="urn:microsoft.com/office/officeart/2005/8/layout/hList1"/>
    <dgm:cxn modelId="{5977F4F2-53FD-4BF5-B20C-4AE5C3E1ACFC}" type="presOf" srcId="{404446A4-92AE-45D3-9394-BB4697B4A9E8}" destId="{B3385E12-04B9-4CCD-B365-47EC2D9FDFB1}" srcOrd="0" destOrd="0" presId="urn:microsoft.com/office/officeart/2005/8/layout/hList1"/>
    <dgm:cxn modelId="{02BB40F3-00EA-431E-A1AF-FFC260DE3189}" type="presOf" srcId="{4AFCFD03-49E4-4174-A624-48ECFF3EF499}" destId="{49EAF09A-414F-496A-B156-0852AD5E0EB6}" srcOrd="0" destOrd="0" presId="urn:microsoft.com/office/officeart/2005/8/layout/hList1"/>
    <dgm:cxn modelId="{E8D7BCFA-803A-4F47-825C-CD5993468B61}" srcId="{C7BA761A-4F43-4F77-A979-FC260AC88B86}" destId="{4AFCFD03-49E4-4174-A624-48ECFF3EF499}" srcOrd="0" destOrd="0" parTransId="{F77B1327-DBA9-46CC-BC6F-8743AB70C9E3}" sibTransId="{BDB1B04E-4F5F-4D52-BDB8-228574A40388}"/>
    <dgm:cxn modelId="{C70AAAC9-4E9F-493F-A560-006C253A8515}" type="presParOf" srcId="{8503D164-F60E-432A-BD0E-28F647C7AAB0}" destId="{17F059DE-C7DB-4240-95C1-AAAB68A0B4BE}" srcOrd="0" destOrd="0" presId="urn:microsoft.com/office/officeart/2005/8/layout/hList1"/>
    <dgm:cxn modelId="{C89A46C7-57CB-423B-ACAA-1F54330A7CD0}" type="presParOf" srcId="{17F059DE-C7DB-4240-95C1-AAAB68A0B4BE}" destId="{49EAF09A-414F-496A-B156-0852AD5E0EB6}" srcOrd="0" destOrd="0" presId="urn:microsoft.com/office/officeart/2005/8/layout/hList1"/>
    <dgm:cxn modelId="{C534FA19-5B2F-4511-88A3-BD3783CE934B}" type="presParOf" srcId="{17F059DE-C7DB-4240-95C1-AAAB68A0B4BE}" destId="{B3385E12-04B9-4CCD-B365-47EC2D9FDFB1}" srcOrd="1" destOrd="0" presId="urn:microsoft.com/office/officeart/2005/8/layout/hList1"/>
    <dgm:cxn modelId="{AFF29746-0B83-488B-B757-027179676BDE}" type="presParOf" srcId="{8503D164-F60E-432A-BD0E-28F647C7AAB0}" destId="{49548189-09AD-4076-9C71-F83C83DEBDF0}" srcOrd="1" destOrd="0" presId="urn:microsoft.com/office/officeart/2005/8/layout/hList1"/>
    <dgm:cxn modelId="{0848B486-6C15-4278-89B1-938DFA3F5F14}" type="presParOf" srcId="{8503D164-F60E-432A-BD0E-28F647C7AAB0}" destId="{F7F7D3EF-129E-48D0-B8AD-FF691C13035B}" srcOrd="2" destOrd="0" presId="urn:microsoft.com/office/officeart/2005/8/layout/hList1"/>
    <dgm:cxn modelId="{C3ACC91C-5602-484A-86A7-5E66FE3D0530}" type="presParOf" srcId="{F7F7D3EF-129E-48D0-B8AD-FF691C13035B}" destId="{DC02C4C0-892B-48C9-9993-C7D4DDABB8E0}" srcOrd="0" destOrd="0" presId="urn:microsoft.com/office/officeart/2005/8/layout/hList1"/>
    <dgm:cxn modelId="{A0342A9F-9164-40F9-8DF0-91A92A3C4A65}" type="presParOf" srcId="{F7F7D3EF-129E-48D0-B8AD-FF691C13035B}" destId="{37E97E86-3DCB-4755-B872-ADCE8F850800}" srcOrd="1" destOrd="0" presId="urn:microsoft.com/office/officeart/2005/8/layout/hList1"/>
    <dgm:cxn modelId="{244402CA-C0CD-4425-94C4-CBC8E4D5E787}" type="presParOf" srcId="{8503D164-F60E-432A-BD0E-28F647C7AAB0}" destId="{055D638E-9EBF-4E2E-A356-C76302F5F229}" srcOrd="3" destOrd="0" presId="urn:microsoft.com/office/officeart/2005/8/layout/hList1"/>
    <dgm:cxn modelId="{9D5DC644-EE4E-4B5E-805C-422AB161560D}" type="presParOf" srcId="{8503D164-F60E-432A-BD0E-28F647C7AAB0}" destId="{5A5E8A14-0520-4F6C-B319-22CDA8EEF6F7}" srcOrd="4" destOrd="0" presId="urn:microsoft.com/office/officeart/2005/8/layout/hList1"/>
    <dgm:cxn modelId="{5780DADE-6C74-4CE1-BE65-B00BCA8FF535}" type="presParOf" srcId="{5A5E8A14-0520-4F6C-B319-22CDA8EEF6F7}" destId="{B0628831-6700-420D-B957-5A17911ED2B8}" srcOrd="0" destOrd="0" presId="urn:microsoft.com/office/officeart/2005/8/layout/hList1"/>
    <dgm:cxn modelId="{51575E5B-23AD-4B2D-829F-958CA3DB0554}" type="presParOf" srcId="{5A5E8A14-0520-4F6C-B319-22CDA8EEF6F7}" destId="{F6F54D3B-BC10-450D-BC1B-49E9B186BDFE}" srcOrd="1" destOrd="0" presId="urn:microsoft.com/office/officeart/2005/8/layout/hList1"/>
  </dgm:cxnLst>
  <dgm:bg>
    <a:noFill/>
  </dgm:bg>
  <dgm:whole>
    <a:ln w="9525" cap="flat" cmpd="sng" algn="ctr">
      <a:noFill/>
      <a:prstDash val="solid"/>
      <a:round/>
      <a:headEnd type="none" w="med" len="med"/>
      <a:tailEnd type="none" w="med" len="med"/>
      <a:extLst>
        <a:ext uri="{C807C97D-BFC1-408E-A445-0C87EB9F89A2}">
          <ask:lineSketchStyleProps xmlns:ask="http://schemas.microsoft.com/office/drawing/2018/sketchyshapes">
            <ask:type>
              <ask:lineSketchScribble/>
            </ask:type>
          </ask:lineSketchStyleProps>
        </a:ext>
      </a:extLst>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BA761A-4F43-4F77-A979-FC260AC88B86}" type="doc">
      <dgm:prSet loTypeId="urn:microsoft.com/office/officeart/2005/8/layout/hList1" loCatId="list" qsTypeId="urn:microsoft.com/office/officeart/2005/8/quickstyle/simple3" qsCatId="simple" csTypeId="urn:microsoft.com/office/officeart/2005/8/colors/accent4_2" csCatId="accent4" phldr="1"/>
      <dgm:spPr/>
      <dgm:t>
        <a:bodyPr/>
        <a:lstStyle/>
        <a:p>
          <a:endParaRPr lang="en-IN"/>
        </a:p>
      </dgm:t>
    </dgm:pt>
    <dgm:pt modelId="{C630528D-AB73-4E88-B7AB-8E32FB6A2D0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r>
            <a:rPr lang="en-IN" sz="1600" b="1" dirty="0">
              <a:latin typeface="Times New Roman" panose="02020603050405020304" pitchFamily="18" charset="0"/>
              <a:cs typeface="Times New Roman" panose="02020603050405020304" pitchFamily="18" charset="0"/>
            </a:rPr>
            <a:t>Offer Mutual Benefits</a:t>
          </a:r>
          <a:r>
            <a:rPr lang="en-IN" sz="1600" dirty="0">
              <a:latin typeface="Times New Roman" panose="02020603050405020304" pitchFamily="18" charset="0"/>
              <a:cs typeface="Times New Roman" panose="02020603050405020304" pitchFamily="18" charset="0"/>
            </a:rPr>
            <a:t>:</a:t>
          </a:r>
        </a:p>
      </dgm:t>
    </dgm:pt>
    <dgm:pt modelId="{8C41AB4D-FAD1-4666-9022-51304ADD59D7}" type="parTrans" cxnId="{EA3E2F80-6828-4FFF-A92F-8DA94C609789}">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33E9B3EF-58D7-4F65-A94E-A1008AE3B5E3}" type="sibTrans" cxnId="{EA3E2F80-6828-4FFF-A92F-8DA94C609789}">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3D84D1A2-64A3-4EB7-B472-F37B5F767CC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600" dirty="0">
              <a:latin typeface="Times New Roman" panose="02020603050405020304" pitchFamily="18" charset="0"/>
              <a:cs typeface="Times New Roman" panose="02020603050405020304" pitchFamily="18" charset="0"/>
            </a:rPr>
            <a:t>Provide clear compensation (monetary, free products, or exclusive access) and emphasize the potential for long-term partnerships.</a:t>
          </a:r>
        </a:p>
      </dgm:t>
    </dgm:pt>
    <dgm:pt modelId="{B6CE66A2-A0E0-47FC-A9B9-7514B8ABBFD7}" type="parTrans" cxnId="{26840B1D-702F-4825-A664-F5F6E6955BE8}">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517DABC4-0202-4022-BD8B-F1FA6601B85D}" type="sibTrans" cxnId="{26840B1D-702F-4825-A664-F5F6E6955BE8}">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17AFDB18-39C0-4A58-B13D-3692A36107EC}">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r>
            <a:rPr lang="en-IN" sz="1600" b="1" dirty="0">
              <a:latin typeface="Times New Roman" panose="02020603050405020304" pitchFamily="18" charset="0"/>
              <a:cs typeface="Times New Roman" panose="02020603050405020304" pitchFamily="18" charset="0"/>
            </a:rPr>
            <a:t>Encourage Creative Freedom</a:t>
          </a:r>
          <a:r>
            <a:rPr lang="en-IN" sz="1600" dirty="0">
              <a:latin typeface="Times New Roman" panose="02020603050405020304" pitchFamily="18" charset="0"/>
              <a:cs typeface="Times New Roman" panose="02020603050405020304" pitchFamily="18" charset="0"/>
            </a:rPr>
            <a:t>: </a:t>
          </a:r>
        </a:p>
      </dgm:t>
    </dgm:pt>
    <dgm:pt modelId="{5928BD02-5960-406A-8770-4F22EDDD6739}" type="parTrans" cxnId="{842FD31C-E90B-4D3C-B8CA-7104E60F5900}">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18059114-CA2A-49B6-863E-940968ADD20B}" type="sibTrans" cxnId="{842FD31C-E90B-4D3C-B8CA-7104E60F5900}">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36B64512-1F89-4777-9177-43E2160C627D}">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sz="1600" dirty="0">
              <a:latin typeface="Times New Roman" panose="02020603050405020304" pitchFamily="18" charset="0"/>
              <a:cs typeface="Times New Roman" panose="02020603050405020304" pitchFamily="18" charset="0"/>
            </a:rPr>
            <a:t>Allow influencers to create authentic content that resonates with their audience while setting clear deliverables and expectations.</a:t>
          </a:r>
        </a:p>
      </dgm:t>
    </dgm:pt>
    <dgm:pt modelId="{59C0A6BB-E5C0-43C0-8860-A2697F5E37EA}" type="parTrans" cxnId="{0045188B-A149-410E-A785-AAA55A7EA5D7}">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C0207607-78F9-4C7B-8DB5-B10B9007FF8E}" type="sibTrans" cxnId="{0045188B-A149-410E-A785-AAA55A7EA5D7}">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404446A4-92AE-45D3-9394-BB4697B4A9E8}">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sz="1600" dirty="0">
              <a:latin typeface="Times New Roman" panose="02020603050405020304" pitchFamily="18" charset="0"/>
              <a:cs typeface="Times New Roman" panose="02020603050405020304" pitchFamily="18" charset="0"/>
            </a:rPr>
            <a:t>Tailor messages by researching the influencer's content, highlighting shared values, and emphasizing why they’re a good fit for the campaign.</a:t>
          </a:r>
        </a:p>
      </dgm:t>
    </dgm:pt>
    <dgm:pt modelId="{94F71672-8F33-4C6D-96E5-422D396198A6}" type="sibTrans" cxnId="{AF27529E-5257-4E58-AF64-8E57BEE43DDA}">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FED814C0-DB55-486B-9121-7850B317C309}" type="parTrans" cxnId="{AF27529E-5257-4E58-AF64-8E57BEE43DDA}">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4AFCFD03-49E4-4174-A624-48ECFF3EF499}">
      <dgm:prSet phldrT="[Text]" custT="1"/>
      <dgm:spPr>
        <a:ln w="25400">
          <a:solidFill>
            <a:schemeClr val="tx1"/>
          </a:solidFill>
          <a:extLst>
            <a:ext uri="{C807C97D-BFC1-408E-A445-0C87EB9F89A2}">
              <ask:lineSketchStyleProps xmlns:ask="http://schemas.microsoft.com/office/drawing/2018/sketchyshapes">
                <ask:type>
                  <ask:lineSketchScribble/>
                </ask:type>
              </ask:lineSketchStyleProps>
            </a:ext>
          </a:extLst>
        </a:ln>
      </dgm:spPr>
      <dgm:t>
        <a:bodyPr/>
        <a:lstStyle/>
        <a:p>
          <a:pPr algn="ctr"/>
          <a:r>
            <a:rPr lang="en-IN" sz="1600" b="1" dirty="0">
              <a:latin typeface="Times New Roman" panose="02020603050405020304" pitchFamily="18" charset="0"/>
              <a:cs typeface="Times New Roman" panose="02020603050405020304" pitchFamily="18" charset="0"/>
            </a:rPr>
            <a:t>Personalize Outreach</a:t>
          </a:r>
          <a:r>
            <a:rPr lang="en-IN" sz="1600" dirty="0">
              <a:latin typeface="Times New Roman" panose="02020603050405020304" pitchFamily="18" charset="0"/>
              <a:cs typeface="Times New Roman" panose="02020603050405020304" pitchFamily="18" charset="0"/>
            </a:rPr>
            <a:t>: </a:t>
          </a:r>
        </a:p>
      </dgm:t>
    </dgm:pt>
    <dgm:pt modelId="{BDB1B04E-4F5F-4D52-BDB8-228574A40388}" type="sibTrans" cxnId="{E8D7BCFA-803A-4F47-825C-CD5993468B61}">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F77B1327-DBA9-46CC-BC6F-8743AB70C9E3}" type="parTrans" cxnId="{E8D7BCFA-803A-4F47-825C-CD5993468B61}">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E8887336-FE19-4B2B-A5E0-E6673D4BA816}">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r>
            <a:rPr lang="en-IN" sz="1600" b="1" dirty="0">
              <a:latin typeface="Times New Roman" panose="02020603050405020304" pitchFamily="18" charset="0"/>
              <a:cs typeface="Times New Roman" panose="02020603050405020304" pitchFamily="18" charset="0"/>
            </a:rPr>
            <a:t>Maintain Communication</a:t>
          </a:r>
          <a:r>
            <a:rPr lang="en-IN" sz="1600" dirty="0">
              <a:latin typeface="Times New Roman" panose="02020603050405020304" pitchFamily="18" charset="0"/>
              <a:cs typeface="Times New Roman" panose="02020603050405020304" pitchFamily="18" charset="0"/>
            </a:rPr>
            <a:t>: </a:t>
          </a:r>
        </a:p>
      </dgm:t>
    </dgm:pt>
    <dgm:pt modelId="{9B8DF9E1-928A-4019-9A45-C896FE5872CF}" type="parTrans" cxnId="{E2FA3614-04E5-46CA-BDC6-BE642DA44860}">
      <dgm:prSet/>
      <dgm:spPr/>
      <dgm:t>
        <a:bodyPr/>
        <a:lstStyle/>
        <a:p>
          <a:endParaRPr lang="en-IN" sz="1600">
            <a:latin typeface="Times New Roman" panose="02020603050405020304" pitchFamily="18" charset="0"/>
            <a:cs typeface="Times New Roman" panose="02020603050405020304" pitchFamily="18" charset="0"/>
          </a:endParaRPr>
        </a:p>
      </dgm:t>
    </dgm:pt>
    <dgm:pt modelId="{42498CF5-1141-44FC-9E22-910FC331A9B8}" type="sibTrans" cxnId="{E2FA3614-04E5-46CA-BDC6-BE642DA44860}">
      <dgm:prSet/>
      <dgm:spPr/>
      <dgm:t>
        <a:bodyPr/>
        <a:lstStyle/>
        <a:p>
          <a:endParaRPr lang="en-IN" sz="1600">
            <a:latin typeface="Times New Roman" panose="02020603050405020304" pitchFamily="18" charset="0"/>
            <a:cs typeface="Times New Roman" panose="02020603050405020304" pitchFamily="18" charset="0"/>
          </a:endParaRPr>
        </a:p>
      </dgm:t>
    </dgm:pt>
    <dgm:pt modelId="{D30A094F-400C-4822-95B7-6AE6EBEE5FA1}">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600" dirty="0">
              <a:latin typeface="Times New Roman" panose="02020603050405020304" pitchFamily="18" charset="0"/>
              <a:cs typeface="Times New Roman" panose="02020603050405020304" pitchFamily="18" charset="0"/>
            </a:rPr>
            <a:t>Keep open lines for feedback and collaboration throughout the campaign.</a:t>
          </a:r>
        </a:p>
      </dgm:t>
    </dgm:pt>
    <dgm:pt modelId="{EE8F65BC-AF3E-4B29-A0EC-8CB477696659}" type="parTrans" cxnId="{8546335C-CC98-47AA-85C7-D1C72662AFAD}">
      <dgm:prSet/>
      <dgm:spPr/>
      <dgm:t>
        <a:bodyPr/>
        <a:lstStyle/>
        <a:p>
          <a:endParaRPr lang="en-IN" sz="1600">
            <a:latin typeface="Times New Roman" panose="02020603050405020304" pitchFamily="18" charset="0"/>
            <a:cs typeface="Times New Roman" panose="02020603050405020304" pitchFamily="18" charset="0"/>
          </a:endParaRPr>
        </a:p>
      </dgm:t>
    </dgm:pt>
    <dgm:pt modelId="{797B483A-3CA8-4AA5-92C5-9F9E7EA1AC75}" type="sibTrans" cxnId="{8546335C-CC98-47AA-85C7-D1C72662AFAD}">
      <dgm:prSet/>
      <dgm:spPr/>
      <dgm:t>
        <a:bodyPr/>
        <a:lstStyle/>
        <a:p>
          <a:endParaRPr lang="en-IN" sz="1600">
            <a:latin typeface="Times New Roman" panose="02020603050405020304" pitchFamily="18" charset="0"/>
            <a:cs typeface="Times New Roman" panose="02020603050405020304" pitchFamily="18" charset="0"/>
          </a:endParaRPr>
        </a:p>
      </dgm:t>
    </dgm:pt>
    <dgm:pt modelId="{218C1463-1818-471D-B18D-6DF90B0B460A}">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r>
            <a:rPr lang="en-IN" sz="1600" b="1" dirty="0">
              <a:latin typeface="Times New Roman" panose="02020603050405020304" pitchFamily="18" charset="0"/>
              <a:cs typeface="Times New Roman" panose="02020603050405020304" pitchFamily="18" charset="0"/>
            </a:rPr>
            <a:t>Evaluate and Appreciate</a:t>
          </a:r>
          <a:r>
            <a:rPr lang="en-IN" sz="1600" dirty="0">
              <a:latin typeface="Times New Roman" panose="02020603050405020304" pitchFamily="18" charset="0"/>
              <a:cs typeface="Times New Roman" panose="02020603050405020304" pitchFamily="18" charset="0"/>
            </a:rPr>
            <a:t>: </a:t>
          </a:r>
        </a:p>
      </dgm:t>
    </dgm:pt>
    <dgm:pt modelId="{270C4DD5-760F-4A0C-8A82-812AD6B1BA2B}" type="parTrans" cxnId="{E55300EF-C1C7-4C42-BCC8-56242962E524}">
      <dgm:prSet/>
      <dgm:spPr/>
      <dgm:t>
        <a:bodyPr/>
        <a:lstStyle/>
        <a:p>
          <a:endParaRPr lang="en-IN" sz="1600">
            <a:latin typeface="Times New Roman" panose="02020603050405020304" pitchFamily="18" charset="0"/>
            <a:cs typeface="Times New Roman" panose="02020603050405020304" pitchFamily="18" charset="0"/>
          </a:endParaRPr>
        </a:p>
      </dgm:t>
    </dgm:pt>
    <dgm:pt modelId="{FD59A60E-2B40-4C57-8B78-FEB2AB7C119B}" type="sibTrans" cxnId="{E55300EF-C1C7-4C42-BCC8-56242962E524}">
      <dgm:prSet/>
      <dgm:spPr/>
      <dgm:t>
        <a:bodyPr/>
        <a:lstStyle/>
        <a:p>
          <a:endParaRPr lang="en-IN" sz="1600">
            <a:latin typeface="Times New Roman" panose="02020603050405020304" pitchFamily="18" charset="0"/>
            <a:cs typeface="Times New Roman" panose="02020603050405020304" pitchFamily="18" charset="0"/>
          </a:endParaRPr>
        </a:p>
      </dgm:t>
    </dgm:pt>
    <dgm:pt modelId="{55926D7B-77FE-4C23-9CC1-FFD865861DCB}">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600" dirty="0">
              <a:latin typeface="Times New Roman" panose="02020603050405020304" pitchFamily="18" charset="0"/>
              <a:cs typeface="Times New Roman" panose="02020603050405020304" pitchFamily="18" charset="0"/>
            </a:rPr>
            <a:t>Track campaign success, share results with the influencer, and celebrate their contribution to foster lasting relationships.</a:t>
          </a:r>
        </a:p>
      </dgm:t>
    </dgm:pt>
    <dgm:pt modelId="{59D7DE1A-0E94-4D76-909A-2832535164B1}" type="parTrans" cxnId="{0E7A5517-4AC2-445B-A222-0EFC94C52809}">
      <dgm:prSet/>
      <dgm:spPr/>
      <dgm:t>
        <a:bodyPr/>
        <a:lstStyle/>
        <a:p>
          <a:endParaRPr lang="en-IN" sz="1600">
            <a:latin typeface="Times New Roman" panose="02020603050405020304" pitchFamily="18" charset="0"/>
            <a:cs typeface="Times New Roman" panose="02020603050405020304" pitchFamily="18" charset="0"/>
          </a:endParaRPr>
        </a:p>
      </dgm:t>
    </dgm:pt>
    <dgm:pt modelId="{2A6545BC-BA59-4F7E-AB66-F879D69B9C3B}" type="sibTrans" cxnId="{0E7A5517-4AC2-445B-A222-0EFC94C52809}">
      <dgm:prSet/>
      <dgm:spPr/>
      <dgm:t>
        <a:bodyPr/>
        <a:lstStyle/>
        <a:p>
          <a:endParaRPr lang="en-IN" sz="1600">
            <a:latin typeface="Times New Roman" panose="02020603050405020304" pitchFamily="18" charset="0"/>
            <a:cs typeface="Times New Roman" panose="02020603050405020304" pitchFamily="18" charset="0"/>
          </a:endParaRPr>
        </a:p>
      </dgm:t>
    </dgm:pt>
    <dgm:pt modelId="{8503D164-F60E-432A-BD0E-28F647C7AAB0}" type="pres">
      <dgm:prSet presAssocID="{C7BA761A-4F43-4F77-A979-FC260AC88B86}" presName="Name0" presStyleCnt="0">
        <dgm:presLayoutVars>
          <dgm:dir/>
          <dgm:animLvl val="lvl"/>
          <dgm:resizeHandles val="exact"/>
        </dgm:presLayoutVars>
      </dgm:prSet>
      <dgm:spPr/>
    </dgm:pt>
    <dgm:pt modelId="{17F059DE-C7DB-4240-95C1-AAAB68A0B4BE}" type="pres">
      <dgm:prSet presAssocID="{4AFCFD03-49E4-4174-A624-48ECFF3EF499}" presName="composite" presStyleCnt="0"/>
      <dgm:spPr/>
    </dgm:pt>
    <dgm:pt modelId="{49EAF09A-414F-496A-B156-0852AD5E0EB6}" type="pres">
      <dgm:prSet presAssocID="{4AFCFD03-49E4-4174-A624-48ECFF3EF499}" presName="parTx" presStyleLbl="alignNode1" presStyleIdx="0" presStyleCnt="5">
        <dgm:presLayoutVars>
          <dgm:chMax val="0"/>
          <dgm:chPref val="0"/>
          <dgm:bulletEnabled val="1"/>
        </dgm:presLayoutVars>
      </dgm:prSet>
      <dgm:spPr/>
    </dgm:pt>
    <dgm:pt modelId="{B3385E12-04B9-4CCD-B365-47EC2D9FDFB1}" type="pres">
      <dgm:prSet presAssocID="{4AFCFD03-49E4-4174-A624-48ECFF3EF499}" presName="desTx" presStyleLbl="alignAccFollowNode1" presStyleIdx="0" presStyleCnt="5">
        <dgm:presLayoutVars>
          <dgm:bulletEnabled val="1"/>
        </dgm:presLayoutVars>
      </dgm:prSet>
      <dgm:spPr/>
    </dgm:pt>
    <dgm:pt modelId="{49548189-09AD-4076-9C71-F83C83DEBDF0}" type="pres">
      <dgm:prSet presAssocID="{BDB1B04E-4F5F-4D52-BDB8-228574A40388}" presName="space" presStyleCnt="0"/>
      <dgm:spPr/>
    </dgm:pt>
    <dgm:pt modelId="{F7F7D3EF-129E-48D0-B8AD-FF691C13035B}" type="pres">
      <dgm:prSet presAssocID="{C630528D-AB73-4E88-B7AB-8E32FB6A2D00}" presName="composite" presStyleCnt="0"/>
      <dgm:spPr/>
    </dgm:pt>
    <dgm:pt modelId="{DC02C4C0-892B-48C9-9993-C7D4DDABB8E0}" type="pres">
      <dgm:prSet presAssocID="{C630528D-AB73-4E88-B7AB-8E32FB6A2D00}" presName="parTx" presStyleLbl="alignNode1" presStyleIdx="1" presStyleCnt="5">
        <dgm:presLayoutVars>
          <dgm:chMax val="0"/>
          <dgm:chPref val="0"/>
          <dgm:bulletEnabled val="1"/>
        </dgm:presLayoutVars>
      </dgm:prSet>
      <dgm:spPr/>
    </dgm:pt>
    <dgm:pt modelId="{37E97E86-3DCB-4755-B872-ADCE8F850800}" type="pres">
      <dgm:prSet presAssocID="{C630528D-AB73-4E88-B7AB-8E32FB6A2D00}" presName="desTx" presStyleLbl="alignAccFollowNode1" presStyleIdx="1" presStyleCnt="5">
        <dgm:presLayoutVars>
          <dgm:bulletEnabled val="1"/>
        </dgm:presLayoutVars>
      </dgm:prSet>
      <dgm:spPr/>
    </dgm:pt>
    <dgm:pt modelId="{055D638E-9EBF-4E2E-A356-C76302F5F229}" type="pres">
      <dgm:prSet presAssocID="{33E9B3EF-58D7-4F65-A94E-A1008AE3B5E3}" presName="space" presStyleCnt="0"/>
      <dgm:spPr/>
    </dgm:pt>
    <dgm:pt modelId="{5A5E8A14-0520-4F6C-B319-22CDA8EEF6F7}" type="pres">
      <dgm:prSet presAssocID="{17AFDB18-39C0-4A58-B13D-3692A36107EC}" presName="composite" presStyleCnt="0"/>
      <dgm:spPr/>
    </dgm:pt>
    <dgm:pt modelId="{B0628831-6700-420D-B957-5A17911ED2B8}" type="pres">
      <dgm:prSet presAssocID="{17AFDB18-39C0-4A58-B13D-3692A36107EC}" presName="parTx" presStyleLbl="alignNode1" presStyleIdx="2" presStyleCnt="5">
        <dgm:presLayoutVars>
          <dgm:chMax val="0"/>
          <dgm:chPref val="0"/>
          <dgm:bulletEnabled val="1"/>
        </dgm:presLayoutVars>
      </dgm:prSet>
      <dgm:spPr/>
    </dgm:pt>
    <dgm:pt modelId="{F6F54D3B-BC10-450D-BC1B-49E9B186BDFE}" type="pres">
      <dgm:prSet presAssocID="{17AFDB18-39C0-4A58-B13D-3692A36107EC}" presName="desTx" presStyleLbl="alignAccFollowNode1" presStyleIdx="2" presStyleCnt="5">
        <dgm:presLayoutVars>
          <dgm:bulletEnabled val="1"/>
        </dgm:presLayoutVars>
      </dgm:prSet>
      <dgm:spPr/>
    </dgm:pt>
    <dgm:pt modelId="{692D5BB7-5EAE-4077-9E8D-DB6C49924234}" type="pres">
      <dgm:prSet presAssocID="{18059114-CA2A-49B6-863E-940968ADD20B}" presName="space" presStyleCnt="0"/>
      <dgm:spPr/>
    </dgm:pt>
    <dgm:pt modelId="{94053B5E-3DF4-4600-9E3C-B5E7D103124D}" type="pres">
      <dgm:prSet presAssocID="{E8887336-FE19-4B2B-A5E0-E6673D4BA816}" presName="composite" presStyleCnt="0"/>
      <dgm:spPr/>
    </dgm:pt>
    <dgm:pt modelId="{76627EF5-DF5D-4A03-927A-6FD2AA1CA214}" type="pres">
      <dgm:prSet presAssocID="{E8887336-FE19-4B2B-A5E0-E6673D4BA816}" presName="parTx" presStyleLbl="alignNode1" presStyleIdx="3" presStyleCnt="5">
        <dgm:presLayoutVars>
          <dgm:chMax val="0"/>
          <dgm:chPref val="0"/>
          <dgm:bulletEnabled val="1"/>
        </dgm:presLayoutVars>
      </dgm:prSet>
      <dgm:spPr/>
    </dgm:pt>
    <dgm:pt modelId="{DF6C1E75-5E60-4F3A-8541-AADE2F760811}" type="pres">
      <dgm:prSet presAssocID="{E8887336-FE19-4B2B-A5E0-E6673D4BA816}" presName="desTx" presStyleLbl="alignAccFollowNode1" presStyleIdx="3" presStyleCnt="5">
        <dgm:presLayoutVars>
          <dgm:bulletEnabled val="1"/>
        </dgm:presLayoutVars>
      </dgm:prSet>
      <dgm:spPr/>
    </dgm:pt>
    <dgm:pt modelId="{664ED3BB-C825-4E6B-A123-CC61F7AFBE6D}" type="pres">
      <dgm:prSet presAssocID="{42498CF5-1141-44FC-9E22-910FC331A9B8}" presName="space" presStyleCnt="0"/>
      <dgm:spPr/>
    </dgm:pt>
    <dgm:pt modelId="{3543EB5F-F579-4E17-9710-B9993FF45713}" type="pres">
      <dgm:prSet presAssocID="{218C1463-1818-471D-B18D-6DF90B0B460A}" presName="composite" presStyleCnt="0"/>
      <dgm:spPr/>
    </dgm:pt>
    <dgm:pt modelId="{50B8C2D1-ECB3-43A6-BBCC-0E8CD64C83B0}" type="pres">
      <dgm:prSet presAssocID="{218C1463-1818-471D-B18D-6DF90B0B460A}" presName="parTx" presStyleLbl="alignNode1" presStyleIdx="4" presStyleCnt="5">
        <dgm:presLayoutVars>
          <dgm:chMax val="0"/>
          <dgm:chPref val="0"/>
          <dgm:bulletEnabled val="1"/>
        </dgm:presLayoutVars>
      </dgm:prSet>
      <dgm:spPr/>
    </dgm:pt>
    <dgm:pt modelId="{DE7D14EE-D5A4-466E-A39E-3D996BCA438B}" type="pres">
      <dgm:prSet presAssocID="{218C1463-1818-471D-B18D-6DF90B0B460A}" presName="desTx" presStyleLbl="alignAccFollowNode1" presStyleIdx="4" presStyleCnt="5">
        <dgm:presLayoutVars>
          <dgm:bulletEnabled val="1"/>
        </dgm:presLayoutVars>
      </dgm:prSet>
      <dgm:spPr/>
    </dgm:pt>
  </dgm:ptLst>
  <dgm:cxnLst>
    <dgm:cxn modelId="{B3895A09-62B9-4E86-AD8F-F8C206BB2B78}" type="presOf" srcId="{218C1463-1818-471D-B18D-6DF90B0B460A}" destId="{50B8C2D1-ECB3-43A6-BBCC-0E8CD64C83B0}" srcOrd="0" destOrd="0" presId="urn:microsoft.com/office/officeart/2005/8/layout/hList1"/>
    <dgm:cxn modelId="{2244E40C-A971-4024-8B00-E105F23537BD}" type="presOf" srcId="{E8887336-FE19-4B2B-A5E0-E6673D4BA816}" destId="{76627EF5-DF5D-4A03-927A-6FD2AA1CA214}" srcOrd="0" destOrd="0" presId="urn:microsoft.com/office/officeart/2005/8/layout/hList1"/>
    <dgm:cxn modelId="{E2FA3614-04E5-46CA-BDC6-BE642DA44860}" srcId="{C7BA761A-4F43-4F77-A979-FC260AC88B86}" destId="{E8887336-FE19-4B2B-A5E0-E6673D4BA816}" srcOrd="3" destOrd="0" parTransId="{9B8DF9E1-928A-4019-9A45-C896FE5872CF}" sibTransId="{42498CF5-1141-44FC-9E22-910FC331A9B8}"/>
    <dgm:cxn modelId="{0E7A5517-4AC2-445B-A222-0EFC94C52809}" srcId="{218C1463-1818-471D-B18D-6DF90B0B460A}" destId="{55926D7B-77FE-4C23-9CC1-FFD865861DCB}" srcOrd="0" destOrd="0" parTransId="{59D7DE1A-0E94-4D76-909A-2832535164B1}" sibTransId="{2A6545BC-BA59-4F7E-AB66-F879D69B9C3B}"/>
    <dgm:cxn modelId="{842FD31C-E90B-4D3C-B8CA-7104E60F5900}" srcId="{C7BA761A-4F43-4F77-A979-FC260AC88B86}" destId="{17AFDB18-39C0-4A58-B13D-3692A36107EC}" srcOrd="2" destOrd="0" parTransId="{5928BD02-5960-406A-8770-4F22EDDD6739}" sibTransId="{18059114-CA2A-49B6-863E-940968ADD20B}"/>
    <dgm:cxn modelId="{26840B1D-702F-4825-A664-F5F6E6955BE8}" srcId="{C630528D-AB73-4E88-B7AB-8E32FB6A2D00}" destId="{3D84D1A2-64A3-4EB7-B472-F37B5F767CC0}" srcOrd="0" destOrd="0" parTransId="{B6CE66A2-A0E0-47FC-A9B9-7514B8ABBFD7}" sibTransId="{517DABC4-0202-4022-BD8B-F1FA6601B85D}"/>
    <dgm:cxn modelId="{BFF9AB37-0776-4058-BB8A-695563D363FD}" type="presOf" srcId="{C630528D-AB73-4E88-B7AB-8E32FB6A2D00}" destId="{DC02C4C0-892B-48C9-9993-C7D4DDABB8E0}" srcOrd="0" destOrd="0" presId="urn:microsoft.com/office/officeart/2005/8/layout/hList1"/>
    <dgm:cxn modelId="{48B84D4E-BA7A-4261-8CF1-3E17E07236FB}" type="presOf" srcId="{C7BA761A-4F43-4F77-A979-FC260AC88B86}" destId="{8503D164-F60E-432A-BD0E-28F647C7AAB0}" srcOrd="0" destOrd="0" presId="urn:microsoft.com/office/officeart/2005/8/layout/hList1"/>
    <dgm:cxn modelId="{516B575A-256E-4F64-A610-D3889D98224E}" type="presOf" srcId="{D30A094F-400C-4822-95B7-6AE6EBEE5FA1}" destId="{DF6C1E75-5E60-4F3A-8541-AADE2F760811}" srcOrd="0" destOrd="0" presId="urn:microsoft.com/office/officeart/2005/8/layout/hList1"/>
    <dgm:cxn modelId="{8546335C-CC98-47AA-85C7-D1C72662AFAD}" srcId="{E8887336-FE19-4B2B-A5E0-E6673D4BA816}" destId="{D30A094F-400C-4822-95B7-6AE6EBEE5FA1}" srcOrd="0" destOrd="0" parTransId="{EE8F65BC-AF3E-4B29-A0EC-8CB477696659}" sibTransId="{797B483A-3CA8-4AA5-92C5-9F9E7EA1AC75}"/>
    <dgm:cxn modelId="{EA3E2F80-6828-4FFF-A92F-8DA94C609789}" srcId="{C7BA761A-4F43-4F77-A979-FC260AC88B86}" destId="{C630528D-AB73-4E88-B7AB-8E32FB6A2D00}" srcOrd="1" destOrd="0" parTransId="{8C41AB4D-FAD1-4666-9022-51304ADD59D7}" sibTransId="{33E9B3EF-58D7-4F65-A94E-A1008AE3B5E3}"/>
    <dgm:cxn modelId="{E1AF1A83-276F-4CB4-A090-A312A62730F5}" type="presOf" srcId="{36B64512-1F89-4777-9177-43E2160C627D}" destId="{F6F54D3B-BC10-450D-BC1B-49E9B186BDFE}" srcOrd="0" destOrd="0" presId="urn:microsoft.com/office/officeart/2005/8/layout/hList1"/>
    <dgm:cxn modelId="{0045188B-A149-410E-A785-AAA55A7EA5D7}" srcId="{17AFDB18-39C0-4A58-B13D-3692A36107EC}" destId="{36B64512-1F89-4777-9177-43E2160C627D}" srcOrd="0" destOrd="0" parTransId="{59C0A6BB-E5C0-43C0-8860-A2697F5E37EA}" sibTransId="{C0207607-78F9-4C7B-8DB5-B10B9007FF8E}"/>
    <dgm:cxn modelId="{AF27529E-5257-4E58-AF64-8E57BEE43DDA}" srcId="{4AFCFD03-49E4-4174-A624-48ECFF3EF499}" destId="{404446A4-92AE-45D3-9394-BB4697B4A9E8}" srcOrd="0" destOrd="0" parTransId="{FED814C0-DB55-486B-9121-7850B317C309}" sibTransId="{94F71672-8F33-4C6D-96E5-422D396198A6}"/>
    <dgm:cxn modelId="{52B145B5-DECE-4B19-82A7-B0EE261B3ED4}" type="presOf" srcId="{3D84D1A2-64A3-4EB7-B472-F37B5F767CC0}" destId="{37E97E86-3DCB-4755-B872-ADCE8F850800}" srcOrd="0" destOrd="0" presId="urn:microsoft.com/office/officeart/2005/8/layout/hList1"/>
    <dgm:cxn modelId="{E4D4B7D2-7827-4D58-BFCC-4D8CCD38A3A6}" type="presOf" srcId="{17AFDB18-39C0-4A58-B13D-3692A36107EC}" destId="{B0628831-6700-420D-B957-5A17911ED2B8}" srcOrd="0" destOrd="0" presId="urn:microsoft.com/office/officeart/2005/8/layout/hList1"/>
    <dgm:cxn modelId="{E55300EF-C1C7-4C42-BCC8-56242962E524}" srcId="{C7BA761A-4F43-4F77-A979-FC260AC88B86}" destId="{218C1463-1818-471D-B18D-6DF90B0B460A}" srcOrd="4" destOrd="0" parTransId="{270C4DD5-760F-4A0C-8A82-812AD6B1BA2B}" sibTransId="{FD59A60E-2B40-4C57-8B78-FEB2AB7C119B}"/>
    <dgm:cxn modelId="{5977F4F2-53FD-4BF5-B20C-4AE5C3E1ACFC}" type="presOf" srcId="{404446A4-92AE-45D3-9394-BB4697B4A9E8}" destId="{B3385E12-04B9-4CCD-B365-47EC2D9FDFB1}" srcOrd="0" destOrd="0" presId="urn:microsoft.com/office/officeart/2005/8/layout/hList1"/>
    <dgm:cxn modelId="{02BB40F3-00EA-431E-A1AF-FFC260DE3189}" type="presOf" srcId="{4AFCFD03-49E4-4174-A624-48ECFF3EF499}" destId="{49EAF09A-414F-496A-B156-0852AD5E0EB6}" srcOrd="0" destOrd="0" presId="urn:microsoft.com/office/officeart/2005/8/layout/hList1"/>
    <dgm:cxn modelId="{E8D7BCFA-803A-4F47-825C-CD5993468B61}" srcId="{C7BA761A-4F43-4F77-A979-FC260AC88B86}" destId="{4AFCFD03-49E4-4174-A624-48ECFF3EF499}" srcOrd="0" destOrd="0" parTransId="{F77B1327-DBA9-46CC-BC6F-8743AB70C9E3}" sibTransId="{BDB1B04E-4F5F-4D52-BDB8-228574A40388}"/>
    <dgm:cxn modelId="{F392C4FB-8285-4A8D-AEB9-8A0297F85104}" type="presOf" srcId="{55926D7B-77FE-4C23-9CC1-FFD865861DCB}" destId="{DE7D14EE-D5A4-466E-A39E-3D996BCA438B}" srcOrd="0" destOrd="0" presId="urn:microsoft.com/office/officeart/2005/8/layout/hList1"/>
    <dgm:cxn modelId="{C70AAAC9-4E9F-493F-A560-006C253A8515}" type="presParOf" srcId="{8503D164-F60E-432A-BD0E-28F647C7AAB0}" destId="{17F059DE-C7DB-4240-95C1-AAAB68A0B4BE}" srcOrd="0" destOrd="0" presId="urn:microsoft.com/office/officeart/2005/8/layout/hList1"/>
    <dgm:cxn modelId="{C89A46C7-57CB-423B-ACAA-1F54330A7CD0}" type="presParOf" srcId="{17F059DE-C7DB-4240-95C1-AAAB68A0B4BE}" destId="{49EAF09A-414F-496A-B156-0852AD5E0EB6}" srcOrd="0" destOrd="0" presId="urn:microsoft.com/office/officeart/2005/8/layout/hList1"/>
    <dgm:cxn modelId="{C534FA19-5B2F-4511-88A3-BD3783CE934B}" type="presParOf" srcId="{17F059DE-C7DB-4240-95C1-AAAB68A0B4BE}" destId="{B3385E12-04B9-4CCD-B365-47EC2D9FDFB1}" srcOrd="1" destOrd="0" presId="urn:microsoft.com/office/officeart/2005/8/layout/hList1"/>
    <dgm:cxn modelId="{AFF29746-0B83-488B-B757-027179676BDE}" type="presParOf" srcId="{8503D164-F60E-432A-BD0E-28F647C7AAB0}" destId="{49548189-09AD-4076-9C71-F83C83DEBDF0}" srcOrd="1" destOrd="0" presId="urn:microsoft.com/office/officeart/2005/8/layout/hList1"/>
    <dgm:cxn modelId="{0848B486-6C15-4278-89B1-938DFA3F5F14}" type="presParOf" srcId="{8503D164-F60E-432A-BD0E-28F647C7AAB0}" destId="{F7F7D3EF-129E-48D0-B8AD-FF691C13035B}" srcOrd="2" destOrd="0" presId="urn:microsoft.com/office/officeart/2005/8/layout/hList1"/>
    <dgm:cxn modelId="{C3ACC91C-5602-484A-86A7-5E66FE3D0530}" type="presParOf" srcId="{F7F7D3EF-129E-48D0-B8AD-FF691C13035B}" destId="{DC02C4C0-892B-48C9-9993-C7D4DDABB8E0}" srcOrd="0" destOrd="0" presId="urn:microsoft.com/office/officeart/2005/8/layout/hList1"/>
    <dgm:cxn modelId="{A0342A9F-9164-40F9-8DF0-91A92A3C4A65}" type="presParOf" srcId="{F7F7D3EF-129E-48D0-B8AD-FF691C13035B}" destId="{37E97E86-3DCB-4755-B872-ADCE8F850800}" srcOrd="1" destOrd="0" presId="urn:microsoft.com/office/officeart/2005/8/layout/hList1"/>
    <dgm:cxn modelId="{244402CA-C0CD-4425-94C4-CBC8E4D5E787}" type="presParOf" srcId="{8503D164-F60E-432A-BD0E-28F647C7AAB0}" destId="{055D638E-9EBF-4E2E-A356-C76302F5F229}" srcOrd="3" destOrd="0" presId="urn:microsoft.com/office/officeart/2005/8/layout/hList1"/>
    <dgm:cxn modelId="{9D5DC644-EE4E-4B5E-805C-422AB161560D}" type="presParOf" srcId="{8503D164-F60E-432A-BD0E-28F647C7AAB0}" destId="{5A5E8A14-0520-4F6C-B319-22CDA8EEF6F7}" srcOrd="4" destOrd="0" presId="urn:microsoft.com/office/officeart/2005/8/layout/hList1"/>
    <dgm:cxn modelId="{5780DADE-6C74-4CE1-BE65-B00BCA8FF535}" type="presParOf" srcId="{5A5E8A14-0520-4F6C-B319-22CDA8EEF6F7}" destId="{B0628831-6700-420D-B957-5A17911ED2B8}" srcOrd="0" destOrd="0" presId="urn:microsoft.com/office/officeart/2005/8/layout/hList1"/>
    <dgm:cxn modelId="{51575E5B-23AD-4B2D-829F-958CA3DB0554}" type="presParOf" srcId="{5A5E8A14-0520-4F6C-B319-22CDA8EEF6F7}" destId="{F6F54D3B-BC10-450D-BC1B-49E9B186BDFE}" srcOrd="1" destOrd="0" presId="urn:microsoft.com/office/officeart/2005/8/layout/hList1"/>
    <dgm:cxn modelId="{15176FF2-14FC-46B2-9DB4-05308AB92ECF}" type="presParOf" srcId="{8503D164-F60E-432A-BD0E-28F647C7AAB0}" destId="{692D5BB7-5EAE-4077-9E8D-DB6C49924234}" srcOrd="5" destOrd="0" presId="urn:microsoft.com/office/officeart/2005/8/layout/hList1"/>
    <dgm:cxn modelId="{D09530D6-3928-456F-B7DB-41CE8673AB73}" type="presParOf" srcId="{8503D164-F60E-432A-BD0E-28F647C7AAB0}" destId="{94053B5E-3DF4-4600-9E3C-B5E7D103124D}" srcOrd="6" destOrd="0" presId="urn:microsoft.com/office/officeart/2005/8/layout/hList1"/>
    <dgm:cxn modelId="{E9B35706-64C9-4165-A21A-024ABE4E3E46}" type="presParOf" srcId="{94053B5E-3DF4-4600-9E3C-B5E7D103124D}" destId="{76627EF5-DF5D-4A03-927A-6FD2AA1CA214}" srcOrd="0" destOrd="0" presId="urn:microsoft.com/office/officeart/2005/8/layout/hList1"/>
    <dgm:cxn modelId="{EDA1AAB2-1BF6-441F-864E-4DA8D72A6A90}" type="presParOf" srcId="{94053B5E-3DF4-4600-9E3C-B5E7D103124D}" destId="{DF6C1E75-5E60-4F3A-8541-AADE2F760811}" srcOrd="1" destOrd="0" presId="urn:microsoft.com/office/officeart/2005/8/layout/hList1"/>
    <dgm:cxn modelId="{1D93E190-FF27-4A47-9725-20E1FC67B203}" type="presParOf" srcId="{8503D164-F60E-432A-BD0E-28F647C7AAB0}" destId="{664ED3BB-C825-4E6B-A123-CC61F7AFBE6D}" srcOrd="7" destOrd="0" presId="urn:microsoft.com/office/officeart/2005/8/layout/hList1"/>
    <dgm:cxn modelId="{4E10D7CE-A443-4867-8498-52B9E087E805}" type="presParOf" srcId="{8503D164-F60E-432A-BD0E-28F647C7AAB0}" destId="{3543EB5F-F579-4E17-9710-B9993FF45713}" srcOrd="8" destOrd="0" presId="urn:microsoft.com/office/officeart/2005/8/layout/hList1"/>
    <dgm:cxn modelId="{E5E37E56-5341-47EC-A2E9-53C7C26EBC2A}" type="presParOf" srcId="{3543EB5F-F579-4E17-9710-B9993FF45713}" destId="{50B8C2D1-ECB3-43A6-BBCC-0E8CD64C83B0}" srcOrd="0" destOrd="0" presId="urn:microsoft.com/office/officeart/2005/8/layout/hList1"/>
    <dgm:cxn modelId="{A3CC1B7D-0E01-4ECF-AB07-B074637F8004}" type="presParOf" srcId="{3543EB5F-F579-4E17-9710-B9993FF45713}" destId="{DE7D14EE-D5A4-466E-A39E-3D996BCA438B}" srcOrd="1" destOrd="0" presId="urn:microsoft.com/office/officeart/2005/8/layout/hList1"/>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D2A963-75EC-4ADB-AE07-E955D64719C8}" type="doc">
      <dgm:prSet loTypeId="urn:microsoft.com/office/officeart/2005/8/layout/hList1" loCatId="list" qsTypeId="urn:microsoft.com/office/officeart/2005/8/quickstyle/simple3" qsCatId="simple" csTypeId="urn:microsoft.com/office/officeart/2005/8/colors/accent4_2" csCatId="accent4" phldr="1"/>
      <dgm:spPr/>
      <dgm:t>
        <a:bodyPr/>
        <a:lstStyle/>
        <a:p>
          <a:endParaRPr lang="en-IN"/>
        </a:p>
      </dgm:t>
    </dgm:pt>
    <dgm:pt modelId="{E6B8D408-495B-4467-950B-F0EB6B0F3E87}">
      <dgm:prSet phldrT="[Text]" custT="1"/>
      <dgm:spPr>
        <a:gradFill rotWithShape="0">
          <a:gsLst>
            <a:gs pos="0">
              <a:schemeClr val="accent4">
                <a:hueOff val="0"/>
                <a:satOff val="0"/>
                <a:alphaOff val="0"/>
                <a:tint val="50000"/>
                <a:satMod val="300000"/>
                <a:lumMod val="97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gradFill>
        <a:ln w="25400">
          <a:extLst>
            <a:ext uri="{C807C97D-BFC1-408E-A445-0C87EB9F89A2}">
              <ask:lineSketchStyleProps xmlns:ask="http://schemas.microsoft.com/office/drawing/2018/sketchyshapes">
                <ask:type>
                  <ask:lineSketchScribble/>
                </ask:type>
              </ask:lineSketchStyleProps>
            </a:ext>
          </a:extLst>
        </a:ln>
      </dgm:spPr>
      <dgm:t>
        <a:bodyPr/>
        <a:lstStyle/>
        <a:p>
          <a:r>
            <a:rPr lang="en-IN" sz="1400" b="1" dirty="0">
              <a:latin typeface="Times New Roman" panose="02020603050405020304" pitchFamily="18" charset="0"/>
              <a:cs typeface="Times New Roman" panose="02020603050405020304" pitchFamily="18" charset="0"/>
            </a:rPr>
            <a:t>Personalized Engagement</a:t>
          </a:r>
          <a:endParaRPr lang="en-IN" sz="1400" dirty="0">
            <a:latin typeface="Times New Roman" panose="02020603050405020304" pitchFamily="18" charset="0"/>
            <a:cs typeface="Times New Roman" panose="02020603050405020304" pitchFamily="18" charset="0"/>
          </a:endParaRPr>
        </a:p>
      </dgm:t>
    </dgm:pt>
    <dgm:pt modelId="{D7CCC40B-A33E-4124-8504-51F3FE5F2926}" type="parTrans" cxnId="{9E0DAFFC-1E4C-440B-B800-F06F5C69CA93}">
      <dgm:prSet/>
      <dgm:spPr/>
      <dgm:t>
        <a:bodyPr/>
        <a:lstStyle/>
        <a:p>
          <a:endParaRPr lang="en-IN" sz="1400">
            <a:latin typeface="Times New Roman" panose="02020603050405020304" pitchFamily="18" charset="0"/>
            <a:cs typeface="Times New Roman" panose="02020603050405020304" pitchFamily="18" charset="0"/>
          </a:endParaRPr>
        </a:p>
      </dgm:t>
    </dgm:pt>
    <dgm:pt modelId="{841E5FDA-DC37-4BB8-BEC5-7EA3BCABD94F}" type="sibTrans" cxnId="{9E0DAFFC-1E4C-440B-B800-F06F5C69CA93}">
      <dgm:prSet/>
      <dgm:spPr/>
      <dgm:t>
        <a:bodyPr/>
        <a:lstStyle/>
        <a:p>
          <a:endParaRPr lang="en-IN" sz="1400">
            <a:latin typeface="Times New Roman" panose="02020603050405020304" pitchFamily="18" charset="0"/>
            <a:cs typeface="Times New Roman" panose="02020603050405020304" pitchFamily="18" charset="0"/>
          </a:endParaRPr>
        </a:p>
      </dgm:t>
    </dgm:pt>
    <dgm:pt modelId="{0C74B109-7FBF-445B-85E3-721D106B0241}">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ClrTx/>
            <a:buSzTx/>
            <a:buFontTx/>
            <a:buNone/>
          </a:pPr>
          <a:r>
            <a:rPr kumimoji="0" lang="en-US" altLang="en-US" sz="1400" b="0" i="0" u="none" strike="noStrike" cap="none" normalizeH="0" baseline="0" dirty="0">
              <a:ln/>
              <a:effectLst/>
              <a:latin typeface="Times New Roman" panose="02020603050405020304" pitchFamily="18" charset="0"/>
              <a:cs typeface="Times New Roman" panose="02020603050405020304" pitchFamily="18" charset="0"/>
            </a:rPr>
            <a:t>Reward high-engagement users with exclusive access, badges, and recognition to maintain loyalty, while offering time-limited incentives to re-engage inactive users.</a:t>
          </a:r>
          <a:endParaRPr lang="en-IN" sz="1400" dirty="0">
            <a:latin typeface="Times New Roman" panose="02020603050405020304" pitchFamily="18" charset="0"/>
            <a:cs typeface="Times New Roman" panose="02020603050405020304" pitchFamily="18" charset="0"/>
          </a:endParaRPr>
        </a:p>
      </dgm:t>
    </dgm:pt>
    <dgm:pt modelId="{90339B35-82BB-4A38-8DF6-55591EB44C3E}" type="parTrans" cxnId="{D34D3D4E-745C-4DE1-BB0D-5FAF454CC24D}">
      <dgm:prSet/>
      <dgm:spPr/>
      <dgm:t>
        <a:bodyPr/>
        <a:lstStyle/>
        <a:p>
          <a:endParaRPr lang="en-IN" sz="1400">
            <a:latin typeface="Times New Roman" panose="02020603050405020304" pitchFamily="18" charset="0"/>
            <a:cs typeface="Times New Roman" panose="02020603050405020304" pitchFamily="18" charset="0"/>
          </a:endParaRPr>
        </a:p>
      </dgm:t>
    </dgm:pt>
    <dgm:pt modelId="{CAC8F840-2996-49E2-A851-8539ED1176FE}" type="sibTrans" cxnId="{D34D3D4E-745C-4DE1-BB0D-5FAF454CC24D}">
      <dgm:prSet/>
      <dgm:spPr/>
      <dgm:t>
        <a:bodyPr/>
        <a:lstStyle/>
        <a:p>
          <a:endParaRPr lang="en-IN" sz="1400">
            <a:latin typeface="Times New Roman" panose="02020603050405020304" pitchFamily="18" charset="0"/>
            <a:cs typeface="Times New Roman" panose="02020603050405020304" pitchFamily="18" charset="0"/>
          </a:endParaRPr>
        </a:p>
      </dgm:t>
    </dgm:pt>
    <dgm:pt modelId="{218171F0-171A-4213-8F62-CA8E02A9B10D}">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r>
            <a:rPr kumimoji="0" lang="en-US" altLang="en-US" sz="1400" b="1" i="0" u="none" strike="noStrike" cap="none" normalizeH="0" baseline="0" dirty="0">
              <a:ln/>
              <a:effectLst/>
              <a:latin typeface="Times New Roman" panose="02020603050405020304" pitchFamily="18" charset="0"/>
              <a:cs typeface="Times New Roman" panose="02020603050405020304" pitchFamily="18" charset="0"/>
            </a:rPr>
            <a:t>Optimized Content Strategy</a:t>
          </a:r>
          <a:endParaRPr lang="en-IN" sz="1400" dirty="0">
            <a:latin typeface="Times New Roman" panose="02020603050405020304" pitchFamily="18" charset="0"/>
            <a:cs typeface="Times New Roman" panose="02020603050405020304" pitchFamily="18" charset="0"/>
          </a:endParaRPr>
        </a:p>
      </dgm:t>
    </dgm:pt>
    <dgm:pt modelId="{15A0B6C3-E3D2-450D-B23D-B140FF91BEC7}" type="parTrans" cxnId="{FD73A049-D48C-4205-9989-FD30C5536A19}">
      <dgm:prSet/>
      <dgm:spPr/>
      <dgm:t>
        <a:bodyPr/>
        <a:lstStyle/>
        <a:p>
          <a:endParaRPr lang="en-IN" sz="1400">
            <a:latin typeface="Times New Roman" panose="02020603050405020304" pitchFamily="18" charset="0"/>
            <a:cs typeface="Times New Roman" panose="02020603050405020304" pitchFamily="18" charset="0"/>
          </a:endParaRPr>
        </a:p>
      </dgm:t>
    </dgm:pt>
    <dgm:pt modelId="{95A6B67A-DE2D-4710-BD7B-C390BCBBDFA1}" type="sibTrans" cxnId="{FD73A049-D48C-4205-9989-FD30C5536A19}">
      <dgm:prSet/>
      <dgm:spPr/>
      <dgm:t>
        <a:bodyPr/>
        <a:lstStyle/>
        <a:p>
          <a:endParaRPr lang="en-IN" sz="1400">
            <a:latin typeface="Times New Roman" panose="02020603050405020304" pitchFamily="18" charset="0"/>
            <a:cs typeface="Times New Roman" panose="02020603050405020304" pitchFamily="18" charset="0"/>
          </a:endParaRPr>
        </a:p>
      </dgm:t>
    </dgm:pt>
    <dgm:pt modelId="{86A7E642-BA86-46A8-AF8D-8D1749B4DE27}">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ClrTx/>
            <a:buSzTx/>
            <a:buFontTx/>
            <a:buNone/>
          </a:pPr>
          <a:r>
            <a:rPr kumimoji="0" lang="en-US" altLang="en-US" sz="1400" b="0" i="0" u="none" strike="noStrike" cap="none" normalizeH="0" baseline="0" dirty="0">
              <a:ln/>
              <a:effectLst/>
              <a:latin typeface="Times New Roman" panose="02020603050405020304" pitchFamily="18" charset="0"/>
              <a:cs typeface="Times New Roman" panose="02020603050405020304" pitchFamily="18" charset="0"/>
            </a:rPr>
            <a:t>Focus on popular hashtags like smile, party, and beach, scheduling posts during peak times (afternoons and evenings) on high-activity days (Tuesday, Thursday, Sunday).</a:t>
          </a:r>
          <a:endParaRPr lang="en-IN" sz="1400" dirty="0">
            <a:latin typeface="Times New Roman" panose="02020603050405020304" pitchFamily="18" charset="0"/>
            <a:cs typeface="Times New Roman" panose="02020603050405020304" pitchFamily="18" charset="0"/>
          </a:endParaRPr>
        </a:p>
      </dgm:t>
    </dgm:pt>
    <dgm:pt modelId="{25CA3993-54B2-4499-967C-D68E8E77220A}" type="parTrans" cxnId="{88512E4A-B335-4942-B471-CF30C75D3105}">
      <dgm:prSet/>
      <dgm:spPr/>
      <dgm:t>
        <a:bodyPr/>
        <a:lstStyle/>
        <a:p>
          <a:endParaRPr lang="en-IN" sz="1400">
            <a:latin typeface="Times New Roman" panose="02020603050405020304" pitchFamily="18" charset="0"/>
            <a:cs typeface="Times New Roman" panose="02020603050405020304" pitchFamily="18" charset="0"/>
          </a:endParaRPr>
        </a:p>
      </dgm:t>
    </dgm:pt>
    <dgm:pt modelId="{2FC8F6F3-00AA-4435-A189-644DD588C736}" type="sibTrans" cxnId="{88512E4A-B335-4942-B471-CF30C75D3105}">
      <dgm:prSet/>
      <dgm:spPr/>
      <dgm:t>
        <a:bodyPr/>
        <a:lstStyle/>
        <a:p>
          <a:endParaRPr lang="en-IN" sz="1400">
            <a:latin typeface="Times New Roman" panose="02020603050405020304" pitchFamily="18" charset="0"/>
            <a:cs typeface="Times New Roman" panose="02020603050405020304" pitchFamily="18" charset="0"/>
          </a:endParaRPr>
        </a:p>
      </dgm:t>
    </dgm:pt>
    <dgm:pt modelId="{409DEC77-B9BF-4361-9232-DAA16C7EE41C}">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r>
            <a:rPr kumimoji="0" lang="en-US" altLang="en-US" sz="1400" b="1" i="0" u="none" strike="noStrike" cap="none" normalizeH="0" baseline="0">
              <a:ln/>
              <a:effectLst/>
              <a:latin typeface="Times New Roman" panose="02020603050405020304" pitchFamily="18" charset="0"/>
              <a:cs typeface="Times New Roman" panose="02020603050405020304" pitchFamily="18" charset="0"/>
            </a:rPr>
            <a:t>Influencer Collaboration</a:t>
          </a:r>
          <a:r>
            <a:rPr kumimoji="0" lang="en-US" altLang="en-US" sz="1400" b="0" i="0" u="none" strike="noStrike" cap="none" normalizeH="0" baseline="0">
              <a:ln/>
              <a:effectLst/>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dgm:t>
    </dgm:pt>
    <dgm:pt modelId="{B5DD646E-0160-4632-A5FE-B7C1D0C3B34A}" type="parTrans" cxnId="{EB856876-336F-4EFE-A4F9-8B205ED0B6A8}">
      <dgm:prSet/>
      <dgm:spPr/>
      <dgm:t>
        <a:bodyPr/>
        <a:lstStyle/>
        <a:p>
          <a:endParaRPr lang="en-IN" sz="1400">
            <a:latin typeface="Times New Roman" panose="02020603050405020304" pitchFamily="18" charset="0"/>
            <a:cs typeface="Times New Roman" panose="02020603050405020304" pitchFamily="18" charset="0"/>
          </a:endParaRPr>
        </a:p>
      </dgm:t>
    </dgm:pt>
    <dgm:pt modelId="{4BFDD75F-CA6F-4DC8-BFF8-3D2013F1684F}" type="sibTrans" cxnId="{EB856876-336F-4EFE-A4F9-8B205ED0B6A8}">
      <dgm:prSet/>
      <dgm:spPr/>
      <dgm:t>
        <a:bodyPr/>
        <a:lstStyle/>
        <a:p>
          <a:endParaRPr lang="en-IN" sz="1400">
            <a:latin typeface="Times New Roman" panose="02020603050405020304" pitchFamily="18" charset="0"/>
            <a:cs typeface="Times New Roman" panose="02020603050405020304" pitchFamily="18" charset="0"/>
          </a:endParaRPr>
        </a:p>
      </dgm:t>
    </dgm:pt>
    <dgm:pt modelId="{6FB85B6B-42B3-4BBE-B769-80CBEB4E188A}">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ClrTx/>
            <a:buSzTx/>
            <a:buFontTx/>
            <a:buNone/>
          </a:pPr>
          <a:r>
            <a:rPr kumimoji="0" lang="en-US" altLang="en-US" sz="1400" b="0" i="0" u="none" strike="noStrike" cap="none" normalizeH="0" baseline="0" dirty="0">
              <a:ln/>
              <a:effectLst/>
              <a:latin typeface="Times New Roman" panose="02020603050405020304" pitchFamily="18" charset="0"/>
              <a:cs typeface="Times New Roman" panose="02020603050405020304" pitchFamily="18" charset="0"/>
            </a:rPr>
            <a:t>Approach influencers with personalized outreach, offering mutual benefits like exclusive products or compensation, while giving them creative freedom in campaigns.</a:t>
          </a:r>
          <a:endParaRPr lang="en-IN" sz="1400" dirty="0">
            <a:latin typeface="Times New Roman" panose="02020603050405020304" pitchFamily="18" charset="0"/>
            <a:cs typeface="Times New Roman" panose="02020603050405020304" pitchFamily="18" charset="0"/>
          </a:endParaRPr>
        </a:p>
      </dgm:t>
    </dgm:pt>
    <dgm:pt modelId="{A0206BED-98BF-48DA-B0D4-387954A8B118}" type="parTrans" cxnId="{D161810D-6735-4FB3-8D6A-FFBC74D665E5}">
      <dgm:prSet/>
      <dgm:spPr/>
      <dgm:t>
        <a:bodyPr/>
        <a:lstStyle/>
        <a:p>
          <a:endParaRPr lang="en-IN" sz="1400">
            <a:latin typeface="Times New Roman" panose="02020603050405020304" pitchFamily="18" charset="0"/>
            <a:cs typeface="Times New Roman" panose="02020603050405020304" pitchFamily="18" charset="0"/>
          </a:endParaRPr>
        </a:p>
      </dgm:t>
    </dgm:pt>
    <dgm:pt modelId="{2A5B8029-0F32-4FDC-A923-054E67CAF953}" type="sibTrans" cxnId="{D161810D-6735-4FB3-8D6A-FFBC74D665E5}">
      <dgm:prSet/>
      <dgm:spPr/>
      <dgm:t>
        <a:bodyPr/>
        <a:lstStyle/>
        <a:p>
          <a:endParaRPr lang="en-IN" sz="1400">
            <a:latin typeface="Times New Roman" panose="02020603050405020304" pitchFamily="18" charset="0"/>
            <a:cs typeface="Times New Roman" panose="02020603050405020304" pitchFamily="18" charset="0"/>
          </a:endParaRPr>
        </a:p>
      </dgm:t>
    </dgm:pt>
    <dgm:pt modelId="{B2220462-F45D-4AE9-92FE-EA688172A272}">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r>
            <a:rPr kumimoji="0" lang="en-US" altLang="en-US" sz="1400" b="1" i="0" u="none" strike="noStrike" cap="none" normalizeH="0" baseline="0" dirty="0">
              <a:ln/>
              <a:effectLst/>
              <a:latin typeface="Times New Roman" panose="02020603050405020304" pitchFamily="18" charset="0"/>
              <a:cs typeface="Times New Roman" panose="02020603050405020304" pitchFamily="18" charset="0"/>
            </a:rPr>
            <a:t>Targeted Ads &amp; Campaigns</a:t>
          </a:r>
          <a:r>
            <a:rPr kumimoji="0" lang="en-US" altLang="en-US" sz="1400" b="0" i="0" u="none" strike="noStrike" cap="none" normalizeH="0" baseline="0" dirty="0">
              <a:ln/>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dgm:t>
    </dgm:pt>
    <dgm:pt modelId="{8751F71F-F07B-4BB5-9984-14B9A75C2228}" type="parTrans" cxnId="{3F3617A8-43B4-4394-ACC8-226062B918C5}">
      <dgm:prSet/>
      <dgm:spPr/>
      <dgm:t>
        <a:bodyPr/>
        <a:lstStyle/>
        <a:p>
          <a:endParaRPr lang="en-IN" sz="1400">
            <a:latin typeface="Times New Roman" panose="02020603050405020304" pitchFamily="18" charset="0"/>
            <a:cs typeface="Times New Roman" panose="02020603050405020304" pitchFamily="18" charset="0"/>
          </a:endParaRPr>
        </a:p>
      </dgm:t>
    </dgm:pt>
    <dgm:pt modelId="{EEAFD777-D41A-48DE-948B-39BA707CD4DE}" type="sibTrans" cxnId="{3F3617A8-43B4-4394-ACC8-226062B918C5}">
      <dgm:prSet/>
      <dgm:spPr/>
      <dgm:t>
        <a:bodyPr/>
        <a:lstStyle/>
        <a:p>
          <a:endParaRPr lang="en-IN" sz="1400">
            <a:latin typeface="Times New Roman" panose="02020603050405020304" pitchFamily="18" charset="0"/>
            <a:cs typeface="Times New Roman" panose="02020603050405020304" pitchFamily="18" charset="0"/>
          </a:endParaRPr>
        </a:p>
      </dgm:t>
    </dgm:pt>
    <dgm:pt modelId="{C0456856-0EC1-48D3-BE87-45DEE307E23B}">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ClrTx/>
            <a:buSzTx/>
            <a:buFontTx/>
            <a:buNone/>
          </a:pPr>
          <a:r>
            <a:rPr kumimoji="0" lang="en-US" altLang="en-US" sz="1400" b="0" i="0" u="none" strike="noStrike" cap="none" normalizeH="0" baseline="0" dirty="0">
              <a:ln/>
              <a:effectLst/>
              <a:latin typeface="Times New Roman" panose="02020603050405020304" pitchFamily="18" charset="0"/>
              <a:cs typeface="Times New Roman" panose="02020603050405020304" pitchFamily="18" charset="0"/>
            </a:rPr>
            <a:t>Use tag-based segmentation to create relevant, targeted ads and content that aligns with users’ interests (e.g., food, fashion), leveraging high-engagement hashtags.</a:t>
          </a:r>
          <a:endParaRPr lang="en-IN" sz="1400" dirty="0">
            <a:latin typeface="Times New Roman" panose="02020603050405020304" pitchFamily="18" charset="0"/>
            <a:cs typeface="Times New Roman" panose="02020603050405020304" pitchFamily="18" charset="0"/>
          </a:endParaRPr>
        </a:p>
      </dgm:t>
    </dgm:pt>
    <dgm:pt modelId="{E11DBA43-72DF-4DCF-815D-B029A0EB9FAF}" type="parTrans" cxnId="{B896BDA6-F81C-494A-9D6B-788D851D294E}">
      <dgm:prSet/>
      <dgm:spPr/>
      <dgm:t>
        <a:bodyPr/>
        <a:lstStyle/>
        <a:p>
          <a:endParaRPr lang="en-IN" sz="1400">
            <a:latin typeface="Times New Roman" panose="02020603050405020304" pitchFamily="18" charset="0"/>
            <a:cs typeface="Times New Roman" panose="02020603050405020304" pitchFamily="18" charset="0"/>
          </a:endParaRPr>
        </a:p>
      </dgm:t>
    </dgm:pt>
    <dgm:pt modelId="{30DBB062-A381-4EE8-BFF9-CF339AAFD768}" type="sibTrans" cxnId="{B896BDA6-F81C-494A-9D6B-788D851D294E}">
      <dgm:prSet/>
      <dgm:spPr/>
      <dgm:t>
        <a:bodyPr/>
        <a:lstStyle/>
        <a:p>
          <a:endParaRPr lang="en-IN" sz="1400">
            <a:latin typeface="Times New Roman" panose="02020603050405020304" pitchFamily="18" charset="0"/>
            <a:cs typeface="Times New Roman" panose="02020603050405020304" pitchFamily="18" charset="0"/>
          </a:endParaRPr>
        </a:p>
      </dgm:t>
    </dgm:pt>
    <dgm:pt modelId="{7602930D-47E9-44E0-A3A8-1A587CFDBAE2}">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r>
            <a:rPr kumimoji="0" lang="en-US" altLang="en-US" sz="1400" b="1" i="0" u="none" strike="noStrike" cap="none" normalizeH="0" baseline="0" dirty="0">
              <a:ln/>
              <a:effectLst/>
              <a:latin typeface="Times New Roman" panose="02020603050405020304" pitchFamily="18" charset="0"/>
              <a:cs typeface="Times New Roman" panose="02020603050405020304" pitchFamily="18" charset="0"/>
            </a:rPr>
            <a:t>Loyalty &amp; Reward Programs</a:t>
          </a:r>
          <a:endParaRPr lang="en-IN" sz="1400" dirty="0">
            <a:latin typeface="Times New Roman" panose="02020603050405020304" pitchFamily="18" charset="0"/>
            <a:cs typeface="Times New Roman" panose="02020603050405020304" pitchFamily="18" charset="0"/>
          </a:endParaRPr>
        </a:p>
      </dgm:t>
    </dgm:pt>
    <dgm:pt modelId="{53640929-1A0D-4341-BDB1-B42B86B27B2A}" type="parTrans" cxnId="{CC8C879F-0D8A-463F-8CE0-1351DF51C870}">
      <dgm:prSet/>
      <dgm:spPr/>
      <dgm:t>
        <a:bodyPr/>
        <a:lstStyle/>
        <a:p>
          <a:endParaRPr lang="en-IN" sz="1400">
            <a:latin typeface="Times New Roman" panose="02020603050405020304" pitchFamily="18" charset="0"/>
            <a:cs typeface="Times New Roman" panose="02020603050405020304" pitchFamily="18" charset="0"/>
          </a:endParaRPr>
        </a:p>
      </dgm:t>
    </dgm:pt>
    <dgm:pt modelId="{53BB0245-EE57-4FD6-8A4D-32AFF16BECD5}" type="sibTrans" cxnId="{CC8C879F-0D8A-463F-8CE0-1351DF51C870}">
      <dgm:prSet/>
      <dgm:spPr/>
      <dgm:t>
        <a:bodyPr/>
        <a:lstStyle/>
        <a:p>
          <a:endParaRPr lang="en-IN" sz="1400">
            <a:latin typeface="Times New Roman" panose="02020603050405020304" pitchFamily="18" charset="0"/>
            <a:cs typeface="Times New Roman" panose="02020603050405020304" pitchFamily="18" charset="0"/>
          </a:endParaRPr>
        </a:p>
      </dgm:t>
    </dgm:pt>
    <dgm:pt modelId="{F3F0D821-698A-4B3E-B6E9-7A7390A26E7A}">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kumimoji="0" lang="en-US" altLang="en-US" sz="1400" b="0" i="0" u="none" strike="noStrike" cap="none" normalizeH="0" baseline="0" dirty="0">
              <a:ln/>
              <a:effectLst/>
              <a:latin typeface="Times New Roman" panose="02020603050405020304" pitchFamily="18" charset="0"/>
              <a:cs typeface="Times New Roman" panose="02020603050405020304" pitchFamily="18" charset="0"/>
            </a:rPr>
            <a:t>Implement a points or rewards system to incentivize user activity, offering tangible rewards like gift cards, discounts, or premium features to drive further engagement.</a:t>
          </a:r>
          <a:endParaRPr lang="en-IN" sz="1400" dirty="0">
            <a:latin typeface="Times New Roman" panose="02020603050405020304" pitchFamily="18" charset="0"/>
            <a:cs typeface="Times New Roman" panose="02020603050405020304" pitchFamily="18" charset="0"/>
          </a:endParaRPr>
        </a:p>
      </dgm:t>
    </dgm:pt>
    <dgm:pt modelId="{D6785C86-6EB6-440F-8D1A-B96C1C6606ED}" type="parTrans" cxnId="{D2C223EE-B892-454B-B811-7840E90BBD46}">
      <dgm:prSet/>
      <dgm:spPr/>
      <dgm:t>
        <a:bodyPr/>
        <a:lstStyle/>
        <a:p>
          <a:endParaRPr lang="en-IN" sz="1400">
            <a:latin typeface="Times New Roman" panose="02020603050405020304" pitchFamily="18" charset="0"/>
            <a:cs typeface="Times New Roman" panose="02020603050405020304" pitchFamily="18" charset="0"/>
          </a:endParaRPr>
        </a:p>
      </dgm:t>
    </dgm:pt>
    <dgm:pt modelId="{C2F0D5CE-52A5-4D89-973F-B11F21B93364}" type="sibTrans" cxnId="{D2C223EE-B892-454B-B811-7840E90BBD46}">
      <dgm:prSet/>
      <dgm:spPr/>
      <dgm:t>
        <a:bodyPr/>
        <a:lstStyle/>
        <a:p>
          <a:endParaRPr lang="en-IN" sz="1400">
            <a:latin typeface="Times New Roman" panose="02020603050405020304" pitchFamily="18" charset="0"/>
            <a:cs typeface="Times New Roman" panose="02020603050405020304" pitchFamily="18" charset="0"/>
          </a:endParaRPr>
        </a:p>
      </dgm:t>
    </dgm:pt>
    <dgm:pt modelId="{51D1042C-17C2-435F-95B9-E7E8DAF2C7CB}" type="pres">
      <dgm:prSet presAssocID="{EAD2A963-75EC-4ADB-AE07-E955D64719C8}" presName="Name0" presStyleCnt="0">
        <dgm:presLayoutVars>
          <dgm:dir/>
          <dgm:animLvl val="lvl"/>
          <dgm:resizeHandles val="exact"/>
        </dgm:presLayoutVars>
      </dgm:prSet>
      <dgm:spPr/>
    </dgm:pt>
    <dgm:pt modelId="{8E725337-1FCB-42FE-85A1-40172F174D8E}" type="pres">
      <dgm:prSet presAssocID="{E6B8D408-495B-4467-950B-F0EB6B0F3E87}" presName="composite" presStyleCnt="0"/>
      <dgm:spPr/>
    </dgm:pt>
    <dgm:pt modelId="{728AE08B-32EC-495C-AFE2-2CF6169FFB4A}" type="pres">
      <dgm:prSet presAssocID="{E6B8D408-495B-4467-950B-F0EB6B0F3E87}" presName="parTx" presStyleLbl="alignNode1" presStyleIdx="0" presStyleCnt="5">
        <dgm:presLayoutVars>
          <dgm:chMax val="0"/>
          <dgm:chPref val="0"/>
          <dgm:bulletEnabled val="1"/>
        </dgm:presLayoutVars>
      </dgm:prSet>
      <dgm:spPr/>
    </dgm:pt>
    <dgm:pt modelId="{AF79D8E5-1224-452B-A2FB-F84742B48996}" type="pres">
      <dgm:prSet presAssocID="{E6B8D408-495B-4467-950B-F0EB6B0F3E87}" presName="desTx" presStyleLbl="alignAccFollowNode1" presStyleIdx="0" presStyleCnt="5">
        <dgm:presLayoutVars>
          <dgm:bulletEnabled val="1"/>
        </dgm:presLayoutVars>
      </dgm:prSet>
      <dgm:spPr/>
    </dgm:pt>
    <dgm:pt modelId="{B0008B40-9DA1-4539-ACB0-6FA5E3408452}" type="pres">
      <dgm:prSet presAssocID="{841E5FDA-DC37-4BB8-BEC5-7EA3BCABD94F}" presName="space" presStyleCnt="0"/>
      <dgm:spPr/>
    </dgm:pt>
    <dgm:pt modelId="{DC66ED78-E64A-49C0-BA59-DD6DB2A6F8D5}" type="pres">
      <dgm:prSet presAssocID="{218171F0-171A-4213-8F62-CA8E02A9B10D}" presName="composite" presStyleCnt="0"/>
      <dgm:spPr/>
    </dgm:pt>
    <dgm:pt modelId="{631C25D8-F177-440D-9A79-6CB645FABE17}" type="pres">
      <dgm:prSet presAssocID="{218171F0-171A-4213-8F62-CA8E02A9B10D}" presName="parTx" presStyleLbl="alignNode1" presStyleIdx="1" presStyleCnt="5">
        <dgm:presLayoutVars>
          <dgm:chMax val="0"/>
          <dgm:chPref val="0"/>
          <dgm:bulletEnabled val="1"/>
        </dgm:presLayoutVars>
      </dgm:prSet>
      <dgm:spPr/>
    </dgm:pt>
    <dgm:pt modelId="{7D35FC05-74DE-430F-A9C1-FC91820E1141}" type="pres">
      <dgm:prSet presAssocID="{218171F0-171A-4213-8F62-CA8E02A9B10D}" presName="desTx" presStyleLbl="alignAccFollowNode1" presStyleIdx="1" presStyleCnt="5">
        <dgm:presLayoutVars>
          <dgm:bulletEnabled val="1"/>
        </dgm:presLayoutVars>
      </dgm:prSet>
      <dgm:spPr/>
    </dgm:pt>
    <dgm:pt modelId="{4B5F299F-88DA-44BA-8DAD-33FF9FA7CA0C}" type="pres">
      <dgm:prSet presAssocID="{95A6B67A-DE2D-4710-BD7B-C390BCBBDFA1}" presName="space" presStyleCnt="0"/>
      <dgm:spPr/>
    </dgm:pt>
    <dgm:pt modelId="{CD03A802-A4EA-4A9D-8A36-9EF2947E895D}" type="pres">
      <dgm:prSet presAssocID="{409DEC77-B9BF-4361-9232-DAA16C7EE41C}" presName="composite" presStyleCnt="0"/>
      <dgm:spPr/>
    </dgm:pt>
    <dgm:pt modelId="{3495FCD2-0CF6-4C5D-BAD6-8570FDD7F975}" type="pres">
      <dgm:prSet presAssocID="{409DEC77-B9BF-4361-9232-DAA16C7EE41C}" presName="parTx" presStyleLbl="alignNode1" presStyleIdx="2" presStyleCnt="5">
        <dgm:presLayoutVars>
          <dgm:chMax val="0"/>
          <dgm:chPref val="0"/>
          <dgm:bulletEnabled val="1"/>
        </dgm:presLayoutVars>
      </dgm:prSet>
      <dgm:spPr/>
    </dgm:pt>
    <dgm:pt modelId="{E6A91A7D-52D5-4BE5-B107-59A035EA4D24}" type="pres">
      <dgm:prSet presAssocID="{409DEC77-B9BF-4361-9232-DAA16C7EE41C}" presName="desTx" presStyleLbl="alignAccFollowNode1" presStyleIdx="2" presStyleCnt="5">
        <dgm:presLayoutVars>
          <dgm:bulletEnabled val="1"/>
        </dgm:presLayoutVars>
      </dgm:prSet>
      <dgm:spPr/>
    </dgm:pt>
    <dgm:pt modelId="{9767FB7A-F5AF-482E-8889-055131F630AF}" type="pres">
      <dgm:prSet presAssocID="{4BFDD75F-CA6F-4DC8-BFF8-3D2013F1684F}" presName="space" presStyleCnt="0"/>
      <dgm:spPr/>
    </dgm:pt>
    <dgm:pt modelId="{38C3840C-9F3D-476F-86F9-884521ADD064}" type="pres">
      <dgm:prSet presAssocID="{B2220462-F45D-4AE9-92FE-EA688172A272}" presName="composite" presStyleCnt="0"/>
      <dgm:spPr/>
    </dgm:pt>
    <dgm:pt modelId="{93513404-FA9A-4332-9FE7-16BC775FE39B}" type="pres">
      <dgm:prSet presAssocID="{B2220462-F45D-4AE9-92FE-EA688172A272}" presName="parTx" presStyleLbl="alignNode1" presStyleIdx="3" presStyleCnt="5">
        <dgm:presLayoutVars>
          <dgm:chMax val="0"/>
          <dgm:chPref val="0"/>
          <dgm:bulletEnabled val="1"/>
        </dgm:presLayoutVars>
      </dgm:prSet>
      <dgm:spPr/>
    </dgm:pt>
    <dgm:pt modelId="{377FF565-E709-4F35-AFDD-C9340AA167A4}" type="pres">
      <dgm:prSet presAssocID="{B2220462-F45D-4AE9-92FE-EA688172A272}" presName="desTx" presStyleLbl="alignAccFollowNode1" presStyleIdx="3" presStyleCnt="5">
        <dgm:presLayoutVars>
          <dgm:bulletEnabled val="1"/>
        </dgm:presLayoutVars>
      </dgm:prSet>
      <dgm:spPr/>
    </dgm:pt>
    <dgm:pt modelId="{4E4229A4-6630-4A95-A6C5-BCE351122F23}" type="pres">
      <dgm:prSet presAssocID="{EEAFD777-D41A-48DE-948B-39BA707CD4DE}" presName="space" presStyleCnt="0"/>
      <dgm:spPr/>
    </dgm:pt>
    <dgm:pt modelId="{D9880AA3-B955-4030-BC72-FEB44DCFB4E0}" type="pres">
      <dgm:prSet presAssocID="{7602930D-47E9-44E0-A3A8-1A587CFDBAE2}" presName="composite" presStyleCnt="0"/>
      <dgm:spPr/>
    </dgm:pt>
    <dgm:pt modelId="{58C77416-B79D-4A72-A377-823663C9D556}" type="pres">
      <dgm:prSet presAssocID="{7602930D-47E9-44E0-A3A8-1A587CFDBAE2}" presName="parTx" presStyleLbl="alignNode1" presStyleIdx="4" presStyleCnt="5">
        <dgm:presLayoutVars>
          <dgm:chMax val="0"/>
          <dgm:chPref val="0"/>
          <dgm:bulletEnabled val="1"/>
        </dgm:presLayoutVars>
      </dgm:prSet>
      <dgm:spPr/>
    </dgm:pt>
    <dgm:pt modelId="{64AAF971-BA05-415F-A934-135857D30EDF}" type="pres">
      <dgm:prSet presAssocID="{7602930D-47E9-44E0-A3A8-1A587CFDBAE2}" presName="desTx" presStyleLbl="alignAccFollowNode1" presStyleIdx="4" presStyleCnt="5">
        <dgm:presLayoutVars>
          <dgm:bulletEnabled val="1"/>
        </dgm:presLayoutVars>
      </dgm:prSet>
      <dgm:spPr/>
    </dgm:pt>
  </dgm:ptLst>
  <dgm:cxnLst>
    <dgm:cxn modelId="{D161810D-6735-4FB3-8D6A-FFBC74D665E5}" srcId="{409DEC77-B9BF-4361-9232-DAA16C7EE41C}" destId="{6FB85B6B-42B3-4BBE-B769-80CBEB4E188A}" srcOrd="0" destOrd="0" parTransId="{A0206BED-98BF-48DA-B0D4-387954A8B118}" sibTransId="{2A5B8029-0F32-4FDC-A923-054E67CAF953}"/>
    <dgm:cxn modelId="{32AE391B-6658-4891-9CA5-0A86869ECCCE}" type="presOf" srcId="{F3F0D821-698A-4B3E-B6E9-7A7390A26E7A}" destId="{64AAF971-BA05-415F-A934-135857D30EDF}" srcOrd="0" destOrd="0" presId="urn:microsoft.com/office/officeart/2005/8/layout/hList1"/>
    <dgm:cxn modelId="{B2294523-EB23-4BB7-BA9A-6B6D88630D10}" type="presOf" srcId="{B2220462-F45D-4AE9-92FE-EA688172A272}" destId="{93513404-FA9A-4332-9FE7-16BC775FE39B}" srcOrd="0" destOrd="0" presId="urn:microsoft.com/office/officeart/2005/8/layout/hList1"/>
    <dgm:cxn modelId="{9A4C412D-1BA8-4A96-A16E-57F78A16CB86}" type="presOf" srcId="{218171F0-171A-4213-8F62-CA8E02A9B10D}" destId="{631C25D8-F177-440D-9A79-6CB645FABE17}" srcOrd="0" destOrd="0" presId="urn:microsoft.com/office/officeart/2005/8/layout/hList1"/>
    <dgm:cxn modelId="{6B2D902F-EAEC-4093-A95F-0B43C550A16C}" type="presOf" srcId="{7602930D-47E9-44E0-A3A8-1A587CFDBAE2}" destId="{58C77416-B79D-4A72-A377-823663C9D556}" srcOrd="0" destOrd="0" presId="urn:microsoft.com/office/officeart/2005/8/layout/hList1"/>
    <dgm:cxn modelId="{FD73A049-D48C-4205-9989-FD30C5536A19}" srcId="{EAD2A963-75EC-4ADB-AE07-E955D64719C8}" destId="{218171F0-171A-4213-8F62-CA8E02A9B10D}" srcOrd="1" destOrd="0" parTransId="{15A0B6C3-E3D2-450D-B23D-B140FF91BEC7}" sibTransId="{95A6B67A-DE2D-4710-BD7B-C390BCBBDFA1}"/>
    <dgm:cxn modelId="{88512E4A-B335-4942-B471-CF30C75D3105}" srcId="{218171F0-171A-4213-8F62-CA8E02A9B10D}" destId="{86A7E642-BA86-46A8-AF8D-8D1749B4DE27}" srcOrd="0" destOrd="0" parTransId="{25CA3993-54B2-4499-967C-D68E8E77220A}" sibTransId="{2FC8F6F3-00AA-4435-A189-644DD588C736}"/>
    <dgm:cxn modelId="{D34D3D4E-745C-4DE1-BB0D-5FAF454CC24D}" srcId="{E6B8D408-495B-4467-950B-F0EB6B0F3E87}" destId="{0C74B109-7FBF-445B-85E3-721D106B0241}" srcOrd="0" destOrd="0" parTransId="{90339B35-82BB-4A38-8DF6-55591EB44C3E}" sibTransId="{CAC8F840-2996-49E2-A851-8539ED1176FE}"/>
    <dgm:cxn modelId="{EEB24B63-C00D-433A-A0B6-CA15EF115D1F}" type="presOf" srcId="{6FB85B6B-42B3-4BBE-B769-80CBEB4E188A}" destId="{E6A91A7D-52D5-4BE5-B107-59A035EA4D24}" srcOrd="0" destOrd="0" presId="urn:microsoft.com/office/officeart/2005/8/layout/hList1"/>
    <dgm:cxn modelId="{EB856876-336F-4EFE-A4F9-8B205ED0B6A8}" srcId="{EAD2A963-75EC-4ADB-AE07-E955D64719C8}" destId="{409DEC77-B9BF-4361-9232-DAA16C7EE41C}" srcOrd="2" destOrd="0" parTransId="{B5DD646E-0160-4632-A5FE-B7C1D0C3B34A}" sibTransId="{4BFDD75F-CA6F-4DC8-BFF8-3D2013F1684F}"/>
    <dgm:cxn modelId="{8E209080-8C10-48FC-B1B0-C04CC5A06BF1}" type="presOf" srcId="{86A7E642-BA86-46A8-AF8D-8D1749B4DE27}" destId="{7D35FC05-74DE-430F-A9C1-FC91820E1141}" srcOrd="0" destOrd="0" presId="urn:microsoft.com/office/officeart/2005/8/layout/hList1"/>
    <dgm:cxn modelId="{CC8C879F-0D8A-463F-8CE0-1351DF51C870}" srcId="{EAD2A963-75EC-4ADB-AE07-E955D64719C8}" destId="{7602930D-47E9-44E0-A3A8-1A587CFDBAE2}" srcOrd="4" destOrd="0" parTransId="{53640929-1A0D-4341-BDB1-B42B86B27B2A}" sibTransId="{53BB0245-EE57-4FD6-8A4D-32AFF16BECD5}"/>
    <dgm:cxn modelId="{1E4909A3-4994-4A3C-9C87-55564DBC86F1}" type="presOf" srcId="{EAD2A963-75EC-4ADB-AE07-E955D64719C8}" destId="{51D1042C-17C2-435F-95B9-E7E8DAF2C7CB}" srcOrd="0" destOrd="0" presId="urn:microsoft.com/office/officeart/2005/8/layout/hList1"/>
    <dgm:cxn modelId="{32384EA6-496E-49D4-913A-F2EA0CE56B2F}" type="presOf" srcId="{C0456856-0EC1-48D3-BE87-45DEE307E23B}" destId="{377FF565-E709-4F35-AFDD-C9340AA167A4}" srcOrd="0" destOrd="0" presId="urn:microsoft.com/office/officeart/2005/8/layout/hList1"/>
    <dgm:cxn modelId="{B896BDA6-F81C-494A-9D6B-788D851D294E}" srcId="{B2220462-F45D-4AE9-92FE-EA688172A272}" destId="{C0456856-0EC1-48D3-BE87-45DEE307E23B}" srcOrd="0" destOrd="0" parTransId="{E11DBA43-72DF-4DCF-815D-B029A0EB9FAF}" sibTransId="{30DBB062-A381-4EE8-BFF9-CF339AAFD768}"/>
    <dgm:cxn modelId="{3F3617A8-43B4-4394-ACC8-226062B918C5}" srcId="{EAD2A963-75EC-4ADB-AE07-E955D64719C8}" destId="{B2220462-F45D-4AE9-92FE-EA688172A272}" srcOrd="3" destOrd="0" parTransId="{8751F71F-F07B-4BB5-9984-14B9A75C2228}" sibTransId="{EEAFD777-D41A-48DE-948B-39BA707CD4DE}"/>
    <dgm:cxn modelId="{3A013DD9-D737-4C14-B804-9B9685CC4542}" type="presOf" srcId="{E6B8D408-495B-4467-950B-F0EB6B0F3E87}" destId="{728AE08B-32EC-495C-AFE2-2CF6169FFB4A}" srcOrd="0" destOrd="0" presId="urn:microsoft.com/office/officeart/2005/8/layout/hList1"/>
    <dgm:cxn modelId="{7997BDDB-B584-4BB3-BC54-8EF55CBF0891}" type="presOf" srcId="{409DEC77-B9BF-4361-9232-DAA16C7EE41C}" destId="{3495FCD2-0CF6-4C5D-BAD6-8570FDD7F975}" srcOrd="0" destOrd="0" presId="urn:microsoft.com/office/officeart/2005/8/layout/hList1"/>
    <dgm:cxn modelId="{FC619DE4-8DA0-46E0-9DF5-EA832C0E80C6}" type="presOf" srcId="{0C74B109-7FBF-445B-85E3-721D106B0241}" destId="{AF79D8E5-1224-452B-A2FB-F84742B48996}" srcOrd="0" destOrd="0" presId="urn:microsoft.com/office/officeart/2005/8/layout/hList1"/>
    <dgm:cxn modelId="{D2C223EE-B892-454B-B811-7840E90BBD46}" srcId="{7602930D-47E9-44E0-A3A8-1A587CFDBAE2}" destId="{F3F0D821-698A-4B3E-B6E9-7A7390A26E7A}" srcOrd="0" destOrd="0" parTransId="{D6785C86-6EB6-440F-8D1A-B96C1C6606ED}" sibTransId="{C2F0D5CE-52A5-4D89-973F-B11F21B93364}"/>
    <dgm:cxn modelId="{9E0DAFFC-1E4C-440B-B800-F06F5C69CA93}" srcId="{EAD2A963-75EC-4ADB-AE07-E955D64719C8}" destId="{E6B8D408-495B-4467-950B-F0EB6B0F3E87}" srcOrd="0" destOrd="0" parTransId="{D7CCC40B-A33E-4124-8504-51F3FE5F2926}" sibTransId="{841E5FDA-DC37-4BB8-BEC5-7EA3BCABD94F}"/>
    <dgm:cxn modelId="{A7A301FC-9780-4DC2-A445-0C7E8064C654}" type="presParOf" srcId="{51D1042C-17C2-435F-95B9-E7E8DAF2C7CB}" destId="{8E725337-1FCB-42FE-85A1-40172F174D8E}" srcOrd="0" destOrd="0" presId="urn:microsoft.com/office/officeart/2005/8/layout/hList1"/>
    <dgm:cxn modelId="{38C0A3A9-7FEF-42DA-85F6-37F71C8B5911}" type="presParOf" srcId="{8E725337-1FCB-42FE-85A1-40172F174D8E}" destId="{728AE08B-32EC-495C-AFE2-2CF6169FFB4A}" srcOrd="0" destOrd="0" presId="urn:microsoft.com/office/officeart/2005/8/layout/hList1"/>
    <dgm:cxn modelId="{6C1F1F7E-EC82-41E0-BCAA-4D866B66EE22}" type="presParOf" srcId="{8E725337-1FCB-42FE-85A1-40172F174D8E}" destId="{AF79D8E5-1224-452B-A2FB-F84742B48996}" srcOrd="1" destOrd="0" presId="urn:microsoft.com/office/officeart/2005/8/layout/hList1"/>
    <dgm:cxn modelId="{FB9FBC1E-7C3B-4F68-939B-340CCACF8CC6}" type="presParOf" srcId="{51D1042C-17C2-435F-95B9-E7E8DAF2C7CB}" destId="{B0008B40-9DA1-4539-ACB0-6FA5E3408452}" srcOrd="1" destOrd="0" presId="urn:microsoft.com/office/officeart/2005/8/layout/hList1"/>
    <dgm:cxn modelId="{75D3FE78-D507-4149-B21D-C6DCECA91266}" type="presParOf" srcId="{51D1042C-17C2-435F-95B9-E7E8DAF2C7CB}" destId="{DC66ED78-E64A-49C0-BA59-DD6DB2A6F8D5}" srcOrd="2" destOrd="0" presId="urn:microsoft.com/office/officeart/2005/8/layout/hList1"/>
    <dgm:cxn modelId="{B9088296-A9B2-4509-90A2-11C7E7D22991}" type="presParOf" srcId="{DC66ED78-E64A-49C0-BA59-DD6DB2A6F8D5}" destId="{631C25D8-F177-440D-9A79-6CB645FABE17}" srcOrd="0" destOrd="0" presId="urn:microsoft.com/office/officeart/2005/8/layout/hList1"/>
    <dgm:cxn modelId="{C8678BFB-2BBB-40EE-BBD2-EDAC07A43DCA}" type="presParOf" srcId="{DC66ED78-E64A-49C0-BA59-DD6DB2A6F8D5}" destId="{7D35FC05-74DE-430F-A9C1-FC91820E1141}" srcOrd="1" destOrd="0" presId="urn:microsoft.com/office/officeart/2005/8/layout/hList1"/>
    <dgm:cxn modelId="{AA7DBD08-0D9F-4E9F-A2BF-5F30679ABB1D}" type="presParOf" srcId="{51D1042C-17C2-435F-95B9-E7E8DAF2C7CB}" destId="{4B5F299F-88DA-44BA-8DAD-33FF9FA7CA0C}" srcOrd="3" destOrd="0" presId="urn:microsoft.com/office/officeart/2005/8/layout/hList1"/>
    <dgm:cxn modelId="{94CF89BC-B509-4A2B-BDCA-38DBEE499672}" type="presParOf" srcId="{51D1042C-17C2-435F-95B9-E7E8DAF2C7CB}" destId="{CD03A802-A4EA-4A9D-8A36-9EF2947E895D}" srcOrd="4" destOrd="0" presId="urn:microsoft.com/office/officeart/2005/8/layout/hList1"/>
    <dgm:cxn modelId="{9E70A3EC-13C4-4B25-9E2A-5E34B741C399}" type="presParOf" srcId="{CD03A802-A4EA-4A9D-8A36-9EF2947E895D}" destId="{3495FCD2-0CF6-4C5D-BAD6-8570FDD7F975}" srcOrd="0" destOrd="0" presId="urn:microsoft.com/office/officeart/2005/8/layout/hList1"/>
    <dgm:cxn modelId="{F2B4131A-7EA4-4CBC-930C-1712631BB83D}" type="presParOf" srcId="{CD03A802-A4EA-4A9D-8A36-9EF2947E895D}" destId="{E6A91A7D-52D5-4BE5-B107-59A035EA4D24}" srcOrd="1" destOrd="0" presId="urn:microsoft.com/office/officeart/2005/8/layout/hList1"/>
    <dgm:cxn modelId="{59532FB8-C034-4485-BCF3-9F87B6E05351}" type="presParOf" srcId="{51D1042C-17C2-435F-95B9-E7E8DAF2C7CB}" destId="{9767FB7A-F5AF-482E-8889-055131F630AF}" srcOrd="5" destOrd="0" presId="urn:microsoft.com/office/officeart/2005/8/layout/hList1"/>
    <dgm:cxn modelId="{144DF6CB-9F51-4691-9FBB-143F53D904B4}" type="presParOf" srcId="{51D1042C-17C2-435F-95B9-E7E8DAF2C7CB}" destId="{38C3840C-9F3D-476F-86F9-884521ADD064}" srcOrd="6" destOrd="0" presId="urn:microsoft.com/office/officeart/2005/8/layout/hList1"/>
    <dgm:cxn modelId="{E7263A9E-C9D1-4BAB-91E6-0D203F0AEFFE}" type="presParOf" srcId="{38C3840C-9F3D-476F-86F9-884521ADD064}" destId="{93513404-FA9A-4332-9FE7-16BC775FE39B}" srcOrd="0" destOrd="0" presId="urn:microsoft.com/office/officeart/2005/8/layout/hList1"/>
    <dgm:cxn modelId="{B378B3FE-5A37-4EEB-A8CB-95CBFCC9774A}" type="presParOf" srcId="{38C3840C-9F3D-476F-86F9-884521ADD064}" destId="{377FF565-E709-4F35-AFDD-C9340AA167A4}" srcOrd="1" destOrd="0" presId="urn:microsoft.com/office/officeart/2005/8/layout/hList1"/>
    <dgm:cxn modelId="{B5046A7A-86E3-4D0D-9B58-9A1FADC85A4B}" type="presParOf" srcId="{51D1042C-17C2-435F-95B9-E7E8DAF2C7CB}" destId="{4E4229A4-6630-4A95-A6C5-BCE351122F23}" srcOrd="7" destOrd="0" presId="urn:microsoft.com/office/officeart/2005/8/layout/hList1"/>
    <dgm:cxn modelId="{C6289327-0A4E-4E3D-B2D1-52D0BB866F57}" type="presParOf" srcId="{51D1042C-17C2-435F-95B9-E7E8DAF2C7CB}" destId="{D9880AA3-B955-4030-BC72-FEB44DCFB4E0}" srcOrd="8" destOrd="0" presId="urn:microsoft.com/office/officeart/2005/8/layout/hList1"/>
    <dgm:cxn modelId="{D3D8A95D-3151-4D25-8672-BBA868C82A96}" type="presParOf" srcId="{D9880AA3-B955-4030-BC72-FEB44DCFB4E0}" destId="{58C77416-B79D-4A72-A377-823663C9D556}" srcOrd="0" destOrd="0" presId="urn:microsoft.com/office/officeart/2005/8/layout/hList1"/>
    <dgm:cxn modelId="{EF295709-E3BD-40A1-946E-250233A181BB}" type="presParOf" srcId="{D9880AA3-B955-4030-BC72-FEB44DCFB4E0}" destId="{64AAF971-BA05-415F-A934-135857D30EDF}" srcOrd="1" destOrd="0" presId="urn:microsoft.com/office/officeart/2005/8/layout/hList1"/>
  </dgm:cxnLst>
  <dgm:bg>
    <a:noFill/>
  </dgm:bg>
  <dgm:whole>
    <a:ln>
      <a:solidFill>
        <a:schemeClr val="lt1">
          <a:hueOff val="0"/>
          <a:satOff val="0"/>
          <a:lumOff val="0"/>
        </a:schemeClr>
      </a:solidFill>
      <a:extLst>
        <a:ext uri="{C807C97D-BFC1-408E-A445-0C87EB9F89A2}">
          <ask:lineSketchStyleProps xmlns:ask="http://schemas.microsoft.com/office/drawing/2018/sketchyshapes">
            <ask:type>
              <ask:lineSketchScribble/>
            </ask:type>
          </ask:lineSketchStyleProps>
        </a:ext>
      </a:extLst>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AF09A-414F-496A-B156-0852AD5E0EB6}">
      <dsp:nvSpPr>
        <dsp:cNvPr id="0" name=""/>
        <dsp:cNvSpPr/>
      </dsp:nvSpPr>
      <dsp:spPr>
        <a:xfrm>
          <a:off x="2009" y="150233"/>
          <a:ext cx="1959378" cy="673383"/>
        </a:xfr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Font typeface="+mj-lt"/>
            <a:buNone/>
          </a:pPr>
          <a:r>
            <a:rPr lang="en-IN" sz="2000" b="1" kern="1200" dirty="0">
              <a:latin typeface="Times New Roman" panose="02020603050405020304" pitchFamily="18" charset="0"/>
              <a:cs typeface="Times New Roman" panose="02020603050405020304" pitchFamily="18" charset="0"/>
            </a:rPr>
            <a:t>Targeted Ads:</a:t>
          </a:r>
          <a:endParaRPr lang="en-IN" sz="2000" kern="1200" dirty="0">
            <a:latin typeface="Times New Roman" panose="02020603050405020304" pitchFamily="18" charset="0"/>
            <a:cs typeface="Times New Roman" panose="02020603050405020304" pitchFamily="18" charset="0"/>
          </a:endParaRPr>
        </a:p>
      </dsp:txBody>
      <dsp:txXfrm>
        <a:off x="2009" y="150233"/>
        <a:ext cx="1959378" cy="673383"/>
      </dsp:txXfrm>
    </dsp:sp>
    <dsp:sp modelId="{B3385E12-04B9-4CCD-B365-47EC2D9FDFB1}">
      <dsp:nvSpPr>
        <dsp:cNvPr id="0" name=""/>
        <dsp:cNvSpPr/>
      </dsp:nvSpPr>
      <dsp:spPr>
        <a:xfrm>
          <a:off x="2009" y="823617"/>
          <a:ext cx="1959378" cy="1811699"/>
        </a:xfr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r>
            <a:rPr lang="en-IN" sz="2000" kern="1200" dirty="0">
              <a:latin typeface="Times New Roman" panose="02020603050405020304" pitchFamily="18" charset="0"/>
              <a:cs typeface="Times New Roman" panose="02020603050405020304" pitchFamily="18" charset="0"/>
            </a:rPr>
            <a:t>Show ads that align with users’ </a:t>
          </a:r>
          <a:r>
            <a:rPr lang="en-IN" sz="2000" kern="1200" dirty="0" err="1">
              <a:latin typeface="Times New Roman" panose="02020603050405020304" pitchFamily="18" charset="0"/>
              <a:cs typeface="Times New Roman" panose="02020603050405020304" pitchFamily="18" charset="0"/>
            </a:rPr>
            <a:t>favorite</a:t>
          </a:r>
          <a:r>
            <a:rPr lang="en-IN" sz="2000" kern="1200" dirty="0">
              <a:latin typeface="Times New Roman" panose="02020603050405020304" pitchFamily="18" charset="0"/>
              <a:cs typeface="Times New Roman" panose="02020603050405020304" pitchFamily="18" charset="0"/>
            </a:rPr>
            <a:t> topics (e.g., food, fashion).</a:t>
          </a:r>
        </a:p>
      </dsp:txBody>
      <dsp:txXfrm>
        <a:off x="2009" y="823617"/>
        <a:ext cx="1959378" cy="1811699"/>
      </dsp:txXfrm>
    </dsp:sp>
    <dsp:sp modelId="{DC02C4C0-892B-48C9-9993-C7D4DDABB8E0}">
      <dsp:nvSpPr>
        <dsp:cNvPr id="0" name=""/>
        <dsp:cNvSpPr/>
      </dsp:nvSpPr>
      <dsp:spPr>
        <a:xfrm>
          <a:off x="2235701" y="150233"/>
          <a:ext cx="1959378" cy="673383"/>
        </a:xfr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Font typeface="+mj-lt"/>
            <a:buNone/>
          </a:pPr>
          <a:r>
            <a:rPr lang="en-IN" sz="2000" b="1" kern="1200" dirty="0">
              <a:latin typeface="Times New Roman" panose="02020603050405020304" pitchFamily="18" charset="0"/>
              <a:cs typeface="Times New Roman" panose="02020603050405020304" pitchFamily="18" charset="0"/>
            </a:rPr>
            <a:t>Interest Groups:</a:t>
          </a:r>
          <a:endParaRPr lang="en-IN" sz="2000" kern="1200" dirty="0">
            <a:latin typeface="Times New Roman" panose="02020603050405020304" pitchFamily="18" charset="0"/>
            <a:cs typeface="Times New Roman" panose="02020603050405020304" pitchFamily="18" charset="0"/>
          </a:endParaRPr>
        </a:p>
      </dsp:txBody>
      <dsp:txXfrm>
        <a:off x="2235701" y="150233"/>
        <a:ext cx="1959378" cy="673383"/>
      </dsp:txXfrm>
    </dsp:sp>
    <dsp:sp modelId="{37E97E86-3DCB-4755-B872-ADCE8F850800}">
      <dsp:nvSpPr>
        <dsp:cNvPr id="0" name=""/>
        <dsp:cNvSpPr/>
      </dsp:nvSpPr>
      <dsp:spPr>
        <a:xfrm>
          <a:off x="2235701" y="823617"/>
          <a:ext cx="1959378" cy="1811699"/>
        </a:xfr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r>
            <a:rPr lang="en-IN" sz="2000" kern="1200" dirty="0">
              <a:latin typeface="Times New Roman" panose="02020603050405020304" pitchFamily="18" charset="0"/>
              <a:cs typeface="Times New Roman" panose="02020603050405020304" pitchFamily="18" charset="0"/>
            </a:rPr>
            <a:t>Group users by similar tags to deliver more relevant ads.</a:t>
          </a:r>
        </a:p>
      </dsp:txBody>
      <dsp:txXfrm>
        <a:off x="2235701" y="823617"/>
        <a:ext cx="1959378" cy="1811699"/>
      </dsp:txXfrm>
    </dsp:sp>
    <dsp:sp modelId="{B0628831-6700-420D-B957-5A17911ED2B8}">
      <dsp:nvSpPr>
        <dsp:cNvPr id="0" name=""/>
        <dsp:cNvSpPr/>
      </dsp:nvSpPr>
      <dsp:spPr>
        <a:xfrm>
          <a:off x="4469392" y="150233"/>
          <a:ext cx="1959378" cy="673383"/>
        </a:xfr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Font typeface="+mj-lt"/>
            <a:buNone/>
          </a:pPr>
          <a:r>
            <a:rPr lang="en-IN" sz="2000" b="1" kern="1200" dirty="0">
              <a:latin typeface="Times New Roman" panose="02020603050405020304" pitchFamily="18" charset="0"/>
              <a:cs typeface="Times New Roman" panose="02020603050405020304" pitchFamily="18" charset="0"/>
            </a:rPr>
            <a:t>Optimized Ads:</a:t>
          </a:r>
          <a:endParaRPr lang="en-IN" sz="2000" kern="1200" dirty="0">
            <a:latin typeface="Times New Roman" panose="02020603050405020304" pitchFamily="18" charset="0"/>
            <a:cs typeface="Times New Roman" panose="02020603050405020304" pitchFamily="18" charset="0"/>
          </a:endParaRPr>
        </a:p>
      </dsp:txBody>
      <dsp:txXfrm>
        <a:off x="4469392" y="150233"/>
        <a:ext cx="1959378" cy="673383"/>
      </dsp:txXfrm>
    </dsp:sp>
    <dsp:sp modelId="{F6F54D3B-BC10-450D-BC1B-49E9B186BDFE}">
      <dsp:nvSpPr>
        <dsp:cNvPr id="0" name=""/>
        <dsp:cNvSpPr/>
      </dsp:nvSpPr>
      <dsp:spPr>
        <a:xfrm>
          <a:off x="4469392" y="823617"/>
          <a:ext cx="1959378" cy="1811699"/>
        </a:xfr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r>
            <a:rPr lang="en-IN" sz="2000" kern="1200" dirty="0">
              <a:latin typeface="Times New Roman" panose="02020603050405020304" pitchFamily="18" charset="0"/>
              <a:cs typeface="Times New Roman" panose="02020603050405020304" pitchFamily="18" charset="0"/>
            </a:rPr>
            <a:t>Use popular tags in ad messaging to make ads more engaging.</a:t>
          </a:r>
        </a:p>
      </dsp:txBody>
      <dsp:txXfrm>
        <a:off x="4469392" y="823617"/>
        <a:ext cx="1959378" cy="18116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AF09A-414F-496A-B156-0852AD5E0EB6}">
      <dsp:nvSpPr>
        <dsp:cNvPr id="0" name=""/>
        <dsp:cNvSpPr/>
      </dsp:nvSpPr>
      <dsp:spPr>
        <a:xfrm>
          <a:off x="2146" y="19569"/>
          <a:ext cx="2092944" cy="748800"/>
        </a:xfr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latin typeface="Times New Roman" panose="02020603050405020304" pitchFamily="18" charset="0"/>
              <a:cs typeface="Times New Roman" panose="02020603050405020304" pitchFamily="18" charset="0"/>
            </a:rPr>
            <a:t>Focusing on Popular Hashtags:</a:t>
          </a:r>
          <a:endParaRPr lang="en-IN" sz="1600" kern="1200" dirty="0">
            <a:latin typeface="Times New Roman" panose="02020603050405020304" pitchFamily="18" charset="0"/>
            <a:cs typeface="Times New Roman" panose="02020603050405020304" pitchFamily="18" charset="0"/>
          </a:endParaRPr>
        </a:p>
      </dsp:txBody>
      <dsp:txXfrm>
        <a:off x="2146" y="19569"/>
        <a:ext cx="2092944" cy="748800"/>
      </dsp:txXfrm>
    </dsp:sp>
    <dsp:sp modelId="{B3385E12-04B9-4CCD-B365-47EC2D9FDFB1}">
      <dsp:nvSpPr>
        <dsp:cNvPr id="0" name=""/>
        <dsp:cNvSpPr/>
      </dsp:nvSpPr>
      <dsp:spPr>
        <a:xfrm>
          <a:off x="2146" y="768369"/>
          <a:ext cx="2092944" cy="2654071"/>
        </a:xfr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None/>
          </a:pPr>
          <a:r>
            <a:rPr lang="en-IN" sz="1600" kern="1200" dirty="0">
              <a:latin typeface="Times New Roman" panose="02020603050405020304" pitchFamily="18" charset="0"/>
              <a:cs typeface="Times New Roman" panose="02020603050405020304" pitchFamily="18" charset="0"/>
            </a:rPr>
            <a:t>Use high-engagement tags like </a:t>
          </a:r>
          <a:r>
            <a:rPr lang="en-IN" sz="1600" b="1" kern="1200" dirty="0">
              <a:latin typeface="Times New Roman" panose="02020603050405020304" pitchFamily="18" charset="0"/>
              <a:cs typeface="Times New Roman" panose="02020603050405020304" pitchFamily="18" charset="0"/>
            </a:rPr>
            <a:t>smile</a:t>
          </a:r>
          <a:r>
            <a:rPr lang="en-IN" sz="1600" kern="1200" dirty="0">
              <a:latin typeface="Times New Roman" panose="02020603050405020304" pitchFamily="18" charset="0"/>
              <a:cs typeface="Times New Roman" panose="02020603050405020304" pitchFamily="18" charset="0"/>
            </a:rPr>
            <a:t> (11.81%), </a:t>
          </a:r>
          <a:r>
            <a:rPr lang="en-IN" sz="1600" b="1" kern="1200" dirty="0">
              <a:latin typeface="Times New Roman" panose="02020603050405020304" pitchFamily="18" charset="0"/>
              <a:cs typeface="Times New Roman" panose="02020603050405020304" pitchFamily="18" charset="0"/>
            </a:rPr>
            <a:t>beach</a:t>
          </a:r>
          <a:r>
            <a:rPr lang="en-IN" sz="1600" kern="1200" dirty="0">
              <a:latin typeface="Times New Roman" panose="02020603050405020304" pitchFamily="18" charset="0"/>
              <a:cs typeface="Times New Roman" panose="02020603050405020304" pitchFamily="18" charset="0"/>
            </a:rPr>
            <a:t> (8.37%), and </a:t>
          </a:r>
          <a:r>
            <a:rPr lang="en-IN" sz="1600" b="1" kern="1200" dirty="0">
              <a:latin typeface="Times New Roman" panose="02020603050405020304" pitchFamily="18" charset="0"/>
              <a:cs typeface="Times New Roman" panose="02020603050405020304" pitchFamily="18" charset="0"/>
            </a:rPr>
            <a:t>party</a:t>
          </a:r>
          <a:r>
            <a:rPr lang="en-IN" sz="1600" kern="1200" dirty="0">
              <a:latin typeface="Times New Roman" panose="02020603050405020304" pitchFamily="18" charset="0"/>
              <a:cs typeface="Times New Roman" panose="02020603050405020304" pitchFamily="18" charset="0"/>
            </a:rPr>
            <a:t> (7.77%) to reach a more active audience. These topics resonate well with users and should be central to content strategy.</a:t>
          </a:r>
        </a:p>
      </dsp:txBody>
      <dsp:txXfrm>
        <a:off x="2146" y="768369"/>
        <a:ext cx="2092944" cy="2654071"/>
      </dsp:txXfrm>
    </dsp:sp>
    <dsp:sp modelId="{DC02C4C0-892B-48C9-9993-C7D4DDABB8E0}">
      <dsp:nvSpPr>
        <dsp:cNvPr id="0" name=""/>
        <dsp:cNvSpPr/>
      </dsp:nvSpPr>
      <dsp:spPr>
        <a:xfrm>
          <a:off x="2388103" y="19569"/>
          <a:ext cx="2092944" cy="748800"/>
        </a:xfr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latin typeface="Times New Roman" panose="02020603050405020304" pitchFamily="18" charset="0"/>
              <a:cs typeface="Times New Roman" panose="02020603050405020304" pitchFamily="18" charset="0"/>
            </a:rPr>
            <a:t>Creating Targeted Content:</a:t>
          </a:r>
          <a:endParaRPr lang="en-IN" sz="1600" kern="1200" dirty="0">
            <a:latin typeface="Times New Roman" panose="02020603050405020304" pitchFamily="18" charset="0"/>
            <a:cs typeface="Times New Roman" panose="02020603050405020304" pitchFamily="18" charset="0"/>
          </a:endParaRPr>
        </a:p>
      </dsp:txBody>
      <dsp:txXfrm>
        <a:off x="2388103" y="19569"/>
        <a:ext cx="2092944" cy="748800"/>
      </dsp:txXfrm>
    </dsp:sp>
    <dsp:sp modelId="{37E97E86-3DCB-4755-B872-ADCE8F850800}">
      <dsp:nvSpPr>
        <dsp:cNvPr id="0" name=""/>
        <dsp:cNvSpPr/>
      </dsp:nvSpPr>
      <dsp:spPr>
        <a:xfrm>
          <a:off x="2388103" y="768369"/>
          <a:ext cx="2092944" cy="2654071"/>
        </a:xfr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mj-lt"/>
            <a:buNone/>
          </a:pPr>
          <a:r>
            <a:rPr lang="en-IN" sz="1600" kern="1200" dirty="0">
              <a:latin typeface="Times New Roman" panose="02020603050405020304" pitchFamily="18" charset="0"/>
              <a:cs typeface="Times New Roman" panose="02020603050405020304" pitchFamily="18" charset="0"/>
            </a:rPr>
            <a:t>Tailor content around the most engaging topics. For example, content related to </a:t>
          </a:r>
          <a:r>
            <a:rPr lang="en-IN" sz="1600" b="1" kern="1200" dirty="0">
              <a:latin typeface="Times New Roman" panose="02020603050405020304" pitchFamily="18" charset="0"/>
              <a:cs typeface="Times New Roman" panose="02020603050405020304" pitchFamily="18" charset="0"/>
            </a:rPr>
            <a:t>smile</a:t>
          </a:r>
          <a:r>
            <a:rPr lang="en-IN" sz="1600" kern="1200" dirty="0">
              <a:latin typeface="Times New Roman" panose="02020603050405020304" pitchFamily="18" charset="0"/>
              <a:cs typeface="Times New Roman" panose="02020603050405020304" pitchFamily="18" charset="0"/>
            </a:rPr>
            <a:t> or </a:t>
          </a:r>
          <a:r>
            <a:rPr lang="en-IN" sz="1600" b="1" kern="1200" dirty="0">
              <a:latin typeface="Times New Roman" panose="02020603050405020304" pitchFamily="18" charset="0"/>
              <a:cs typeface="Times New Roman" panose="02020603050405020304" pitchFamily="18" charset="0"/>
            </a:rPr>
            <a:t>fun</a:t>
          </a:r>
          <a:r>
            <a:rPr lang="en-IN" sz="1600" kern="1200" dirty="0">
              <a:latin typeface="Times New Roman" panose="02020603050405020304" pitchFamily="18" charset="0"/>
              <a:cs typeface="Times New Roman" panose="02020603050405020304" pitchFamily="18" charset="0"/>
            </a:rPr>
            <a:t> (7.51%) will likely attract more interaction, boosting user engagement.</a:t>
          </a:r>
        </a:p>
      </dsp:txBody>
      <dsp:txXfrm>
        <a:off x="2388103" y="768369"/>
        <a:ext cx="2092944" cy="2654071"/>
      </dsp:txXfrm>
    </dsp:sp>
    <dsp:sp modelId="{B0628831-6700-420D-B957-5A17911ED2B8}">
      <dsp:nvSpPr>
        <dsp:cNvPr id="0" name=""/>
        <dsp:cNvSpPr/>
      </dsp:nvSpPr>
      <dsp:spPr>
        <a:xfrm>
          <a:off x="4774060" y="19569"/>
          <a:ext cx="2092944" cy="748800"/>
        </a:xfr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latin typeface="Times New Roman" panose="02020603050405020304" pitchFamily="18" charset="0"/>
              <a:cs typeface="Times New Roman" panose="02020603050405020304" pitchFamily="18" charset="0"/>
            </a:rPr>
            <a:t>Optimizing Ads: </a:t>
          </a:r>
          <a:endParaRPr lang="en-IN" sz="1600" kern="1200" dirty="0">
            <a:latin typeface="Times New Roman" panose="02020603050405020304" pitchFamily="18" charset="0"/>
            <a:cs typeface="Times New Roman" panose="02020603050405020304" pitchFamily="18" charset="0"/>
          </a:endParaRPr>
        </a:p>
      </dsp:txBody>
      <dsp:txXfrm>
        <a:off x="4774060" y="19569"/>
        <a:ext cx="2092944" cy="748800"/>
      </dsp:txXfrm>
    </dsp:sp>
    <dsp:sp modelId="{F6F54D3B-BC10-450D-BC1B-49E9B186BDFE}">
      <dsp:nvSpPr>
        <dsp:cNvPr id="0" name=""/>
        <dsp:cNvSpPr/>
      </dsp:nvSpPr>
      <dsp:spPr>
        <a:xfrm>
          <a:off x="4774060" y="768369"/>
          <a:ext cx="2092944" cy="2654071"/>
        </a:xfr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None/>
          </a:pPr>
          <a:r>
            <a:rPr lang="en-IN" sz="1600" kern="1200" dirty="0">
              <a:latin typeface="Times New Roman" panose="02020603050405020304" pitchFamily="18" charset="0"/>
              <a:cs typeface="Times New Roman" panose="02020603050405020304" pitchFamily="18" charset="0"/>
            </a:rPr>
            <a:t>Incorporate high-engagement hashtags like </a:t>
          </a:r>
          <a:r>
            <a:rPr lang="en-IN" sz="1600" b="1" kern="1200" dirty="0">
              <a:latin typeface="Times New Roman" panose="02020603050405020304" pitchFamily="18" charset="0"/>
              <a:cs typeface="Times New Roman" panose="02020603050405020304" pitchFamily="18" charset="0"/>
            </a:rPr>
            <a:t>smile</a:t>
          </a:r>
          <a:r>
            <a:rPr lang="en-IN" sz="1600" kern="1200" dirty="0">
              <a:latin typeface="Times New Roman" panose="02020603050405020304" pitchFamily="18" charset="0"/>
              <a:cs typeface="Times New Roman" panose="02020603050405020304" pitchFamily="18" charset="0"/>
            </a:rPr>
            <a:t> and </a:t>
          </a:r>
          <a:r>
            <a:rPr lang="en-IN" sz="1600" b="1" kern="1200" dirty="0">
              <a:latin typeface="Times New Roman" panose="02020603050405020304" pitchFamily="18" charset="0"/>
              <a:cs typeface="Times New Roman" panose="02020603050405020304" pitchFamily="18" charset="0"/>
            </a:rPr>
            <a:t>party</a:t>
          </a:r>
          <a:r>
            <a:rPr lang="en-IN" sz="1600" kern="1200" dirty="0">
              <a:latin typeface="Times New Roman" panose="02020603050405020304" pitchFamily="18" charset="0"/>
              <a:cs typeface="Times New Roman" panose="02020603050405020304" pitchFamily="18" charset="0"/>
            </a:rPr>
            <a:t> into ad campaigns to increase relevance and attention. These tags have demonstrated strong user interest and can enhance ad performance.</a:t>
          </a:r>
        </a:p>
      </dsp:txBody>
      <dsp:txXfrm>
        <a:off x="4774060" y="768369"/>
        <a:ext cx="2092944" cy="26540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AF09A-414F-496A-B156-0852AD5E0EB6}">
      <dsp:nvSpPr>
        <dsp:cNvPr id="0" name=""/>
        <dsp:cNvSpPr/>
      </dsp:nvSpPr>
      <dsp:spPr>
        <a:xfrm>
          <a:off x="3994" y="28279"/>
          <a:ext cx="1531045" cy="612418"/>
        </a:xfr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5400000" scaled="0"/>
        </a:gra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Font typeface="+mj-lt"/>
            <a:buNone/>
          </a:pPr>
          <a:r>
            <a:rPr lang="en-IN" sz="1500" b="1" kern="1200" dirty="0">
              <a:latin typeface="Times New Roman" panose="02020603050405020304" pitchFamily="18" charset="0"/>
              <a:cs typeface="Times New Roman" panose="02020603050405020304" pitchFamily="18" charset="0"/>
            </a:rPr>
            <a:t>Exclusive Access:</a:t>
          </a:r>
          <a:endParaRPr lang="en-IN" sz="1500" kern="1200" dirty="0">
            <a:latin typeface="Times New Roman" panose="02020603050405020304" pitchFamily="18" charset="0"/>
            <a:cs typeface="Times New Roman" panose="02020603050405020304" pitchFamily="18" charset="0"/>
          </a:endParaRPr>
        </a:p>
      </dsp:txBody>
      <dsp:txXfrm>
        <a:off x="3994" y="28279"/>
        <a:ext cx="1531045" cy="612418"/>
      </dsp:txXfrm>
    </dsp:sp>
    <dsp:sp modelId="{B3385E12-04B9-4CCD-B365-47EC2D9FDFB1}">
      <dsp:nvSpPr>
        <dsp:cNvPr id="0" name=""/>
        <dsp:cNvSpPr/>
      </dsp:nvSpPr>
      <dsp:spPr>
        <a:xfrm>
          <a:off x="3994" y="640697"/>
          <a:ext cx="1531045" cy="3122437"/>
        </a:xfr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Font typeface="Arial" panose="020B0604020202020204" pitchFamily="34" charset="0"/>
            <a:buNone/>
          </a:pPr>
          <a:r>
            <a:rPr lang="en-IN" sz="1500" kern="1200" dirty="0">
              <a:latin typeface="Times New Roman" panose="02020603050405020304" pitchFamily="18" charset="0"/>
              <a:cs typeface="Times New Roman" panose="02020603050405020304" pitchFamily="18" charset="0"/>
            </a:rPr>
            <a:t>Give these users early access to new features, products, or special content. This makes them feel like valued insiders with special privileges.</a:t>
          </a:r>
        </a:p>
      </dsp:txBody>
      <dsp:txXfrm>
        <a:off x="3994" y="640697"/>
        <a:ext cx="1531045" cy="3122437"/>
      </dsp:txXfrm>
    </dsp:sp>
    <dsp:sp modelId="{DC02C4C0-892B-48C9-9993-C7D4DDABB8E0}">
      <dsp:nvSpPr>
        <dsp:cNvPr id="0" name=""/>
        <dsp:cNvSpPr/>
      </dsp:nvSpPr>
      <dsp:spPr>
        <a:xfrm>
          <a:off x="1749385" y="28279"/>
          <a:ext cx="1531045" cy="612418"/>
        </a:xfr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Font typeface="+mj-lt"/>
            <a:buNone/>
          </a:pPr>
          <a:r>
            <a:rPr lang="en-IN" sz="1500" b="1" kern="1200" dirty="0">
              <a:latin typeface="Times New Roman" panose="02020603050405020304" pitchFamily="18" charset="0"/>
              <a:cs typeface="Times New Roman" panose="02020603050405020304" pitchFamily="18" charset="0"/>
            </a:rPr>
            <a:t>Recognition:</a:t>
          </a:r>
          <a:endParaRPr lang="en-IN" sz="1500" kern="1200" dirty="0">
            <a:latin typeface="Times New Roman" panose="02020603050405020304" pitchFamily="18" charset="0"/>
            <a:cs typeface="Times New Roman" panose="02020603050405020304" pitchFamily="18" charset="0"/>
          </a:endParaRPr>
        </a:p>
      </dsp:txBody>
      <dsp:txXfrm>
        <a:off x="1749385" y="28279"/>
        <a:ext cx="1531045" cy="612418"/>
      </dsp:txXfrm>
    </dsp:sp>
    <dsp:sp modelId="{37E97E86-3DCB-4755-B872-ADCE8F850800}">
      <dsp:nvSpPr>
        <dsp:cNvPr id="0" name=""/>
        <dsp:cNvSpPr/>
      </dsp:nvSpPr>
      <dsp:spPr>
        <a:xfrm>
          <a:off x="1749385" y="640697"/>
          <a:ext cx="1531045" cy="3122437"/>
        </a:xfr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Font typeface="Arial" panose="020B0604020202020204" pitchFamily="34" charset="0"/>
            <a:buNone/>
          </a:pPr>
          <a:r>
            <a:rPr lang="en-IN" sz="1500" kern="1200" dirty="0">
              <a:latin typeface="Times New Roman" panose="02020603050405020304" pitchFamily="18" charset="0"/>
              <a:cs typeface="Times New Roman" panose="02020603050405020304" pitchFamily="18" charset="0"/>
            </a:rPr>
            <a:t>Publicly acknowledge top users with leaderboards or a “Top Contributors” section. Use badges or titles to highlight their achievements and motivate them to maintain their status.</a:t>
          </a:r>
        </a:p>
      </dsp:txBody>
      <dsp:txXfrm>
        <a:off x="1749385" y="640697"/>
        <a:ext cx="1531045" cy="3122437"/>
      </dsp:txXfrm>
    </dsp:sp>
    <dsp:sp modelId="{B0628831-6700-420D-B957-5A17911ED2B8}">
      <dsp:nvSpPr>
        <dsp:cNvPr id="0" name=""/>
        <dsp:cNvSpPr/>
      </dsp:nvSpPr>
      <dsp:spPr>
        <a:xfrm>
          <a:off x="3494777" y="28279"/>
          <a:ext cx="1531045" cy="612418"/>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w="25400" cap="flat" cmpd="sng" algn="ctr">
          <a:solidFill>
            <a:scrgbClr r="0" g="0" b="0">
              <a:shade val="95000"/>
              <a:satMod val="105000"/>
            </a:scrgbClr>
          </a:solidFill>
          <a:prstDash val="solid"/>
          <a:miter lim="800000"/>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rgbClr val="000000"/>
              </a:solidFill>
              <a:latin typeface="Times New Roman" panose="02020603050405020304" pitchFamily="18" charset="0"/>
              <a:ea typeface="+mn-ea"/>
              <a:cs typeface="Times New Roman" panose="02020603050405020304" pitchFamily="18" charset="0"/>
            </a:rPr>
            <a:t>Rewards</a:t>
          </a:r>
          <a:r>
            <a:rPr lang="en-IN" sz="1500" b="1" kern="1200" dirty="0">
              <a:latin typeface="Times New Roman" panose="02020603050405020304" pitchFamily="18" charset="0"/>
              <a:cs typeface="Times New Roman" panose="02020603050405020304" pitchFamily="18" charset="0"/>
            </a:rPr>
            <a:t>:</a:t>
          </a:r>
          <a:endParaRPr lang="en-IN" sz="1500" kern="1200" dirty="0">
            <a:latin typeface="Times New Roman" panose="02020603050405020304" pitchFamily="18" charset="0"/>
            <a:cs typeface="Times New Roman" panose="02020603050405020304" pitchFamily="18" charset="0"/>
          </a:endParaRPr>
        </a:p>
      </dsp:txBody>
      <dsp:txXfrm>
        <a:off x="3494777" y="28279"/>
        <a:ext cx="1531045" cy="612418"/>
      </dsp:txXfrm>
    </dsp:sp>
    <dsp:sp modelId="{F6F54D3B-BC10-450D-BC1B-49E9B186BDFE}">
      <dsp:nvSpPr>
        <dsp:cNvPr id="0" name=""/>
        <dsp:cNvSpPr/>
      </dsp:nvSpPr>
      <dsp:spPr>
        <a:xfrm>
          <a:off x="3494777" y="640697"/>
          <a:ext cx="1531045" cy="3122437"/>
        </a:xfrm>
        <a:prstGeom prst="rect">
          <a:avLst/>
        </a:prstGeom>
        <a:solidFill>
          <a:srgbClr val="FFAB40">
            <a:alpha val="90000"/>
            <a:tint val="40000"/>
            <a:hueOff val="0"/>
            <a:satOff val="0"/>
            <a:lumOff val="0"/>
            <a:alphaOff val="0"/>
          </a:srgbClr>
        </a:solidFill>
        <a:ln w="25400" cap="flat" cmpd="sng" algn="ctr">
          <a:solidFill>
            <a:scrgbClr r="0" g="0" b="0">
              <a:shade val="95000"/>
              <a:satMod val="105000"/>
            </a:scrgbClr>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None/>
          </a:pPr>
          <a:r>
            <a:rPr lang="en-IN" sz="1500" kern="1200" dirty="0">
              <a:latin typeface="Times New Roman" panose="02020603050405020304" pitchFamily="18" charset="0"/>
              <a:cs typeface="Times New Roman" panose="02020603050405020304" pitchFamily="18" charset="0"/>
            </a:rPr>
            <a:t>Offer tangible rewards like gift cards, discounts, or free premium </a:t>
          </a:r>
          <a:r>
            <a:rPr lang="en-IN" sz="1500" kern="1200" dirty="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rPr>
            <a:t>subscriptions</a:t>
          </a:r>
          <a:r>
            <a:rPr lang="en-IN" sz="1500" kern="1200" dirty="0">
              <a:latin typeface="Times New Roman" panose="02020603050405020304" pitchFamily="18" charset="0"/>
              <a:cs typeface="Times New Roman" panose="02020603050405020304" pitchFamily="18" charset="0"/>
            </a:rPr>
            <a:t>. This provides a direct benefit for their continued loyalty and participation.</a:t>
          </a:r>
        </a:p>
      </dsp:txBody>
      <dsp:txXfrm>
        <a:off x="3494777" y="640697"/>
        <a:ext cx="1531045" cy="3122437"/>
      </dsp:txXfrm>
    </dsp:sp>
    <dsp:sp modelId="{76627EF5-DF5D-4A03-927A-6FD2AA1CA214}">
      <dsp:nvSpPr>
        <dsp:cNvPr id="0" name=""/>
        <dsp:cNvSpPr/>
      </dsp:nvSpPr>
      <dsp:spPr>
        <a:xfrm>
          <a:off x="5240168" y="28279"/>
          <a:ext cx="1531045" cy="612418"/>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w="25400" cap="flat" cmpd="sng" algn="ctr">
          <a:solidFill>
            <a:scrgbClr r="0" g="0" b="0">
              <a:shade val="95000"/>
              <a:satMod val="105000"/>
            </a:scrgbClr>
          </a:solidFill>
          <a:prstDash val="solid"/>
          <a:miter lim="800000"/>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rgbClr val="000000"/>
              </a:solidFill>
              <a:latin typeface="Times New Roman" panose="02020603050405020304" pitchFamily="18" charset="0"/>
              <a:ea typeface="+mn-ea"/>
              <a:cs typeface="Times New Roman" panose="02020603050405020304" pitchFamily="18" charset="0"/>
            </a:rPr>
            <a:t>Community</a:t>
          </a:r>
          <a:r>
            <a:rPr lang="en-IN" sz="1500" b="1" kern="1200" dirty="0">
              <a:latin typeface="Times New Roman" panose="02020603050405020304" pitchFamily="18" charset="0"/>
              <a:cs typeface="Times New Roman" panose="02020603050405020304" pitchFamily="18" charset="0"/>
            </a:rPr>
            <a:t> Influence:</a:t>
          </a:r>
          <a:r>
            <a:rPr lang="en-IN" sz="1500" kern="1200" dirty="0">
              <a:latin typeface="Times New Roman" panose="02020603050405020304" pitchFamily="18" charset="0"/>
              <a:cs typeface="Times New Roman" panose="02020603050405020304" pitchFamily="18" charset="0"/>
            </a:rPr>
            <a:t> </a:t>
          </a:r>
        </a:p>
      </dsp:txBody>
      <dsp:txXfrm>
        <a:off x="5240168" y="28279"/>
        <a:ext cx="1531045" cy="612418"/>
      </dsp:txXfrm>
    </dsp:sp>
    <dsp:sp modelId="{DF6C1E75-5E60-4F3A-8541-AADE2F760811}">
      <dsp:nvSpPr>
        <dsp:cNvPr id="0" name=""/>
        <dsp:cNvSpPr/>
      </dsp:nvSpPr>
      <dsp:spPr>
        <a:xfrm>
          <a:off x="5240168" y="640697"/>
          <a:ext cx="1531045" cy="3122437"/>
        </a:xfr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Font typeface="+mj-lt"/>
            <a:buNone/>
          </a:pPr>
          <a:r>
            <a:rPr lang="en-IN" sz="1500" kern="1200" dirty="0">
              <a:latin typeface="Times New Roman" panose="02020603050405020304" pitchFamily="18" charset="0"/>
              <a:cs typeface="Times New Roman" panose="02020603050405020304" pitchFamily="18" charset="0"/>
            </a:rPr>
            <a:t>Let engaged users contribute by becoming moderators or beta testers, allowing them to have a say in shaping the platform and fostering deeper connection.</a:t>
          </a:r>
        </a:p>
      </dsp:txBody>
      <dsp:txXfrm>
        <a:off x="5240168" y="640697"/>
        <a:ext cx="1531045" cy="3122437"/>
      </dsp:txXfrm>
    </dsp:sp>
    <dsp:sp modelId="{50B8C2D1-ECB3-43A6-BBCC-0E8CD64C83B0}">
      <dsp:nvSpPr>
        <dsp:cNvPr id="0" name=""/>
        <dsp:cNvSpPr/>
      </dsp:nvSpPr>
      <dsp:spPr>
        <a:xfrm>
          <a:off x="6985560" y="28279"/>
          <a:ext cx="1531045" cy="612418"/>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w="25400" cap="flat" cmpd="sng" algn="ctr">
          <a:solidFill>
            <a:scrgbClr r="0" g="0" b="0">
              <a:shade val="95000"/>
              <a:satMod val="105000"/>
            </a:scrgbClr>
          </a:solidFill>
          <a:prstDash val="solid"/>
          <a:miter lim="800000"/>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rgbClr val="000000"/>
              </a:solidFill>
              <a:latin typeface="Times New Roman" panose="02020603050405020304" pitchFamily="18" charset="0"/>
              <a:ea typeface="+mn-ea"/>
              <a:cs typeface="Times New Roman" panose="02020603050405020304" pitchFamily="18" charset="0"/>
            </a:rPr>
            <a:t>Incentive</a:t>
          </a:r>
          <a:r>
            <a:rPr lang="en-IN" sz="1500" b="1" kern="1200" dirty="0">
              <a:latin typeface="Times New Roman" panose="02020603050405020304" pitchFamily="18" charset="0"/>
              <a:cs typeface="Times New Roman" panose="02020603050405020304" pitchFamily="18" charset="0"/>
            </a:rPr>
            <a:t> Program:</a:t>
          </a:r>
          <a:r>
            <a:rPr lang="en-IN" sz="1500" kern="1200" dirty="0">
              <a:latin typeface="Times New Roman" panose="02020603050405020304" pitchFamily="18" charset="0"/>
              <a:cs typeface="Times New Roman" panose="02020603050405020304" pitchFamily="18" charset="0"/>
            </a:rPr>
            <a:t> </a:t>
          </a:r>
        </a:p>
      </dsp:txBody>
      <dsp:txXfrm>
        <a:off x="6985560" y="28279"/>
        <a:ext cx="1531045" cy="612418"/>
      </dsp:txXfrm>
    </dsp:sp>
    <dsp:sp modelId="{DE7D14EE-D5A4-466E-A39E-3D996BCA438B}">
      <dsp:nvSpPr>
        <dsp:cNvPr id="0" name=""/>
        <dsp:cNvSpPr/>
      </dsp:nvSpPr>
      <dsp:spPr>
        <a:xfrm>
          <a:off x="6985560" y="640697"/>
          <a:ext cx="1531045" cy="3122437"/>
        </a:xfr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None/>
          </a:pPr>
          <a:r>
            <a:rPr lang="en-IN" sz="1500" kern="1200" dirty="0">
              <a:latin typeface="Times New Roman" panose="02020603050405020304" pitchFamily="18" charset="0"/>
              <a:cs typeface="Times New Roman" panose="02020603050405020304" pitchFamily="18" charset="0"/>
            </a:rPr>
            <a:t>Implement a system where users earn points or credits for their activity (likes, comments, posts) that can be redeemed for perks like merchandise or services, driving further engagement.</a:t>
          </a:r>
        </a:p>
      </dsp:txBody>
      <dsp:txXfrm>
        <a:off x="6985560" y="640697"/>
        <a:ext cx="1531045" cy="31224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AF09A-414F-496A-B156-0852AD5E0EB6}">
      <dsp:nvSpPr>
        <dsp:cNvPr id="0" name=""/>
        <dsp:cNvSpPr/>
      </dsp:nvSpPr>
      <dsp:spPr>
        <a:xfrm>
          <a:off x="2211" y="8853"/>
          <a:ext cx="2156529" cy="835200"/>
        </a:xfr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US" sz="1600" b="1" kern="1200" dirty="0">
              <a:latin typeface="Times New Roman" panose="02020603050405020304" pitchFamily="18" charset="0"/>
              <a:cs typeface="Times New Roman" panose="02020603050405020304" pitchFamily="18" charset="0"/>
            </a:rPr>
            <a:t>Popular Posts:</a:t>
          </a:r>
          <a:endParaRPr lang="en-IN" sz="1600" b="1" kern="1200" dirty="0">
            <a:latin typeface="Times New Roman" panose="02020603050405020304" pitchFamily="18" charset="0"/>
            <a:cs typeface="Times New Roman" panose="02020603050405020304" pitchFamily="18" charset="0"/>
          </a:endParaRPr>
        </a:p>
      </dsp:txBody>
      <dsp:txXfrm>
        <a:off x="2211" y="8853"/>
        <a:ext cx="2156529" cy="835200"/>
      </dsp:txXfrm>
    </dsp:sp>
    <dsp:sp modelId="{B3385E12-04B9-4CCD-B365-47EC2D9FDFB1}">
      <dsp:nvSpPr>
        <dsp:cNvPr id="0" name=""/>
        <dsp:cNvSpPr/>
      </dsp:nvSpPr>
      <dsp:spPr>
        <a:xfrm>
          <a:off x="2211" y="844053"/>
          <a:ext cx="2156529" cy="2447853"/>
        </a:xfr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Arial" panose="020B0604020202020204" pitchFamily="34" charset="0"/>
            <a:buNone/>
          </a:pPr>
          <a:r>
            <a:rPr lang="en-IN" sz="1600" kern="1200" dirty="0">
              <a:latin typeface="Times New Roman" panose="02020603050405020304" pitchFamily="18" charset="0"/>
              <a:cs typeface="Times New Roman" panose="02020603050405020304" pitchFamily="18" charset="0"/>
            </a:rPr>
            <a:t>Show them posts which have got higher number of engagement and based on that he can see what kind of tags and photos to post.</a:t>
          </a:r>
        </a:p>
      </dsp:txBody>
      <dsp:txXfrm>
        <a:off x="2211" y="844053"/>
        <a:ext cx="2156529" cy="2447853"/>
      </dsp:txXfrm>
    </dsp:sp>
    <dsp:sp modelId="{DC02C4C0-892B-48C9-9993-C7D4DDABB8E0}">
      <dsp:nvSpPr>
        <dsp:cNvPr id="0" name=""/>
        <dsp:cNvSpPr/>
      </dsp:nvSpPr>
      <dsp:spPr>
        <a:xfrm>
          <a:off x="2460655" y="8853"/>
          <a:ext cx="2156529" cy="835200"/>
        </a:xfr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US" sz="1600" b="1" kern="1200" dirty="0">
              <a:latin typeface="Times New Roman" panose="02020603050405020304" pitchFamily="18" charset="0"/>
              <a:cs typeface="Times New Roman" panose="02020603050405020304" pitchFamily="18" charset="0"/>
            </a:rPr>
            <a:t>Personalized Posts:</a:t>
          </a:r>
          <a:endParaRPr lang="en-IN" sz="1600" b="1" kern="1200" dirty="0">
            <a:latin typeface="Times New Roman" panose="02020603050405020304" pitchFamily="18" charset="0"/>
            <a:cs typeface="Times New Roman" panose="02020603050405020304" pitchFamily="18" charset="0"/>
          </a:endParaRPr>
        </a:p>
      </dsp:txBody>
      <dsp:txXfrm>
        <a:off x="2460655" y="8853"/>
        <a:ext cx="2156529" cy="835200"/>
      </dsp:txXfrm>
    </dsp:sp>
    <dsp:sp modelId="{37E97E86-3DCB-4755-B872-ADCE8F850800}">
      <dsp:nvSpPr>
        <dsp:cNvPr id="0" name=""/>
        <dsp:cNvSpPr/>
      </dsp:nvSpPr>
      <dsp:spPr>
        <a:xfrm>
          <a:off x="2460655" y="844053"/>
          <a:ext cx="2156529" cy="2447853"/>
        </a:xfr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Arial" panose="020B0604020202020204" pitchFamily="34" charset="0"/>
            <a:buNone/>
          </a:pPr>
          <a:r>
            <a:rPr lang="en-IN" sz="1600" kern="1200">
              <a:latin typeface="Times New Roman" panose="02020603050405020304" pitchFamily="18" charset="0"/>
              <a:cs typeface="Times New Roman" panose="02020603050405020304" pitchFamily="18" charset="0"/>
            </a:rPr>
            <a:t>Show them post based on their tags and most watch.</a:t>
          </a:r>
          <a:endParaRPr lang="en-IN" sz="1600" kern="1200" dirty="0">
            <a:latin typeface="Times New Roman" panose="02020603050405020304" pitchFamily="18" charset="0"/>
            <a:cs typeface="Times New Roman" panose="02020603050405020304" pitchFamily="18" charset="0"/>
          </a:endParaRPr>
        </a:p>
      </dsp:txBody>
      <dsp:txXfrm>
        <a:off x="2460655" y="844053"/>
        <a:ext cx="2156529" cy="2447853"/>
      </dsp:txXfrm>
    </dsp:sp>
    <dsp:sp modelId="{B0628831-6700-420D-B957-5A17911ED2B8}">
      <dsp:nvSpPr>
        <dsp:cNvPr id="0" name=""/>
        <dsp:cNvSpPr/>
      </dsp:nvSpPr>
      <dsp:spPr>
        <a:xfrm>
          <a:off x="4919099" y="8853"/>
          <a:ext cx="2156529" cy="835200"/>
        </a:xfr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Benefits of Engagement</a:t>
          </a:r>
          <a:endParaRPr lang="en-IN" sz="1600" b="1" kern="1200" dirty="0">
            <a:latin typeface="Times New Roman" panose="02020603050405020304" pitchFamily="18" charset="0"/>
            <a:cs typeface="Times New Roman" panose="02020603050405020304" pitchFamily="18" charset="0"/>
          </a:endParaRPr>
        </a:p>
      </dsp:txBody>
      <dsp:txXfrm>
        <a:off x="4919099" y="8853"/>
        <a:ext cx="2156529" cy="835200"/>
      </dsp:txXfrm>
    </dsp:sp>
    <dsp:sp modelId="{F6F54D3B-BC10-450D-BC1B-49E9B186BDFE}">
      <dsp:nvSpPr>
        <dsp:cNvPr id="0" name=""/>
        <dsp:cNvSpPr/>
      </dsp:nvSpPr>
      <dsp:spPr>
        <a:xfrm>
          <a:off x="4919099" y="844053"/>
          <a:ext cx="2156529" cy="2447853"/>
        </a:xfr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None/>
          </a:pPr>
          <a:r>
            <a:rPr lang="en-IN" sz="1600" kern="1200" dirty="0">
              <a:latin typeface="Times New Roman" panose="02020603050405020304" pitchFamily="18" charset="0"/>
              <a:cs typeface="Times New Roman" panose="02020603050405020304" pitchFamily="18" charset="0"/>
            </a:rPr>
            <a:t>We can give them premium customers benefits of limited time if they post or increase their engagement to a certain level. That’ll surely motivate them. As who doesn’t want premium customer benefits for free.</a:t>
          </a:r>
        </a:p>
      </dsp:txBody>
      <dsp:txXfrm>
        <a:off x="4919099" y="844053"/>
        <a:ext cx="2156529" cy="24478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AF09A-414F-496A-B156-0852AD5E0EB6}">
      <dsp:nvSpPr>
        <dsp:cNvPr id="0" name=""/>
        <dsp:cNvSpPr/>
      </dsp:nvSpPr>
      <dsp:spPr>
        <a:xfrm>
          <a:off x="2211" y="19050"/>
          <a:ext cx="2156529" cy="862611"/>
        </a:xfr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25400" cap="flat" cmpd="sng" algn="ctr">
          <a:solidFill>
            <a:schemeClr val="tx1"/>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latin typeface="Times New Roman" panose="02020603050405020304" pitchFamily="18" charset="0"/>
              <a:cs typeface="Times New Roman" panose="02020603050405020304" pitchFamily="18" charset="0"/>
            </a:rPr>
            <a:t>High Engagement Users:</a:t>
          </a:r>
          <a:r>
            <a:rPr lang="en-IN" sz="1600" kern="1200" dirty="0">
              <a:latin typeface="Times New Roman" panose="02020603050405020304" pitchFamily="18" charset="0"/>
              <a:cs typeface="Times New Roman" panose="02020603050405020304" pitchFamily="18" charset="0"/>
            </a:rPr>
            <a:t> </a:t>
          </a:r>
          <a:endParaRPr lang="en-IN" sz="1600" b="1" kern="1200" dirty="0">
            <a:latin typeface="Times New Roman" panose="02020603050405020304" pitchFamily="18" charset="0"/>
            <a:cs typeface="Times New Roman" panose="02020603050405020304" pitchFamily="18" charset="0"/>
          </a:endParaRPr>
        </a:p>
      </dsp:txBody>
      <dsp:txXfrm>
        <a:off x="2211" y="19050"/>
        <a:ext cx="2156529" cy="862611"/>
      </dsp:txXfrm>
    </dsp:sp>
    <dsp:sp modelId="{B3385E12-04B9-4CCD-B365-47EC2D9FDFB1}">
      <dsp:nvSpPr>
        <dsp:cNvPr id="0" name=""/>
        <dsp:cNvSpPr/>
      </dsp:nvSpPr>
      <dsp:spPr>
        <a:xfrm>
          <a:off x="2211" y="881662"/>
          <a:ext cx="2156529" cy="2459519"/>
        </a:xfr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mj-lt"/>
            <a:buNone/>
          </a:pPr>
          <a:r>
            <a:rPr lang="en-IN" sz="1600" kern="1200" dirty="0">
              <a:latin typeface="Times New Roman" panose="02020603050405020304" pitchFamily="18" charset="0"/>
              <a:cs typeface="Times New Roman" panose="02020603050405020304" pitchFamily="18" charset="0"/>
            </a:rPr>
            <a:t>Active users with high interaction and diverse tag usage, ideal for personalized recommendations, rewards, or influencer campaigns.</a:t>
          </a:r>
        </a:p>
      </dsp:txBody>
      <dsp:txXfrm>
        <a:off x="2211" y="881662"/>
        <a:ext cx="2156529" cy="2459519"/>
      </dsp:txXfrm>
    </dsp:sp>
    <dsp:sp modelId="{DC02C4C0-892B-48C9-9993-C7D4DDABB8E0}">
      <dsp:nvSpPr>
        <dsp:cNvPr id="0" name=""/>
        <dsp:cNvSpPr/>
      </dsp:nvSpPr>
      <dsp:spPr>
        <a:xfrm>
          <a:off x="2460655" y="19050"/>
          <a:ext cx="2156529" cy="862611"/>
        </a:xfr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latin typeface="Times New Roman" panose="02020603050405020304" pitchFamily="18" charset="0"/>
              <a:cs typeface="Times New Roman" panose="02020603050405020304" pitchFamily="18" charset="0"/>
            </a:rPr>
            <a:t>Low Engagement Users:</a:t>
          </a:r>
          <a:r>
            <a:rPr lang="en-IN" sz="1600" kern="1200" dirty="0">
              <a:latin typeface="Times New Roman" panose="02020603050405020304" pitchFamily="18" charset="0"/>
              <a:cs typeface="Times New Roman" panose="02020603050405020304" pitchFamily="18" charset="0"/>
            </a:rPr>
            <a:t> </a:t>
          </a:r>
          <a:endParaRPr lang="en-IN" sz="1600" b="1" kern="1200" dirty="0">
            <a:latin typeface="Times New Roman" panose="02020603050405020304" pitchFamily="18" charset="0"/>
            <a:cs typeface="Times New Roman" panose="02020603050405020304" pitchFamily="18" charset="0"/>
          </a:endParaRPr>
        </a:p>
      </dsp:txBody>
      <dsp:txXfrm>
        <a:off x="2460655" y="19050"/>
        <a:ext cx="2156529" cy="862611"/>
      </dsp:txXfrm>
    </dsp:sp>
    <dsp:sp modelId="{37E97E86-3DCB-4755-B872-ADCE8F850800}">
      <dsp:nvSpPr>
        <dsp:cNvPr id="0" name=""/>
        <dsp:cNvSpPr/>
      </dsp:nvSpPr>
      <dsp:spPr>
        <a:xfrm>
          <a:off x="2460655" y="881662"/>
          <a:ext cx="2156529" cy="2459519"/>
        </a:xfr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mj-lt"/>
            <a:buNone/>
          </a:pPr>
          <a:r>
            <a:rPr lang="en-IN" sz="1600" kern="1200" dirty="0">
              <a:latin typeface="Times New Roman" panose="02020603050405020304" pitchFamily="18" charset="0"/>
              <a:cs typeface="Times New Roman" panose="02020603050405020304" pitchFamily="18" charset="0"/>
            </a:rPr>
            <a:t>Less active users with minimal interactions and fewer tags, requiring targeted re-engagement strategies or incentives.</a:t>
          </a:r>
        </a:p>
      </dsp:txBody>
      <dsp:txXfrm>
        <a:off x="2460655" y="881662"/>
        <a:ext cx="2156529" cy="2459519"/>
      </dsp:txXfrm>
    </dsp:sp>
    <dsp:sp modelId="{B0628831-6700-420D-B957-5A17911ED2B8}">
      <dsp:nvSpPr>
        <dsp:cNvPr id="0" name=""/>
        <dsp:cNvSpPr/>
      </dsp:nvSpPr>
      <dsp:spPr>
        <a:xfrm>
          <a:off x="4919099" y="19050"/>
          <a:ext cx="2156529" cy="862611"/>
        </a:xfr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Tag-Based Segmentation</a:t>
          </a:r>
          <a:r>
            <a:rPr lang="en-IN" sz="1600" kern="1200" dirty="0">
              <a:latin typeface="Times New Roman" panose="02020603050405020304" pitchFamily="18" charset="0"/>
              <a:cs typeface="Times New Roman" panose="02020603050405020304" pitchFamily="18" charset="0"/>
            </a:rPr>
            <a:t>: </a:t>
          </a:r>
          <a:endParaRPr lang="en-IN" sz="1600" b="1" kern="1200" dirty="0">
            <a:latin typeface="Times New Roman" panose="02020603050405020304" pitchFamily="18" charset="0"/>
            <a:cs typeface="Times New Roman" panose="02020603050405020304" pitchFamily="18" charset="0"/>
          </a:endParaRPr>
        </a:p>
      </dsp:txBody>
      <dsp:txXfrm>
        <a:off x="4919099" y="19050"/>
        <a:ext cx="2156529" cy="862611"/>
      </dsp:txXfrm>
    </dsp:sp>
    <dsp:sp modelId="{F6F54D3B-BC10-450D-BC1B-49E9B186BDFE}">
      <dsp:nvSpPr>
        <dsp:cNvPr id="0" name=""/>
        <dsp:cNvSpPr/>
      </dsp:nvSpPr>
      <dsp:spPr>
        <a:xfrm>
          <a:off x="4919099" y="881662"/>
          <a:ext cx="2156529" cy="2459519"/>
        </a:xfr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mj-lt"/>
            <a:buNone/>
          </a:pPr>
          <a:r>
            <a:rPr lang="en-IN" sz="1600" kern="1200" dirty="0">
              <a:latin typeface="Times New Roman" panose="02020603050405020304" pitchFamily="18" charset="0"/>
              <a:cs typeface="Times New Roman" panose="02020603050405020304" pitchFamily="18" charset="0"/>
            </a:rPr>
            <a:t> Leverage users' tag preferences (e.g., food, photography) to create personalized campaigns or product recommendations, aligning content with user interests for better engagement.</a:t>
          </a:r>
        </a:p>
      </dsp:txBody>
      <dsp:txXfrm>
        <a:off x="4919099" y="881662"/>
        <a:ext cx="2156529" cy="24595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AF09A-414F-496A-B156-0852AD5E0EB6}">
      <dsp:nvSpPr>
        <dsp:cNvPr id="0" name=""/>
        <dsp:cNvSpPr/>
      </dsp:nvSpPr>
      <dsp:spPr>
        <a:xfrm>
          <a:off x="3994" y="95533"/>
          <a:ext cx="1531045" cy="612418"/>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25400" cap="flat" cmpd="sng" algn="ctr">
          <a:solidFill>
            <a:schemeClr val="tx1"/>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Personalize Outreach</a:t>
          </a:r>
          <a:r>
            <a:rPr lang="en-IN" sz="1600" kern="1200" dirty="0">
              <a:latin typeface="Times New Roman" panose="02020603050405020304" pitchFamily="18" charset="0"/>
              <a:cs typeface="Times New Roman" panose="02020603050405020304" pitchFamily="18" charset="0"/>
            </a:rPr>
            <a:t>: </a:t>
          </a:r>
        </a:p>
      </dsp:txBody>
      <dsp:txXfrm>
        <a:off x="3994" y="95533"/>
        <a:ext cx="1531045" cy="612418"/>
      </dsp:txXfrm>
    </dsp:sp>
    <dsp:sp modelId="{B3385E12-04B9-4CCD-B365-47EC2D9FDFB1}">
      <dsp:nvSpPr>
        <dsp:cNvPr id="0" name=""/>
        <dsp:cNvSpPr/>
      </dsp:nvSpPr>
      <dsp:spPr>
        <a:xfrm>
          <a:off x="3994" y="707951"/>
          <a:ext cx="1531045" cy="2898720"/>
        </a:xfrm>
        <a:prstGeom prst="rect">
          <a:avLst/>
        </a:prstGeo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None/>
          </a:pPr>
          <a:r>
            <a:rPr lang="en-IN" sz="1600" kern="1200" dirty="0">
              <a:latin typeface="Times New Roman" panose="02020603050405020304" pitchFamily="18" charset="0"/>
              <a:cs typeface="Times New Roman" panose="02020603050405020304" pitchFamily="18" charset="0"/>
            </a:rPr>
            <a:t>Tailor messages by researching the influencer's content, highlighting shared values, and emphasizing why they’re a good fit for the campaign.</a:t>
          </a:r>
        </a:p>
      </dsp:txBody>
      <dsp:txXfrm>
        <a:off x="3994" y="707951"/>
        <a:ext cx="1531045" cy="2898720"/>
      </dsp:txXfrm>
    </dsp:sp>
    <dsp:sp modelId="{DC02C4C0-892B-48C9-9993-C7D4DDABB8E0}">
      <dsp:nvSpPr>
        <dsp:cNvPr id="0" name=""/>
        <dsp:cNvSpPr/>
      </dsp:nvSpPr>
      <dsp:spPr>
        <a:xfrm>
          <a:off x="1749385" y="95533"/>
          <a:ext cx="1531045" cy="612418"/>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Offer Mutual Benefits</a:t>
          </a:r>
          <a:r>
            <a:rPr lang="en-IN" sz="1600" kern="1200" dirty="0">
              <a:latin typeface="Times New Roman" panose="02020603050405020304" pitchFamily="18" charset="0"/>
              <a:cs typeface="Times New Roman" panose="02020603050405020304" pitchFamily="18" charset="0"/>
            </a:rPr>
            <a:t>:</a:t>
          </a:r>
        </a:p>
      </dsp:txBody>
      <dsp:txXfrm>
        <a:off x="1749385" y="95533"/>
        <a:ext cx="1531045" cy="612418"/>
      </dsp:txXfrm>
    </dsp:sp>
    <dsp:sp modelId="{37E97E86-3DCB-4755-B872-ADCE8F850800}">
      <dsp:nvSpPr>
        <dsp:cNvPr id="0" name=""/>
        <dsp:cNvSpPr/>
      </dsp:nvSpPr>
      <dsp:spPr>
        <a:xfrm>
          <a:off x="1749385" y="707951"/>
          <a:ext cx="1531045" cy="2898720"/>
        </a:xfrm>
        <a:prstGeom prst="rect">
          <a:avLst/>
        </a:prstGeo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mj-lt"/>
            <a:buNone/>
          </a:pPr>
          <a:r>
            <a:rPr lang="en-IN" sz="1600" kern="1200" dirty="0">
              <a:latin typeface="Times New Roman" panose="02020603050405020304" pitchFamily="18" charset="0"/>
              <a:cs typeface="Times New Roman" panose="02020603050405020304" pitchFamily="18" charset="0"/>
            </a:rPr>
            <a:t>Provide clear compensation (monetary, free products, or exclusive access) and emphasize the potential for long-term partnerships.</a:t>
          </a:r>
        </a:p>
      </dsp:txBody>
      <dsp:txXfrm>
        <a:off x="1749385" y="707951"/>
        <a:ext cx="1531045" cy="2898720"/>
      </dsp:txXfrm>
    </dsp:sp>
    <dsp:sp modelId="{B0628831-6700-420D-B957-5A17911ED2B8}">
      <dsp:nvSpPr>
        <dsp:cNvPr id="0" name=""/>
        <dsp:cNvSpPr/>
      </dsp:nvSpPr>
      <dsp:spPr>
        <a:xfrm>
          <a:off x="3494777" y="95533"/>
          <a:ext cx="1531045" cy="612418"/>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Encourage Creative Freedom</a:t>
          </a:r>
          <a:r>
            <a:rPr lang="en-IN" sz="1600" kern="1200" dirty="0">
              <a:latin typeface="Times New Roman" panose="02020603050405020304" pitchFamily="18" charset="0"/>
              <a:cs typeface="Times New Roman" panose="02020603050405020304" pitchFamily="18" charset="0"/>
            </a:rPr>
            <a:t>: </a:t>
          </a:r>
        </a:p>
      </dsp:txBody>
      <dsp:txXfrm>
        <a:off x="3494777" y="95533"/>
        <a:ext cx="1531045" cy="612418"/>
      </dsp:txXfrm>
    </dsp:sp>
    <dsp:sp modelId="{F6F54D3B-BC10-450D-BC1B-49E9B186BDFE}">
      <dsp:nvSpPr>
        <dsp:cNvPr id="0" name=""/>
        <dsp:cNvSpPr/>
      </dsp:nvSpPr>
      <dsp:spPr>
        <a:xfrm>
          <a:off x="3494777" y="707951"/>
          <a:ext cx="1531045" cy="2898720"/>
        </a:xfrm>
        <a:prstGeom prst="rect">
          <a:avLst/>
        </a:prstGeo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None/>
          </a:pPr>
          <a:r>
            <a:rPr lang="en-IN" sz="1600" kern="1200" dirty="0">
              <a:latin typeface="Times New Roman" panose="02020603050405020304" pitchFamily="18" charset="0"/>
              <a:cs typeface="Times New Roman" panose="02020603050405020304" pitchFamily="18" charset="0"/>
            </a:rPr>
            <a:t>Allow influencers to create authentic content that resonates with their audience while setting clear deliverables and expectations.</a:t>
          </a:r>
        </a:p>
      </dsp:txBody>
      <dsp:txXfrm>
        <a:off x="3494777" y="707951"/>
        <a:ext cx="1531045" cy="2898720"/>
      </dsp:txXfrm>
    </dsp:sp>
    <dsp:sp modelId="{76627EF5-DF5D-4A03-927A-6FD2AA1CA214}">
      <dsp:nvSpPr>
        <dsp:cNvPr id="0" name=""/>
        <dsp:cNvSpPr/>
      </dsp:nvSpPr>
      <dsp:spPr>
        <a:xfrm>
          <a:off x="5240169" y="95533"/>
          <a:ext cx="1531045" cy="612418"/>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Maintain Communication</a:t>
          </a:r>
          <a:r>
            <a:rPr lang="en-IN" sz="1600" kern="1200" dirty="0">
              <a:latin typeface="Times New Roman" panose="02020603050405020304" pitchFamily="18" charset="0"/>
              <a:cs typeface="Times New Roman" panose="02020603050405020304" pitchFamily="18" charset="0"/>
            </a:rPr>
            <a:t>: </a:t>
          </a:r>
        </a:p>
      </dsp:txBody>
      <dsp:txXfrm>
        <a:off x="5240169" y="95533"/>
        <a:ext cx="1531045" cy="612418"/>
      </dsp:txXfrm>
    </dsp:sp>
    <dsp:sp modelId="{DF6C1E75-5E60-4F3A-8541-AADE2F760811}">
      <dsp:nvSpPr>
        <dsp:cNvPr id="0" name=""/>
        <dsp:cNvSpPr/>
      </dsp:nvSpPr>
      <dsp:spPr>
        <a:xfrm>
          <a:off x="5240169" y="707951"/>
          <a:ext cx="1531045" cy="2898720"/>
        </a:xfrm>
        <a:prstGeom prst="rect">
          <a:avLst/>
        </a:prstGeo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mj-lt"/>
            <a:buNone/>
          </a:pPr>
          <a:r>
            <a:rPr lang="en-IN" sz="1600" kern="1200" dirty="0">
              <a:latin typeface="Times New Roman" panose="02020603050405020304" pitchFamily="18" charset="0"/>
              <a:cs typeface="Times New Roman" panose="02020603050405020304" pitchFamily="18" charset="0"/>
            </a:rPr>
            <a:t>Keep open lines for feedback and collaboration throughout the campaign.</a:t>
          </a:r>
        </a:p>
      </dsp:txBody>
      <dsp:txXfrm>
        <a:off x="5240169" y="707951"/>
        <a:ext cx="1531045" cy="2898720"/>
      </dsp:txXfrm>
    </dsp:sp>
    <dsp:sp modelId="{50B8C2D1-ECB3-43A6-BBCC-0E8CD64C83B0}">
      <dsp:nvSpPr>
        <dsp:cNvPr id="0" name=""/>
        <dsp:cNvSpPr/>
      </dsp:nvSpPr>
      <dsp:spPr>
        <a:xfrm>
          <a:off x="6985560" y="95533"/>
          <a:ext cx="1531045" cy="612418"/>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Evaluate and Appreciate</a:t>
          </a:r>
          <a:r>
            <a:rPr lang="en-IN" sz="1600" kern="1200" dirty="0">
              <a:latin typeface="Times New Roman" panose="02020603050405020304" pitchFamily="18" charset="0"/>
              <a:cs typeface="Times New Roman" panose="02020603050405020304" pitchFamily="18" charset="0"/>
            </a:rPr>
            <a:t>: </a:t>
          </a:r>
        </a:p>
      </dsp:txBody>
      <dsp:txXfrm>
        <a:off x="6985560" y="95533"/>
        <a:ext cx="1531045" cy="612418"/>
      </dsp:txXfrm>
    </dsp:sp>
    <dsp:sp modelId="{DE7D14EE-D5A4-466E-A39E-3D996BCA438B}">
      <dsp:nvSpPr>
        <dsp:cNvPr id="0" name=""/>
        <dsp:cNvSpPr/>
      </dsp:nvSpPr>
      <dsp:spPr>
        <a:xfrm>
          <a:off x="6985560" y="707951"/>
          <a:ext cx="1531045" cy="2898720"/>
        </a:xfrm>
        <a:prstGeom prst="rect">
          <a:avLst/>
        </a:prstGeo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mj-lt"/>
            <a:buNone/>
          </a:pPr>
          <a:r>
            <a:rPr lang="en-IN" sz="1600" kern="1200" dirty="0">
              <a:latin typeface="Times New Roman" panose="02020603050405020304" pitchFamily="18" charset="0"/>
              <a:cs typeface="Times New Roman" panose="02020603050405020304" pitchFamily="18" charset="0"/>
            </a:rPr>
            <a:t>Track campaign success, share results with the influencer, and celebrate their contribution to foster lasting relationships.</a:t>
          </a:r>
        </a:p>
      </dsp:txBody>
      <dsp:txXfrm>
        <a:off x="6985560" y="707951"/>
        <a:ext cx="1531045" cy="28987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AE08B-32EC-495C-AFE2-2CF6169FFB4A}">
      <dsp:nvSpPr>
        <dsp:cNvPr id="0" name=""/>
        <dsp:cNvSpPr/>
      </dsp:nvSpPr>
      <dsp:spPr>
        <a:xfrm>
          <a:off x="3994" y="20507"/>
          <a:ext cx="1531045" cy="612418"/>
        </a:xfrm>
        <a:prstGeom prst="rect">
          <a:avLst/>
        </a:prstGeom>
        <a:gradFill rotWithShape="0">
          <a:gsLst>
            <a:gs pos="0">
              <a:schemeClr val="accent4">
                <a:hueOff val="0"/>
                <a:satOff val="0"/>
                <a:alphaOff val="0"/>
                <a:tint val="50000"/>
                <a:satMod val="300000"/>
                <a:lumMod val="97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5400000" scaled="0"/>
        </a:gra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Personalized Engagement</a:t>
          </a:r>
          <a:endParaRPr lang="en-IN" sz="1400" kern="1200" dirty="0">
            <a:latin typeface="Times New Roman" panose="02020603050405020304" pitchFamily="18" charset="0"/>
            <a:cs typeface="Times New Roman" panose="02020603050405020304" pitchFamily="18" charset="0"/>
          </a:endParaRPr>
        </a:p>
      </dsp:txBody>
      <dsp:txXfrm>
        <a:off x="3994" y="20507"/>
        <a:ext cx="1531045" cy="612418"/>
      </dsp:txXfrm>
    </dsp:sp>
    <dsp:sp modelId="{AF79D8E5-1224-452B-A2FB-F84742B48996}">
      <dsp:nvSpPr>
        <dsp:cNvPr id="0" name=""/>
        <dsp:cNvSpPr/>
      </dsp:nvSpPr>
      <dsp:spPr>
        <a:xfrm>
          <a:off x="3994" y="632925"/>
          <a:ext cx="1531045" cy="2810880"/>
        </a:xfrm>
        <a:prstGeom prst="rect">
          <a:avLst/>
        </a:prstGeo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ctr" defTabSz="622300">
            <a:lnSpc>
              <a:spcPct val="90000"/>
            </a:lnSpc>
            <a:spcBef>
              <a:spcPct val="0"/>
            </a:spcBef>
            <a:spcAft>
              <a:spcPct val="15000"/>
            </a:spcAft>
            <a:buClrTx/>
            <a:buSzTx/>
            <a:buFontTx/>
            <a:buNone/>
          </a:pPr>
          <a:r>
            <a:rPr kumimoji="0" lang="en-US" altLang="en-US" sz="1400" b="0" i="0" u="none" strike="noStrike" kern="1200" cap="none" normalizeH="0" baseline="0" dirty="0">
              <a:ln/>
              <a:effectLst/>
              <a:latin typeface="Times New Roman" panose="02020603050405020304" pitchFamily="18" charset="0"/>
              <a:cs typeface="Times New Roman" panose="02020603050405020304" pitchFamily="18" charset="0"/>
            </a:rPr>
            <a:t>Reward high-engagement users with exclusive access, badges, and recognition to maintain loyalty, while offering time-limited incentives to re-engage inactive users.</a:t>
          </a:r>
          <a:endParaRPr lang="en-IN" sz="1400" kern="1200" dirty="0">
            <a:latin typeface="Times New Roman" panose="02020603050405020304" pitchFamily="18" charset="0"/>
            <a:cs typeface="Times New Roman" panose="02020603050405020304" pitchFamily="18" charset="0"/>
          </a:endParaRPr>
        </a:p>
      </dsp:txBody>
      <dsp:txXfrm>
        <a:off x="3994" y="632925"/>
        <a:ext cx="1531045" cy="2810880"/>
      </dsp:txXfrm>
    </dsp:sp>
    <dsp:sp modelId="{631C25D8-F177-440D-9A79-6CB645FABE17}">
      <dsp:nvSpPr>
        <dsp:cNvPr id="0" name=""/>
        <dsp:cNvSpPr/>
      </dsp:nvSpPr>
      <dsp:spPr>
        <a:xfrm>
          <a:off x="1749385" y="20507"/>
          <a:ext cx="1531045" cy="612418"/>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kumimoji="0" lang="en-US" altLang="en-US" sz="1400" b="1" i="0" u="none" strike="noStrike" kern="1200" cap="none" normalizeH="0" baseline="0" dirty="0">
              <a:ln/>
              <a:effectLst/>
              <a:latin typeface="Times New Roman" panose="02020603050405020304" pitchFamily="18" charset="0"/>
              <a:cs typeface="Times New Roman" panose="02020603050405020304" pitchFamily="18" charset="0"/>
            </a:rPr>
            <a:t>Optimized Content Strategy</a:t>
          </a:r>
          <a:endParaRPr lang="en-IN" sz="1400" kern="1200" dirty="0">
            <a:latin typeface="Times New Roman" panose="02020603050405020304" pitchFamily="18" charset="0"/>
            <a:cs typeface="Times New Roman" panose="02020603050405020304" pitchFamily="18" charset="0"/>
          </a:endParaRPr>
        </a:p>
      </dsp:txBody>
      <dsp:txXfrm>
        <a:off x="1749385" y="20507"/>
        <a:ext cx="1531045" cy="612418"/>
      </dsp:txXfrm>
    </dsp:sp>
    <dsp:sp modelId="{7D35FC05-74DE-430F-A9C1-FC91820E1141}">
      <dsp:nvSpPr>
        <dsp:cNvPr id="0" name=""/>
        <dsp:cNvSpPr/>
      </dsp:nvSpPr>
      <dsp:spPr>
        <a:xfrm>
          <a:off x="1749385" y="632925"/>
          <a:ext cx="1531045" cy="2810880"/>
        </a:xfrm>
        <a:prstGeom prst="rect">
          <a:avLst/>
        </a:prstGeo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ctr" defTabSz="622300">
            <a:lnSpc>
              <a:spcPct val="90000"/>
            </a:lnSpc>
            <a:spcBef>
              <a:spcPct val="0"/>
            </a:spcBef>
            <a:spcAft>
              <a:spcPct val="15000"/>
            </a:spcAft>
            <a:buClrTx/>
            <a:buSzTx/>
            <a:buFontTx/>
            <a:buNone/>
          </a:pPr>
          <a:r>
            <a:rPr kumimoji="0" lang="en-US" altLang="en-US" sz="1400" b="0" i="0" u="none" strike="noStrike" kern="1200" cap="none" normalizeH="0" baseline="0" dirty="0">
              <a:ln/>
              <a:effectLst/>
              <a:latin typeface="Times New Roman" panose="02020603050405020304" pitchFamily="18" charset="0"/>
              <a:cs typeface="Times New Roman" panose="02020603050405020304" pitchFamily="18" charset="0"/>
            </a:rPr>
            <a:t>Focus on popular hashtags like smile, party, and beach, scheduling posts during peak times (afternoons and evenings) on high-activity days (Tuesday, Thursday, Sunday).</a:t>
          </a:r>
          <a:endParaRPr lang="en-IN" sz="1400" kern="1200" dirty="0">
            <a:latin typeface="Times New Roman" panose="02020603050405020304" pitchFamily="18" charset="0"/>
            <a:cs typeface="Times New Roman" panose="02020603050405020304" pitchFamily="18" charset="0"/>
          </a:endParaRPr>
        </a:p>
      </dsp:txBody>
      <dsp:txXfrm>
        <a:off x="1749385" y="632925"/>
        <a:ext cx="1531045" cy="2810880"/>
      </dsp:txXfrm>
    </dsp:sp>
    <dsp:sp modelId="{3495FCD2-0CF6-4C5D-BAD6-8570FDD7F975}">
      <dsp:nvSpPr>
        <dsp:cNvPr id="0" name=""/>
        <dsp:cNvSpPr/>
      </dsp:nvSpPr>
      <dsp:spPr>
        <a:xfrm>
          <a:off x="3494776" y="20507"/>
          <a:ext cx="1531045" cy="612418"/>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kumimoji="0" lang="en-US" altLang="en-US" sz="1400" b="1" i="0" u="none" strike="noStrike" kern="1200" cap="none" normalizeH="0" baseline="0">
              <a:ln/>
              <a:effectLst/>
              <a:latin typeface="Times New Roman" panose="02020603050405020304" pitchFamily="18" charset="0"/>
              <a:cs typeface="Times New Roman" panose="02020603050405020304" pitchFamily="18" charset="0"/>
            </a:rPr>
            <a:t>Influencer Collaboration</a:t>
          </a:r>
          <a:r>
            <a:rPr kumimoji="0" lang="en-US" altLang="en-US" sz="1400" b="0" i="0" u="none" strike="noStrike" kern="1200" cap="none" normalizeH="0" baseline="0">
              <a:ln/>
              <a:effectLst/>
              <a:latin typeface="Times New Roman" panose="02020603050405020304" pitchFamily="18" charset="0"/>
              <a:cs typeface="Times New Roman" panose="02020603050405020304" pitchFamily="18" charset="0"/>
            </a:rPr>
            <a:t>:</a:t>
          </a:r>
          <a:endParaRPr lang="en-IN" sz="1400" kern="1200" dirty="0">
            <a:latin typeface="Times New Roman" panose="02020603050405020304" pitchFamily="18" charset="0"/>
            <a:cs typeface="Times New Roman" panose="02020603050405020304" pitchFamily="18" charset="0"/>
          </a:endParaRPr>
        </a:p>
      </dsp:txBody>
      <dsp:txXfrm>
        <a:off x="3494776" y="20507"/>
        <a:ext cx="1531045" cy="612418"/>
      </dsp:txXfrm>
    </dsp:sp>
    <dsp:sp modelId="{E6A91A7D-52D5-4BE5-B107-59A035EA4D24}">
      <dsp:nvSpPr>
        <dsp:cNvPr id="0" name=""/>
        <dsp:cNvSpPr/>
      </dsp:nvSpPr>
      <dsp:spPr>
        <a:xfrm>
          <a:off x="3494776" y="632925"/>
          <a:ext cx="1531045" cy="2810880"/>
        </a:xfrm>
        <a:prstGeom prst="rect">
          <a:avLst/>
        </a:prstGeo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ctr" defTabSz="622300">
            <a:lnSpc>
              <a:spcPct val="90000"/>
            </a:lnSpc>
            <a:spcBef>
              <a:spcPct val="0"/>
            </a:spcBef>
            <a:spcAft>
              <a:spcPct val="15000"/>
            </a:spcAft>
            <a:buClrTx/>
            <a:buSzTx/>
            <a:buFontTx/>
            <a:buNone/>
          </a:pPr>
          <a:r>
            <a:rPr kumimoji="0" lang="en-US" altLang="en-US" sz="1400" b="0" i="0" u="none" strike="noStrike" kern="1200" cap="none" normalizeH="0" baseline="0" dirty="0">
              <a:ln/>
              <a:effectLst/>
              <a:latin typeface="Times New Roman" panose="02020603050405020304" pitchFamily="18" charset="0"/>
              <a:cs typeface="Times New Roman" panose="02020603050405020304" pitchFamily="18" charset="0"/>
            </a:rPr>
            <a:t>Approach influencers with personalized outreach, offering mutual benefits like exclusive products or compensation, while giving them creative freedom in campaigns.</a:t>
          </a:r>
          <a:endParaRPr lang="en-IN" sz="1400" kern="1200" dirty="0">
            <a:latin typeface="Times New Roman" panose="02020603050405020304" pitchFamily="18" charset="0"/>
            <a:cs typeface="Times New Roman" panose="02020603050405020304" pitchFamily="18" charset="0"/>
          </a:endParaRPr>
        </a:p>
      </dsp:txBody>
      <dsp:txXfrm>
        <a:off x="3494776" y="632925"/>
        <a:ext cx="1531045" cy="2810880"/>
      </dsp:txXfrm>
    </dsp:sp>
    <dsp:sp modelId="{93513404-FA9A-4332-9FE7-16BC775FE39B}">
      <dsp:nvSpPr>
        <dsp:cNvPr id="0" name=""/>
        <dsp:cNvSpPr/>
      </dsp:nvSpPr>
      <dsp:spPr>
        <a:xfrm>
          <a:off x="5240168" y="20507"/>
          <a:ext cx="1531045" cy="612418"/>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kumimoji="0" lang="en-US" altLang="en-US" sz="1400" b="1" i="0" u="none" strike="noStrike" kern="1200" cap="none" normalizeH="0" baseline="0" dirty="0">
              <a:ln/>
              <a:effectLst/>
              <a:latin typeface="Times New Roman" panose="02020603050405020304" pitchFamily="18" charset="0"/>
              <a:cs typeface="Times New Roman" panose="02020603050405020304" pitchFamily="18" charset="0"/>
            </a:rPr>
            <a:t>Targeted Ads &amp; Campaigns</a:t>
          </a:r>
          <a:r>
            <a:rPr kumimoji="0" lang="en-US" altLang="en-US" sz="1400" b="0" i="0" u="none" strike="noStrike" kern="1200" cap="none" normalizeH="0" baseline="0" dirty="0">
              <a:ln/>
              <a:effectLst/>
              <a:latin typeface="Times New Roman" panose="02020603050405020304" pitchFamily="18" charset="0"/>
              <a:cs typeface="Times New Roman" panose="02020603050405020304" pitchFamily="18" charset="0"/>
            </a:rPr>
            <a:t>: </a:t>
          </a:r>
          <a:endParaRPr lang="en-IN" sz="1400" kern="1200" dirty="0">
            <a:latin typeface="Times New Roman" panose="02020603050405020304" pitchFamily="18" charset="0"/>
            <a:cs typeface="Times New Roman" panose="02020603050405020304" pitchFamily="18" charset="0"/>
          </a:endParaRPr>
        </a:p>
      </dsp:txBody>
      <dsp:txXfrm>
        <a:off x="5240168" y="20507"/>
        <a:ext cx="1531045" cy="612418"/>
      </dsp:txXfrm>
    </dsp:sp>
    <dsp:sp modelId="{377FF565-E709-4F35-AFDD-C9340AA167A4}">
      <dsp:nvSpPr>
        <dsp:cNvPr id="0" name=""/>
        <dsp:cNvSpPr/>
      </dsp:nvSpPr>
      <dsp:spPr>
        <a:xfrm>
          <a:off x="5240168" y="632925"/>
          <a:ext cx="1531045" cy="2810880"/>
        </a:xfrm>
        <a:prstGeom prst="rect">
          <a:avLst/>
        </a:prstGeo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ctr" defTabSz="622300">
            <a:lnSpc>
              <a:spcPct val="90000"/>
            </a:lnSpc>
            <a:spcBef>
              <a:spcPct val="0"/>
            </a:spcBef>
            <a:spcAft>
              <a:spcPct val="15000"/>
            </a:spcAft>
            <a:buClrTx/>
            <a:buSzTx/>
            <a:buFontTx/>
            <a:buNone/>
          </a:pPr>
          <a:r>
            <a:rPr kumimoji="0" lang="en-US" altLang="en-US" sz="1400" b="0" i="0" u="none" strike="noStrike" kern="1200" cap="none" normalizeH="0" baseline="0" dirty="0">
              <a:ln/>
              <a:effectLst/>
              <a:latin typeface="Times New Roman" panose="02020603050405020304" pitchFamily="18" charset="0"/>
              <a:cs typeface="Times New Roman" panose="02020603050405020304" pitchFamily="18" charset="0"/>
            </a:rPr>
            <a:t>Use tag-based segmentation to create relevant, targeted ads and content that aligns with users’ interests (e.g., food, fashion), leveraging high-engagement hashtags.</a:t>
          </a:r>
          <a:endParaRPr lang="en-IN" sz="1400" kern="1200" dirty="0">
            <a:latin typeface="Times New Roman" panose="02020603050405020304" pitchFamily="18" charset="0"/>
            <a:cs typeface="Times New Roman" panose="02020603050405020304" pitchFamily="18" charset="0"/>
          </a:endParaRPr>
        </a:p>
      </dsp:txBody>
      <dsp:txXfrm>
        <a:off x="5240168" y="632925"/>
        <a:ext cx="1531045" cy="2810880"/>
      </dsp:txXfrm>
    </dsp:sp>
    <dsp:sp modelId="{58C77416-B79D-4A72-A377-823663C9D556}">
      <dsp:nvSpPr>
        <dsp:cNvPr id="0" name=""/>
        <dsp:cNvSpPr/>
      </dsp:nvSpPr>
      <dsp:spPr>
        <a:xfrm>
          <a:off x="6985559" y="20507"/>
          <a:ext cx="1531045" cy="612418"/>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kumimoji="0" lang="en-US" altLang="en-US" sz="1400" b="1" i="0" u="none" strike="noStrike" kern="1200" cap="none" normalizeH="0" baseline="0" dirty="0">
              <a:ln/>
              <a:effectLst/>
              <a:latin typeface="Times New Roman" panose="02020603050405020304" pitchFamily="18" charset="0"/>
              <a:cs typeface="Times New Roman" panose="02020603050405020304" pitchFamily="18" charset="0"/>
            </a:rPr>
            <a:t>Loyalty &amp; Reward Programs</a:t>
          </a:r>
          <a:endParaRPr lang="en-IN" sz="1400" kern="1200" dirty="0">
            <a:latin typeface="Times New Roman" panose="02020603050405020304" pitchFamily="18" charset="0"/>
            <a:cs typeface="Times New Roman" panose="02020603050405020304" pitchFamily="18" charset="0"/>
          </a:endParaRPr>
        </a:p>
      </dsp:txBody>
      <dsp:txXfrm>
        <a:off x="6985559" y="20507"/>
        <a:ext cx="1531045" cy="612418"/>
      </dsp:txXfrm>
    </dsp:sp>
    <dsp:sp modelId="{64AAF971-BA05-415F-A934-135857D30EDF}">
      <dsp:nvSpPr>
        <dsp:cNvPr id="0" name=""/>
        <dsp:cNvSpPr/>
      </dsp:nvSpPr>
      <dsp:spPr>
        <a:xfrm>
          <a:off x="6985559" y="632925"/>
          <a:ext cx="1531045" cy="2810880"/>
        </a:xfrm>
        <a:prstGeom prst="rect">
          <a:avLst/>
        </a:prstGeom>
        <a:solidFill>
          <a:schemeClr val="accent4">
            <a:alpha val="90000"/>
            <a:tint val="40000"/>
            <a:hueOff val="0"/>
            <a:satOff val="0"/>
            <a:lumOff val="0"/>
            <a:alphaOff val="0"/>
          </a:schemeClr>
        </a:solidFill>
        <a:ln w="25400" cap="flat" cmpd="sng" algn="ctr">
          <a:solidFill>
            <a:scrgbClr r="0" g="0" b="0"/>
          </a:solidFill>
          <a:prstDash val="solid"/>
          <a:miter lim="800000"/>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ctr" defTabSz="622300">
            <a:lnSpc>
              <a:spcPct val="90000"/>
            </a:lnSpc>
            <a:spcBef>
              <a:spcPct val="0"/>
            </a:spcBef>
            <a:spcAft>
              <a:spcPct val="15000"/>
            </a:spcAft>
            <a:buNone/>
          </a:pPr>
          <a:r>
            <a:rPr kumimoji="0" lang="en-US" altLang="en-US" sz="1400" b="0" i="0" u="none" strike="noStrike" kern="1200" cap="none" normalizeH="0" baseline="0" dirty="0">
              <a:ln/>
              <a:effectLst/>
              <a:latin typeface="Times New Roman" panose="02020603050405020304" pitchFamily="18" charset="0"/>
              <a:cs typeface="Times New Roman" panose="02020603050405020304" pitchFamily="18" charset="0"/>
            </a:rPr>
            <a:t>Implement a points or rewards system to incentivize user activity, offering tangible rewards like gift cards, discounts, or premium features to drive further engagement.</a:t>
          </a:r>
          <a:endParaRPr lang="en-IN" sz="1400" kern="1200" dirty="0">
            <a:latin typeface="Times New Roman" panose="02020603050405020304" pitchFamily="18" charset="0"/>
            <a:cs typeface="Times New Roman" panose="02020603050405020304" pitchFamily="18" charset="0"/>
          </a:endParaRPr>
        </a:p>
      </dsp:txBody>
      <dsp:txXfrm>
        <a:off x="6985559" y="632925"/>
        <a:ext cx="1531045" cy="28108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cc71b125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cc71b125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6e513f46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6e513f46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e67c7d5b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e67c7d5b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6e67c7d5b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6e67c7d5b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cc71b1251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cc71b1251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5C0C-5FCF-58E7-F5F1-4B06F4851B5C}"/>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59606E52-9A23-7C3F-19FC-E7116B5FE96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68E9243-7CB1-74A2-AAA9-FF169B298543}"/>
              </a:ext>
            </a:extLst>
          </p:cNvPr>
          <p:cNvSpPr>
            <a:spLocks noGrp="1"/>
          </p:cNvSpPr>
          <p:nvPr>
            <p:ph type="dt" sz="half" idx="10"/>
          </p:nvPr>
        </p:nvSpPr>
        <p:spPr/>
        <p:txBody>
          <a:bodyPr/>
          <a:lstStyle/>
          <a:p>
            <a:fld id="{941FED76-E474-CF41-AE78-FCE02B405D12}" type="datetimeFigureOut">
              <a:rPr lang="en-US" smtClean="0"/>
              <a:t>1/26/25</a:t>
            </a:fld>
            <a:endParaRPr lang="en-US"/>
          </a:p>
        </p:txBody>
      </p:sp>
      <p:sp>
        <p:nvSpPr>
          <p:cNvPr id="5" name="Footer Placeholder 4">
            <a:extLst>
              <a:ext uri="{FF2B5EF4-FFF2-40B4-BE49-F238E27FC236}">
                <a16:creationId xmlns:a16="http://schemas.microsoft.com/office/drawing/2014/main" id="{90FB17C6-FAA5-9BA1-D6F2-F46251F40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6FF4B-2980-53FC-56F5-2934E1DEAC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098775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E6ACC-99AC-E77F-D769-0AA089019D7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2032C9F-EDE3-AD38-7E29-A1A7D3F59F9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07C101-BBB6-9E01-1104-31AB10C95C5E}"/>
              </a:ext>
            </a:extLst>
          </p:cNvPr>
          <p:cNvSpPr>
            <a:spLocks noGrp="1"/>
          </p:cNvSpPr>
          <p:nvPr>
            <p:ph type="dt" sz="half" idx="10"/>
          </p:nvPr>
        </p:nvSpPr>
        <p:spPr/>
        <p:txBody>
          <a:bodyPr/>
          <a:lstStyle/>
          <a:p>
            <a:fld id="{941FED76-E474-CF41-AE78-FCE02B405D12}" type="datetimeFigureOut">
              <a:rPr lang="en-US" smtClean="0"/>
              <a:t>1/26/25</a:t>
            </a:fld>
            <a:endParaRPr lang="en-US"/>
          </a:p>
        </p:txBody>
      </p:sp>
      <p:sp>
        <p:nvSpPr>
          <p:cNvPr id="5" name="Footer Placeholder 4">
            <a:extLst>
              <a:ext uri="{FF2B5EF4-FFF2-40B4-BE49-F238E27FC236}">
                <a16:creationId xmlns:a16="http://schemas.microsoft.com/office/drawing/2014/main" id="{AABA0EF2-4F5B-4082-F676-177DA419B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D405E-86A4-0C41-9F7B-FF343121B2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585116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0A8788-102E-9A88-A811-57DCEC19CAF1}"/>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2A8B3B7-E7E5-8DDC-9AF5-68BDBE90E26B}"/>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08FC52-FC62-259D-914B-B96A9F001CB1}"/>
              </a:ext>
            </a:extLst>
          </p:cNvPr>
          <p:cNvSpPr>
            <a:spLocks noGrp="1"/>
          </p:cNvSpPr>
          <p:nvPr>
            <p:ph type="dt" sz="half" idx="10"/>
          </p:nvPr>
        </p:nvSpPr>
        <p:spPr/>
        <p:txBody>
          <a:bodyPr/>
          <a:lstStyle/>
          <a:p>
            <a:fld id="{941FED76-E474-CF41-AE78-FCE02B405D12}" type="datetimeFigureOut">
              <a:rPr lang="en-US" smtClean="0"/>
              <a:t>1/26/25</a:t>
            </a:fld>
            <a:endParaRPr lang="en-US"/>
          </a:p>
        </p:txBody>
      </p:sp>
      <p:sp>
        <p:nvSpPr>
          <p:cNvPr id="5" name="Footer Placeholder 4">
            <a:extLst>
              <a:ext uri="{FF2B5EF4-FFF2-40B4-BE49-F238E27FC236}">
                <a16:creationId xmlns:a16="http://schemas.microsoft.com/office/drawing/2014/main" id="{FFA2D5D1-162B-2C89-F00C-823E0BDFD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2CF97-5EBF-DDCF-CDCB-D9A9B8C9796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304769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58393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6738B-3E74-885A-9884-F79D0197A71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33BDADA-7604-47B1-221E-646ACFA95B7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0D24DBA-6820-C1C9-3724-9A1BB700B116}"/>
              </a:ext>
            </a:extLst>
          </p:cNvPr>
          <p:cNvSpPr>
            <a:spLocks noGrp="1"/>
          </p:cNvSpPr>
          <p:nvPr>
            <p:ph type="dt" sz="half" idx="10"/>
          </p:nvPr>
        </p:nvSpPr>
        <p:spPr/>
        <p:txBody>
          <a:bodyPr/>
          <a:lstStyle/>
          <a:p>
            <a:fld id="{941FED76-E474-CF41-AE78-FCE02B405D12}" type="datetimeFigureOut">
              <a:rPr lang="en-US" smtClean="0"/>
              <a:t>1/26/25</a:t>
            </a:fld>
            <a:endParaRPr lang="en-US"/>
          </a:p>
        </p:txBody>
      </p:sp>
      <p:sp>
        <p:nvSpPr>
          <p:cNvPr id="5" name="Footer Placeholder 4">
            <a:extLst>
              <a:ext uri="{FF2B5EF4-FFF2-40B4-BE49-F238E27FC236}">
                <a16:creationId xmlns:a16="http://schemas.microsoft.com/office/drawing/2014/main" id="{2ED4F9C8-CE5A-D66C-8D8B-C6090C385F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CD00A-7999-BF43-78A5-FEBC9DC676B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0734804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CD02-8E6E-5B3E-3086-83EEE166F207}"/>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130F6D8-5F38-DB2D-97C1-7F26C0ABB6E3}"/>
              </a:ext>
            </a:extLst>
          </p:cNvPr>
          <p:cNvSpPr>
            <a:spLocks noGrp="1"/>
          </p:cNvSpPr>
          <p:nvPr>
            <p:ph type="body" idx="1"/>
          </p:nvPr>
        </p:nvSpPr>
        <p:spPr>
          <a:xfrm>
            <a:off x="623888"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A57900A-CBBC-6F71-C728-3FBC9D3BFF4F}"/>
              </a:ext>
            </a:extLst>
          </p:cNvPr>
          <p:cNvSpPr>
            <a:spLocks noGrp="1"/>
          </p:cNvSpPr>
          <p:nvPr>
            <p:ph type="dt" sz="half" idx="10"/>
          </p:nvPr>
        </p:nvSpPr>
        <p:spPr/>
        <p:txBody>
          <a:bodyPr/>
          <a:lstStyle/>
          <a:p>
            <a:fld id="{941FED76-E474-CF41-AE78-FCE02B405D12}" type="datetimeFigureOut">
              <a:rPr lang="en-US" smtClean="0"/>
              <a:t>1/26/25</a:t>
            </a:fld>
            <a:endParaRPr lang="en-US"/>
          </a:p>
        </p:txBody>
      </p:sp>
      <p:sp>
        <p:nvSpPr>
          <p:cNvPr id="5" name="Footer Placeholder 4">
            <a:extLst>
              <a:ext uri="{FF2B5EF4-FFF2-40B4-BE49-F238E27FC236}">
                <a16:creationId xmlns:a16="http://schemas.microsoft.com/office/drawing/2014/main" id="{7F127CE8-A4AE-5DAF-87DF-8DEF1545B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2026F-E867-C5B2-07FC-260B967D383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9373657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835E-66A3-CA78-3963-ED1CA0913A7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706F441-3B9B-9779-0D9F-67A7FDCADB13}"/>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0B709A5-4789-DDFE-9804-E9DD105FFFF8}"/>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CDF20D9-59FD-CEE9-ED72-8C843D31FEF4}"/>
              </a:ext>
            </a:extLst>
          </p:cNvPr>
          <p:cNvSpPr>
            <a:spLocks noGrp="1"/>
          </p:cNvSpPr>
          <p:nvPr>
            <p:ph type="dt" sz="half" idx="10"/>
          </p:nvPr>
        </p:nvSpPr>
        <p:spPr/>
        <p:txBody>
          <a:bodyPr/>
          <a:lstStyle/>
          <a:p>
            <a:fld id="{941FED76-E474-CF41-AE78-FCE02B405D12}" type="datetimeFigureOut">
              <a:rPr lang="en-US" smtClean="0"/>
              <a:t>1/26/25</a:t>
            </a:fld>
            <a:endParaRPr lang="en-US"/>
          </a:p>
        </p:txBody>
      </p:sp>
      <p:sp>
        <p:nvSpPr>
          <p:cNvPr id="6" name="Footer Placeholder 5">
            <a:extLst>
              <a:ext uri="{FF2B5EF4-FFF2-40B4-BE49-F238E27FC236}">
                <a16:creationId xmlns:a16="http://schemas.microsoft.com/office/drawing/2014/main" id="{7BEC8BBF-0A33-9061-7E1C-0FAACC9888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48F0AB-396F-3896-E74B-03245D739B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2181657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DCB8-C669-BCB8-4A3B-75C25387502D}"/>
              </a:ext>
            </a:extLst>
          </p:cNvPr>
          <p:cNvSpPr>
            <a:spLocks noGrp="1"/>
          </p:cNvSpPr>
          <p:nvPr>
            <p:ph type="title"/>
          </p:nvPr>
        </p:nvSpPr>
        <p:spPr>
          <a:xfrm>
            <a:off x="629841" y="273844"/>
            <a:ext cx="7886700" cy="994172"/>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AAA6519-046C-8431-7BF3-81990CF4F97B}"/>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405B3EA7-112B-9785-D149-4BE0ECD7C378}"/>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C9F2723-85AD-045C-9E0A-C39867583D4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17D8EE4D-2431-96DB-36DE-0C70987D1A86}"/>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6E810EC-A731-27AE-F4FD-C4F9D8B1CBFA}"/>
              </a:ext>
            </a:extLst>
          </p:cNvPr>
          <p:cNvSpPr>
            <a:spLocks noGrp="1"/>
          </p:cNvSpPr>
          <p:nvPr>
            <p:ph type="dt" sz="half" idx="10"/>
          </p:nvPr>
        </p:nvSpPr>
        <p:spPr/>
        <p:txBody>
          <a:bodyPr/>
          <a:lstStyle/>
          <a:p>
            <a:fld id="{941FED76-E474-CF41-AE78-FCE02B405D12}" type="datetimeFigureOut">
              <a:rPr lang="en-US" smtClean="0"/>
              <a:t>1/26/25</a:t>
            </a:fld>
            <a:endParaRPr lang="en-US"/>
          </a:p>
        </p:txBody>
      </p:sp>
      <p:sp>
        <p:nvSpPr>
          <p:cNvPr id="8" name="Footer Placeholder 7">
            <a:extLst>
              <a:ext uri="{FF2B5EF4-FFF2-40B4-BE49-F238E27FC236}">
                <a16:creationId xmlns:a16="http://schemas.microsoft.com/office/drawing/2014/main" id="{84DEB05C-ADCD-0132-684B-B1DED3F5B1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450645-CE97-9427-D24F-3FCE1B7ABE7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369143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EAB9-E184-1D88-B626-73C0894FAEB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720699F-9A65-F554-BA3F-9F7A624388AF}"/>
              </a:ext>
            </a:extLst>
          </p:cNvPr>
          <p:cNvSpPr>
            <a:spLocks noGrp="1"/>
          </p:cNvSpPr>
          <p:nvPr>
            <p:ph type="dt" sz="half" idx="10"/>
          </p:nvPr>
        </p:nvSpPr>
        <p:spPr/>
        <p:txBody>
          <a:bodyPr/>
          <a:lstStyle/>
          <a:p>
            <a:fld id="{941FED76-E474-CF41-AE78-FCE02B405D12}" type="datetimeFigureOut">
              <a:rPr lang="en-US" smtClean="0"/>
              <a:t>1/26/25</a:t>
            </a:fld>
            <a:endParaRPr lang="en-US"/>
          </a:p>
        </p:txBody>
      </p:sp>
      <p:sp>
        <p:nvSpPr>
          <p:cNvPr id="4" name="Footer Placeholder 3">
            <a:extLst>
              <a:ext uri="{FF2B5EF4-FFF2-40B4-BE49-F238E27FC236}">
                <a16:creationId xmlns:a16="http://schemas.microsoft.com/office/drawing/2014/main" id="{1CAEB90A-168A-15F1-19DC-475E3212EB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5462C0-FA84-A8A0-B5C3-705A19205A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575729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37CCA5-F8CC-1C05-E73B-35813FDF200F}"/>
              </a:ext>
            </a:extLst>
          </p:cNvPr>
          <p:cNvSpPr>
            <a:spLocks noGrp="1"/>
          </p:cNvSpPr>
          <p:nvPr>
            <p:ph type="dt" sz="half" idx="10"/>
          </p:nvPr>
        </p:nvSpPr>
        <p:spPr/>
        <p:txBody>
          <a:bodyPr/>
          <a:lstStyle/>
          <a:p>
            <a:fld id="{941FED76-E474-CF41-AE78-FCE02B405D12}" type="datetimeFigureOut">
              <a:rPr lang="en-US" smtClean="0"/>
              <a:t>1/26/25</a:t>
            </a:fld>
            <a:endParaRPr lang="en-US"/>
          </a:p>
        </p:txBody>
      </p:sp>
      <p:sp>
        <p:nvSpPr>
          <p:cNvPr id="3" name="Footer Placeholder 2">
            <a:extLst>
              <a:ext uri="{FF2B5EF4-FFF2-40B4-BE49-F238E27FC236}">
                <a16:creationId xmlns:a16="http://schemas.microsoft.com/office/drawing/2014/main" id="{F2ECF37F-2626-2D5A-6CFA-FC3F5510AE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74A1AD-A0DE-2503-A2E3-BED7302221C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682585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E61AA-DD87-9CEB-BD9D-A7589064782B}"/>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0BC3B40-542C-8D71-E580-81E94BE7136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A456745-2EE0-E4D9-0B01-E508B73E592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5861826C-1546-57D5-485A-E5E90B67367C}"/>
              </a:ext>
            </a:extLst>
          </p:cNvPr>
          <p:cNvSpPr>
            <a:spLocks noGrp="1"/>
          </p:cNvSpPr>
          <p:nvPr>
            <p:ph type="dt" sz="half" idx="10"/>
          </p:nvPr>
        </p:nvSpPr>
        <p:spPr/>
        <p:txBody>
          <a:bodyPr/>
          <a:lstStyle/>
          <a:p>
            <a:fld id="{941FED76-E474-CF41-AE78-FCE02B405D12}" type="datetimeFigureOut">
              <a:rPr lang="en-US" smtClean="0"/>
              <a:t>1/26/25</a:t>
            </a:fld>
            <a:endParaRPr lang="en-US"/>
          </a:p>
        </p:txBody>
      </p:sp>
      <p:sp>
        <p:nvSpPr>
          <p:cNvPr id="6" name="Footer Placeholder 5">
            <a:extLst>
              <a:ext uri="{FF2B5EF4-FFF2-40B4-BE49-F238E27FC236}">
                <a16:creationId xmlns:a16="http://schemas.microsoft.com/office/drawing/2014/main" id="{367E8CDC-37B6-1295-DF85-346439140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DB57C8-4730-7CD6-38EE-93D474C0BBA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304571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495B-4D42-8382-B3EE-0F29AE7B3E97}"/>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36C2A97-0765-1B23-17D1-DC84CF7EF59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60A50A4-631A-B8E2-6128-5CBE61DCE78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4ECDBE49-E80D-D1E8-1C58-D8E9C6366708}"/>
              </a:ext>
            </a:extLst>
          </p:cNvPr>
          <p:cNvSpPr>
            <a:spLocks noGrp="1"/>
          </p:cNvSpPr>
          <p:nvPr>
            <p:ph type="dt" sz="half" idx="10"/>
          </p:nvPr>
        </p:nvSpPr>
        <p:spPr/>
        <p:txBody>
          <a:bodyPr/>
          <a:lstStyle/>
          <a:p>
            <a:fld id="{941FED76-E474-CF41-AE78-FCE02B405D12}" type="datetimeFigureOut">
              <a:rPr lang="en-US" smtClean="0"/>
              <a:t>1/26/25</a:t>
            </a:fld>
            <a:endParaRPr lang="en-US"/>
          </a:p>
        </p:txBody>
      </p:sp>
      <p:sp>
        <p:nvSpPr>
          <p:cNvPr id="6" name="Footer Placeholder 5">
            <a:extLst>
              <a:ext uri="{FF2B5EF4-FFF2-40B4-BE49-F238E27FC236}">
                <a16:creationId xmlns:a16="http://schemas.microsoft.com/office/drawing/2014/main" id="{E6572157-09B5-0F76-BC10-7CC2564992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32D323-DC91-B3B7-B676-0E5C6BE559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115507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D8871B-C160-1FDB-9A42-956D895D82C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67E859B-59E9-8361-AF05-118520B0604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F121C1C-51B4-7A40-796D-AA5AB6383D08}"/>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941FED76-E474-CF41-AE78-FCE02B405D12}" type="datetimeFigureOut">
              <a:rPr lang="en-US" smtClean="0"/>
              <a:t>1/26/25</a:t>
            </a:fld>
            <a:endParaRPr lang="en-US"/>
          </a:p>
        </p:txBody>
      </p:sp>
      <p:sp>
        <p:nvSpPr>
          <p:cNvPr id="5" name="Footer Placeholder 4">
            <a:extLst>
              <a:ext uri="{FF2B5EF4-FFF2-40B4-BE49-F238E27FC236}">
                <a16:creationId xmlns:a16="http://schemas.microsoft.com/office/drawing/2014/main" id="{1BB466E5-0E3A-6E2B-F2A6-2E3ABA19772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F63D223-C3BE-99E8-8992-F26C6D27DC9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
        <p:nvSpPr>
          <p:cNvPr id="7" name="TextBox 6">
            <a:extLst>
              <a:ext uri="{FF2B5EF4-FFF2-40B4-BE49-F238E27FC236}">
                <a16:creationId xmlns:a16="http://schemas.microsoft.com/office/drawing/2014/main" id="{312DC327-9FA3-B960-A987-87AABE0E1EB6}"/>
              </a:ext>
            </a:extLst>
          </p:cNvPr>
          <p:cNvSpPr txBox="1"/>
          <p:nvPr userDrawn="1">
            <p:extLst>
              <p:ext uri="{1162E1C5-73C7-4A58-AE30-91384D911F3F}">
                <p184:classification xmlns:p184="http://schemas.microsoft.com/office/powerpoint/2018/4/main" val="ftr"/>
              </p:ext>
            </p:extLst>
          </p:nvPr>
        </p:nvSpPr>
        <p:spPr>
          <a:xfrm>
            <a:off x="63500" y="4927600"/>
            <a:ext cx="12922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Personal - Individual Use</a:t>
            </a:r>
          </a:p>
        </p:txBody>
      </p:sp>
    </p:spTree>
    <p:extLst>
      <p:ext uri="{BB962C8B-B14F-4D97-AF65-F5344CB8AC3E}">
        <p14:creationId xmlns:p14="http://schemas.microsoft.com/office/powerpoint/2010/main" val="41140818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wSXXQboFYXgJXxccj4i-cKfIX5QtdPwH/view?usp=drive_link"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c 7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4EE38506-3BE1-2C1C-6D45-00683A591893}"/>
              </a:ext>
            </a:extLst>
          </p:cNvPr>
          <p:cNvSpPr txBox="1"/>
          <p:nvPr/>
        </p:nvSpPr>
        <p:spPr>
          <a:xfrm>
            <a:off x="3481199" y="4102872"/>
            <a:ext cx="5034149" cy="529849"/>
          </a:xfrm>
          <a:prstGeom prst="rect">
            <a:avLst/>
          </a:prstGeom>
        </p:spPr>
        <p:txBody>
          <a:bodyPr vert="horz" lIns="91440" tIns="45720" rIns="91440" bIns="45720" rtlCol="0" anchor="ctr">
            <a:normAutofit fontScale="85000" lnSpcReduction="20000"/>
          </a:bodyPr>
          <a:lstStyle/>
          <a:p>
            <a:pPr indent="-228600">
              <a:lnSpc>
                <a:spcPct val="90000"/>
              </a:lnSpc>
              <a:spcAft>
                <a:spcPts val="600"/>
              </a:spcAft>
              <a:buFont typeface="Arial" panose="020B0604020202020204" pitchFamily="34" charset="0"/>
              <a:buChar char="•"/>
            </a:pPr>
            <a:r>
              <a:rPr lang="en-US" dirty="0"/>
              <a:t>By-</a:t>
            </a:r>
          </a:p>
          <a:p>
            <a:pPr indent="-228600">
              <a:lnSpc>
                <a:spcPct val="90000"/>
              </a:lnSpc>
              <a:spcAft>
                <a:spcPts val="600"/>
              </a:spcAft>
              <a:buFont typeface="Arial" panose="020B0604020202020204" pitchFamily="34" charset="0"/>
              <a:buChar char="•"/>
            </a:pPr>
            <a:r>
              <a:rPr lang="en-US" dirty="0" err="1"/>
              <a:t>Viswabhargava</a:t>
            </a:r>
            <a:r>
              <a:rPr lang="en-US" dirty="0"/>
              <a:t> Reddy</a:t>
            </a:r>
          </a:p>
        </p:txBody>
      </p:sp>
      <p:sp>
        <p:nvSpPr>
          <p:cNvPr id="3" name="TextBox 2">
            <a:extLst>
              <a:ext uri="{FF2B5EF4-FFF2-40B4-BE49-F238E27FC236}">
                <a16:creationId xmlns:a16="http://schemas.microsoft.com/office/drawing/2014/main" id="{D147854B-C99B-7F84-119A-E96EAE5DCA4D}"/>
              </a:ext>
            </a:extLst>
          </p:cNvPr>
          <p:cNvSpPr txBox="1"/>
          <p:nvPr/>
        </p:nvSpPr>
        <p:spPr>
          <a:xfrm>
            <a:off x="122849" y="1472277"/>
            <a:ext cx="2405666" cy="1938992"/>
          </a:xfrm>
          <a:prstGeom prst="rect">
            <a:avLst/>
          </a:prstGeom>
          <a:noFill/>
        </p:spPr>
        <p:txBody>
          <a:bodyPr wrap="square" rtlCol="0">
            <a:spAutoFit/>
          </a:bodyPr>
          <a:lstStyle/>
          <a:p>
            <a:r>
              <a:rPr lang="en-US" sz="4000" dirty="0"/>
              <a:t>Social Media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0F7CB4-066A-F2F2-BF86-B83DA5971055}"/>
              </a:ext>
            </a:extLst>
          </p:cNvPr>
          <p:cNvSpPr>
            <a:spLocks noGrp="1"/>
          </p:cNvSpPr>
          <p:nvPr>
            <p:ph type="body" idx="1"/>
          </p:nvPr>
        </p:nvSpPr>
        <p:spPr>
          <a:xfrm>
            <a:off x="311700" y="539751"/>
            <a:ext cx="8520600" cy="805830"/>
          </a:xfrm>
        </p:spPr>
        <p:txBody>
          <a:bodyPr>
            <a:normAutofit/>
          </a:bodyPr>
          <a:lstStyle/>
          <a:p>
            <a:pPr marL="114300" indent="0" algn="ctr">
              <a:buNone/>
            </a:pPr>
            <a:r>
              <a:rPr lang="en-US" sz="2200" b="1" dirty="0">
                <a:solidFill>
                  <a:schemeClr val="tx1"/>
                </a:solidFill>
                <a:latin typeface="Times New Roman" panose="02020603050405020304" pitchFamily="18" charset="0"/>
                <a:cs typeface="Times New Roman" panose="02020603050405020304" pitchFamily="18" charset="0"/>
              </a:rPr>
              <a:t>Creating more personalized and engaging campaigns by</a:t>
            </a:r>
            <a:endParaRPr lang="en-IN" sz="2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50FF5EEB-DC49-A0A9-85B8-01BA748633B6}"/>
              </a:ext>
            </a:extLst>
          </p:cNvPr>
          <p:cNvGraphicFramePr/>
          <p:nvPr>
            <p:extLst>
              <p:ext uri="{D42A27DB-BD31-4B8C-83A1-F6EECF244321}">
                <p14:modId xmlns:p14="http://schemas.microsoft.com/office/powerpoint/2010/main" val="2571300273"/>
              </p:ext>
            </p:extLst>
          </p:nvPr>
        </p:nvGraphicFramePr>
        <p:xfrm>
          <a:off x="1394085" y="1509130"/>
          <a:ext cx="6430781" cy="2785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106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0731E-C380-FBF4-EA2D-EEE5522945F5}"/>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Hashtags for Content Strategy and Ad Campaigns</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E87BC2F-8478-A93A-849B-2B6CE91870E4}"/>
              </a:ext>
            </a:extLst>
          </p:cNvPr>
          <p:cNvSpPr>
            <a:spLocks noGrp="1"/>
          </p:cNvSpPr>
          <p:nvPr>
            <p:ph type="body" idx="1"/>
          </p:nvPr>
        </p:nvSpPr>
        <p:spPr>
          <a:xfrm>
            <a:off x="311700" y="1479395"/>
            <a:ext cx="3762212" cy="3089480"/>
          </a:xfrm>
        </p:spPr>
        <p:txBody>
          <a:bodyPr/>
          <a:lstStyle/>
          <a:p>
            <a:pPr algn="just">
              <a:buFont typeface="+mj-lt"/>
              <a:buAutoNum type="arabicPeriod"/>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chart shows the Top 5 hashtags that highest Engagement Rate.</a:t>
            </a:r>
          </a:p>
          <a:p>
            <a:pPr algn="just">
              <a:buFont typeface="+mj-lt"/>
              <a:buAutoNum type="arabicPeriod"/>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highest engagement rates mean the posts with these hashtags are getting a higher number of likes and comments than the other post.</a:t>
            </a:r>
          </a:p>
          <a:p>
            <a:pPr algn="just"/>
            <a:endParaRPr lang="en-IN"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D39630C0-7437-BA1E-D83C-CDAAA0B66CD4}"/>
              </a:ext>
            </a:extLst>
          </p:cNvPr>
          <p:cNvGraphicFramePr/>
          <p:nvPr>
            <p:extLst>
              <p:ext uri="{D42A27DB-BD31-4B8C-83A1-F6EECF244321}">
                <p14:modId xmlns:p14="http://schemas.microsoft.com/office/powerpoint/2010/main" val="4248967768"/>
              </p:ext>
            </p:extLst>
          </p:nvPr>
        </p:nvGraphicFramePr>
        <p:xfrm>
          <a:off x="4408448" y="1570851"/>
          <a:ext cx="4055327" cy="25699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061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B0519C-B153-4175-35D8-0B38FF3F4FCE}"/>
              </a:ext>
            </a:extLst>
          </p:cNvPr>
          <p:cNvSpPr>
            <a:spLocks noGrp="1"/>
          </p:cNvSpPr>
          <p:nvPr>
            <p:ph type="body" idx="1"/>
          </p:nvPr>
        </p:nvSpPr>
        <p:spPr>
          <a:xfrm>
            <a:off x="311700" y="602348"/>
            <a:ext cx="8520600" cy="639154"/>
          </a:xfrm>
        </p:spPr>
        <p:txBody>
          <a:bodyPr>
            <a:normAutofit/>
          </a:bodyPr>
          <a:lstStyle/>
          <a:p>
            <a:pPr marL="114300" indent="0">
              <a:buNone/>
            </a:pPr>
            <a:r>
              <a:rPr lang="en-US" sz="2200" b="1" dirty="0">
                <a:solidFill>
                  <a:schemeClr val="tx1"/>
                </a:solidFill>
                <a:latin typeface="Times New Roman" panose="02020603050405020304" pitchFamily="18" charset="0"/>
                <a:cs typeface="Times New Roman" panose="02020603050405020304" pitchFamily="18" charset="0"/>
              </a:rPr>
              <a:t>How the above chart can guide content strategy and ad campaigns</a:t>
            </a:r>
            <a:endParaRPr lang="en-IN" sz="2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AC0EBF87-0948-C8DB-B293-F690A5B5A587}"/>
              </a:ext>
            </a:extLst>
          </p:cNvPr>
          <p:cNvGraphicFramePr/>
          <p:nvPr>
            <p:extLst>
              <p:ext uri="{D42A27DB-BD31-4B8C-83A1-F6EECF244321}">
                <p14:modId xmlns:p14="http://schemas.microsoft.com/office/powerpoint/2010/main" val="1070230383"/>
              </p:ext>
            </p:extLst>
          </p:nvPr>
        </p:nvGraphicFramePr>
        <p:xfrm>
          <a:off x="1137424" y="1450572"/>
          <a:ext cx="6869152" cy="34420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0586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C350-2C7D-875A-66F0-91D5E47559AC}"/>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Rewarding most Loyal Users</a:t>
            </a:r>
          </a:p>
        </p:txBody>
      </p:sp>
      <p:sp>
        <p:nvSpPr>
          <p:cNvPr id="3" name="Text Placeholder 2">
            <a:extLst>
              <a:ext uri="{FF2B5EF4-FFF2-40B4-BE49-F238E27FC236}">
                <a16:creationId xmlns:a16="http://schemas.microsoft.com/office/drawing/2014/main" id="{ED997499-9575-DDA0-A184-0C8FC9EDBD50}"/>
              </a:ext>
            </a:extLst>
          </p:cNvPr>
          <p:cNvSpPr>
            <a:spLocks noGrp="1"/>
          </p:cNvSpPr>
          <p:nvPr>
            <p:ph type="body" idx="1"/>
          </p:nvPr>
        </p:nvSpPr>
        <p:spPr>
          <a:xfrm>
            <a:off x="311700" y="1152475"/>
            <a:ext cx="3628398" cy="3546000"/>
          </a:xfrm>
        </p:spPr>
        <p:txBody>
          <a:bodyPr>
            <a:normAutofit lnSpcReduction="10000"/>
          </a:bodyPr>
          <a:lstStyle/>
          <a:p>
            <a:pPr marL="571500" indent="-457200" algn="just">
              <a:buFont typeface="+mj-lt"/>
              <a:buAutoNum type="arabicPeriod"/>
            </a:pPr>
            <a:r>
              <a:rPr lang="en-IN" sz="1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Based on user engagement and activity levels, the users listed in the chart would be considered the most loyal or valuable users as they have the highest engagement among all the users.  </a:t>
            </a:r>
          </a:p>
          <a:p>
            <a:pPr marL="571500" indent="-457200" algn="just">
              <a:buFont typeface="+mj-lt"/>
              <a:buAutoNum type="arabicPeriod"/>
            </a:pPr>
            <a:r>
              <a:rPr lang="en-IN" sz="19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Accounts with 0 posts are excluded in this list as possibility of them being fake is high and these accounts can have high user activity.</a:t>
            </a:r>
            <a:endParaRPr lang="en-IN" sz="1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buNone/>
            </a:pPr>
            <a:endParaRPr lang="en-IN" dirty="0"/>
          </a:p>
        </p:txBody>
      </p:sp>
      <p:graphicFrame>
        <p:nvGraphicFramePr>
          <p:cNvPr id="4" name="Chart 3">
            <a:extLst>
              <a:ext uri="{FF2B5EF4-FFF2-40B4-BE49-F238E27FC236}">
                <a16:creationId xmlns:a16="http://schemas.microsoft.com/office/drawing/2014/main" id="{A7D9D4A2-DD97-90C6-68A4-429A8FA8C8AA}"/>
              </a:ext>
            </a:extLst>
          </p:cNvPr>
          <p:cNvGraphicFramePr/>
          <p:nvPr>
            <p:extLst>
              <p:ext uri="{D42A27DB-BD31-4B8C-83A1-F6EECF244321}">
                <p14:modId xmlns:p14="http://schemas.microsoft.com/office/powerpoint/2010/main" val="507195023"/>
              </p:ext>
            </p:extLst>
          </p:nvPr>
        </p:nvGraphicFramePr>
        <p:xfrm>
          <a:off x="4571999" y="1427357"/>
          <a:ext cx="4260301" cy="28695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5546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1D5D944C-24B1-AFEE-740F-98F421A72CA3}"/>
              </a:ext>
            </a:extLst>
          </p:cNvPr>
          <p:cNvSpPr>
            <a:spLocks noGrp="1"/>
          </p:cNvSpPr>
          <p:nvPr>
            <p:ph type="body" idx="1"/>
          </p:nvPr>
        </p:nvSpPr>
        <p:spPr>
          <a:xfrm>
            <a:off x="311700" y="429961"/>
            <a:ext cx="8520600" cy="639154"/>
          </a:xfrm>
        </p:spPr>
        <p:txBody>
          <a:bodyPr>
            <a:normAutofit/>
          </a:bodyPr>
          <a:lstStyle/>
          <a:p>
            <a:pPr marL="114300" indent="0" algn="ctr">
              <a:buNone/>
            </a:pPr>
            <a:r>
              <a:rPr lang="en-US" sz="2200" b="1" dirty="0">
                <a:solidFill>
                  <a:schemeClr val="tx1"/>
                </a:solidFill>
                <a:latin typeface="Times New Roman" panose="02020603050405020304" pitchFamily="18" charset="0"/>
                <a:cs typeface="Times New Roman" panose="02020603050405020304" pitchFamily="18" charset="0"/>
              </a:rPr>
              <a:t>What kind of rewards can be granted to the users</a:t>
            </a:r>
            <a:endParaRPr lang="en-IN" sz="2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74692116-71F2-BEE9-29AF-90BF9C5870C2}"/>
              </a:ext>
            </a:extLst>
          </p:cNvPr>
          <p:cNvGraphicFramePr/>
          <p:nvPr>
            <p:extLst>
              <p:ext uri="{D42A27DB-BD31-4B8C-83A1-F6EECF244321}">
                <p14:modId xmlns:p14="http://schemas.microsoft.com/office/powerpoint/2010/main" val="1598383705"/>
              </p:ext>
            </p:extLst>
          </p:nvPr>
        </p:nvGraphicFramePr>
        <p:xfrm>
          <a:off x="311700" y="1241502"/>
          <a:ext cx="8520600" cy="3791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950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3CA9-551B-8D70-177B-2B292256B01A}"/>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Strategies for Inactive Users</a:t>
            </a:r>
          </a:p>
        </p:txBody>
      </p:sp>
      <p:sp>
        <p:nvSpPr>
          <p:cNvPr id="3" name="Text Placeholder 2">
            <a:extLst>
              <a:ext uri="{FF2B5EF4-FFF2-40B4-BE49-F238E27FC236}">
                <a16:creationId xmlns:a16="http://schemas.microsoft.com/office/drawing/2014/main" id="{DA8D5FE4-1200-FFCB-2B0B-FC559E66E142}"/>
              </a:ext>
            </a:extLst>
          </p:cNvPr>
          <p:cNvSpPr>
            <a:spLocks noGrp="1"/>
          </p:cNvSpPr>
          <p:nvPr>
            <p:ph type="body" idx="1"/>
          </p:nvPr>
        </p:nvSpPr>
        <p:spPr>
          <a:xfrm>
            <a:off x="311700" y="2036955"/>
            <a:ext cx="3814251" cy="1234069"/>
          </a:xfrm>
        </p:spPr>
        <p:txBody>
          <a:bodyPr/>
          <a:lstStyle/>
          <a:p>
            <a:pPr marL="114300" indent="0" algn="just">
              <a:buNone/>
            </a:pPr>
            <a:r>
              <a:rPr lang="en-US" dirty="0">
                <a:solidFill>
                  <a:schemeClr val="tx1"/>
                </a:solidFill>
                <a:latin typeface="Times New Roman" panose="02020603050405020304" pitchFamily="18" charset="0"/>
                <a:cs typeface="Times New Roman" panose="02020603050405020304" pitchFamily="18" charset="0"/>
              </a:rPr>
              <a:t>The chart here show the users who have no engagement or very less engagement.</a:t>
            </a:r>
          </a:p>
          <a:p>
            <a:endParaRPr lang="en-IN" dirty="0">
              <a:solidFill>
                <a:schemeClr val="tx1"/>
              </a:solidFill>
            </a:endParaRPr>
          </a:p>
        </p:txBody>
      </p:sp>
      <p:graphicFrame>
        <p:nvGraphicFramePr>
          <p:cNvPr id="4" name="Chart 3">
            <a:extLst>
              <a:ext uri="{FF2B5EF4-FFF2-40B4-BE49-F238E27FC236}">
                <a16:creationId xmlns:a16="http://schemas.microsoft.com/office/drawing/2014/main" id="{30F10611-E5F9-9410-B7B6-BB4E0663F40A}"/>
              </a:ext>
            </a:extLst>
          </p:cNvPr>
          <p:cNvGraphicFramePr/>
          <p:nvPr>
            <p:extLst>
              <p:ext uri="{D42A27DB-BD31-4B8C-83A1-F6EECF244321}">
                <p14:modId xmlns:p14="http://schemas.microsoft.com/office/powerpoint/2010/main" val="2575069347"/>
              </p:ext>
            </p:extLst>
          </p:nvPr>
        </p:nvGraphicFramePr>
        <p:xfrm>
          <a:off x="4646341" y="1017725"/>
          <a:ext cx="4185959" cy="37750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351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522E23EF-DB8B-BCD8-252A-53BF593748AB}"/>
              </a:ext>
            </a:extLst>
          </p:cNvPr>
          <p:cNvSpPr>
            <a:spLocks noGrp="1"/>
          </p:cNvSpPr>
          <p:nvPr>
            <p:ph type="body" idx="1"/>
          </p:nvPr>
        </p:nvSpPr>
        <p:spPr>
          <a:xfrm>
            <a:off x="311700" y="453483"/>
            <a:ext cx="8520600" cy="788019"/>
          </a:xfrm>
        </p:spPr>
        <p:txBody>
          <a:bodyPr>
            <a:noAutofit/>
          </a:bodyPr>
          <a:lstStyle/>
          <a:p>
            <a:pPr marL="114300" indent="0" algn="ctr">
              <a:buNone/>
            </a:pPr>
            <a:r>
              <a:rPr lang="en-US" sz="2200" b="1" dirty="0">
                <a:solidFill>
                  <a:schemeClr val="tx1"/>
                </a:solidFill>
                <a:latin typeface="Times New Roman" panose="02020603050405020304" pitchFamily="18" charset="0"/>
                <a:cs typeface="Times New Roman" panose="02020603050405020304" pitchFamily="18" charset="0"/>
              </a:rPr>
              <a:t>What can be done </a:t>
            </a:r>
            <a:r>
              <a:rPr lang="en-IN" sz="2200" b="1" dirty="0">
                <a:solidFill>
                  <a:schemeClr val="tx1"/>
                </a:solidFill>
                <a:latin typeface="Times New Roman" panose="02020603050405020304" pitchFamily="18" charset="0"/>
                <a:cs typeface="Times New Roman" panose="02020603050405020304" pitchFamily="18" charset="0"/>
              </a:rPr>
              <a:t>to re-engage and encourage users to start posting or engaging again</a:t>
            </a:r>
          </a:p>
        </p:txBody>
      </p:sp>
      <p:graphicFrame>
        <p:nvGraphicFramePr>
          <p:cNvPr id="5" name="Diagram 4">
            <a:extLst>
              <a:ext uri="{FF2B5EF4-FFF2-40B4-BE49-F238E27FC236}">
                <a16:creationId xmlns:a16="http://schemas.microsoft.com/office/drawing/2014/main" id="{9203E7B1-4B5B-7922-0858-BCC0080AB638}"/>
              </a:ext>
            </a:extLst>
          </p:cNvPr>
          <p:cNvGraphicFramePr/>
          <p:nvPr>
            <p:extLst>
              <p:ext uri="{D42A27DB-BD31-4B8C-83A1-F6EECF244321}">
                <p14:modId xmlns:p14="http://schemas.microsoft.com/office/powerpoint/2010/main" val="2612873874"/>
              </p:ext>
            </p:extLst>
          </p:nvPr>
        </p:nvGraphicFramePr>
        <p:xfrm>
          <a:off x="1033079" y="1464527"/>
          <a:ext cx="7077841" cy="3300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5258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F1B3A-64BA-24E2-9690-2D8164411039}"/>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Posting, Like and Comment Time for Targeted Marketing Campaign </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627D538-BD31-E4AA-A297-DCD36D050B7F}"/>
              </a:ext>
            </a:extLst>
          </p:cNvPr>
          <p:cNvSpPr>
            <a:spLocks noGrp="1"/>
          </p:cNvSpPr>
          <p:nvPr>
            <p:ph type="body" idx="1"/>
          </p:nvPr>
        </p:nvSpPr>
        <p:spPr>
          <a:xfrm>
            <a:off x="311700" y="1561171"/>
            <a:ext cx="3970368" cy="3007704"/>
          </a:xfrm>
        </p:spPr>
        <p:txBody>
          <a:bodyPr>
            <a:normAutofit/>
          </a:bodyPr>
          <a:lstStyle/>
          <a:p>
            <a:pPr algn="just">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Peak Engagement Times:</a:t>
            </a:r>
          </a:p>
          <a:p>
            <a:pPr marL="996950" lvl="1" indent="-400050" algn="just">
              <a:buFont typeface="+mj-lt"/>
              <a:buAutoNum type="romanLcPeriod"/>
            </a:pPr>
            <a:r>
              <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Afternoon (11 AM to 12 PM) and evening (4 PM to 7 PM, 9 PM and 11 PM) are high engagement periods for photos, likes, and comments.</a:t>
            </a:r>
          </a:p>
          <a:p>
            <a:pPr marL="482600" algn="just">
              <a:buFont typeface="+mj-lt"/>
              <a:buAutoNum type="arabicPeriod"/>
            </a:pPr>
            <a:r>
              <a:rPr lang="en-IN"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Late-Night Activity:</a:t>
            </a:r>
          </a:p>
          <a:p>
            <a:pPr marL="1022350" lvl="1" indent="-400050" algn="just">
              <a:buFont typeface="+mj-lt"/>
              <a:buAutoNum type="romanLcPeriod"/>
            </a:pPr>
            <a:r>
              <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Strong engagement from 1 AM to 3 AM.</a:t>
            </a:r>
          </a:p>
          <a:p>
            <a:pPr marL="1022350" lvl="1" indent="-400050">
              <a:buFont typeface="+mj-lt"/>
              <a:buAutoNum type="romanLcPeriod"/>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4" name="Chart 3">
            <a:extLst>
              <a:ext uri="{FF2B5EF4-FFF2-40B4-BE49-F238E27FC236}">
                <a16:creationId xmlns:a16="http://schemas.microsoft.com/office/drawing/2014/main" id="{F6AA80D7-CD46-F803-A7E3-F562CD9D1347}"/>
              </a:ext>
            </a:extLst>
          </p:cNvPr>
          <p:cNvGraphicFramePr/>
          <p:nvPr>
            <p:extLst>
              <p:ext uri="{D42A27DB-BD31-4B8C-83A1-F6EECF244321}">
                <p14:modId xmlns:p14="http://schemas.microsoft.com/office/powerpoint/2010/main" val="28854172"/>
              </p:ext>
            </p:extLst>
          </p:nvPr>
        </p:nvGraphicFramePr>
        <p:xfrm>
          <a:off x="4442545" y="1750538"/>
          <a:ext cx="4389755" cy="26289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40126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E22BF6-36C4-BC5E-9BC5-72ACEF3FC8F4}"/>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Posting, Like and Comment Time for Targeted Marketing Campaign </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5B2D860-B947-0A23-71B1-D1F335F134B9}"/>
              </a:ext>
            </a:extLst>
          </p:cNvPr>
          <p:cNvSpPr>
            <a:spLocks noGrp="1"/>
          </p:cNvSpPr>
          <p:nvPr>
            <p:ph type="body" idx="1"/>
          </p:nvPr>
        </p:nvSpPr>
        <p:spPr>
          <a:xfrm>
            <a:off x="311700" y="1865971"/>
            <a:ext cx="3940632" cy="2702903"/>
          </a:xfrm>
        </p:spPr>
        <p:txBody>
          <a:bodyPr/>
          <a:lstStyle/>
          <a:p>
            <a:pPr algn="just">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Day of the Week Trends:</a:t>
            </a:r>
          </a:p>
          <a:p>
            <a:pPr marL="996950" lvl="1" indent="-400050" algn="just">
              <a:buFont typeface="+mj-lt"/>
              <a:buAutoNum type="romanLcPeriod"/>
            </a:pP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High activity on Tuesday and Thursday, with sustained engagement on Sunday and Monday. There is a dip on Friday and Wednesday.</a:t>
            </a:r>
            <a:endParaRPr lang="en-IN" sz="12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23A5DC1C-0376-15DB-D359-C6DB75A412FB}"/>
              </a:ext>
            </a:extLst>
          </p:cNvPr>
          <p:cNvGraphicFramePr/>
          <p:nvPr>
            <p:extLst>
              <p:ext uri="{D42A27DB-BD31-4B8C-83A1-F6EECF244321}">
                <p14:modId xmlns:p14="http://schemas.microsoft.com/office/powerpoint/2010/main" val="2085222102"/>
              </p:ext>
            </p:extLst>
          </p:nvPr>
        </p:nvGraphicFramePr>
        <p:xfrm>
          <a:off x="4644622" y="1734308"/>
          <a:ext cx="4187678" cy="26316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119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1AB6C6-1304-01F9-8784-621AC45D1F5D}"/>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Posting, Like and Comment Time for Targeted Marketing Campaign </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7D03415-9343-4D61-C868-E0589FA47FC3}"/>
              </a:ext>
            </a:extLst>
          </p:cNvPr>
          <p:cNvSpPr>
            <a:spLocks noGrp="1"/>
          </p:cNvSpPr>
          <p:nvPr>
            <p:ph type="body" idx="1"/>
          </p:nvPr>
        </p:nvSpPr>
        <p:spPr>
          <a:xfrm>
            <a:off x="311700" y="1382751"/>
            <a:ext cx="8520600" cy="572700"/>
          </a:xfrm>
        </p:spPr>
        <p:txBody>
          <a:bodyPr>
            <a:normAutofit/>
          </a:bodyPr>
          <a:lstStyle/>
          <a:p>
            <a:pPr marL="114300" indent="0" algn="ctr">
              <a:buNone/>
            </a:pPr>
            <a:r>
              <a:rPr lang="en-IN" sz="1900" b="1" dirty="0">
                <a:solidFill>
                  <a:schemeClr val="tx1"/>
                </a:solidFill>
                <a:latin typeface="Times New Roman" panose="02020603050405020304" pitchFamily="18" charset="0"/>
                <a:cs typeface="Times New Roman" panose="02020603050405020304" pitchFamily="18" charset="0"/>
              </a:rPr>
              <a:t>Marketing Insights:</a:t>
            </a:r>
          </a:p>
        </p:txBody>
      </p:sp>
      <p:grpSp>
        <p:nvGrpSpPr>
          <p:cNvPr id="6" name="Group 5">
            <a:extLst>
              <a:ext uri="{FF2B5EF4-FFF2-40B4-BE49-F238E27FC236}">
                <a16:creationId xmlns:a16="http://schemas.microsoft.com/office/drawing/2014/main" id="{665CB895-4479-58A1-844B-0BACA842A56C}"/>
              </a:ext>
            </a:extLst>
          </p:cNvPr>
          <p:cNvGrpSpPr/>
          <p:nvPr/>
        </p:nvGrpSpPr>
        <p:grpSpPr>
          <a:xfrm>
            <a:off x="1033079" y="1955450"/>
            <a:ext cx="7077841" cy="2444812"/>
            <a:chOff x="1033079" y="2126165"/>
            <a:chExt cx="7077841" cy="2639123"/>
          </a:xfrm>
          <a:noFill/>
        </p:grpSpPr>
        <p:sp>
          <p:nvSpPr>
            <p:cNvPr id="7" name="Rectangle 6">
              <a:extLst>
                <a:ext uri="{FF2B5EF4-FFF2-40B4-BE49-F238E27FC236}">
                  <a16:creationId xmlns:a16="http://schemas.microsoft.com/office/drawing/2014/main" id="{4A39D392-2DE1-B268-D07E-510764A60A70}"/>
                </a:ext>
              </a:extLst>
            </p:cNvPr>
            <p:cNvSpPr/>
            <p:nvPr/>
          </p:nvSpPr>
          <p:spPr>
            <a:xfrm>
              <a:off x="1033079" y="2126166"/>
              <a:ext cx="7077841" cy="2639122"/>
            </a:xfrm>
            <a:custGeom>
              <a:avLst/>
              <a:gdLst>
                <a:gd name="connsiteX0" fmla="*/ 0 w 7077841"/>
                <a:gd name="connsiteY0" fmla="*/ 0 h 2639122"/>
                <a:gd name="connsiteX1" fmla="*/ 660598 w 7077841"/>
                <a:gd name="connsiteY1" fmla="*/ 0 h 2639122"/>
                <a:gd name="connsiteX2" fmla="*/ 1250419 w 7077841"/>
                <a:gd name="connsiteY2" fmla="*/ 0 h 2639122"/>
                <a:gd name="connsiteX3" fmla="*/ 1911017 w 7077841"/>
                <a:gd name="connsiteY3" fmla="*/ 0 h 2639122"/>
                <a:gd name="connsiteX4" fmla="*/ 2500837 w 7077841"/>
                <a:gd name="connsiteY4" fmla="*/ 0 h 2639122"/>
                <a:gd name="connsiteX5" fmla="*/ 3161436 w 7077841"/>
                <a:gd name="connsiteY5" fmla="*/ 0 h 2639122"/>
                <a:gd name="connsiteX6" fmla="*/ 3751256 w 7077841"/>
                <a:gd name="connsiteY6" fmla="*/ 0 h 2639122"/>
                <a:gd name="connsiteX7" fmla="*/ 4411854 w 7077841"/>
                <a:gd name="connsiteY7" fmla="*/ 0 h 2639122"/>
                <a:gd name="connsiteX8" fmla="*/ 4860117 w 7077841"/>
                <a:gd name="connsiteY8" fmla="*/ 0 h 2639122"/>
                <a:gd name="connsiteX9" fmla="*/ 5591494 w 7077841"/>
                <a:gd name="connsiteY9" fmla="*/ 0 h 2639122"/>
                <a:gd name="connsiteX10" fmla="*/ 6181314 w 7077841"/>
                <a:gd name="connsiteY10" fmla="*/ 0 h 2639122"/>
                <a:gd name="connsiteX11" fmla="*/ 7077841 w 7077841"/>
                <a:gd name="connsiteY11" fmla="*/ 0 h 2639122"/>
                <a:gd name="connsiteX12" fmla="*/ 7077841 w 7077841"/>
                <a:gd name="connsiteY12" fmla="*/ 501433 h 2639122"/>
                <a:gd name="connsiteX13" fmla="*/ 7077841 w 7077841"/>
                <a:gd name="connsiteY13" fmla="*/ 1082040 h 2639122"/>
                <a:gd name="connsiteX14" fmla="*/ 7077841 w 7077841"/>
                <a:gd name="connsiteY14" fmla="*/ 1583473 h 2639122"/>
                <a:gd name="connsiteX15" fmla="*/ 7077841 w 7077841"/>
                <a:gd name="connsiteY15" fmla="*/ 2164080 h 2639122"/>
                <a:gd name="connsiteX16" fmla="*/ 7077841 w 7077841"/>
                <a:gd name="connsiteY16" fmla="*/ 2639122 h 2639122"/>
                <a:gd name="connsiteX17" fmla="*/ 6488021 w 7077841"/>
                <a:gd name="connsiteY17" fmla="*/ 2639122 h 2639122"/>
                <a:gd name="connsiteX18" fmla="*/ 6039758 w 7077841"/>
                <a:gd name="connsiteY18" fmla="*/ 2639122 h 2639122"/>
                <a:gd name="connsiteX19" fmla="*/ 5308381 w 7077841"/>
                <a:gd name="connsiteY19" fmla="*/ 2639122 h 2639122"/>
                <a:gd name="connsiteX20" fmla="*/ 4718561 w 7077841"/>
                <a:gd name="connsiteY20" fmla="*/ 2639122 h 2639122"/>
                <a:gd name="connsiteX21" fmla="*/ 4199519 w 7077841"/>
                <a:gd name="connsiteY21" fmla="*/ 2639122 h 2639122"/>
                <a:gd name="connsiteX22" fmla="*/ 3680477 w 7077841"/>
                <a:gd name="connsiteY22" fmla="*/ 2639122 h 2639122"/>
                <a:gd name="connsiteX23" fmla="*/ 3019879 w 7077841"/>
                <a:gd name="connsiteY23" fmla="*/ 2639122 h 2639122"/>
                <a:gd name="connsiteX24" fmla="*/ 2288502 w 7077841"/>
                <a:gd name="connsiteY24" fmla="*/ 2639122 h 2639122"/>
                <a:gd name="connsiteX25" fmla="*/ 1698682 w 7077841"/>
                <a:gd name="connsiteY25" fmla="*/ 2639122 h 2639122"/>
                <a:gd name="connsiteX26" fmla="*/ 1108862 w 7077841"/>
                <a:gd name="connsiteY26" fmla="*/ 2639122 h 2639122"/>
                <a:gd name="connsiteX27" fmla="*/ 0 w 7077841"/>
                <a:gd name="connsiteY27" fmla="*/ 2639122 h 2639122"/>
                <a:gd name="connsiteX28" fmla="*/ 0 w 7077841"/>
                <a:gd name="connsiteY28" fmla="*/ 2084906 h 2639122"/>
                <a:gd name="connsiteX29" fmla="*/ 0 w 7077841"/>
                <a:gd name="connsiteY29" fmla="*/ 1636256 h 2639122"/>
                <a:gd name="connsiteX30" fmla="*/ 0 w 7077841"/>
                <a:gd name="connsiteY30" fmla="*/ 1082040 h 2639122"/>
                <a:gd name="connsiteX31" fmla="*/ 0 w 7077841"/>
                <a:gd name="connsiteY31" fmla="*/ 606998 h 2639122"/>
                <a:gd name="connsiteX32" fmla="*/ 0 w 7077841"/>
                <a:gd name="connsiteY32" fmla="*/ 0 h 2639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077841" h="2639122" fill="none" extrusionOk="0">
                  <a:moveTo>
                    <a:pt x="0" y="0"/>
                  </a:moveTo>
                  <a:cubicBezTo>
                    <a:pt x="225482" y="-77389"/>
                    <a:pt x="464405" y="69215"/>
                    <a:pt x="660598" y="0"/>
                  </a:cubicBezTo>
                  <a:cubicBezTo>
                    <a:pt x="856791" y="-69215"/>
                    <a:pt x="1100689" y="34806"/>
                    <a:pt x="1250419" y="0"/>
                  </a:cubicBezTo>
                  <a:cubicBezTo>
                    <a:pt x="1400149" y="-34806"/>
                    <a:pt x="1691508" y="51570"/>
                    <a:pt x="1911017" y="0"/>
                  </a:cubicBezTo>
                  <a:cubicBezTo>
                    <a:pt x="2130526" y="-51570"/>
                    <a:pt x="2248888" y="57127"/>
                    <a:pt x="2500837" y="0"/>
                  </a:cubicBezTo>
                  <a:cubicBezTo>
                    <a:pt x="2752786" y="-57127"/>
                    <a:pt x="2906294" y="579"/>
                    <a:pt x="3161436" y="0"/>
                  </a:cubicBezTo>
                  <a:cubicBezTo>
                    <a:pt x="3416578" y="-579"/>
                    <a:pt x="3622606" y="29081"/>
                    <a:pt x="3751256" y="0"/>
                  </a:cubicBezTo>
                  <a:cubicBezTo>
                    <a:pt x="3879906" y="-29081"/>
                    <a:pt x="4117728" y="60475"/>
                    <a:pt x="4411854" y="0"/>
                  </a:cubicBezTo>
                  <a:cubicBezTo>
                    <a:pt x="4705980" y="-60475"/>
                    <a:pt x="4694445" y="43973"/>
                    <a:pt x="4860117" y="0"/>
                  </a:cubicBezTo>
                  <a:cubicBezTo>
                    <a:pt x="5025789" y="-43973"/>
                    <a:pt x="5352924" y="17025"/>
                    <a:pt x="5591494" y="0"/>
                  </a:cubicBezTo>
                  <a:cubicBezTo>
                    <a:pt x="5830064" y="-17025"/>
                    <a:pt x="5908526" y="67607"/>
                    <a:pt x="6181314" y="0"/>
                  </a:cubicBezTo>
                  <a:cubicBezTo>
                    <a:pt x="6454102" y="-67607"/>
                    <a:pt x="6725451" y="69032"/>
                    <a:pt x="7077841" y="0"/>
                  </a:cubicBezTo>
                  <a:cubicBezTo>
                    <a:pt x="7130965" y="112201"/>
                    <a:pt x="7019066" y="304293"/>
                    <a:pt x="7077841" y="501433"/>
                  </a:cubicBezTo>
                  <a:cubicBezTo>
                    <a:pt x="7136616" y="698573"/>
                    <a:pt x="7040092" y="814759"/>
                    <a:pt x="7077841" y="1082040"/>
                  </a:cubicBezTo>
                  <a:cubicBezTo>
                    <a:pt x="7115590" y="1349321"/>
                    <a:pt x="7055933" y="1344615"/>
                    <a:pt x="7077841" y="1583473"/>
                  </a:cubicBezTo>
                  <a:cubicBezTo>
                    <a:pt x="7099749" y="1822331"/>
                    <a:pt x="7037229" y="1987917"/>
                    <a:pt x="7077841" y="2164080"/>
                  </a:cubicBezTo>
                  <a:cubicBezTo>
                    <a:pt x="7118453" y="2340243"/>
                    <a:pt x="7034501" y="2493045"/>
                    <a:pt x="7077841" y="2639122"/>
                  </a:cubicBezTo>
                  <a:cubicBezTo>
                    <a:pt x="6837641" y="2693199"/>
                    <a:pt x="6682070" y="2626899"/>
                    <a:pt x="6488021" y="2639122"/>
                  </a:cubicBezTo>
                  <a:cubicBezTo>
                    <a:pt x="6293972" y="2651345"/>
                    <a:pt x="6138489" y="2612914"/>
                    <a:pt x="6039758" y="2639122"/>
                  </a:cubicBezTo>
                  <a:cubicBezTo>
                    <a:pt x="5941027" y="2665330"/>
                    <a:pt x="5616761" y="2594396"/>
                    <a:pt x="5308381" y="2639122"/>
                  </a:cubicBezTo>
                  <a:cubicBezTo>
                    <a:pt x="5000001" y="2683848"/>
                    <a:pt x="4851242" y="2583467"/>
                    <a:pt x="4718561" y="2639122"/>
                  </a:cubicBezTo>
                  <a:cubicBezTo>
                    <a:pt x="4585880" y="2694777"/>
                    <a:pt x="4356067" y="2598097"/>
                    <a:pt x="4199519" y="2639122"/>
                  </a:cubicBezTo>
                  <a:cubicBezTo>
                    <a:pt x="4042971" y="2680147"/>
                    <a:pt x="3929521" y="2604660"/>
                    <a:pt x="3680477" y="2639122"/>
                  </a:cubicBezTo>
                  <a:cubicBezTo>
                    <a:pt x="3431433" y="2673584"/>
                    <a:pt x="3168956" y="2571230"/>
                    <a:pt x="3019879" y="2639122"/>
                  </a:cubicBezTo>
                  <a:cubicBezTo>
                    <a:pt x="2870802" y="2707014"/>
                    <a:pt x="2471728" y="2566670"/>
                    <a:pt x="2288502" y="2639122"/>
                  </a:cubicBezTo>
                  <a:cubicBezTo>
                    <a:pt x="2105276" y="2711574"/>
                    <a:pt x="1941918" y="2604059"/>
                    <a:pt x="1698682" y="2639122"/>
                  </a:cubicBezTo>
                  <a:cubicBezTo>
                    <a:pt x="1455446" y="2674185"/>
                    <a:pt x="1328511" y="2636217"/>
                    <a:pt x="1108862" y="2639122"/>
                  </a:cubicBezTo>
                  <a:cubicBezTo>
                    <a:pt x="889213" y="2642027"/>
                    <a:pt x="277705" y="2520961"/>
                    <a:pt x="0" y="2639122"/>
                  </a:cubicBezTo>
                  <a:cubicBezTo>
                    <a:pt x="-13126" y="2419033"/>
                    <a:pt x="2738" y="2273949"/>
                    <a:pt x="0" y="2084906"/>
                  </a:cubicBezTo>
                  <a:cubicBezTo>
                    <a:pt x="-2738" y="1895863"/>
                    <a:pt x="15663" y="1841149"/>
                    <a:pt x="0" y="1636256"/>
                  </a:cubicBezTo>
                  <a:cubicBezTo>
                    <a:pt x="-15663" y="1431363"/>
                    <a:pt x="43503" y="1275756"/>
                    <a:pt x="0" y="1082040"/>
                  </a:cubicBezTo>
                  <a:cubicBezTo>
                    <a:pt x="-43503" y="888324"/>
                    <a:pt x="46378" y="729810"/>
                    <a:pt x="0" y="606998"/>
                  </a:cubicBezTo>
                  <a:cubicBezTo>
                    <a:pt x="-46378" y="484186"/>
                    <a:pt x="44170" y="221252"/>
                    <a:pt x="0" y="0"/>
                  </a:cubicBezTo>
                  <a:close/>
                </a:path>
                <a:path w="7077841" h="2639122" stroke="0" extrusionOk="0">
                  <a:moveTo>
                    <a:pt x="0" y="0"/>
                  </a:moveTo>
                  <a:cubicBezTo>
                    <a:pt x="184706" y="-20518"/>
                    <a:pt x="387092" y="60710"/>
                    <a:pt x="589820" y="0"/>
                  </a:cubicBezTo>
                  <a:cubicBezTo>
                    <a:pt x="792548" y="-60710"/>
                    <a:pt x="838423" y="4875"/>
                    <a:pt x="967305" y="0"/>
                  </a:cubicBezTo>
                  <a:cubicBezTo>
                    <a:pt x="1096187" y="-4875"/>
                    <a:pt x="1297653" y="47309"/>
                    <a:pt x="1557125" y="0"/>
                  </a:cubicBezTo>
                  <a:cubicBezTo>
                    <a:pt x="1816597" y="-47309"/>
                    <a:pt x="1842521" y="19922"/>
                    <a:pt x="2005388" y="0"/>
                  </a:cubicBezTo>
                  <a:cubicBezTo>
                    <a:pt x="2168255" y="-19922"/>
                    <a:pt x="2320686" y="9412"/>
                    <a:pt x="2453652" y="0"/>
                  </a:cubicBezTo>
                  <a:cubicBezTo>
                    <a:pt x="2586618" y="-9412"/>
                    <a:pt x="2905908" y="14771"/>
                    <a:pt x="3043472" y="0"/>
                  </a:cubicBezTo>
                  <a:cubicBezTo>
                    <a:pt x="3181036" y="-14771"/>
                    <a:pt x="3339452" y="23974"/>
                    <a:pt x="3420956" y="0"/>
                  </a:cubicBezTo>
                  <a:cubicBezTo>
                    <a:pt x="3502460" y="-23974"/>
                    <a:pt x="3879971" y="22560"/>
                    <a:pt x="4152333" y="0"/>
                  </a:cubicBezTo>
                  <a:cubicBezTo>
                    <a:pt x="4424695" y="-22560"/>
                    <a:pt x="4465888" y="28908"/>
                    <a:pt x="4671375" y="0"/>
                  </a:cubicBezTo>
                  <a:cubicBezTo>
                    <a:pt x="4876862" y="-28908"/>
                    <a:pt x="5016779" y="8859"/>
                    <a:pt x="5261195" y="0"/>
                  </a:cubicBezTo>
                  <a:cubicBezTo>
                    <a:pt x="5505611" y="-8859"/>
                    <a:pt x="5749869" y="5165"/>
                    <a:pt x="5992572" y="0"/>
                  </a:cubicBezTo>
                  <a:cubicBezTo>
                    <a:pt x="6235275" y="-5165"/>
                    <a:pt x="6549271" y="25854"/>
                    <a:pt x="7077841" y="0"/>
                  </a:cubicBezTo>
                  <a:cubicBezTo>
                    <a:pt x="7130043" y="176769"/>
                    <a:pt x="7037677" y="349168"/>
                    <a:pt x="7077841" y="448651"/>
                  </a:cubicBezTo>
                  <a:cubicBezTo>
                    <a:pt x="7118005" y="548134"/>
                    <a:pt x="7060862" y="793643"/>
                    <a:pt x="7077841" y="1002866"/>
                  </a:cubicBezTo>
                  <a:cubicBezTo>
                    <a:pt x="7094820" y="1212090"/>
                    <a:pt x="7076025" y="1372399"/>
                    <a:pt x="7077841" y="1530691"/>
                  </a:cubicBezTo>
                  <a:cubicBezTo>
                    <a:pt x="7079657" y="1688984"/>
                    <a:pt x="7029539" y="1895396"/>
                    <a:pt x="7077841" y="2032124"/>
                  </a:cubicBezTo>
                  <a:cubicBezTo>
                    <a:pt x="7126143" y="2168852"/>
                    <a:pt x="7021446" y="2460134"/>
                    <a:pt x="7077841" y="2639122"/>
                  </a:cubicBezTo>
                  <a:cubicBezTo>
                    <a:pt x="6943038" y="2677924"/>
                    <a:pt x="6869582" y="2602584"/>
                    <a:pt x="6700356" y="2639122"/>
                  </a:cubicBezTo>
                  <a:cubicBezTo>
                    <a:pt x="6531131" y="2675660"/>
                    <a:pt x="6335554" y="2615785"/>
                    <a:pt x="6181314" y="2639122"/>
                  </a:cubicBezTo>
                  <a:cubicBezTo>
                    <a:pt x="6027074" y="2662459"/>
                    <a:pt x="5802220" y="2622399"/>
                    <a:pt x="5591494" y="2639122"/>
                  </a:cubicBezTo>
                  <a:cubicBezTo>
                    <a:pt x="5380768" y="2655845"/>
                    <a:pt x="5198945" y="2636577"/>
                    <a:pt x="5001674" y="2639122"/>
                  </a:cubicBezTo>
                  <a:cubicBezTo>
                    <a:pt x="4804403" y="2641667"/>
                    <a:pt x="4641017" y="2611285"/>
                    <a:pt x="4482633" y="2639122"/>
                  </a:cubicBezTo>
                  <a:cubicBezTo>
                    <a:pt x="4324249" y="2666959"/>
                    <a:pt x="4041451" y="2631662"/>
                    <a:pt x="3892813" y="2639122"/>
                  </a:cubicBezTo>
                  <a:cubicBezTo>
                    <a:pt x="3744175" y="2646582"/>
                    <a:pt x="3497792" y="2573028"/>
                    <a:pt x="3302992" y="2639122"/>
                  </a:cubicBezTo>
                  <a:cubicBezTo>
                    <a:pt x="3108192" y="2705216"/>
                    <a:pt x="3066965" y="2620967"/>
                    <a:pt x="2854729" y="2639122"/>
                  </a:cubicBezTo>
                  <a:cubicBezTo>
                    <a:pt x="2642493" y="2657277"/>
                    <a:pt x="2598638" y="2620087"/>
                    <a:pt x="2477244" y="2639122"/>
                  </a:cubicBezTo>
                  <a:cubicBezTo>
                    <a:pt x="2355851" y="2658157"/>
                    <a:pt x="2214910" y="2617963"/>
                    <a:pt x="1958203" y="2639122"/>
                  </a:cubicBezTo>
                  <a:cubicBezTo>
                    <a:pt x="1701496" y="2660281"/>
                    <a:pt x="1620485" y="2599421"/>
                    <a:pt x="1368383" y="2639122"/>
                  </a:cubicBezTo>
                  <a:cubicBezTo>
                    <a:pt x="1116281" y="2678823"/>
                    <a:pt x="1141259" y="2609122"/>
                    <a:pt x="990898" y="2639122"/>
                  </a:cubicBezTo>
                  <a:cubicBezTo>
                    <a:pt x="840537" y="2669122"/>
                    <a:pt x="238712" y="2592854"/>
                    <a:pt x="0" y="2639122"/>
                  </a:cubicBezTo>
                  <a:cubicBezTo>
                    <a:pt x="-29511" y="2354580"/>
                    <a:pt x="908" y="2339282"/>
                    <a:pt x="0" y="2058515"/>
                  </a:cubicBezTo>
                  <a:cubicBezTo>
                    <a:pt x="-908" y="1777748"/>
                    <a:pt x="423" y="1695678"/>
                    <a:pt x="0" y="1504300"/>
                  </a:cubicBezTo>
                  <a:cubicBezTo>
                    <a:pt x="-423" y="1312922"/>
                    <a:pt x="21907" y="1153433"/>
                    <a:pt x="0" y="923693"/>
                  </a:cubicBezTo>
                  <a:cubicBezTo>
                    <a:pt x="-21907" y="693953"/>
                    <a:pt x="58494" y="329963"/>
                    <a:pt x="0" y="0"/>
                  </a:cubicBezTo>
                  <a:close/>
                </a:path>
              </a:pathLst>
            </a:custGeom>
            <a:grpFill/>
            <a:ln>
              <a:noFill/>
              <a:extLst>
                <a:ext uri="{C807C97D-BFC1-408E-A445-0C87EB9F89A2}">
                  <ask:lineSketchStyleProps xmlns:ask="http://schemas.microsoft.com/office/drawing/2018/sketchyshapes" sd="3741319984">
                    <a:prstGeom prst="rect">
                      <a:avLst/>
                    </a:prstGeom>
                    <ask:type>
                      <ask:lineSketchScribble/>
                    </ask:type>
                  </ask:lineSketchStyleProps>
                </a:ext>
              </a:extLst>
            </a:ln>
          </p:spPr>
          <p:txBody>
            <a:bodyPr/>
            <a:lstStyle/>
            <a:p>
              <a:endParaRPr lang="en-US"/>
            </a:p>
          </p:txBody>
        </p:sp>
        <p:sp>
          <p:nvSpPr>
            <p:cNvPr id="8" name="Freeform: Shape 7">
              <a:extLst>
                <a:ext uri="{FF2B5EF4-FFF2-40B4-BE49-F238E27FC236}">
                  <a16:creationId xmlns:a16="http://schemas.microsoft.com/office/drawing/2014/main" id="{40F01F00-EF69-8C2E-6B88-940EFD297181}"/>
                </a:ext>
              </a:extLst>
            </p:cNvPr>
            <p:cNvSpPr/>
            <p:nvPr/>
          </p:nvSpPr>
          <p:spPr>
            <a:xfrm>
              <a:off x="1035290" y="2126165"/>
              <a:ext cx="2156529" cy="2639121"/>
            </a:xfrm>
            <a:custGeom>
              <a:avLst/>
              <a:gdLst>
                <a:gd name="connsiteX0" fmla="*/ 0 w 2156529"/>
                <a:gd name="connsiteY0" fmla="*/ 0 h 2639121"/>
                <a:gd name="connsiteX1" fmla="*/ 517567 w 2156529"/>
                <a:gd name="connsiteY1" fmla="*/ 0 h 2639121"/>
                <a:gd name="connsiteX2" fmla="*/ 1056699 w 2156529"/>
                <a:gd name="connsiteY2" fmla="*/ 0 h 2639121"/>
                <a:gd name="connsiteX3" fmla="*/ 1595831 w 2156529"/>
                <a:gd name="connsiteY3" fmla="*/ 0 h 2639121"/>
                <a:gd name="connsiteX4" fmla="*/ 2156529 w 2156529"/>
                <a:gd name="connsiteY4" fmla="*/ 0 h 2639121"/>
                <a:gd name="connsiteX5" fmla="*/ 2156529 w 2156529"/>
                <a:gd name="connsiteY5" fmla="*/ 475042 h 2639121"/>
                <a:gd name="connsiteX6" fmla="*/ 2156529 w 2156529"/>
                <a:gd name="connsiteY6" fmla="*/ 1029257 h 2639121"/>
                <a:gd name="connsiteX7" fmla="*/ 2156529 w 2156529"/>
                <a:gd name="connsiteY7" fmla="*/ 1609864 h 2639121"/>
                <a:gd name="connsiteX8" fmla="*/ 2156529 w 2156529"/>
                <a:gd name="connsiteY8" fmla="*/ 2111297 h 2639121"/>
                <a:gd name="connsiteX9" fmla="*/ 2156529 w 2156529"/>
                <a:gd name="connsiteY9" fmla="*/ 2639121 h 2639121"/>
                <a:gd name="connsiteX10" fmla="*/ 1617397 w 2156529"/>
                <a:gd name="connsiteY10" fmla="*/ 2639121 h 2639121"/>
                <a:gd name="connsiteX11" fmla="*/ 1078265 w 2156529"/>
                <a:gd name="connsiteY11" fmla="*/ 2639121 h 2639121"/>
                <a:gd name="connsiteX12" fmla="*/ 496002 w 2156529"/>
                <a:gd name="connsiteY12" fmla="*/ 2639121 h 2639121"/>
                <a:gd name="connsiteX13" fmla="*/ 0 w 2156529"/>
                <a:gd name="connsiteY13" fmla="*/ 2639121 h 2639121"/>
                <a:gd name="connsiteX14" fmla="*/ 0 w 2156529"/>
                <a:gd name="connsiteY14" fmla="*/ 2164079 h 2639121"/>
                <a:gd name="connsiteX15" fmla="*/ 0 w 2156529"/>
                <a:gd name="connsiteY15" fmla="*/ 1636255 h 2639121"/>
                <a:gd name="connsiteX16" fmla="*/ 0 w 2156529"/>
                <a:gd name="connsiteY16" fmla="*/ 1055648 h 2639121"/>
                <a:gd name="connsiteX17" fmla="*/ 0 w 2156529"/>
                <a:gd name="connsiteY17" fmla="*/ 501433 h 2639121"/>
                <a:gd name="connsiteX18" fmla="*/ 0 w 2156529"/>
                <a:gd name="connsiteY18" fmla="*/ 0 h 263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56529" h="2639121" fill="none" extrusionOk="0">
                  <a:moveTo>
                    <a:pt x="0" y="0"/>
                  </a:moveTo>
                  <a:cubicBezTo>
                    <a:pt x="248095" y="-60293"/>
                    <a:pt x="368859" y="33246"/>
                    <a:pt x="517567" y="0"/>
                  </a:cubicBezTo>
                  <a:cubicBezTo>
                    <a:pt x="666275" y="-33246"/>
                    <a:pt x="852207" y="1840"/>
                    <a:pt x="1056699" y="0"/>
                  </a:cubicBezTo>
                  <a:cubicBezTo>
                    <a:pt x="1261191" y="-1840"/>
                    <a:pt x="1427071" y="52716"/>
                    <a:pt x="1595831" y="0"/>
                  </a:cubicBezTo>
                  <a:cubicBezTo>
                    <a:pt x="1764591" y="-52716"/>
                    <a:pt x="1954779" y="1315"/>
                    <a:pt x="2156529" y="0"/>
                  </a:cubicBezTo>
                  <a:cubicBezTo>
                    <a:pt x="2183779" y="190933"/>
                    <a:pt x="2147158" y="250947"/>
                    <a:pt x="2156529" y="475042"/>
                  </a:cubicBezTo>
                  <a:cubicBezTo>
                    <a:pt x="2165900" y="699137"/>
                    <a:pt x="2128605" y="791076"/>
                    <a:pt x="2156529" y="1029257"/>
                  </a:cubicBezTo>
                  <a:cubicBezTo>
                    <a:pt x="2184453" y="1267439"/>
                    <a:pt x="2088951" y="1326891"/>
                    <a:pt x="2156529" y="1609864"/>
                  </a:cubicBezTo>
                  <a:cubicBezTo>
                    <a:pt x="2224107" y="1892837"/>
                    <a:pt x="2096635" y="1906832"/>
                    <a:pt x="2156529" y="2111297"/>
                  </a:cubicBezTo>
                  <a:cubicBezTo>
                    <a:pt x="2216423" y="2315762"/>
                    <a:pt x="2117630" y="2409523"/>
                    <a:pt x="2156529" y="2639121"/>
                  </a:cubicBezTo>
                  <a:cubicBezTo>
                    <a:pt x="1966241" y="2676796"/>
                    <a:pt x="1768811" y="2588556"/>
                    <a:pt x="1617397" y="2639121"/>
                  </a:cubicBezTo>
                  <a:cubicBezTo>
                    <a:pt x="1465983" y="2689686"/>
                    <a:pt x="1325512" y="2632277"/>
                    <a:pt x="1078265" y="2639121"/>
                  </a:cubicBezTo>
                  <a:cubicBezTo>
                    <a:pt x="831018" y="2645965"/>
                    <a:pt x="642296" y="2573390"/>
                    <a:pt x="496002" y="2639121"/>
                  </a:cubicBezTo>
                  <a:cubicBezTo>
                    <a:pt x="349708" y="2704852"/>
                    <a:pt x="149566" y="2595451"/>
                    <a:pt x="0" y="2639121"/>
                  </a:cubicBezTo>
                  <a:cubicBezTo>
                    <a:pt x="-4963" y="2485650"/>
                    <a:pt x="39700" y="2268587"/>
                    <a:pt x="0" y="2164079"/>
                  </a:cubicBezTo>
                  <a:cubicBezTo>
                    <a:pt x="-39700" y="2059571"/>
                    <a:pt x="60313" y="1777463"/>
                    <a:pt x="0" y="1636255"/>
                  </a:cubicBezTo>
                  <a:cubicBezTo>
                    <a:pt x="-60313" y="1495047"/>
                    <a:pt x="17905" y="1213884"/>
                    <a:pt x="0" y="1055648"/>
                  </a:cubicBezTo>
                  <a:cubicBezTo>
                    <a:pt x="-17905" y="897412"/>
                    <a:pt x="588" y="702638"/>
                    <a:pt x="0" y="501433"/>
                  </a:cubicBezTo>
                  <a:cubicBezTo>
                    <a:pt x="-588" y="300228"/>
                    <a:pt x="24646" y="223111"/>
                    <a:pt x="0" y="0"/>
                  </a:cubicBezTo>
                  <a:close/>
                </a:path>
                <a:path w="2156529" h="2639121" stroke="0" extrusionOk="0">
                  <a:moveTo>
                    <a:pt x="0" y="0"/>
                  </a:moveTo>
                  <a:cubicBezTo>
                    <a:pt x="251646" y="-2559"/>
                    <a:pt x="316667" y="21087"/>
                    <a:pt x="517567" y="0"/>
                  </a:cubicBezTo>
                  <a:cubicBezTo>
                    <a:pt x="718467" y="-21087"/>
                    <a:pt x="810435" y="3208"/>
                    <a:pt x="1056699" y="0"/>
                  </a:cubicBezTo>
                  <a:cubicBezTo>
                    <a:pt x="1302963" y="-3208"/>
                    <a:pt x="1452338" y="25091"/>
                    <a:pt x="1638962" y="0"/>
                  </a:cubicBezTo>
                  <a:cubicBezTo>
                    <a:pt x="1825586" y="-25091"/>
                    <a:pt x="1902954" y="3508"/>
                    <a:pt x="2156529" y="0"/>
                  </a:cubicBezTo>
                  <a:cubicBezTo>
                    <a:pt x="2210608" y="148284"/>
                    <a:pt x="2091410" y="298970"/>
                    <a:pt x="2156529" y="580607"/>
                  </a:cubicBezTo>
                  <a:cubicBezTo>
                    <a:pt x="2221648" y="862244"/>
                    <a:pt x="2121960" y="846012"/>
                    <a:pt x="2156529" y="1108431"/>
                  </a:cubicBezTo>
                  <a:cubicBezTo>
                    <a:pt x="2191098" y="1370850"/>
                    <a:pt x="2127793" y="1523597"/>
                    <a:pt x="2156529" y="1636255"/>
                  </a:cubicBezTo>
                  <a:cubicBezTo>
                    <a:pt x="2185265" y="1748913"/>
                    <a:pt x="2127111" y="1906293"/>
                    <a:pt x="2156529" y="2137688"/>
                  </a:cubicBezTo>
                  <a:cubicBezTo>
                    <a:pt x="2185947" y="2369083"/>
                    <a:pt x="2105781" y="2452745"/>
                    <a:pt x="2156529" y="2639121"/>
                  </a:cubicBezTo>
                  <a:cubicBezTo>
                    <a:pt x="1953913" y="2678638"/>
                    <a:pt x="1866982" y="2615056"/>
                    <a:pt x="1682093" y="2639121"/>
                  </a:cubicBezTo>
                  <a:cubicBezTo>
                    <a:pt x="1497204" y="2663186"/>
                    <a:pt x="1265155" y="2628686"/>
                    <a:pt x="1142960" y="2639121"/>
                  </a:cubicBezTo>
                  <a:cubicBezTo>
                    <a:pt x="1020765" y="2649556"/>
                    <a:pt x="854698" y="2596496"/>
                    <a:pt x="646959" y="2639121"/>
                  </a:cubicBezTo>
                  <a:cubicBezTo>
                    <a:pt x="439220" y="2681746"/>
                    <a:pt x="219570" y="2566157"/>
                    <a:pt x="0" y="2639121"/>
                  </a:cubicBezTo>
                  <a:cubicBezTo>
                    <a:pt x="-56226" y="2468378"/>
                    <a:pt x="25060" y="2362911"/>
                    <a:pt x="0" y="2111297"/>
                  </a:cubicBezTo>
                  <a:cubicBezTo>
                    <a:pt x="-25060" y="1859683"/>
                    <a:pt x="40278" y="1780238"/>
                    <a:pt x="0" y="1583473"/>
                  </a:cubicBezTo>
                  <a:cubicBezTo>
                    <a:pt x="-40278" y="1386708"/>
                    <a:pt x="32950" y="1243709"/>
                    <a:pt x="0" y="1002866"/>
                  </a:cubicBezTo>
                  <a:cubicBezTo>
                    <a:pt x="-32950" y="762023"/>
                    <a:pt x="41053" y="740890"/>
                    <a:pt x="0" y="527824"/>
                  </a:cubicBezTo>
                  <a:cubicBezTo>
                    <a:pt x="-41053" y="314758"/>
                    <a:pt x="48559" y="210445"/>
                    <a:pt x="0" y="0"/>
                  </a:cubicBezTo>
                  <a:close/>
                </a:path>
              </a:pathLst>
            </a:cu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25400">
              <a:solidFill>
                <a:schemeClr val="tx1"/>
              </a:solidFill>
              <a:extLst>
                <a:ext uri="{C807C97D-BFC1-408E-A445-0C87EB9F89A2}">
                  <ask:lineSketchStyleProps xmlns:ask="http://schemas.microsoft.com/office/drawing/2018/sketchyshapes" sd="267881437">
                    <a:custGeom>
                      <a:avLst/>
                      <a:gdLst>
                        <a:gd name="connsiteX0" fmla="*/ 0 w 2156529"/>
                        <a:gd name="connsiteY0" fmla="*/ 0 h 862611"/>
                        <a:gd name="connsiteX1" fmla="*/ 2156529 w 2156529"/>
                        <a:gd name="connsiteY1" fmla="*/ 0 h 862611"/>
                        <a:gd name="connsiteX2" fmla="*/ 2156529 w 2156529"/>
                        <a:gd name="connsiteY2" fmla="*/ 862611 h 862611"/>
                        <a:gd name="connsiteX3" fmla="*/ 0 w 2156529"/>
                        <a:gd name="connsiteY3" fmla="*/ 862611 h 862611"/>
                        <a:gd name="connsiteX4" fmla="*/ 0 w 2156529"/>
                        <a:gd name="connsiteY4" fmla="*/ 0 h 86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529" h="862611">
                          <a:moveTo>
                            <a:pt x="0" y="0"/>
                          </a:moveTo>
                          <a:lnTo>
                            <a:pt x="2156529" y="0"/>
                          </a:lnTo>
                          <a:lnTo>
                            <a:pt x="2156529" y="862611"/>
                          </a:lnTo>
                          <a:lnTo>
                            <a:pt x="0" y="862611"/>
                          </a:lnTo>
                          <a:lnTo>
                            <a:pt x="0" y="0"/>
                          </a:lnTo>
                          <a:close/>
                        </a:path>
                      </a:pathLst>
                    </a:custGeom>
                    <ask:type>
                      <ask:lineSketchScribble/>
                    </ask:type>
                  </ask:lineSketchStyleProps>
                </a:ext>
              </a:extLst>
            </a:ln>
          </p:spPr>
          <p:style>
            <a:lnRef idx="1">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IN" sz="1600" kern="1200" dirty="0">
                  <a:solidFill>
                    <a:schemeClr val="tx1"/>
                  </a:solidFill>
                  <a:latin typeface="Times New Roman" panose="02020603050405020304" pitchFamily="18" charset="0"/>
                  <a:cs typeface="Times New Roman" panose="02020603050405020304" pitchFamily="18" charset="0"/>
                </a:rPr>
                <a:t>Schedule campaigns for peak times, particularly in the afternoon and evening on high-engagement days (Tuesday, Thursday, Sunday).</a:t>
              </a:r>
            </a:p>
          </p:txBody>
        </p:sp>
        <p:sp>
          <p:nvSpPr>
            <p:cNvPr id="10" name="Freeform: Shape 9">
              <a:extLst>
                <a:ext uri="{FF2B5EF4-FFF2-40B4-BE49-F238E27FC236}">
                  <a16:creationId xmlns:a16="http://schemas.microsoft.com/office/drawing/2014/main" id="{CCC1ACE6-63FB-9B33-E82F-7099EF88BFFA}"/>
                </a:ext>
              </a:extLst>
            </p:cNvPr>
            <p:cNvSpPr/>
            <p:nvPr/>
          </p:nvSpPr>
          <p:spPr>
            <a:xfrm>
              <a:off x="3493734" y="2126167"/>
              <a:ext cx="2156529" cy="2639121"/>
            </a:xfrm>
            <a:custGeom>
              <a:avLst/>
              <a:gdLst>
                <a:gd name="connsiteX0" fmla="*/ 0 w 2156529"/>
                <a:gd name="connsiteY0" fmla="*/ 0 h 2639121"/>
                <a:gd name="connsiteX1" fmla="*/ 539132 w 2156529"/>
                <a:gd name="connsiteY1" fmla="*/ 0 h 2639121"/>
                <a:gd name="connsiteX2" fmla="*/ 1099830 w 2156529"/>
                <a:gd name="connsiteY2" fmla="*/ 0 h 2639121"/>
                <a:gd name="connsiteX3" fmla="*/ 1660527 w 2156529"/>
                <a:gd name="connsiteY3" fmla="*/ 0 h 2639121"/>
                <a:gd name="connsiteX4" fmla="*/ 2156529 w 2156529"/>
                <a:gd name="connsiteY4" fmla="*/ 0 h 2639121"/>
                <a:gd name="connsiteX5" fmla="*/ 2156529 w 2156529"/>
                <a:gd name="connsiteY5" fmla="*/ 475042 h 2639121"/>
                <a:gd name="connsiteX6" fmla="*/ 2156529 w 2156529"/>
                <a:gd name="connsiteY6" fmla="*/ 1002866 h 2639121"/>
                <a:gd name="connsiteX7" fmla="*/ 2156529 w 2156529"/>
                <a:gd name="connsiteY7" fmla="*/ 1451517 h 2639121"/>
                <a:gd name="connsiteX8" fmla="*/ 2156529 w 2156529"/>
                <a:gd name="connsiteY8" fmla="*/ 2032123 h 2639121"/>
                <a:gd name="connsiteX9" fmla="*/ 2156529 w 2156529"/>
                <a:gd name="connsiteY9" fmla="*/ 2639121 h 2639121"/>
                <a:gd name="connsiteX10" fmla="*/ 1574266 w 2156529"/>
                <a:gd name="connsiteY10" fmla="*/ 2639121 h 2639121"/>
                <a:gd name="connsiteX11" fmla="*/ 1035134 w 2156529"/>
                <a:gd name="connsiteY11" fmla="*/ 2639121 h 2639121"/>
                <a:gd name="connsiteX12" fmla="*/ 517567 w 2156529"/>
                <a:gd name="connsiteY12" fmla="*/ 2639121 h 2639121"/>
                <a:gd name="connsiteX13" fmla="*/ 0 w 2156529"/>
                <a:gd name="connsiteY13" fmla="*/ 2639121 h 2639121"/>
                <a:gd name="connsiteX14" fmla="*/ 0 w 2156529"/>
                <a:gd name="connsiteY14" fmla="*/ 2190470 h 2639121"/>
                <a:gd name="connsiteX15" fmla="*/ 0 w 2156529"/>
                <a:gd name="connsiteY15" fmla="*/ 1741820 h 2639121"/>
                <a:gd name="connsiteX16" fmla="*/ 0 w 2156529"/>
                <a:gd name="connsiteY16" fmla="*/ 1187604 h 2639121"/>
                <a:gd name="connsiteX17" fmla="*/ 0 w 2156529"/>
                <a:gd name="connsiteY17" fmla="*/ 686171 h 2639121"/>
                <a:gd name="connsiteX18" fmla="*/ 0 w 2156529"/>
                <a:gd name="connsiteY18" fmla="*/ 0 h 263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56529" h="2639121" fill="none" extrusionOk="0">
                  <a:moveTo>
                    <a:pt x="0" y="0"/>
                  </a:moveTo>
                  <a:cubicBezTo>
                    <a:pt x="240774" y="-20659"/>
                    <a:pt x="406992" y="19988"/>
                    <a:pt x="539132" y="0"/>
                  </a:cubicBezTo>
                  <a:cubicBezTo>
                    <a:pt x="671272" y="-19988"/>
                    <a:pt x="898558" y="41553"/>
                    <a:pt x="1099830" y="0"/>
                  </a:cubicBezTo>
                  <a:cubicBezTo>
                    <a:pt x="1301102" y="-41553"/>
                    <a:pt x="1490641" y="58184"/>
                    <a:pt x="1660527" y="0"/>
                  </a:cubicBezTo>
                  <a:cubicBezTo>
                    <a:pt x="1830413" y="-58184"/>
                    <a:pt x="1931211" y="3685"/>
                    <a:pt x="2156529" y="0"/>
                  </a:cubicBezTo>
                  <a:cubicBezTo>
                    <a:pt x="2194092" y="165068"/>
                    <a:pt x="2107571" y="344806"/>
                    <a:pt x="2156529" y="475042"/>
                  </a:cubicBezTo>
                  <a:cubicBezTo>
                    <a:pt x="2205487" y="605278"/>
                    <a:pt x="2120073" y="800081"/>
                    <a:pt x="2156529" y="1002866"/>
                  </a:cubicBezTo>
                  <a:cubicBezTo>
                    <a:pt x="2192985" y="1205651"/>
                    <a:pt x="2139437" y="1255820"/>
                    <a:pt x="2156529" y="1451517"/>
                  </a:cubicBezTo>
                  <a:cubicBezTo>
                    <a:pt x="2173621" y="1647214"/>
                    <a:pt x="2140581" y="1751228"/>
                    <a:pt x="2156529" y="2032123"/>
                  </a:cubicBezTo>
                  <a:cubicBezTo>
                    <a:pt x="2172477" y="2313018"/>
                    <a:pt x="2116686" y="2481800"/>
                    <a:pt x="2156529" y="2639121"/>
                  </a:cubicBezTo>
                  <a:cubicBezTo>
                    <a:pt x="1886874" y="2703109"/>
                    <a:pt x="1825252" y="2580806"/>
                    <a:pt x="1574266" y="2639121"/>
                  </a:cubicBezTo>
                  <a:cubicBezTo>
                    <a:pt x="1323280" y="2697436"/>
                    <a:pt x="1236993" y="2591688"/>
                    <a:pt x="1035134" y="2639121"/>
                  </a:cubicBezTo>
                  <a:cubicBezTo>
                    <a:pt x="833275" y="2686554"/>
                    <a:pt x="647981" y="2606597"/>
                    <a:pt x="517567" y="2639121"/>
                  </a:cubicBezTo>
                  <a:cubicBezTo>
                    <a:pt x="387153" y="2671645"/>
                    <a:pt x="254130" y="2583199"/>
                    <a:pt x="0" y="2639121"/>
                  </a:cubicBezTo>
                  <a:cubicBezTo>
                    <a:pt x="-5722" y="2440079"/>
                    <a:pt x="45790" y="2388215"/>
                    <a:pt x="0" y="2190470"/>
                  </a:cubicBezTo>
                  <a:cubicBezTo>
                    <a:pt x="-45790" y="1992725"/>
                    <a:pt x="4445" y="1916038"/>
                    <a:pt x="0" y="1741820"/>
                  </a:cubicBezTo>
                  <a:cubicBezTo>
                    <a:pt x="-4445" y="1567602"/>
                    <a:pt x="13458" y="1383025"/>
                    <a:pt x="0" y="1187604"/>
                  </a:cubicBezTo>
                  <a:cubicBezTo>
                    <a:pt x="-13458" y="992183"/>
                    <a:pt x="44716" y="934743"/>
                    <a:pt x="0" y="686171"/>
                  </a:cubicBezTo>
                  <a:cubicBezTo>
                    <a:pt x="-44716" y="437599"/>
                    <a:pt x="7685" y="221192"/>
                    <a:pt x="0" y="0"/>
                  </a:cubicBezTo>
                  <a:close/>
                </a:path>
                <a:path w="2156529" h="2639121" stroke="0" extrusionOk="0">
                  <a:moveTo>
                    <a:pt x="0" y="0"/>
                  </a:moveTo>
                  <a:cubicBezTo>
                    <a:pt x="200725" y="-35685"/>
                    <a:pt x="337185" y="68891"/>
                    <a:pt x="582263" y="0"/>
                  </a:cubicBezTo>
                  <a:cubicBezTo>
                    <a:pt x="827341" y="-68891"/>
                    <a:pt x="897676" y="49559"/>
                    <a:pt x="1121395" y="0"/>
                  </a:cubicBezTo>
                  <a:cubicBezTo>
                    <a:pt x="1345114" y="-49559"/>
                    <a:pt x="1788309" y="113364"/>
                    <a:pt x="2156529" y="0"/>
                  </a:cubicBezTo>
                  <a:cubicBezTo>
                    <a:pt x="2189969" y="177295"/>
                    <a:pt x="2133619" y="268368"/>
                    <a:pt x="2156529" y="475042"/>
                  </a:cubicBezTo>
                  <a:cubicBezTo>
                    <a:pt x="2179439" y="681716"/>
                    <a:pt x="2143666" y="806703"/>
                    <a:pt x="2156529" y="923692"/>
                  </a:cubicBezTo>
                  <a:cubicBezTo>
                    <a:pt x="2169392" y="1040681"/>
                    <a:pt x="2135723" y="1312496"/>
                    <a:pt x="2156529" y="1451517"/>
                  </a:cubicBezTo>
                  <a:cubicBezTo>
                    <a:pt x="2177335" y="1590538"/>
                    <a:pt x="2114369" y="1822543"/>
                    <a:pt x="2156529" y="2005732"/>
                  </a:cubicBezTo>
                  <a:cubicBezTo>
                    <a:pt x="2198689" y="2188921"/>
                    <a:pt x="2132503" y="2381931"/>
                    <a:pt x="2156529" y="2639121"/>
                  </a:cubicBezTo>
                  <a:cubicBezTo>
                    <a:pt x="1966669" y="2658299"/>
                    <a:pt x="1844161" y="2583447"/>
                    <a:pt x="1638962" y="2639121"/>
                  </a:cubicBezTo>
                  <a:cubicBezTo>
                    <a:pt x="1433763" y="2694795"/>
                    <a:pt x="1308362" y="2634195"/>
                    <a:pt x="1121395" y="2639121"/>
                  </a:cubicBezTo>
                  <a:cubicBezTo>
                    <a:pt x="934428" y="2644047"/>
                    <a:pt x="797859" y="2613147"/>
                    <a:pt x="560698" y="2639121"/>
                  </a:cubicBezTo>
                  <a:cubicBezTo>
                    <a:pt x="323537" y="2665095"/>
                    <a:pt x="254289" y="2608669"/>
                    <a:pt x="0" y="2639121"/>
                  </a:cubicBezTo>
                  <a:cubicBezTo>
                    <a:pt x="-7087" y="2513922"/>
                    <a:pt x="20568" y="2263516"/>
                    <a:pt x="0" y="2137688"/>
                  </a:cubicBezTo>
                  <a:cubicBezTo>
                    <a:pt x="-20568" y="2011860"/>
                    <a:pt x="38271" y="1876524"/>
                    <a:pt x="0" y="1662646"/>
                  </a:cubicBezTo>
                  <a:cubicBezTo>
                    <a:pt x="-38271" y="1448768"/>
                    <a:pt x="39381" y="1405676"/>
                    <a:pt x="0" y="1187604"/>
                  </a:cubicBezTo>
                  <a:cubicBezTo>
                    <a:pt x="-39381" y="969532"/>
                    <a:pt x="34446" y="785078"/>
                    <a:pt x="0" y="659780"/>
                  </a:cubicBezTo>
                  <a:cubicBezTo>
                    <a:pt x="-34446" y="534482"/>
                    <a:pt x="19907" y="260561"/>
                    <a:pt x="0" y="0"/>
                  </a:cubicBezTo>
                  <a:close/>
                </a:path>
              </a:pathLst>
            </a:cu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25400">
              <a:solidFill>
                <a:schemeClr val="tx1"/>
              </a:solidFill>
              <a:extLst>
                <a:ext uri="{C807C97D-BFC1-408E-A445-0C87EB9F89A2}">
                  <ask:lineSketchStyleProps xmlns:ask="http://schemas.microsoft.com/office/drawing/2018/sketchyshapes" sd="271951014">
                    <a:custGeom>
                      <a:avLst/>
                      <a:gdLst>
                        <a:gd name="connsiteX0" fmla="*/ 0 w 2156529"/>
                        <a:gd name="connsiteY0" fmla="*/ 0 h 862611"/>
                        <a:gd name="connsiteX1" fmla="*/ 2156529 w 2156529"/>
                        <a:gd name="connsiteY1" fmla="*/ 0 h 862611"/>
                        <a:gd name="connsiteX2" fmla="*/ 2156529 w 2156529"/>
                        <a:gd name="connsiteY2" fmla="*/ 862611 h 862611"/>
                        <a:gd name="connsiteX3" fmla="*/ 0 w 2156529"/>
                        <a:gd name="connsiteY3" fmla="*/ 862611 h 862611"/>
                        <a:gd name="connsiteX4" fmla="*/ 0 w 2156529"/>
                        <a:gd name="connsiteY4" fmla="*/ 0 h 86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529" h="862611">
                          <a:moveTo>
                            <a:pt x="0" y="0"/>
                          </a:moveTo>
                          <a:lnTo>
                            <a:pt x="2156529" y="0"/>
                          </a:lnTo>
                          <a:lnTo>
                            <a:pt x="2156529" y="862611"/>
                          </a:lnTo>
                          <a:lnTo>
                            <a:pt x="0" y="862611"/>
                          </a:lnTo>
                          <a:lnTo>
                            <a:pt x="0" y="0"/>
                          </a:lnTo>
                          <a:close/>
                        </a:path>
                      </a:pathLst>
                    </a:custGeom>
                    <ask:type>
                      <ask:lineSketchScribble/>
                    </ask:type>
                  </ask:lineSketchStyleProps>
                </a:ext>
              </a:extLst>
            </a:ln>
          </p:spPr>
          <p:style>
            <a:lnRef idx="1">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IN" sz="1600" kern="1200" dirty="0">
                  <a:solidFill>
                    <a:schemeClr val="tx1"/>
                  </a:solidFill>
                  <a:latin typeface="Times New Roman" panose="02020603050405020304" pitchFamily="18" charset="0"/>
                  <a:cs typeface="Times New Roman" panose="02020603050405020304" pitchFamily="18" charset="0"/>
                </a:rPr>
                <a:t>Use late-night activity windows with promotions or interactive content, especially early in the week and late on Wednesday.</a:t>
              </a:r>
            </a:p>
          </p:txBody>
        </p:sp>
        <p:sp>
          <p:nvSpPr>
            <p:cNvPr id="12" name="Freeform: Shape 11">
              <a:extLst>
                <a:ext uri="{FF2B5EF4-FFF2-40B4-BE49-F238E27FC236}">
                  <a16:creationId xmlns:a16="http://schemas.microsoft.com/office/drawing/2014/main" id="{D439417D-881A-78F7-C120-33AFA2412E29}"/>
                </a:ext>
              </a:extLst>
            </p:cNvPr>
            <p:cNvSpPr/>
            <p:nvPr/>
          </p:nvSpPr>
          <p:spPr>
            <a:xfrm>
              <a:off x="5952178" y="2126165"/>
              <a:ext cx="2156529" cy="2639121"/>
            </a:xfrm>
            <a:custGeom>
              <a:avLst/>
              <a:gdLst>
                <a:gd name="connsiteX0" fmla="*/ 0 w 2156529"/>
                <a:gd name="connsiteY0" fmla="*/ 0 h 2639121"/>
                <a:gd name="connsiteX1" fmla="*/ 474436 w 2156529"/>
                <a:gd name="connsiteY1" fmla="*/ 0 h 2639121"/>
                <a:gd name="connsiteX2" fmla="*/ 1035134 w 2156529"/>
                <a:gd name="connsiteY2" fmla="*/ 0 h 2639121"/>
                <a:gd name="connsiteX3" fmla="*/ 1574266 w 2156529"/>
                <a:gd name="connsiteY3" fmla="*/ 0 h 2639121"/>
                <a:gd name="connsiteX4" fmla="*/ 2156529 w 2156529"/>
                <a:gd name="connsiteY4" fmla="*/ 0 h 2639121"/>
                <a:gd name="connsiteX5" fmla="*/ 2156529 w 2156529"/>
                <a:gd name="connsiteY5" fmla="*/ 554215 h 2639121"/>
                <a:gd name="connsiteX6" fmla="*/ 2156529 w 2156529"/>
                <a:gd name="connsiteY6" fmla="*/ 1108431 h 2639121"/>
                <a:gd name="connsiteX7" fmla="*/ 2156529 w 2156529"/>
                <a:gd name="connsiteY7" fmla="*/ 1609864 h 2639121"/>
                <a:gd name="connsiteX8" fmla="*/ 2156529 w 2156529"/>
                <a:gd name="connsiteY8" fmla="*/ 2639121 h 2639121"/>
                <a:gd name="connsiteX9" fmla="*/ 1617397 w 2156529"/>
                <a:gd name="connsiteY9" fmla="*/ 2639121 h 2639121"/>
                <a:gd name="connsiteX10" fmla="*/ 1142960 w 2156529"/>
                <a:gd name="connsiteY10" fmla="*/ 2639121 h 2639121"/>
                <a:gd name="connsiteX11" fmla="*/ 625393 w 2156529"/>
                <a:gd name="connsiteY11" fmla="*/ 2639121 h 2639121"/>
                <a:gd name="connsiteX12" fmla="*/ 0 w 2156529"/>
                <a:gd name="connsiteY12" fmla="*/ 2639121 h 2639121"/>
                <a:gd name="connsiteX13" fmla="*/ 0 w 2156529"/>
                <a:gd name="connsiteY13" fmla="*/ 2137688 h 2639121"/>
                <a:gd name="connsiteX14" fmla="*/ 0 w 2156529"/>
                <a:gd name="connsiteY14" fmla="*/ 1583473 h 2639121"/>
                <a:gd name="connsiteX15" fmla="*/ 0 w 2156529"/>
                <a:gd name="connsiteY15" fmla="*/ 1002866 h 2639121"/>
                <a:gd name="connsiteX16" fmla="*/ 0 w 2156529"/>
                <a:gd name="connsiteY16" fmla="*/ 501433 h 2639121"/>
                <a:gd name="connsiteX17" fmla="*/ 0 w 2156529"/>
                <a:gd name="connsiteY17" fmla="*/ 0 h 263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56529" h="2639121" fill="none" extrusionOk="0">
                  <a:moveTo>
                    <a:pt x="0" y="0"/>
                  </a:moveTo>
                  <a:cubicBezTo>
                    <a:pt x="213654" y="-10574"/>
                    <a:pt x="375299" y="31294"/>
                    <a:pt x="474436" y="0"/>
                  </a:cubicBezTo>
                  <a:cubicBezTo>
                    <a:pt x="573573" y="-31294"/>
                    <a:pt x="852785" y="428"/>
                    <a:pt x="1035134" y="0"/>
                  </a:cubicBezTo>
                  <a:cubicBezTo>
                    <a:pt x="1217483" y="-428"/>
                    <a:pt x="1397304" y="30059"/>
                    <a:pt x="1574266" y="0"/>
                  </a:cubicBezTo>
                  <a:cubicBezTo>
                    <a:pt x="1751228" y="-30059"/>
                    <a:pt x="1943734" y="66319"/>
                    <a:pt x="2156529" y="0"/>
                  </a:cubicBezTo>
                  <a:cubicBezTo>
                    <a:pt x="2194926" y="132649"/>
                    <a:pt x="2150556" y="288375"/>
                    <a:pt x="2156529" y="554215"/>
                  </a:cubicBezTo>
                  <a:cubicBezTo>
                    <a:pt x="2162502" y="820055"/>
                    <a:pt x="2123799" y="877302"/>
                    <a:pt x="2156529" y="1108431"/>
                  </a:cubicBezTo>
                  <a:cubicBezTo>
                    <a:pt x="2189259" y="1339560"/>
                    <a:pt x="2099014" y="1428807"/>
                    <a:pt x="2156529" y="1609864"/>
                  </a:cubicBezTo>
                  <a:cubicBezTo>
                    <a:pt x="2214044" y="1790921"/>
                    <a:pt x="2100186" y="2205256"/>
                    <a:pt x="2156529" y="2639121"/>
                  </a:cubicBezTo>
                  <a:cubicBezTo>
                    <a:pt x="2044772" y="2684010"/>
                    <a:pt x="1817350" y="2598330"/>
                    <a:pt x="1617397" y="2639121"/>
                  </a:cubicBezTo>
                  <a:cubicBezTo>
                    <a:pt x="1417444" y="2679912"/>
                    <a:pt x="1374252" y="2612643"/>
                    <a:pt x="1142960" y="2639121"/>
                  </a:cubicBezTo>
                  <a:cubicBezTo>
                    <a:pt x="911668" y="2665599"/>
                    <a:pt x="802019" y="2622742"/>
                    <a:pt x="625393" y="2639121"/>
                  </a:cubicBezTo>
                  <a:cubicBezTo>
                    <a:pt x="448767" y="2655500"/>
                    <a:pt x="268674" y="2569871"/>
                    <a:pt x="0" y="2639121"/>
                  </a:cubicBezTo>
                  <a:cubicBezTo>
                    <a:pt x="-20616" y="2420996"/>
                    <a:pt x="40557" y="2299887"/>
                    <a:pt x="0" y="2137688"/>
                  </a:cubicBezTo>
                  <a:cubicBezTo>
                    <a:pt x="-40557" y="1975489"/>
                    <a:pt x="43199" y="1814254"/>
                    <a:pt x="0" y="1583473"/>
                  </a:cubicBezTo>
                  <a:cubicBezTo>
                    <a:pt x="-43199" y="1352693"/>
                    <a:pt x="47870" y="1283727"/>
                    <a:pt x="0" y="1002866"/>
                  </a:cubicBezTo>
                  <a:cubicBezTo>
                    <a:pt x="-47870" y="722005"/>
                    <a:pt x="23029" y="726823"/>
                    <a:pt x="0" y="501433"/>
                  </a:cubicBezTo>
                  <a:cubicBezTo>
                    <a:pt x="-23029" y="276043"/>
                    <a:pt x="48422" y="172806"/>
                    <a:pt x="0" y="0"/>
                  </a:cubicBezTo>
                  <a:close/>
                </a:path>
                <a:path w="2156529" h="2639121" stroke="0" extrusionOk="0">
                  <a:moveTo>
                    <a:pt x="0" y="0"/>
                  </a:moveTo>
                  <a:cubicBezTo>
                    <a:pt x="246664" y="-42779"/>
                    <a:pt x="358112" y="26757"/>
                    <a:pt x="539132" y="0"/>
                  </a:cubicBezTo>
                  <a:cubicBezTo>
                    <a:pt x="720152" y="-26757"/>
                    <a:pt x="924114" y="22545"/>
                    <a:pt x="1035134" y="0"/>
                  </a:cubicBezTo>
                  <a:cubicBezTo>
                    <a:pt x="1146154" y="-22545"/>
                    <a:pt x="1361628" y="35715"/>
                    <a:pt x="1509570" y="0"/>
                  </a:cubicBezTo>
                  <a:cubicBezTo>
                    <a:pt x="1657512" y="-35715"/>
                    <a:pt x="1908185" y="49864"/>
                    <a:pt x="2156529" y="0"/>
                  </a:cubicBezTo>
                  <a:cubicBezTo>
                    <a:pt x="2188268" y="219121"/>
                    <a:pt x="2151516" y="337079"/>
                    <a:pt x="2156529" y="527824"/>
                  </a:cubicBezTo>
                  <a:cubicBezTo>
                    <a:pt x="2161542" y="718569"/>
                    <a:pt x="2106792" y="871080"/>
                    <a:pt x="2156529" y="1108431"/>
                  </a:cubicBezTo>
                  <a:cubicBezTo>
                    <a:pt x="2206266" y="1345782"/>
                    <a:pt x="2155233" y="1465192"/>
                    <a:pt x="2156529" y="1636255"/>
                  </a:cubicBezTo>
                  <a:cubicBezTo>
                    <a:pt x="2157825" y="1807318"/>
                    <a:pt x="2104221" y="1949147"/>
                    <a:pt x="2156529" y="2137688"/>
                  </a:cubicBezTo>
                  <a:cubicBezTo>
                    <a:pt x="2208837" y="2326229"/>
                    <a:pt x="2142012" y="2441330"/>
                    <a:pt x="2156529" y="2639121"/>
                  </a:cubicBezTo>
                  <a:cubicBezTo>
                    <a:pt x="1937618" y="2671937"/>
                    <a:pt x="1888231" y="2611176"/>
                    <a:pt x="1638962" y="2639121"/>
                  </a:cubicBezTo>
                  <a:cubicBezTo>
                    <a:pt x="1389693" y="2667066"/>
                    <a:pt x="1243044" y="2635905"/>
                    <a:pt x="1078265" y="2639121"/>
                  </a:cubicBezTo>
                  <a:cubicBezTo>
                    <a:pt x="913486" y="2642337"/>
                    <a:pt x="621588" y="2604339"/>
                    <a:pt x="496002" y="2639121"/>
                  </a:cubicBezTo>
                  <a:cubicBezTo>
                    <a:pt x="370416" y="2673903"/>
                    <a:pt x="152116" y="2607369"/>
                    <a:pt x="0" y="2639121"/>
                  </a:cubicBezTo>
                  <a:cubicBezTo>
                    <a:pt x="-24311" y="2444484"/>
                    <a:pt x="44730" y="2334093"/>
                    <a:pt x="0" y="2190470"/>
                  </a:cubicBezTo>
                  <a:cubicBezTo>
                    <a:pt x="-44730" y="2046847"/>
                    <a:pt x="50229" y="1845252"/>
                    <a:pt x="0" y="1609864"/>
                  </a:cubicBezTo>
                  <a:cubicBezTo>
                    <a:pt x="-50229" y="1374476"/>
                    <a:pt x="48367" y="1343751"/>
                    <a:pt x="0" y="1108431"/>
                  </a:cubicBezTo>
                  <a:cubicBezTo>
                    <a:pt x="-48367" y="873111"/>
                    <a:pt x="51434" y="700889"/>
                    <a:pt x="0" y="554215"/>
                  </a:cubicBezTo>
                  <a:cubicBezTo>
                    <a:pt x="-51434" y="407541"/>
                    <a:pt x="19412" y="268238"/>
                    <a:pt x="0" y="0"/>
                  </a:cubicBezTo>
                  <a:close/>
                </a:path>
              </a:pathLst>
            </a:cu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25400">
              <a:solidFill>
                <a:schemeClr val="tx1"/>
              </a:solidFill>
              <a:extLst>
                <a:ext uri="{C807C97D-BFC1-408E-A445-0C87EB9F89A2}">
                  <ask:lineSketchStyleProps xmlns:ask="http://schemas.microsoft.com/office/drawing/2018/sketchyshapes" sd="638082348">
                    <a:custGeom>
                      <a:avLst/>
                      <a:gdLst>
                        <a:gd name="connsiteX0" fmla="*/ 0 w 2156529"/>
                        <a:gd name="connsiteY0" fmla="*/ 0 h 862611"/>
                        <a:gd name="connsiteX1" fmla="*/ 2156529 w 2156529"/>
                        <a:gd name="connsiteY1" fmla="*/ 0 h 862611"/>
                        <a:gd name="connsiteX2" fmla="*/ 2156529 w 2156529"/>
                        <a:gd name="connsiteY2" fmla="*/ 862611 h 862611"/>
                        <a:gd name="connsiteX3" fmla="*/ 0 w 2156529"/>
                        <a:gd name="connsiteY3" fmla="*/ 862611 h 862611"/>
                        <a:gd name="connsiteX4" fmla="*/ 0 w 2156529"/>
                        <a:gd name="connsiteY4" fmla="*/ 0 h 86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529" h="862611">
                          <a:moveTo>
                            <a:pt x="0" y="0"/>
                          </a:moveTo>
                          <a:lnTo>
                            <a:pt x="2156529" y="0"/>
                          </a:lnTo>
                          <a:lnTo>
                            <a:pt x="2156529" y="862611"/>
                          </a:lnTo>
                          <a:lnTo>
                            <a:pt x="0" y="862611"/>
                          </a:lnTo>
                          <a:lnTo>
                            <a:pt x="0" y="0"/>
                          </a:lnTo>
                          <a:close/>
                        </a:path>
                      </a:pathLst>
                    </a:custGeom>
                    <ask:type>
                      <ask:lineSketchScribble/>
                    </ask:type>
                  </ask:lineSketchStyleProps>
                </a:ext>
              </a:extLst>
            </a:ln>
          </p:spPr>
          <p:style>
            <a:lnRef idx="1">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latin typeface="Times New Roman" panose="02020603050405020304" pitchFamily="18" charset="0"/>
                  <a:cs typeface="Times New Roman" panose="02020603050405020304" pitchFamily="18" charset="0"/>
                </a:rPr>
                <a:t>Use weekend engagement (Saturday and Sunday) for brand awareness campaigns or targeted ads.</a:t>
              </a:r>
            </a:p>
          </p:txBody>
        </p:sp>
      </p:grpSp>
    </p:spTree>
    <p:extLst>
      <p:ext uri="{BB962C8B-B14F-4D97-AF65-F5344CB8AC3E}">
        <p14:creationId xmlns:p14="http://schemas.microsoft.com/office/powerpoint/2010/main" val="1275416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58"/>
        <p:cNvGrpSpPr/>
        <p:nvPr/>
      </p:nvGrpSpPr>
      <p:grpSpPr>
        <a:xfrm>
          <a:off x="0" y="0"/>
          <a:ext cx="0" cy="0"/>
          <a:chOff x="0" y="0"/>
          <a:chExt cx="0" cy="0"/>
        </a:xfrm>
      </p:grpSpPr>
      <p:sp>
        <p:nvSpPr>
          <p:cNvPr id="60" name="Google Shape;60;p14"/>
          <p:cNvSpPr txBox="1"/>
          <p:nvPr/>
        </p:nvSpPr>
        <p:spPr>
          <a:xfrm>
            <a:off x="558524" y="284704"/>
            <a:ext cx="4970188" cy="733774"/>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400"/>
              <a:buFont typeface="Arial"/>
              <a:buNone/>
            </a:pPr>
            <a:r>
              <a:rPr lang="en-GB" sz="2500" b="1" i="0" u="none" strike="noStrike"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Lato"/>
              </a:rPr>
              <a:t>Agenda</a:t>
            </a:r>
            <a:endParaRPr sz="2500" b="1" i="0" u="none" strike="noStrike"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Lato"/>
            </a:endParaRPr>
          </a:p>
        </p:txBody>
      </p:sp>
      <p:pic>
        <p:nvPicPr>
          <p:cNvPr id="61" name="Google Shape;61;p14"/>
          <p:cNvPicPr preferRelativeResize="0"/>
          <p:nvPr/>
        </p:nvPicPr>
        <p:blipFill rotWithShape="1">
          <a:blip r:embed="rId3">
            <a:alphaModFix/>
          </a:blip>
          <a:srcRect/>
          <a:stretch/>
        </p:blipFill>
        <p:spPr>
          <a:xfrm>
            <a:off x="5860775" y="747402"/>
            <a:ext cx="2796950" cy="3052025"/>
          </a:xfrm>
          <a:prstGeom prst="rect">
            <a:avLst/>
          </a:prstGeom>
          <a:noFill/>
          <a:ln>
            <a:noFill/>
          </a:ln>
        </p:spPr>
      </p:pic>
      <p:sp>
        <p:nvSpPr>
          <p:cNvPr id="3" name="Google Shape;59;p14">
            <a:extLst>
              <a:ext uri="{FF2B5EF4-FFF2-40B4-BE49-F238E27FC236}">
                <a16:creationId xmlns:a16="http://schemas.microsoft.com/office/drawing/2014/main" id="{DE84D5B2-9A19-55AC-4CC4-714E3EABB7DA}"/>
              </a:ext>
            </a:extLst>
          </p:cNvPr>
          <p:cNvSpPr txBox="1"/>
          <p:nvPr/>
        </p:nvSpPr>
        <p:spPr>
          <a:xfrm>
            <a:off x="486275" y="1384950"/>
            <a:ext cx="4920600" cy="2414477"/>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rgbClr val="000000"/>
              </a:buClr>
              <a:buSzPts val="1800"/>
              <a:buFont typeface="Lato"/>
              <a:buChar char="❏"/>
            </a:pPr>
            <a:r>
              <a:rPr lang="en-US" sz="18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Lato"/>
              </a:rPr>
              <a:t>Problem Statement</a:t>
            </a:r>
          </a:p>
          <a:p>
            <a:pPr marL="457200" marR="0" lvl="0" indent="0" algn="l" rtl="0">
              <a:lnSpc>
                <a:spcPct val="115000"/>
              </a:lnSpc>
              <a:spcBef>
                <a:spcPts val="0"/>
              </a:spcBef>
              <a:spcAft>
                <a:spcPts val="0"/>
              </a:spcAft>
              <a:buClr>
                <a:srgbClr val="000000"/>
              </a:buClr>
              <a:buSzPts val="1800"/>
              <a:buFont typeface="Arial"/>
              <a:buNone/>
            </a:pPr>
            <a:endParaRPr lang="en-US" sz="18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Lato"/>
            </a:endParaRPr>
          </a:p>
          <a:p>
            <a:pPr marL="457200" marR="0" lvl="0" indent="-342900" algn="l" rtl="0">
              <a:lnSpc>
                <a:spcPct val="115000"/>
              </a:lnSpc>
              <a:spcBef>
                <a:spcPts val="0"/>
              </a:spcBef>
              <a:spcAft>
                <a:spcPts val="0"/>
              </a:spcAft>
              <a:buClr>
                <a:srgbClr val="000000"/>
              </a:buClr>
              <a:buSzPts val="1800"/>
              <a:buFont typeface="Lato"/>
              <a:buChar char="❏"/>
            </a:pPr>
            <a:r>
              <a:rPr lang="en-US" sz="18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Lato"/>
              </a:rPr>
              <a:t>Data Description</a:t>
            </a:r>
          </a:p>
          <a:p>
            <a:pPr marL="457200" marR="0" lvl="0" indent="0" algn="l" rtl="0">
              <a:lnSpc>
                <a:spcPct val="115000"/>
              </a:lnSpc>
              <a:spcBef>
                <a:spcPts val="0"/>
              </a:spcBef>
              <a:spcAft>
                <a:spcPts val="0"/>
              </a:spcAft>
              <a:buClr>
                <a:srgbClr val="000000"/>
              </a:buClr>
              <a:buSzPts val="1800"/>
              <a:buFont typeface="Arial"/>
              <a:buNone/>
            </a:pPr>
            <a:endParaRPr lang="en-US" sz="18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Lato"/>
            </a:endParaRPr>
          </a:p>
          <a:p>
            <a:pPr marL="457200" marR="0" lvl="0" indent="-342900" algn="l" rtl="0">
              <a:lnSpc>
                <a:spcPct val="115000"/>
              </a:lnSpc>
              <a:spcBef>
                <a:spcPts val="0"/>
              </a:spcBef>
              <a:spcAft>
                <a:spcPts val="0"/>
              </a:spcAft>
              <a:buClr>
                <a:srgbClr val="000000"/>
              </a:buClr>
              <a:buSzPts val="1800"/>
              <a:buFont typeface="Lato"/>
              <a:buChar char="❏"/>
            </a:pPr>
            <a:r>
              <a:rPr lang="en-US" sz="18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Lato"/>
              </a:rPr>
              <a:t>Objective Key Metrics and Visualizations</a:t>
            </a:r>
          </a:p>
          <a:p>
            <a:pPr marL="457200" marR="0" lvl="0" indent="0" algn="l" rtl="0">
              <a:lnSpc>
                <a:spcPct val="115000"/>
              </a:lnSpc>
              <a:spcBef>
                <a:spcPts val="0"/>
              </a:spcBef>
              <a:spcAft>
                <a:spcPts val="0"/>
              </a:spcAft>
              <a:buClr>
                <a:srgbClr val="000000"/>
              </a:buClr>
              <a:buSzPts val="1800"/>
              <a:buFont typeface="Arial"/>
              <a:buNone/>
            </a:pPr>
            <a:endParaRPr lang="en-US" sz="18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Lato"/>
            </a:endParaRPr>
          </a:p>
          <a:p>
            <a:pPr marL="457200" marR="0" lvl="0" indent="-342900" algn="l" rtl="0">
              <a:lnSpc>
                <a:spcPct val="115000"/>
              </a:lnSpc>
              <a:spcBef>
                <a:spcPts val="0"/>
              </a:spcBef>
              <a:spcAft>
                <a:spcPts val="0"/>
              </a:spcAft>
              <a:buClr>
                <a:srgbClr val="000000"/>
              </a:buClr>
              <a:buSzPts val="1800"/>
              <a:buFont typeface="Lato"/>
              <a:buChar char="❏"/>
            </a:pPr>
            <a:r>
              <a:rPr lang="en-US" sz="18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Lato"/>
              </a:rPr>
              <a:t>Subjective Question for Insights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92FB0-DEB5-F65B-C17F-2CE5D6877DF1}"/>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Segmenting user base for targeted marketing campaigns or personalized recommendations</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96A9A00-147A-2F1E-396B-9448C7857D88}"/>
              </a:ext>
            </a:extLst>
          </p:cNvPr>
          <p:cNvSpPr>
            <a:spLocks noGrp="1"/>
          </p:cNvSpPr>
          <p:nvPr>
            <p:ph type="body" idx="1"/>
          </p:nvPr>
        </p:nvSpPr>
        <p:spPr>
          <a:xfrm>
            <a:off x="311700" y="3508917"/>
            <a:ext cx="8520600" cy="1367882"/>
          </a:xfrm>
        </p:spPr>
        <p:txBody>
          <a:bodyPr>
            <a:noAutofit/>
          </a:bodyPr>
          <a:lstStyle/>
          <a:p>
            <a:pPr algn="just"/>
            <a:r>
              <a:rPr lang="en-IN" sz="1600" dirty="0">
                <a:solidFill>
                  <a:schemeClr val="tx1"/>
                </a:solidFill>
                <a:latin typeface="Times New Roman" panose="02020603050405020304" pitchFamily="18" charset="0"/>
                <a:cs typeface="Times New Roman" panose="02020603050405020304" pitchFamily="18" charset="0"/>
              </a:rPr>
              <a:t>The above table is a snippet of our data that shows users with engagement, tags count and tags used with engagement segment.</a:t>
            </a:r>
          </a:p>
          <a:p>
            <a:pPr algn="just"/>
            <a:r>
              <a:rPr lang="en-IN" sz="1600" dirty="0">
                <a:solidFill>
                  <a:schemeClr val="tx1"/>
                </a:solidFill>
                <a:latin typeface="Times New Roman" panose="02020603050405020304" pitchFamily="18" charset="0"/>
                <a:cs typeface="Times New Roman" panose="02020603050405020304" pitchFamily="18" charset="0"/>
              </a:rPr>
              <a:t>This will help us identify tags used in the highest and lowest engagements.</a:t>
            </a:r>
          </a:p>
          <a:p>
            <a:pPr algn="just"/>
            <a:r>
              <a:rPr lang="en-IN" sz="1600" dirty="0">
                <a:solidFill>
                  <a:schemeClr val="tx1"/>
                </a:solidFill>
                <a:latin typeface="Times New Roman" panose="02020603050405020304" pitchFamily="18" charset="0"/>
                <a:cs typeface="Times New Roman" panose="02020603050405020304" pitchFamily="18" charset="0"/>
              </a:rPr>
              <a:t>We have also segmented the user base on the engagement (High, Moderate and low). This will be helpful for targeted marketing campaigns or personalised recommendations.</a:t>
            </a:r>
          </a:p>
        </p:txBody>
      </p:sp>
      <p:pic>
        <p:nvPicPr>
          <p:cNvPr id="4" name="Picture 3">
            <a:extLst>
              <a:ext uri="{FF2B5EF4-FFF2-40B4-BE49-F238E27FC236}">
                <a16:creationId xmlns:a16="http://schemas.microsoft.com/office/drawing/2014/main" id="{217D5465-1F7D-2EE2-37C9-4D59DB0B7961}"/>
              </a:ext>
            </a:extLst>
          </p:cNvPr>
          <p:cNvPicPr>
            <a:picLocks noChangeAspect="1"/>
          </p:cNvPicPr>
          <p:nvPr/>
        </p:nvPicPr>
        <p:blipFill>
          <a:blip r:embed="rId2"/>
          <a:srcRect b="50490"/>
          <a:stretch/>
        </p:blipFill>
        <p:spPr>
          <a:xfrm>
            <a:off x="807478" y="1382000"/>
            <a:ext cx="7529044" cy="1130743"/>
          </a:xfrm>
          <a:prstGeom prst="rect">
            <a:avLst/>
          </a:prstGeom>
        </p:spPr>
      </p:pic>
      <p:pic>
        <p:nvPicPr>
          <p:cNvPr id="5" name="Picture 4">
            <a:extLst>
              <a:ext uri="{FF2B5EF4-FFF2-40B4-BE49-F238E27FC236}">
                <a16:creationId xmlns:a16="http://schemas.microsoft.com/office/drawing/2014/main" id="{43F2A39A-A9E7-AAAC-E294-B9C02C3FE14E}"/>
              </a:ext>
            </a:extLst>
          </p:cNvPr>
          <p:cNvPicPr>
            <a:picLocks noChangeAspect="1"/>
          </p:cNvPicPr>
          <p:nvPr/>
        </p:nvPicPr>
        <p:blipFill>
          <a:blip r:embed="rId3"/>
          <a:srcRect b="61984"/>
          <a:stretch/>
        </p:blipFill>
        <p:spPr>
          <a:xfrm>
            <a:off x="807478" y="2597912"/>
            <a:ext cx="7529044" cy="750023"/>
          </a:xfrm>
          <a:prstGeom prst="rect">
            <a:avLst/>
          </a:prstGeom>
        </p:spPr>
      </p:pic>
    </p:spTree>
    <p:extLst>
      <p:ext uri="{BB962C8B-B14F-4D97-AF65-F5344CB8AC3E}">
        <p14:creationId xmlns:p14="http://schemas.microsoft.com/office/powerpoint/2010/main" val="315801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226D5DD-E9C4-00D2-5F93-2D54BEB8AA9C}"/>
              </a:ext>
            </a:extLst>
          </p:cNvPr>
          <p:cNvSpPr txBox="1">
            <a:spLocks/>
          </p:cNvSpPr>
          <p:nvPr/>
        </p:nvSpPr>
        <p:spPr>
          <a:xfrm>
            <a:off x="311700" y="453483"/>
            <a:ext cx="8520600" cy="788019"/>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Font typeface="Arial"/>
              <a:buNone/>
            </a:pPr>
            <a:r>
              <a:rPr lang="en-IN" sz="2200" b="1" dirty="0">
                <a:solidFill>
                  <a:schemeClr val="tx1"/>
                </a:solidFill>
                <a:latin typeface="Times New Roman" panose="02020603050405020304" pitchFamily="18" charset="0"/>
                <a:cs typeface="Times New Roman" panose="02020603050405020304" pitchFamily="18" charset="0"/>
              </a:rPr>
              <a:t>How to segmentation for targeted marketing campaign and personalized recommendations based on user </a:t>
            </a:r>
            <a:r>
              <a:rPr lang="en-IN" sz="2200" b="1" dirty="0" err="1">
                <a:solidFill>
                  <a:schemeClr val="tx1"/>
                </a:solidFill>
                <a:latin typeface="Times New Roman" panose="02020603050405020304" pitchFamily="18" charset="0"/>
                <a:cs typeface="Times New Roman" panose="02020603050405020304" pitchFamily="18" charset="0"/>
              </a:rPr>
              <a:t>behavior</a:t>
            </a:r>
            <a:r>
              <a:rPr lang="en-IN" sz="2200" b="1" dirty="0">
                <a:solidFill>
                  <a:schemeClr val="tx1"/>
                </a:solidFill>
                <a:latin typeface="Times New Roman" panose="02020603050405020304" pitchFamily="18" charset="0"/>
                <a:cs typeface="Times New Roman" panose="02020603050405020304" pitchFamily="18" charset="0"/>
              </a:rPr>
              <a:t> and engagement rates</a:t>
            </a:r>
          </a:p>
        </p:txBody>
      </p:sp>
      <p:graphicFrame>
        <p:nvGraphicFramePr>
          <p:cNvPr id="5" name="Diagram 4">
            <a:extLst>
              <a:ext uri="{FF2B5EF4-FFF2-40B4-BE49-F238E27FC236}">
                <a16:creationId xmlns:a16="http://schemas.microsoft.com/office/drawing/2014/main" id="{2C2B7AB1-571E-C30D-08E9-5E45E8C8CF99}"/>
              </a:ext>
            </a:extLst>
          </p:cNvPr>
          <p:cNvGraphicFramePr/>
          <p:nvPr>
            <p:extLst>
              <p:ext uri="{D42A27DB-BD31-4B8C-83A1-F6EECF244321}">
                <p14:modId xmlns:p14="http://schemas.microsoft.com/office/powerpoint/2010/main" val="3066161226"/>
              </p:ext>
            </p:extLst>
          </p:nvPr>
        </p:nvGraphicFramePr>
        <p:xfrm>
          <a:off x="1033079" y="1405055"/>
          <a:ext cx="7077841" cy="3360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2945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48B3-01F0-0B68-9F87-FC2165395768}"/>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Ideal Candidate for Influencer Marketing based on Engagement Rate</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9537186-E13D-BA1B-7BAA-5730DB80A4B4}"/>
              </a:ext>
            </a:extLst>
          </p:cNvPr>
          <p:cNvSpPr>
            <a:spLocks noGrp="1"/>
          </p:cNvSpPr>
          <p:nvPr>
            <p:ph type="body" idx="1"/>
          </p:nvPr>
        </p:nvSpPr>
        <p:spPr>
          <a:xfrm>
            <a:off x="311699" y="1564424"/>
            <a:ext cx="3717607" cy="3004450"/>
          </a:xfrm>
        </p:spPr>
        <p:txBody>
          <a:bodyPr/>
          <a:lstStyle/>
          <a:p>
            <a:pPr algn="just"/>
            <a:r>
              <a:rPr lang="en-IN" dirty="0">
                <a:solidFill>
                  <a:schemeClr val="tx1"/>
                </a:solidFill>
                <a:latin typeface="Times New Roman" panose="02020603050405020304" pitchFamily="18" charset="0"/>
                <a:cs typeface="Times New Roman" panose="02020603050405020304" pitchFamily="18" charset="0"/>
              </a:rPr>
              <a:t>The chart shows ideal candidate for influencer marketing.</a:t>
            </a:r>
          </a:p>
          <a:p>
            <a:pPr algn="just"/>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Weighted Score is calculated adding 60 % engagement rate and 40 % followers.</a:t>
            </a:r>
          </a:p>
          <a:p>
            <a:pPr algn="just"/>
            <a:r>
              <a:rPr lang="en-IN"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users shown on the chart have the highest weighted scores.</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graphicFrame>
        <p:nvGraphicFramePr>
          <p:cNvPr id="4" name="Chart 3">
            <a:extLst>
              <a:ext uri="{FF2B5EF4-FFF2-40B4-BE49-F238E27FC236}">
                <a16:creationId xmlns:a16="http://schemas.microsoft.com/office/drawing/2014/main" id="{40F327C9-8D70-832D-1E84-7927E9B6FF8D}"/>
              </a:ext>
            </a:extLst>
          </p:cNvPr>
          <p:cNvGraphicFramePr>
            <a:graphicFrameLocks/>
          </p:cNvGraphicFramePr>
          <p:nvPr>
            <p:extLst>
              <p:ext uri="{D42A27DB-BD31-4B8C-83A1-F6EECF244321}">
                <p14:modId xmlns:p14="http://schemas.microsoft.com/office/powerpoint/2010/main" val="1936788338"/>
              </p:ext>
            </p:extLst>
          </p:nvPr>
        </p:nvGraphicFramePr>
        <p:xfrm>
          <a:off x="4690945" y="1564424"/>
          <a:ext cx="3653883" cy="2873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74897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1AFAE0-DCF3-0ADD-E697-0AD859663E47}"/>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How to approach and collaborate with these ideal candidates </a:t>
            </a:r>
            <a:endParaRPr lang="en-IN" b="1" dirty="0">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554BA345-231A-93B4-ED45-124E2EAFE059}"/>
              </a:ext>
            </a:extLst>
          </p:cNvPr>
          <p:cNvGraphicFramePr/>
          <p:nvPr>
            <p:extLst>
              <p:ext uri="{D42A27DB-BD31-4B8C-83A1-F6EECF244321}">
                <p14:modId xmlns:p14="http://schemas.microsoft.com/office/powerpoint/2010/main" val="3899253044"/>
              </p:ext>
            </p:extLst>
          </p:nvPr>
        </p:nvGraphicFramePr>
        <p:xfrm>
          <a:off x="311700" y="1182028"/>
          <a:ext cx="8520600" cy="3702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4865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DA0A7-57F5-CC24-0332-4CD90545E447}"/>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Recommendations</a:t>
            </a:r>
            <a:endParaRPr lang="en-IN" b="1" dirty="0">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8F7802CD-DEEA-4023-EFEB-5851DEDA6521}"/>
              </a:ext>
            </a:extLst>
          </p:cNvPr>
          <p:cNvGraphicFramePr/>
          <p:nvPr>
            <p:extLst>
              <p:ext uri="{D42A27DB-BD31-4B8C-83A1-F6EECF244321}">
                <p14:modId xmlns:p14="http://schemas.microsoft.com/office/powerpoint/2010/main" val="3125354943"/>
              </p:ext>
            </p:extLst>
          </p:nvPr>
        </p:nvGraphicFramePr>
        <p:xfrm>
          <a:off x="311701" y="1182029"/>
          <a:ext cx="8520599" cy="346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7255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17,604 Conclusion Stock Photos - Free &amp; Royalty-Free Stock ...">
            <a:extLst>
              <a:ext uri="{FF2B5EF4-FFF2-40B4-BE49-F238E27FC236}">
                <a16:creationId xmlns:a16="http://schemas.microsoft.com/office/drawing/2014/main" id="{7B646DC7-812B-78D0-BCEB-2C9F7689F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3390"/>
            <a:ext cx="9144000" cy="508635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6C933A85-92BE-BABE-1F00-8BC1231AC2C4}"/>
              </a:ext>
            </a:extLst>
          </p:cNvPr>
          <p:cNvGrpSpPr/>
          <p:nvPr/>
        </p:nvGrpSpPr>
        <p:grpSpPr>
          <a:xfrm>
            <a:off x="82705" y="1529817"/>
            <a:ext cx="8978590" cy="3214656"/>
            <a:chOff x="604127" y="1334484"/>
            <a:chExt cx="7646184" cy="3359880"/>
          </a:xfrm>
        </p:grpSpPr>
        <p:sp>
          <p:nvSpPr>
            <p:cNvPr id="7" name="Freeform: Shape 6">
              <a:extLst>
                <a:ext uri="{FF2B5EF4-FFF2-40B4-BE49-F238E27FC236}">
                  <a16:creationId xmlns:a16="http://schemas.microsoft.com/office/drawing/2014/main" id="{43CBA7BE-BDD8-5286-66D3-E682F55ECAEF}"/>
                </a:ext>
              </a:extLst>
            </p:cNvPr>
            <p:cNvSpPr/>
            <p:nvPr/>
          </p:nvSpPr>
          <p:spPr>
            <a:xfrm>
              <a:off x="604127" y="1334484"/>
              <a:ext cx="1141221" cy="3359880"/>
            </a:xfrm>
            <a:custGeom>
              <a:avLst/>
              <a:gdLst>
                <a:gd name="connsiteX0" fmla="*/ 0 w 1141221"/>
                <a:gd name="connsiteY0" fmla="*/ 0 h 3359880"/>
                <a:gd name="connsiteX1" fmla="*/ 536374 w 1141221"/>
                <a:gd name="connsiteY1" fmla="*/ 0 h 3359880"/>
                <a:gd name="connsiteX2" fmla="*/ 1141221 w 1141221"/>
                <a:gd name="connsiteY2" fmla="*/ 0 h 3359880"/>
                <a:gd name="connsiteX3" fmla="*/ 1141221 w 1141221"/>
                <a:gd name="connsiteY3" fmla="*/ 627178 h 3359880"/>
                <a:gd name="connsiteX4" fmla="*/ 1141221 w 1141221"/>
                <a:gd name="connsiteY4" fmla="*/ 1254355 h 3359880"/>
                <a:gd name="connsiteX5" fmla="*/ 1141221 w 1141221"/>
                <a:gd name="connsiteY5" fmla="*/ 1747138 h 3359880"/>
                <a:gd name="connsiteX6" fmla="*/ 1141221 w 1141221"/>
                <a:gd name="connsiteY6" fmla="*/ 2374315 h 3359880"/>
                <a:gd name="connsiteX7" fmla="*/ 1141221 w 1141221"/>
                <a:gd name="connsiteY7" fmla="*/ 2867098 h 3359880"/>
                <a:gd name="connsiteX8" fmla="*/ 1141221 w 1141221"/>
                <a:gd name="connsiteY8" fmla="*/ 3359880 h 3359880"/>
                <a:gd name="connsiteX9" fmla="*/ 582023 w 1141221"/>
                <a:gd name="connsiteY9" fmla="*/ 3359880 h 3359880"/>
                <a:gd name="connsiteX10" fmla="*/ 0 w 1141221"/>
                <a:gd name="connsiteY10" fmla="*/ 3359880 h 3359880"/>
                <a:gd name="connsiteX11" fmla="*/ 0 w 1141221"/>
                <a:gd name="connsiteY11" fmla="*/ 2900696 h 3359880"/>
                <a:gd name="connsiteX12" fmla="*/ 0 w 1141221"/>
                <a:gd name="connsiteY12" fmla="*/ 2441513 h 3359880"/>
                <a:gd name="connsiteX13" fmla="*/ 0 w 1141221"/>
                <a:gd name="connsiteY13" fmla="*/ 1915132 h 3359880"/>
                <a:gd name="connsiteX14" fmla="*/ 0 w 1141221"/>
                <a:gd name="connsiteY14" fmla="*/ 1388750 h 3359880"/>
                <a:gd name="connsiteX15" fmla="*/ 0 w 1141221"/>
                <a:gd name="connsiteY15" fmla="*/ 929567 h 3359880"/>
                <a:gd name="connsiteX16" fmla="*/ 0 w 1141221"/>
                <a:gd name="connsiteY16" fmla="*/ 0 h 335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1221" h="3359880" fill="none" extrusionOk="0">
                  <a:moveTo>
                    <a:pt x="0" y="0"/>
                  </a:moveTo>
                  <a:cubicBezTo>
                    <a:pt x="203742" y="-5214"/>
                    <a:pt x="378283" y="49415"/>
                    <a:pt x="536374" y="0"/>
                  </a:cubicBezTo>
                  <a:cubicBezTo>
                    <a:pt x="694465" y="-49415"/>
                    <a:pt x="904055" y="54006"/>
                    <a:pt x="1141221" y="0"/>
                  </a:cubicBezTo>
                  <a:cubicBezTo>
                    <a:pt x="1181305" y="285808"/>
                    <a:pt x="1140379" y="383048"/>
                    <a:pt x="1141221" y="627178"/>
                  </a:cubicBezTo>
                  <a:cubicBezTo>
                    <a:pt x="1142063" y="871308"/>
                    <a:pt x="1076459" y="1090845"/>
                    <a:pt x="1141221" y="1254355"/>
                  </a:cubicBezTo>
                  <a:cubicBezTo>
                    <a:pt x="1205983" y="1417865"/>
                    <a:pt x="1128963" y="1609939"/>
                    <a:pt x="1141221" y="1747138"/>
                  </a:cubicBezTo>
                  <a:cubicBezTo>
                    <a:pt x="1153479" y="1884337"/>
                    <a:pt x="1071299" y="2133177"/>
                    <a:pt x="1141221" y="2374315"/>
                  </a:cubicBezTo>
                  <a:cubicBezTo>
                    <a:pt x="1211143" y="2615453"/>
                    <a:pt x="1099567" y="2741763"/>
                    <a:pt x="1141221" y="2867098"/>
                  </a:cubicBezTo>
                  <a:cubicBezTo>
                    <a:pt x="1182875" y="2992433"/>
                    <a:pt x="1128220" y="3201337"/>
                    <a:pt x="1141221" y="3359880"/>
                  </a:cubicBezTo>
                  <a:cubicBezTo>
                    <a:pt x="1009218" y="3403207"/>
                    <a:pt x="795921" y="3340047"/>
                    <a:pt x="582023" y="3359880"/>
                  </a:cubicBezTo>
                  <a:cubicBezTo>
                    <a:pt x="368125" y="3379713"/>
                    <a:pt x="201038" y="3345766"/>
                    <a:pt x="0" y="3359880"/>
                  </a:cubicBezTo>
                  <a:cubicBezTo>
                    <a:pt x="-53951" y="3223061"/>
                    <a:pt x="41419" y="3079517"/>
                    <a:pt x="0" y="2900696"/>
                  </a:cubicBezTo>
                  <a:cubicBezTo>
                    <a:pt x="-41419" y="2721875"/>
                    <a:pt x="8172" y="2630871"/>
                    <a:pt x="0" y="2441513"/>
                  </a:cubicBezTo>
                  <a:cubicBezTo>
                    <a:pt x="-8172" y="2252155"/>
                    <a:pt x="43658" y="2109986"/>
                    <a:pt x="0" y="1915132"/>
                  </a:cubicBezTo>
                  <a:cubicBezTo>
                    <a:pt x="-43658" y="1720278"/>
                    <a:pt x="11958" y="1589582"/>
                    <a:pt x="0" y="1388750"/>
                  </a:cubicBezTo>
                  <a:cubicBezTo>
                    <a:pt x="-11958" y="1187918"/>
                    <a:pt x="22963" y="1133754"/>
                    <a:pt x="0" y="929567"/>
                  </a:cubicBezTo>
                  <a:cubicBezTo>
                    <a:pt x="-22963" y="725380"/>
                    <a:pt x="94658" y="383233"/>
                    <a:pt x="0" y="0"/>
                  </a:cubicBezTo>
                  <a:close/>
                </a:path>
                <a:path w="1141221" h="3359880" stroke="0" extrusionOk="0">
                  <a:moveTo>
                    <a:pt x="0" y="0"/>
                  </a:moveTo>
                  <a:cubicBezTo>
                    <a:pt x="134598" y="-5258"/>
                    <a:pt x="282803" y="34933"/>
                    <a:pt x="536374" y="0"/>
                  </a:cubicBezTo>
                  <a:cubicBezTo>
                    <a:pt x="789945" y="-34933"/>
                    <a:pt x="889278" y="69006"/>
                    <a:pt x="1141221" y="0"/>
                  </a:cubicBezTo>
                  <a:cubicBezTo>
                    <a:pt x="1169376" y="222888"/>
                    <a:pt x="1069615" y="407516"/>
                    <a:pt x="1141221" y="627178"/>
                  </a:cubicBezTo>
                  <a:cubicBezTo>
                    <a:pt x="1212827" y="846840"/>
                    <a:pt x="1119579" y="910484"/>
                    <a:pt x="1141221" y="1187158"/>
                  </a:cubicBezTo>
                  <a:cubicBezTo>
                    <a:pt x="1162863" y="1463832"/>
                    <a:pt x="1120995" y="1529604"/>
                    <a:pt x="1141221" y="1713539"/>
                  </a:cubicBezTo>
                  <a:cubicBezTo>
                    <a:pt x="1161447" y="1897474"/>
                    <a:pt x="1133985" y="2069732"/>
                    <a:pt x="1141221" y="2206321"/>
                  </a:cubicBezTo>
                  <a:cubicBezTo>
                    <a:pt x="1148457" y="2342910"/>
                    <a:pt x="1095042" y="2553532"/>
                    <a:pt x="1141221" y="2665505"/>
                  </a:cubicBezTo>
                  <a:cubicBezTo>
                    <a:pt x="1187400" y="2777478"/>
                    <a:pt x="1136383" y="3077534"/>
                    <a:pt x="1141221" y="3359880"/>
                  </a:cubicBezTo>
                  <a:cubicBezTo>
                    <a:pt x="967124" y="3410123"/>
                    <a:pt x="776375" y="3332922"/>
                    <a:pt x="604847" y="3359880"/>
                  </a:cubicBezTo>
                  <a:cubicBezTo>
                    <a:pt x="433319" y="3386838"/>
                    <a:pt x="177523" y="3331137"/>
                    <a:pt x="0" y="3359880"/>
                  </a:cubicBezTo>
                  <a:cubicBezTo>
                    <a:pt x="-30824" y="3200364"/>
                    <a:pt x="37315" y="2944376"/>
                    <a:pt x="0" y="2766301"/>
                  </a:cubicBezTo>
                  <a:cubicBezTo>
                    <a:pt x="-37315" y="2588226"/>
                    <a:pt x="30675" y="2468529"/>
                    <a:pt x="0" y="2206321"/>
                  </a:cubicBezTo>
                  <a:cubicBezTo>
                    <a:pt x="-30675" y="1944113"/>
                    <a:pt x="41590" y="1893872"/>
                    <a:pt x="0" y="1713539"/>
                  </a:cubicBezTo>
                  <a:cubicBezTo>
                    <a:pt x="-41590" y="1533206"/>
                    <a:pt x="39857" y="1396869"/>
                    <a:pt x="0" y="1254355"/>
                  </a:cubicBezTo>
                  <a:cubicBezTo>
                    <a:pt x="-39857" y="1111841"/>
                    <a:pt x="9083" y="988697"/>
                    <a:pt x="0" y="761573"/>
                  </a:cubicBezTo>
                  <a:cubicBezTo>
                    <a:pt x="-9083" y="534449"/>
                    <a:pt x="71578" y="319892"/>
                    <a:pt x="0" y="0"/>
                  </a:cubicBezTo>
                  <a:close/>
                </a:path>
              </a:pathLst>
            </a:cu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tx1">
                  <a:alpha val="90000"/>
                </a:schemeClr>
              </a:solidFill>
              <a:extLst>
                <a:ext uri="{C807C97D-BFC1-408E-A445-0C87EB9F89A2}">
                  <ask:lineSketchStyleProps xmlns:ask="http://schemas.microsoft.com/office/drawing/2018/sketchyshapes" sd="2889992895">
                    <a:custGeom>
                      <a:avLst/>
                      <a:gdLst>
                        <a:gd name="connsiteX0" fmla="*/ 0 w 1141221"/>
                        <a:gd name="connsiteY0" fmla="*/ 0 h 3359880"/>
                        <a:gd name="connsiteX1" fmla="*/ 1141221 w 1141221"/>
                        <a:gd name="connsiteY1" fmla="*/ 0 h 3359880"/>
                        <a:gd name="connsiteX2" fmla="*/ 1141221 w 1141221"/>
                        <a:gd name="connsiteY2" fmla="*/ 3359880 h 3359880"/>
                        <a:gd name="connsiteX3" fmla="*/ 0 w 1141221"/>
                        <a:gd name="connsiteY3" fmla="*/ 3359880 h 3359880"/>
                        <a:gd name="connsiteX4" fmla="*/ 0 w 1141221"/>
                        <a:gd name="connsiteY4" fmla="*/ 0 h 3359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221" h="3359880">
                          <a:moveTo>
                            <a:pt x="0" y="0"/>
                          </a:moveTo>
                          <a:lnTo>
                            <a:pt x="1141221" y="0"/>
                          </a:lnTo>
                          <a:lnTo>
                            <a:pt x="1141221" y="3359880"/>
                          </a:lnTo>
                          <a:lnTo>
                            <a:pt x="0" y="3359880"/>
                          </a:lnTo>
                          <a:lnTo>
                            <a:pt x="0" y="0"/>
                          </a:lnTo>
                          <a:close/>
                        </a:path>
                      </a:pathLst>
                    </a:custGeom>
                    <ask:type>
                      <ask:lineSketchScribble/>
                    </ask:type>
                  </ask:lineSketchStyleProps>
                </a:ext>
              </a:extLst>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lvl="1" algn="ctr" defTabSz="533400">
                <a:lnSpc>
                  <a:spcPct val="90000"/>
                </a:lnSpc>
                <a:spcBef>
                  <a:spcPct val="0"/>
                </a:spcBef>
                <a:spcAft>
                  <a:spcPct val="15000"/>
                </a:spcAft>
                <a:buClrTx/>
                <a:buSzTx/>
              </a:pP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User Engagement</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Most users fall into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Low Likes (33%)</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Low Posts (53%)</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Low Comments (64%)</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categories, while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High Likes (13%)</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High Posts (4%)</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High Comments (13%)</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have the least engagement.</a:t>
              </a:r>
              <a:endParaRPr lang="en-IN" sz="1200" kern="1200" dirty="0"/>
            </a:p>
          </p:txBody>
        </p:sp>
        <p:sp>
          <p:nvSpPr>
            <p:cNvPr id="9" name="Freeform: Shape 8">
              <a:extLst>
                <a:ext uri="{FF2B5EF4-FFF2-40B4-BE49-F238E27FC236}">
                  <a16:creationId xmlns:a16="http://schemas.microsoft.com/office/drawing/2014/main" id="{FE1ABE07-87EE-F4D1-A3F3-FD3DE2495E1B}"/>
                </a:ext>
              </a:extLst>
            </p:cNvPr>
            <p:cNvSpPr/>
            <p:nvPr/>
          </p:nvSpPr>
          <p:spPr>
            <a:xfrm>
              <a:off x="1905120" y="1334484"/>
              <a:ext cx="1141221" cy="3359880"/>
            </a:xfrm>
            <a:custGeom>
              <a:avLst/>
              <a:gdLst>
                <a:gd name="connsiteX0" fmla="*/ 0 w 1141221"/>
                <a:gd name="connsiteY0" fmla="*/ 0 h 3359880"/>
                <a:gd name="connsiteX1" fmla="*/ 582023 w 1141221"/>
                <a:gd name="connsiteY1" fmla="*/ 0 h 3359880"/>
                <a:gd name="connsiteX2" fmla="*/ 1141221 w 1141221"/>
                <a:gd name="connsiteY2" fmla="*/ 0 h 3359880"/>
                <a:gd name="connsiteX3" fmla="*/ 1141221 w 1141221"/>
                <a:gd name="connsiteY3" fmla="*/ 526381 h 3359880"/>
                <a:gd name="connsiteX4" fmla="*/ 1141221 w 1141221"/>
                <a:gd name="connsiteY4" fmla="*/ 985565 h 3359880"/>
                <a:gd name="connsiteX5" fmla="*/ 1141221 w 1141221"/>
                <a:gd name="connsiteY5" fmla="*/ 1444748 h 3359880"/>
                <a:gd name="connsiteX6" fmla="*/ 1141221 w 1141221"/>
                <a:gd name="connsiteY6" fmla="*/ 1903932 h 3359880"/>
                <a:gd name="connsiteX7" fmla="*/ 1141221 w 1141221"/>
                <a:gd name="connsiteY7" fmla="*/ 2497511 h 3359880"/>
                <a:gd name="connsiteX8" fmla="*/ 1141221 w 1141221"/>
                <a:gd name="connsiteY8" fmla="*/ 3359880 h 3359880"/>
                <a:gd name="connsiteX9" fmla="*/ 593435 w 1141221"/>
                <a:gd name="connsiteY9" fmla="*/ 3359880 h 3359880"/>
                <a:gd name="connsiteX10" fmla="*/ 0 w 1141221"/>
                <a:gd name="connsiteY10" fmla="*/ 3359880 h 3359880"/>
                <a:gd name="connsiteX11" fmla="*/ 0 w 1141221"/>
                <a:gd name="connsiteY11" fmla="*/ 2766301 h 3359880"/>
                <a:gd name="connsiteX12" fmla="*/ 0 w 1141221"/>
                <a:gd name="connsiteY12" fmla="*/ 2139124 h 3359880"/>
                <a:gd name="connsiteX13" fmla="*/ 0 w 1141221"/>
                <a:gd name="connsiteY13" fmla="*/ 1511946 h 3359880"/>
                <a:gd name="connsiteX14" fmla="*/ 0 w 1141221"/>
                <a:gd name="connsiteY14" fmla="*/ 1052762 h 3359880"/>
                <a:gd name="connsiteX15" fmla="*/ 0 w 1141221"/>
                <a:gd name="connsiteY15" fmla="*/ 526381 h 3359880"/>
                <a:gd name="connsiteX16" fmla="*/ 0 w 1141221"/>
                <a:gd name="connsiteY16" fmla="*/ 0 h 335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1221" h="3359880" fill="none" extrusionOk="0">
                  <a:moveTo>
                    <a:pt x="0" y="0"/>
                  </a:moveTo>
                  <a:cubicBezTo>
                    <a:pt x="198753" y="-5555"/>
                    <a:pt x="397986" y="37772"/>
                    <a:pt x="582023" y="0"/>
                  </a:cubicBezTo>
                  <a:cubicBezTo>
                    <a:pt x="766060" y="-37772"/>
                    <a:pt x="966275" y="3960"/>
                    <a:pt x="1141221" y="0"/>
                  </a:cubicBezTo>
                  <a:cubicBezTo>
                    <a:pt x="1142253" y="111230"/>
                    <a:pt x="1117385" y="385088"/>
                    <a:pt x="1141221" y="526381"/>
                  </a:cubicBezTo>
                  <a:cubicBezTo>
                    <a:pt x="1165057" y="667674"/>
                    <a:pt x="1095809" y="815108"/>
                    <a:pt x="1141221" y="985565"/>
                  </a:cubicBezTo>
                  <a:cubicBezTo>
                    <a:pt x="1186633" y="1156022"/>
                    <a:pt x="1139110" y="1315650"/>
                    <a:pt x="1141221" y="1444748"/>
                  </a:cubicBezTo>
                  <a:cubicBezTo>
                    <a:pt x="1143332" y="1573846"/>
                    <a:pt x="1134914" y="1730432"/>
                    <a:pt x="1141221" y="1903932"/>
                  </a:cubicBezTo>
                  <a:cubicBezTo>
                    <a:pt x="1147528" y="2077432"/>
                    <a:pt x="1110567" y="2294963"/>
                    <a:pt x="1141221" y="2497511"/>
                  </a:cubicBezTo>
                  <a:cubicBezTo>
                    <a:pt x="1171875" y="2700059"/>
                    <a:pt x="1116562" y="2962420"/>
                    <a:pt x="1141221" y="3359880"/>
                  </a:cubicBezTo>
                  <a:cubicBezTo>
                    <a:pt x="891818" y="3399108"/>
                    <a:pt x="850754" y="3335618"/>
                    <a:pt x="593435" y="3359880"/>
                  </a:cubicBezTo>
                  <a:cubicBezTo>
                    <a:pt x="336116" y="3384142"/>
                    <a:pt x="174061" y="3305068"/>
                    <a:pt x="0" y="3359880"/>
                  </a:cubicBezTo>
                  <a:cubicBezTo>
                    <a:pt x="-44529" y="3231879"/>
                    <a:pt x="15280" y="2918332"/>
                    <a:pt x="0" y="2766301"/>
                  </a:cubicBezTo>
                  <a:cubicBezTo>
                    <a:pt x="-15280" y="2614270"/>
                    <a:pt x="39024" y="2377242"/>
                    <a:pt x="0" y="2139124"/>
                  </a:cubicBezTo>
                  <a:cubicBezTo>
                    <a:pt x="-39024" y="1901006"/>
                    <a:pt x="67096" y="1692845"/>
                    <a:pt x="0" y="1511946"/>
                  </a:cubicBezTo>
                  <a:cubicBezTo>
                    <a:pt x="-67096" y="1331047"/>
                    <a:pt x="18715" y="1234544"/>
                    <a:pt x="0" y="1052762"/>
                  </a:cubicBezTo>
                  <a:cubicBezTo>
                    <a:pt x="-18715" y="870980"/>
                    <a:pt x="61438" y="666380"/>
                    <a:pt x="0" y="526381"/>
                  </a:cubicBezTo>
                  <a:cubicBezTo>
                    <a:pt x="-61438" y="386382"/>
                    <a:pt x="39940" y="149670"/>
                    <a:pt x="0" y="0"/>
                  </a:cubicBezTo>
                  <a:close/>
                </a:path>
                <a:path w="1141221" h="3359880" stroke="0" extrusionOk="0">
                  <a:moveTo>
                    <a:pt x="0" y="0"/>
                  </a:moveTo>
                  <a:cubicBezTo>
                    <a:pt x="140458" y="-42200"/>
                    <a:pt x="411362" y="37469"/>
                    <a:pt x="593435" y="0"/>
                  </a:cubicBezTo>
                  <a:cubicBezTo>
                    <a:pt x="775509" y="-37469"/>
                    <a:pt x="1005658" y="39162"/>
                    <a:pt x="1141221" y="0"/>
                  </a:cubicBezTo>
                  <a:cubicBezTo>
                    <a:pt x="1203617" y="216184"/>
                    <a:pt x="1106922" y="367633"/>
                    <a:pt x="1141221" y="559980"/>
                  </a:cubicBezTo>
                  <a:cubicBezTo>
                    <a:pt x="1175520" y="752327"/>
                    <a:pt x="1103178" y="922180"/>
                    <a:pt x="1141221" y="1119960"/>
                  </a:cubicBezTo>
                  <a:cubicBezTo>
                    <a:pt x="1179264" y="1317740"/>
                    <a:pt x="1115133" y="1533672"/>
                    <a:pt x="1141221" y="1679940"/>
                  </a:cubicBezTo>
                  <a:cubicBezTo>
                    <a:pt x="1167309" y="1826208"/>
                    <a:pt x="1091269" y="2095368"/>
                    <a:pt x="1141221" y="2307118"/>
                  </a:cubicBezTo>
                  <a:cubicBezTo>
                    <a:pt x="1191173" y="2518868"/>
                    <a:pt x="1100267" y="2903606"/>
                    <a:pt x="1141221" y="3359880"/>
                  </a:cubicBezTo>
                  <a:cubicBezTo>
                    <a:pt x="914415" y="3373902"/>
                    <a:pt x="783992" y="3296111"/>
                    <a:pt x="559198" y="3359880"/>
                  </a:cubicBezTo>
                  <a:cubicBezTo>
                    <a:pt x="334404" y="3423649"/>
                    <a:pt x="271333" y="3325778"/>
                    <a:pt x="0" y="3359880"/>
                  </a:cubicBezTo>
                  <a:cubicBezTo>
                    <a:pt x="-39064" y="3217703"/>
                    <a:pt x="13408" y="3016313"/>
                    <a:pt x="0" y="2799900"/>
                  </a:cubicBezTo>
                  <a:cubicBezTo>
                    <a:pt x="-13408" y="2583487"/>
                    <a:pt x="45590" y="2405045"/>
                    <a:pt x="0" y="2206321"/>
                  </a:cubicBezTo>
                  <a:cubicBezTo>
                    <a:pt x="-45590" y="2007597"/>
                    <a:pt x="47736" y="1904550"/>
                    <a:pt x="0" y="1612742"/>
                  </a:cubicBezTo>
                  <a:cubicBezTo>
                    <a:pt x="-47736" y="1320934"/>
                    <a:pt x="14782" y="1324616"/>
                    <a:pt x="0" y="1153559"/>
                  </a:cubicBezTo>
                  <a:cubicBezTo>
                    <a:pt x="-14782" y="982502"/>
                    <a:pt x="22311" y="797731"/>
                    <a:pt x="0" y="526381"/>
                  </a:cubicBezTo>
                  <a:cubicBezTo>
                    <a:pt x="-22311" y="255031"/>
                    <a:pt x="59323" y="126113"/>
                    <a:pt x="0" y="0"/>
                  </a:cubicBezTo>
                  <a:close/>
                </a:path>
              </a:pathLst>
            </a:cu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tx1">
                  <a:alpha val="90000"/>
                </a:schemeClr>
              </a:solidFill>
              <a:extLst>
                <a:ext uri="{C807C97D-BFC1-408E-A445-0C87EB9F89A2}">
                  <ask:lineSketchStyleProps xmlns:ask="http://schemas.microsoft.com/office/drawing/2018/sketchyshapes" sd="577595228">
                    <a:custGeom>
                      <a:avLst/>
                      <a:gdLst>
                        <a:gd name="connsiteX0" fmla="*/ 0 w 1141221"/>
                        <a:gd name="connsiteY0" fmla="*/ 0 h 3359880"/>
                        <a:gd name="connsiteX1" fmla="*/ 1141221 w 1141221"/>
                        <a:gd name="connsiteY1" fmla="*/ 0 h 3359880"/>
                        <a:gd name="connsiteX2" fmla="*/ 1141221 w 1141221"/>
                        <a:gd name="connsiteY2" fmla="*/ 3359880 h 3359880"/>
                        <a:gd name="connsiteX3" fmla="*/ 0 w 1141221"/>
                        <a:gd name="connsiteY3" fmla="*/ 3359880 h 3359880"/>
                        <a:gd name="connsiteX4" fmla="*/ 0 w 1141221"/>
                        <a:gd name="connsiteY4" fmla="*/ 0 h 3359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221" h="3359880">
                          <a:moveTo>
                            <a:pt x="0" y="0"/>
                          </a:moveTo>
                          <a:lnTo>
                            <a:pt x="1141221" y="0"/>
                          </a:lnTo>
                          <a:lnTo>
                            <a:pt x="1141221" y="3359880"/>
                          </a:lnTo>
                          <a:lnTo>
                            <a:pt x="0" y="3359880"/>
                          </a:lnTo>
                          <a:lnTo>
                            <a:pt x="0" y="0"/>
                          </a:lnTo>
                          <a:close/>
                        </a:path>
                      </a:pathLst>
                    </a:custGeom>
                    <ask:type>
                      <ask:lineSketchScribble/>
                    </ask:type>
                  </ask:lineSketchStyleProps>
                </a:ext>
              </a:extLst>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lvl="1" algn="ctr" defTabSz="533400">
                <a:lnSpc>
                  <a:spcPct val="90000"/>
                </a:lnSpc>
                <a:spcBef>
                  <a:spcPct val="0"/>
                </a:spcBef>
                <a:spcAft>
                  <a:spcPct val="15000"/>
                </a:spcAft>
                <a:buClrTx/>
                <a:buSzTx/>
              </a:pP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Popular Tags</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Tags like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party (11.81%)</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food</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fashion</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beauty</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are most used, while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foodie</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landscape</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are least used.</a:t>
              </a:r>
              <a:endParaRPr lang="en-IN" sz="1200" kern="1200" dirty="0"/>
            </a:p>
          </p:txBody>
        </p:sp>
        <p:sp>
          <p:nvSpPr>
            <p:cNvPr id="11" name="Freeform: Shape 10">
              <a:extLst>
                <a:ext uri="{FF2B5EF4-FFF2-40B4-BE49-F238E27FC236}">
                  <a16:creationId xmlns:a16="http://schemas.microsoft.com/office/drawing/2014/main" id="{B75C785D-DEC8-A4E6-2472-D845404482C0}"/>
                </a:ext>
              </a:extLst>
            </p:cNvPr>
            <p:cNvSpPr/>
            <p:nvPr/>
          </p:nvSpPr>
          <p:spPr>
            <a:xfrm>
              <a:off x="3206112" y="1334484"/>
              <a:ext cx="1141221" cy="3359880"/>
            </a:xfrm>
            <a:custGeom>
              <a:avLst/>
              <a:gdLst>
                <a:gd name="connsiteX0" fmla="*/ 0 w 1141221"/>
                <a:gd name="connsiteY0" fmla="*/ 0 h 3359880"/>
                <a:gd name="connsiteX1" fmla="*/ 582023 w 1141221"/>
                <a:gd name="connsiteY1" fmla="*/ 0 h 3359880"/>
                <a:gd name="connsiteX2" fmla="*/ 1141221 w 1141221"/>
                <a:gd name="connsiteY2" fmla="*/ 0 h 3359880"/>
                <a:gd name="connsiteX3" fmla="*/ 1141221 w 1141221"/>
                <a:gd name="connsiteY3" fmla="*/ 627178 h 3359880"/>
                <a:gd name="connsiteX4" fmla="*/ 1141221 w 1141221"/>
                <a:gd name="connsiteY4" fmla="*/ 1187158 h 3359880"/>
                <a:gd name="connsiteX5" fmla="*/ 1141221 w 1141221"/>
                <a:gd name="connsiteY5" fmla="*/ 1713539 h 3359880"/>
                <a:gd name="connsiteX6" fmla="*/ 1141221 w 1141221"/>
                <a:gd name="connsiteY6" fmla="*/ 2239920 h 3359880"/>
                <a:gd name="connsiteX7" fmla="*/ 1141221 w 1141221"/>
                <a:gd name="connsiteY7" fmla="*/ 2766301 h 3359880"/>
                <a:gd name="connsiteX8" fmla="*/ 1141221 w 1141221"/>
                <a:gd name="connsiteY8" fmla="*/ 3359880 h 3359880"/>
                <a:gd name="connsiteX9" fmla="*/ 570611 w 1141221"/>
                <a:gd name="connsiteY9" fmla="*/ 3359880 h 3359880"/>
                <a:gd name="connsiteX10" fmla="*/ 0 w 1141221"/>
                <a:gd name="connsiteY10" fmla="*/ 3359880 h 3359880"/>
                <a:gd name="connsiteX11" fmla="*/ 0 w 1141221"/>
                <a:gd name="connsiteY11" fmla="*/ 2799900 h 3359880"/>
                <a:gd name="connsiteX12" fmla="*/ 0 w 1141221"/>
                <a:gd name="connsiteY12" fmla="*/ 2172722 h 3359880"/>
                <a:gd name="connsiteX13" fmla="*/ 0 w 1141221"/>
                <a:gd name="connsiteY13" fmla="*/ 1579144 h 3359880"/>
                <a:gd name="connsiteX14" fmla="*/ 0 w 1141221"/>
                <a:gd name="connsiteY14" fmla="*/ 1019164 h 3359880"/>
                <a:gd name="connsiteX15" fmla="*/ 0 w 1141221"/>
                <a:gd name="connsiteY15" fmla="*/ 0 h 335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41221" h="3359880" fill="none" extrusionOk="0">
                  <a:moveTo>
                    <a:pt x="0" y="0"/>
                  </a:moveTo>
                  <a:cubicBezTo>
                    <a:pt x="149362" y="-1902"/>
                    <a:pt x="301462" y="17228"/>
                    <a:pt x="582023" y="0"/>
                  </a:cubicBezTo>
                  <a:cubicBezTo>
                    <a:pt x="862584" y="-17228"/>
                    <a:pt x="884229" y="65902"/>
                    <a:pt x="1141221" y="0"/>
                  </a:cubicBezTo>
                  <a:cubicBezTo>
                    <a:pt x="1210838" y="195801"/>
                    <a:pt x="1139011" y="344925"/>
                    <a:pt x="1141221" y="627178"/>
                  </a:cubicBezTo>
                  <a:cubicBezTo>
                    <a:pt x="1143431" y="909431"/>
                    <a:pt x="1109709" y="968558"/>
                    <a:pt x="1141221" y="1187158"/>
                  </a:cubicBezTo>
                  <a:cubicBezTo>
                    <a:pt x="1172733" y="1405758"/>
                    <a:pt x="1119832" y="1565537"/>
                    <a:pt x="1141221" y="1713539"/>
                  </a:cubicBezTo>
                  <a:cubicBezTo>
                    <a:pt x="1162610" y="1861541"/>
                    <a:pt x="1121412" y="2032849"/>
                    <a:pt x="1141221" y="2239920"/>
                  </a:cubicBezTo>
                  <a:cubicBezTo>
                    <a:pt x="1161030" y="2446991"/>
                    <a:pt x="1132738" y="2563525"/>
                    <a:pt x="1141221" y="2766301"/>
                  </a:cubicBezTo>
                  <a:cubicBezTo>
                    <a:pt x="1149704" y="2969077"/>
                    <a:pt x="1103869" y="3142506"/>
                    <a:pt x="1141221" y="3359880"/>
                  </a:cubicBezTo>
                  <a:cubicBezTo>
                    <a:pt x="911731" y="3423238"/>
                    <a:pt x="720899" y="3338831"/>
                    <a:pt x="570611" y="3359880"/>
                  </a:cubicBezTo>
                  <a:cubicBezTo>
                    <a:pt x="420323" y="3380929"/>
                    <a:pt x="281943" y="3298281"/>
                    <a:pt x="0" y="3359880"/>
                  </a:cubicBezTo>
                  <a:cubicBezTo>
                    <a:pt x="-27776" y="3247748"/>
                    <a:pt x="21094" y="2951085"/>
                    <a:pt x="0" y="2799900"/>
                  </a:cubicBezTo>
                  <a:cubicBezTo>
                    <a:pt x="-21094" y="2648715"/>
                    <a:pt x="41209" y="2382660"/>
                    <a:pt x="0" y="2172722"/>
                  </a:cubicBezTo>
                  <a:cubicBezTo>
                    <a:pt x="-41209" y="1962784"/>
                    <a:pt x="24573" y="1734135"/>
                    <a:pt x="0" y="1579144"/>
                  </a:cubicBezTo>
                  <a:cubicBezTo>
                    <a:pt x="-24573" y="1424153"/>
                    <a:pt x="30486" y="1278733"/>
                    <a:pt x="0" y="1019164"/>
                  </a:cubicBezTo>
                  <a:cubicBezTo>
                    <a:pt x="-30486" y="759595"/>
                    <a:pt x="23266" y="423729"/>
                    <a:pt x="0" y="0"/>
                  </a:cubicBezTo>
                  <a:close/>
                </a:path>
                <a:path w="1141221" h="3359880" stroke="0" extrusionOk="0">
                  <a:moveTo>
                    <a:pt x="0" y="0"/>
                  </a:moveTo>
                  <a:cubicBezTo>
                    <a:pt x="143655" y="-56541"/>
                    <a:pt x="317924" y="35607"/>
                    <a:pt x="593435" y="0"/>
                  </a:cubicBezTo>
                  <a:cubicBezTo>
                    <a:pt x="868947" y="-35607"/>
                    <a:pt x="883691" y="43297"/>
                    <a:pt x="1141221" y="0"/>
                  </a:cubicBezTo>
                  <a:cubicBezTo>
                    <a:pt x="1142285" y="212850"/>
                    <a:pt x="1070171" y="357432"/>
                    <a:pt x="1141221" y="627178"/>
                  </a:cubicBezTo>
                  <a:cubicBezTo>
                    <a:pt x="1212271" y="896924"/>
                    <a:pt x="1129368" y="876542"/>
                    <a:pt x="1141221" y="1119960"/>
                  </a:cubicBezTo>
                  <a:cubicBezTo>
                    <a:pt x="1153074" y="1363378"/>
                    <a:pt x="1079878" y="1502403"/>
                    <a:pt x="1141221" y="1747138"/>
                  </a:cubicBezTo>
                  <a:cubicBezTo>
                    <a:pt x="1202564" y="1991873"/>
                    <a:pt x="1099809" y="2040669"/>
                    <a:pt x="1141221" y="2206321"/>
                  </a:cubicBezTo>
                  <a:cubicBezTo>
                    <a:pt x="1182633" y="2371973"/>
                    <a:pt x="1127218" y="2560884"/>
                    <a:pt x="1141221" y="2766301"/>
                  </a:cubicBezTo>
                  <a:cubicBezTo>
                    <a:pt x="1155224" y="2971718"/>
                    <a:pt x="1090726" y="3203848"/>
                    <a:pt x="1141221" y="3359880"/>
                  </a:cubicBezTo>
                  <a:cubicBezTo>
                    <a:pt x="986936" y="3425885"/>
                    <a:pt x="791827" y="3298978"/>
                    <a:pt x="570611" y="3359880"/>
                  </a:cubicBezTo>
                  <a:cubicBezTo>
                    <a:pt x="349395" y="3420782"/>
                    <a:pt x="136205" y="3351961"/>
                    <a:pt x="0" y="3359880"/>
                  </a:cubicBezTo>
                  <a:cubicBezTo>
                    <a:pt x="-4134" y="3147111"/>
                    <a:pt x="68661" y="2925578"/>
                    <a:pt x="0" y="2766301"/>
                  </a:cubicBezTo>
                  <a:cubicBezTo>
                    <a:pt x="-68661" y="2607024"/>
                    <a:pt x="6830" y="2483424"/>
                    <a:pt x="0" y="2273519"/>
                  </a:cubicBezTo>
                  <a:cubicBezTo>
                    <a:pt x="-6830" y="2063614"/>
                    <a:pt x="55360" y="1866652"/>
                    <a:pt x="0" y="1713539"/>
                  </a:cubicBezTo>
                  <a:cubicBezTo>
                    <a:pt x="-55360" y="1560426"/>
                    <a:pt x="300" y="1410920"/>
                    <a:pt x="0" y="1220756"/>
                  </a:cubicBezTo>
                  <a:cubicBezTo>
                    <a:pt x="-300" y="1030592"/>
                    <a:pt x="24932" y="806169"/>
                    <a:pt x="0" y="694375"/>
                  </a:cubicBezTo>
                  <a:cubicBezTo>
                    <a:pt x="-24932" y="582581"/>
                    <a:pt x="28984" y="153087"/>
                    <a:pt x="0" y="0"/>
                  </a:cubicBezTo>
                  <a:close/>
                </a:path>
              </a:pathLst>
            </a:cu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tx1">
                  <a:alpha val="90000"/>
                </a:schemeClr>
              </a:solidFill>
              <a:extLst>
                <a:ext uri="{C807C97D-BFC1-408E-A445-0C87EB9F89A2}">
                  <ask:lineSketchStyleProps xmlns:ask="http://schemas.microsoft.com/office/drawing/2018/sketchyshapes" sd="3736072231">
                    <a:custGeom>
                      <a:avLst/>
                      <a:gdLst>
                        <a:gd name="connsiteX0" fmla="*/ 0 w 1141221"/>
                        <a:gd name="connsiteY0" fmla="*/ 0 h 3359880"/>
                        <a:gd name="connsiteX1" fmla="*/ 1141221 w 1141221"/>
                        <a:gd name="connsiteY1" fmla="*/ 0 h 3359880"/>
                        <a:gd name="connsiteX2" fmla="*/ 1141221 w 1141221"/>
                        <a:gd name="connsiteY2" fmla="*/ 3359880 h 3359880"/>
                        <a:gd name="connsiteX3" fmla="*/ 0 w 1141221"/>
                        <a:gd name="connsiteY3" fmla="*/ 3359880 h 3359880"/>
                        <a:gd name="connsiteX4" fmla="*/ 0 w 1141221"/>
                        <a:gd name="connsiteY4" fmla="*/ 0 h 3359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221" h="3359880">
                          <a:moveTo>
                            <a:pt x="0" y="0"/>
                          </a:moveTo>
                          <a:lnTo>
                            <a:pt x="1141221" y="0"/>
                          </a:lnTo>
                          <a:lnTo>
                            <a:pt x="1141221" y="3359880"/>
                          </a:lnTo>
                          <a:lnTo>
                            <a:pt x="0" y="3359880"/>
                          </a:lnTo>
                          <a:lnTo>
                            <a:pt x="0" y="0"/>
                          </a:lnTo>
                          <a:close/>
                        </a:path>
                      </a:pathLst>
                    </a:custGeom>
                    <ask:type>
                      <ask:lineSketchScribble/>
                    </ask:type>
                  </ask:lineSketchStyleProps>
                </a:ext>
              </a:extLst>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lvl="1" algn="ctr" defTabSz="533400">
                <a:lnSpc>
                  <a:spcPct val="90000"/>
                </a:lnSpc>
                <a:spcBef>
                  <a:spcPct val="0"/>
                </a:spcBef>
                <a:spcAft>
                  <a:spcPct val="15000"/>
                </a:spcAft>
                <a:buClrTx/>
                <a:buSzTx/>
              </a:pP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Targeted Ads</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Ads should focus on high-engagement tags like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smile (11.81%)</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beach (8.37%)</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party (7.77%)</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during peak times—afternoon (11 AM - 12 PM) and evening (4 PM - 7 PM, 9 PM - 11 PM).</a:t>
              </a:r>
              <a:endParaRPr lang="en-IN" sz="1200" kern="1200" dirty="0"/>
            </a:p>
          </p:txBody>
        </p:sp>
        <p:sp>
          <p:nvSpPr>
            <p:cNvPr id="13" name="Freeform: Shape 12">
              <a:extLst>
                <a:ext uri="{FF2B5EF4-FFF2-40B4-BE49-F238E27FC236}">
                  <a16:creationId xmlns:a16="http://schemas.microsoft.com/office/drawing/2014/main" id="{2F72840C-7F24-FC41-3428-D9390F091970}"/>
                </a:ext>
              </a:extLst>
            </p:cNvPr>
            <p:cNvSpPr/>
            <p:nvPr/>
          </p:nvSpPr>
          <p:spPr>
            <a:xfrm>
              <a:off x="4507105" y="1334484"/>
              <a:ext cx="1141221" cy="3359880"/>
            </a:xfrm>
            <a:custGeom>
              <a:avLst/>
              <a:gdLst>
                <a:gd name="connsiteX0" fmla="*/ 0 w 1141221"/>
                <a:gd name="connsiteY0" fmla="*/ 0 h 3359880"/>
                <a:gd name="connsiteX1" fmla="*/ 582023 w 1141221"/>
                <a:gd name="connsiteY1" fmla="*/ 0 h 3359880"/>
                <a:gd name="connsiteX2" fmla="*/ 1141221 w 1141221"/>
                <a:gd name="connsiteY2" fmla="*/ 0 h 3359880"/>
                <a:gd name="connsiteX3" fmla="*/ 1141221 w 1141221"/>
                <a:gd name="connsiteY3" fmla="*/ 627178 h 3359880"/>
                <a:gd name="connsiteX4" fmla="*/ 1141221 w 1141221"/>
                <a:gd name="connsiteY4" fmla="*/ 1220756 h 3359880"/>
                <a:gd name="connsiteX5" fmla="*/ 1141221 w 1141221"/>
                <a:gd name="connsiteY5" fmla="*/ 1814335 h 3359880"/>
                <a:gd name="connsiteX6" fmla="*/ 1141221 w 1141221"/>
                <a:gd name="connsiteY6" fmla="*/ 2273519 h 3359880"/>
                <a:gd name="connsiteX7" fmla="*/ 1141221 w 1141221"/>
                <a:gd name="connsiteY7" fmla="*/ 2867098 h 3359880"/>
                <a:gd name="connsiteX8" fmla="*/ 1141221 w 1141221"/>
                <a:gd name="connsiteY8" fmla="*/ 3359880 h 3359880"/>
                <a:gd name="connsiteX9" fmla="*/ 570611 w 1141221"/>
                <a:gd name="connsiteY9" fmla="*/ 3359880 h 3359880"/>
                <a:gd name="connsiteX10" fmla="*/ 0 w 1141221"/>
                <a:gd name="connsiteY10" fmla="*/ 3359880 h 3359880"/>
                <a:gd name="connsiteX11" fmla="*/ 0 w 1141221"/>
                <a:gd name="connsiteY11" fmla="*/ 2900696 h 3359880"/>
                <a:gd name="connsiteX12" fmla="*/ 0 w 1141221"/>
                <a:gd name="connsiteY12" fmla="*/ 2441513 h 3359880"/>
                <a:gd name="connsiteX13" fmla="*/ 0 w 1141221"/>
                <a:gd name="connsiteY13" fmla="*/ 1814335 h 3359880"/>
                <a:gd name="connsiteX14" fmla="*/ 0 w 1141221"/>
                <a:gd name="connsiteY14" fmla="*/ 1321553 h 3359880"/>
                <a:gd name="connsiteX15" fmla="*/ 0 w 1141221"/>
                <a:gd name="connsiteY15" fmla="*/ 828770 h 3359880"/>
                <a:gd name="connsiteX16" fmla="*/ 0 w 1141221"/>
                <a:gd name="connsiteY16" fmla="*/ 0 h 335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1221" h="3359880" fill="none" extrusionOk="0">
                  <a:moveTo>
                    <a:pt x="0" y="0"/>
                  </a:moveTo>
                  <a:cubicBezTo>
                    <a:pt x="118355" y="-40236"/>
                    <a:pt x="320162" y="56548"/>
                    <a:pt x="582023" y="0"/>
                  </a:cubicBezTo>
                  <a:cubicBezTo>
                    <a:pt x="843884" y="-56548"/>
                    <a:pt x="896889" y="10434"/>
                    <a:pt x="1141221" y="0"/>
                  </a:cubicBezTo>
                  <a:cubicBezTo>
                    <a:pt x="1209363" y="215911"/>
                    <a:pt x="1091116" y="329255"/>
                    <a:pt x="1141221" y="627178"/>
                  </a:cubicBezTo>
                  <a:cubicBezTo>
                    <a:pt x="1191326" y="925101"/>
                    <a:pt x="1126745" y="979153"/>
                    <a:pt x="1141221" y="1220756"/>
                  </a:cubicBezTo>
                  <a:cubicBezTo>
                    <a:pt x="1155697" y="1462359"/>
                    <a:pt x="1130606" y="1577282"/>
                    <a:pt x="1141221" y="1814335"/>
                  </a:cubicBezTo>
                  <a:cubicBezTo>
                    <a:pt x="1151836" y="2051388"/>
                    <a:pt x="1102968" y="2057285"/>
                    <a:pt x="1141221" y="2273519"/>
                  </a:cubicBezTo>
                  <a:cubicBezTo>
                    <a:pt x="1179474" y="2489753"/>
                    <a:pt x="1102892" y="2709432"/>
                    <a:pt x="1141221" y="2867098"/>
                  </a:cubicBezTo>
                  <a:cubicBezTo>
                    <a:pt x="1179550" y="3024764"/>
                    <a:pt x="1121515" y="3213821"/>
                    <a:pt x="1141221" y="3359880"/>
                  </a:cubicBezTo>
                  <a:cubicBezTo>
                    <a:pt x="913556" y="3408340"/>
                    <a:pt x="759164" y="3296298"/>
                    <a:pt x="570611" y="3359880"/>
                  </a:cubicBezTo>
                  <a:cubicBezTo>
                    <a:pt x="382058" y="3423462"/>
                    <a:pt x="183299" y="3354207"/>
                    <a:pt x="0" y="3359880"/>
                  </a:cubicBezTo>
                  <a:cubicBezTo>
                    <a:pt x="-13948" y="3263592"/>
                    <a:pt x="43679" y="3063669"/>
                    <a:pt x="0" y="2900696"/>
                  </a:cubicBezTo>
                  <a:cubicBezTo>
                    <a:pt x="-43679" y="2737723"/>
                    <a:pt x="29472" y="2652746"/>
                    <a:pt x="0" y="2441513"/>
                  </a:cubicBezTo>
                  <a:cubicBezTo>
                    <a:pt x="-29472" y="2230280"/>
                    <a:pt x="38560" y="1941183"/>
                    <a:pt x="0" y="1814335"/>
                  </a:cubicBezTo>
                  <a:cubicBezTo>
                    <a:pt x="-38560" y="1687487"/>
                    <a:pt x="44363" y="1439815"/>
                    <a:pt x="0" y="1321553"/>
                  </a:cubicBezTo>
                  <a:cubicBezTo>
                    <a:pt x="-44363" y="1203291"/>
                    <a:pt x="3405" y="1039271"/>
                    <a:pt x="0" y="828770"/>
                  </a:cubicBezTo>
                  <a:cubicBezTo>
                    <a:pt x="-3405" y="618269"/>
                    <a:pt x="87594" y="341987"/>
                    <a:pt x="0" y="0"/>
                  </a:cubicBezTo>
                  <a:close/>
                </a:path>
                <a:path w="1141221" h="3359880" stroke="0" extrusionOk="0">
                  <a:moveTo>
                    <a:pt x="0" y="0"/>
                  </a:moveTo>
                  <a:cubicBezTo>
                    <a:pt x="169882" y="-53785"/>
                    <a:pt x="343534" y="2423"/>
                    <a:pt x="582023" y="0"/>
                  </a:cubicBezTo>
                  <a:cubicBezTo>
                    <a:pt x="820512" y="-2423"/>
                    <a:pt x="989853" y="10424"/>
                    <a:pt x="1141221" y="0"/>
                  </a:cubicBezTo>
                  <a:cubicBezTo>
                    <a:pt x="1208745" y="168992"/>
                    <a:pt x="1132728" y="352469"/>
                    <a:pt x="1141221" y="627178"/>
                  </a:cubicBezTo>
                  <a:cubicBezTo>
                    <a:pt x="1149714" y="901887"/>
                    <a:pt x="1088147" y="1018045"/>
                    <a:pt x="1141221" y="1119960"/>
                  </a:cubicBezTo>
                  <a:cubicBezTo>
                    <a:pt x="1194295" y="1221875"/>
                    <a:pt x="1079757" y="1618007"/>
                    <a:pt x="1141221" y="1747138"/>
                  </a:cubicBezTo>
                  <a:cubicBezTo>
                    <a:pt x="1202685" y="1876269"/>
                    <a:pt x="1099818" y="2223370"/>
                    <a:pt x="1141221" y="2374315"/>
                  </a:cubicBezTo>
                  <a:cubicBezTo>
                    <a:pt x="1182624" y="2525260"/>
                    <a:pt x="1095966" y="2729573"/>
                    <a:pt x="1141221" y="2867098"/>
                  </a:cubicBezTo>
                  <a:cubicBezTo>
                    <a:pt x="1186476" y="3004623"/>
                    <a:pt x="1088358" y="3156686"/>
                    <a:pt x="1141221" y="3359880"/>
                  </a:cubicBezTo>
                  <a:cubicBezTo>
                    <a:pt x="945839" y="3416900"/>
                    <a:pt x="841343" y="3305767"/>
                    <a:pt x="604847" y="3359880"/>
                  </a:cubicBezTo>
                  <a:cubicBezTo>
                    <a:pt x="368351" y="3413993"/>
                    <a:pt x="282796" y="3312143"/>
                    <a:pt x="0" y="3359880"/>
                  </a:cubicBezTo>
                  <a:cubicBezTo>
                    <a:pt x="-68792" y="3128232"/>
                    <a:pt x="29595" y="2926808"/>
                    <a:pt x="0" y="2766301"/>
                  </a:cubicBezTo>
                  <a:cubicBezTo>
                    <a:pt x="-29595" y="2605794"/>
                    <a:pt x="9176" y="2460397"/>
                    <a:pt x="0" y="2273519"/>
                  </a:cubicBezTo>
                  <a:cubicBezTo>
                    <a:pt x="-9176" y="2086641"/>
                    <a:pt x="25484" y="1888094"/>
                    <a:pt x="0" y="1713539"/>
                  </a:cubicBezTo>
                  <a:cubicBezTo>
                    <a:pt x="-25484" y="1538984"/>
                    <a:pt x="55137" y="1386286"/>
                    <a:pt x="0" y="1153559"/>
                  </a:cubicBezTo>
                  <a:cubicBezTo>
                    <a:pt x="-55137" y="920832"/>
                    <a:pt x="47963" y="797135"/>
                    <a:pt x="0" y="593579"/>
                  </a:cubicBezTo>
                  <a:cubicBezTo>
                    <a:pt x="-47963" y="390023"/>
                    <a:pt x="52921" y="222082"/>
                    <a:pt x="0" y="0"/>
                  </a:cubicBezTo>
                  <a:close/>
                </a:path>
              </a:pathLst>
            </a:cu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tx1">
                  <a:alpha val="90000"/>
                </a:schemeClr>
              </a:solidFill>
              <a:extLst>
                <a:ext uri="{C807C97D-BFC1-408E-A445-0C87EB9F89A2}">
                  <ask:lineSketchStyleProps xmlns:ask="http://schemas.microsoft.com/office/drawing/2018/sketchyshapes" sd="1822612183">
                    <a:custGeom>
                      <a:avLst/>
                      <a:gdLst>
                        <a:gd name="connsiteX0" fmla="*/ 0 w 1141221"/>
                        <a:gd name="connsiteY0" fmla="*/ 0 h 3359880"/>
                        <a:gd name="connsiteX1" fmla="*/ 1141221 w 1141221"/>
                        <a:gd name="connsiteY1" fmla="*/ 0 h 3359880"/>
                        <a:gd name="connsiteX2" fmla="*/ 1141221 w 1141221"/>
                        <a:gd name="connsiteY2" fmla="*/ 3359880 h 3359880"/>
                        <a:gd name="connsiteX3" fmla="*/ 0 w 1141221"/>
                        <a:gd name="connsiteY3" fmla="*/ 3359880 h 3359880"/>
                        <a:gd name="connsiteX4" fmla="*/ 0 w 1141221"/>
                        <a:gd name="connsiteY4" fmla="*/ 0 h 3359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221" h="3359880">
                          <a:moveTo>
                            <a:pt x="0" y="0"/>
                          </a:moveTo>
                          <a:lnTo>
                            <a:pt x="1141221" y="0"/>
                          </a:lnTo>
                          <a:lnTo>
                            <a:pt x="1141221" y="3359880"/>
                          </a:lnTo>
                          <a:lnTo>
                            <a:pt x="0" y="3359880"/>
                          </a:lnTo>
                          <a:lnTo>
                            <a:pt x="0" y="0"/>
                          </a:lnTo>
                          <a:close/>
                        </a:path>
                      </a:pathLst>
                    </a:custGeom>
                    <ask:type>
                      <ask:lineSketchScribble/>
                    </ask:type>
                  </ask:lineSketchStyleProps>
                </a:ext>
              </a:extLst>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lvl="1" algn="ctr" defTabSz="533400">
                <a:lnSpc>
                  <a:spcPct val="90000"/>
                </a:lnSpc>
                <a:spcBef>
                  <a:spcPct val="0"/>
                </a:spcBef>
                <a:spcAft>
                  <a:spcPct val="15000"/>
                </a:spcAft>
                <a:buClrTx/>
                <a:buSzTx/>
              </a:pP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Loyal User Incentives</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Reward loyal users with exclusive access, leaderboards, or tangible rewards, targeting those with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posts &gt; 0</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to avoid fake accounts.</a:t>
              </a:r>
            </a:p>
          </p:txBody>
        </p:sp>
        <p:sp>
          <p:nvSpPr>
            <p:cNvPr id="15" name="Freeform: Shape 14">
              <a:extLst>
                <a:ext uri="{FF2B5EF4-FFF2-40B4-BE49-F238E27FC236}">
                  <a16:creationId xmlns:a16="http://schemas.microsoft.com/office/drawing/2014/main" id="{C4DE1933-FECC-0BC6-A337-2E31B84342D1}"/>
                </a:ext>
              </a:extLst>
            </p:cNvPr>
            <p:cNvSpPr/>
            <p:nvPr/>
          </p:nvSpPr>
          <p:spPr>
            <a:xfrm>
              <a:off x="5808098" y="1334484"/>
              <a:ext cx="1141221" cy="3359880"/>
            </a:xfrm>
            <a:custGeom>
              <a:avLst/>
              <a:gdLst>
                <a:gd name="connsiteX0" fmla="*/ 0 w 1141221"/>
                <a:gd name="connsiteY0" fmla="*/ 0 h 3359880"/>
                <a:gd name="connsiteX1" fmla="*/ 582023 w 1141221"/>
                <a:gd name="connsiteY1" fmla="*/ 0 h 3359880"/>
                <a:gd name="connsiteX2" fmla="*/ 1141221 w 1141221"/>
                <a:gd name="connsiteY2" fmla="*/ 0 h 3359880"/>
                <a:gd name="connsiteX3" fmla="*/ 1141221 w 1141221"/>
                <a:gd name="connsiteY3" fmla="*/ 526381 h 3359880"/>
                <a:gd name="connsiteX4" fmla="*/ 1141221 w 1141221"/>
                <a:gd name="connsiteY4" fmla="*/ 1086361 h 3359880"/>
                <a:gd name="connsiteX5" fmla="*/ 1141221 w 1141221"/>
                <a:gd name="connsiteY5" fmla="*/ 1579144 h 3359880"/>
                <a:gd name="connsiteX6" fmla="*/ 1141221 w 1141221"/>
                <a:gd name="connsiteY6" fmla="*/ 2172722 h 3359880"/>
                <a:gd name="connsiteX7" fmla="*/ 1141221 w 1141221"/>
                <a:gd name="connsiteY7" fmla="*/ 2732702 h 3359880"/>
                <a:gd name="connsiteX8" fmla="*/ 1141221 w 1141221"/>
                <a:gd name="connsiteY8" fmla="*/ 3359880 h 3359880"/>
                <a:gd name="connsiteX9" fmla="*/ 559198 w 1141221"/>
                <a:gd name="connsiteY9" fmla="*/ 3359880 h 3359880"/>
                <a:gd name="connsiteX10" fmla="*/ 0 w 1141221"/>
                <a:gd name="connsiteY10" fmla="*/ 3359880 h 3359880"/>
                <a:gd name="connsiteX11" fmla="*/ 0 w 1141221"/>
                <a:gd name="connsiteY11" fmla="*/ 2799900 h 3359880"/>
                <a:gd name="connsiteX12" fmla="*/ 0 w 1141221"/>
                <a:gd name="connsiteY12" fmla="*/ 2172722 h 3359880"/>
                <a:gd name="connsiteX13" fmla="*/ 0 w 1141221"/>
                <a:gd name="connsiteY13" fmla="*/ 1646341 h 3359880"/>
                <a:gd name="connsiteX14" fmla="*/ 0 w 1141221"/>
                <a:gd name="connsiteY14" fmla="*/ 1187158 h 3359880"/>
                <a:gd name="connsiteX15" fmla="*/ 0 w 1141221"/>
                <a:gd name="connsiteY15" fmla="*/ 627178 h 3359880"/>
                <a:gd name="connsiteX16" fmla="*/ 0 w 1141221"/>
                <a:gd name="connsiteY16" fmla="*/ 0 h 335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1221" h="3359880" fill="none" extrusionOk="0">
                  <a:moveTo>
                    <a:pt x="0" y="0"/>
                  </a:moveTo>
                  <a:cubicBezTo>
                    <a:pt x="242707" y="-16569"/>
                    <a:pt x="320586" y="38432"/>
                    <a:pt x="582023" y="0"/>
                  </a:cubicBezTo>
                  <a:cubicBezTo>
                    <a:pt x="843460" y="-38432"/>
                    <a:pt x="1028800" y="18070"/>
                    <a:pt x="1141221" y="0"/>
                  </a:cubicBezTo>
                  <a:cubicBezTo>
                    <a:pt x="1147428" y="124932"/>
                    <a:pt x="1085946" y="271844"/>
                    <a:pt x="1141221" y="526381"/>
                  </a:cubicBezTo>
                  <a:cubicBezTo>
                    <a:pt x="1196496" y="780918"/>
                    <a:pt x="1080228" y="837720"/>
                    <a:pt x="1141221" y="1086361"/>
                  </a:cubicBezTo>
                  <a:cubicBezTo>
                    <a:pt x="1202214" y="1335002"/>
                    <a:pt x="1096861" y="1471701"/>
                    <a:pt x="1141221" y="1579144"/>
                  </a:cubicBezTo>
                  <a:cubicBezTo>
                    <a:pt x="1185581" y="1686587"/>
                    <a:pt x="1084737" y="1906361"/>
                    <a:pt x="1141221" y="2172722"/>
                  </a:cubicBezTo>
                  <a:cubicBezTo>
                    <a:pt x="1197705" y="2439083"/>
                    <a:pt x="1112302" y="2475229"/>
                    <a:pt x="1141221" y="2732702"/>
                  </a:cubicBezTo>
                  <a:cubicBezTo>
                    <a:pt x="1170140" y="2990175"/>
                    <a:pt x="1117580" y="3180704"/>
                    <a:pt x="1141221" y="3359880"/>
                  </a:cubicBezTo>
                  <a:cubicBezTo>
                    <a:pt x="1002834" y="3363768"/>
                    <a:pt x="707843" y="3302417"/>
                    <a:pt x="559198" y="3359880"/>
                  </a:cubicBezTo>
                  <a:cubicBezTo>
                    <a:pt x="410553" y="3417343"/>
                    <a:pt x="114684" y="3359602"/>
                    <a:pt x="0" y="3359880"/>
                  </a:cubicBezTo>
                  <a:cubicBezTo>
                    <a:pt x="-35544" y="3238216"/>
                    <a:pt x="35665" y="2945813"/>
                    <a:pt x="0" y="2799900"/>
                  </a:cubicBezTo>
                  <a:cubicBezTo>
                    <a:pt x="-35665" y="2653987"/>
                    <a:pt x="24102" y="2371409"/>
                    <a:pt x="0" y="2172722"/>
                  </a:cubicBezTo>
                  <a:cubicBezTo>
                    <a:pt x="-24102" y="1974035"/>
                    <a:pt x="16857" y="1780307"/>
                    <a:pt x="0" y="1646341"/>
                  </a:cubicBezTo>
                  <a:cubicBezTo>
                    <a:pt x="-16857" y="1512375"/>
                    <a:pt x="47352" y="1317956"/>
                    <a:pt x="0" y="1187158"/>
                  </a:cubicBezTo>
                  <a:cubicBezTo>
                    <a:pt x="-47352" y="1056360"/>
                    <a:pt x="61907" y="881915"/>
                    <a:pt x="0" y="627178"/>
                  </a:cubicBezTo>
                  <a:cubicBezTo>
                    <a:pt x="-61907" y="372441"/>
                    <a:pt x="40714" y="290105"/>
                    <a:pt x="0" y="0"/>
                  </a:cubicBezTo>
                  <a:close/>
                </a:path>
                <a:path w="1141221" h="3359880" stroke="0" extrusionOk="0">
                  <a:moveTo>
                    <a:pt x="0" y="0"/>
                  </a:moveTo>
                  <a:cubicBezTo>
                    <a:pt x="228318" y="-5568"/>
                    <a:pt x="314304" y="40688"/>
                    <a:pt x="536374" y="0"/>
                  </a:cubicBezTo>
                  <a:cubicBezTo>
                    <a:pt x="758444" y="-40688"/>
                    <a:pt x="944203" y="71048"/>
                    <a:pt x="1141221" y="0"/>
                  </a:cubicBezTo>
                  <a:cubicBezTo>
                    <a:pt x="1210627" y="209375"/>
                    <a:pt x="1129641" y="396777"/>
                    <a:pt x="1141221" y="593579"/>
                  </a:cubicBezTo>
                  <a:cubicBezTo>
                    <a:pt x="1152801" y="790381"/>
                    <a:pt x="1128497" y="1028672"/>
                    <a:pt x="1141221" y="1153559"/>
                  </a:cubicBezTo>
                  <a:cubicBezTo>
                    <a:pt x="1153945" y="1278446"/>
                    <a:pt x="1106376" y="1432816"/>
                    <a:pt x="1141221" y="1646341"/>
                  </a:cubicBezTo>
                  <a:cubicBezTo>
                    <a:pt x="1176066" y="1859866"/>
                    <a:pt x="1087018" y="2050304"/>
                    <a:pt x="1141221" y="2239920"/>
                  </a:cubicBezTo>
                  <a:cubicBezTo>
                    <a:pt x="1195424" y="2429536"/>
                    <a:pt x="1130615" y="2540409"/>
                    <a:pt x="1141221" y="2766301"/>
                  </a:cubicBezTo>
                  <a:cubicBezTo>
                    <a:pt x="1151827" y="2992193"/>
                    <a:pt x="1110703" y="3104045"/>
                    <a:pt x="1141221" y="3359880"/>
                  </a:cubicBezTo>
                  <a:cubicBezTo>
                    <a:pt x="919513" y="3422703"/>
                    <a:pt x="846442" y="3310336"/>
                    <a:pt x="570611" y="3359880"/>
                  </a:cubicBezTo>
                  <a:cubicBezTo>
                    <a:pt x="294780" y="3409424"/>
                    <a:pt x="213548" y="3295246"/>
                    <a:pt x="0" y="3359880"/>
                  </a:cubicBezTo>
                  <a:cubicBezTo>
                    <a:pt x="-60312" y="3185842"/>
                    <a:pt x="66448" y="3027739"/>
                    <a:pt x="0" y="2732702"/>
                  </a:cubicBezTo>
                  <a:cubicBezTo>
                    <a:pt x="-66448" y="2437665"/>
                    <a:pt x="26152" y="2284993"/>
                    <a:pt x="0" y="2139124"/>
                  </a:cubicBezTo>
                  <a:cubicBezTo>
                    <a:pt x="-26152" y="1993255"/>
                    <a:pt x="5420" y="1780852"/>
                    <a:pt x="0" y="1646341"/>
                  </a:cubicBezTo>
                  <a:cubicBezTo>
                    <a:pt x="-5420" y="1511830"/>
                    <a:pt x="20170" y="1290255"/>
                    <a:pt x="0" y="1086361"/>
                  </a:cubicBezTo>
                  <a:cubicBezTo>
                    <a:pt x="-20170" y="882467"/>
                    <a:pt x="14871" y="782330"/>
                    <a:pt x="0" y="559980"/>
                  </a:cubicBezTo>
                  <a:cubicBezTo>
                    <a:pt x="-14871" y="337630"/>
                    <a:pt x="225" y="127821"/>
                    <a:pt x="0" y="0"/>
                  </a:cubicBezTo>
                  <a:close/>
                </a:path>
              </a:pathLst>
            </a:cu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tx1">
                  <a:alpha val="90000"/>
                </a:schemeClr>
              </a:solidFill>
              <a:extLst>
                <a:ext uri="{C807C97D-BFC1-408E-A445-0C87EB9F89A2}">
                  <ask:lineSketchStyleProps xmlns:ask="http://schemas.microsoft.com/office/drawing/2018/sketchyshapes" sd="662832952">
                    <a:custGeom>
                      <a:avLst/>
                      <a:gdLst>
                        <a:gd name="connsiteX0" fmla="*/ 0 w 1141221"/>
                        <a:gd name="connsiteY0" fmla="*/ 0 h 3359880"/>
                        <a:gd name="connsiteX1" fmla="*/ 1141221 w 1141221"/>
                        <a:gd name="connsiteY1" fmla="*/ 0 h 3359880"/>
                        <a:gd name="connsiteX2" fmla="*/ 1141221 w 1141221"/>
                        <a:gd name="connsiteY2" fmla="*/ 3359880 h 3359880"/>
                        <a:gd name="connsiteX3" fmla="*/ 0 w 1141221"/>
                        <a:gd name="connsiteY3" fmla="*/ 3359880 h 3359880"/>
                        <a:gd name="connsiteX4" fmla="*/ 0 w 1141221"/>
                        <a:gd name="connsiteY4" fmla="*/ 0 h 3359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221" h="3359880">
                          <a:moveTo>
                            <a:pt x="0" y="0"/>
                          </a:moveTo>
                          <a:lnTo>
                            <a:pt x="1141221" y="0"/>
                          </a:lnTo>
                          <a:lnTo>
                            <a:pt x="1141221" y="3359880"/>
                          </a:lnTo>
                          <a:lnTo>
                            <a:pt x="0" y="3359880"/>
                          </a:lnTo>
                          <a:lnTo>
                            <a:pt x="0" y="0"/>
                          </a:lnTo>
                          <a:close/>
                        </a:path>
                      </a:pathLst>
                    </a:custGeom>
                    <ask:type>
                      <ask:lineSketchScribble/>
                    </ask:type>
                  </ask:lineSketchStyleProps>
                </a:ext>
              </a:extLst>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lvl="1" algn="ctr" defTabSz="533400">
                <a:lnSpc>
                  <a:spcPct val="90000"/>
                </a:lnSpc>
                <a:spcBef>
                  <a:spcPct val="0"/>
                </a:spcBef>
                <a:spcAft>
                  <a:spcPct val="15000"/>
                </a:spcAft>
                <a:buClrTx/>
                <a:buSzTx/>
              </a:pP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Re-engagement</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Re-engage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26%</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zero-post users with personalized content and premium benefits for increased activity.</a:t>
              </a:r>
            </a:p>
          </p:txBody>
        </p:sp>
        <p:sp>
          <p:nvSpPr>
            <p:cNvPr id="17" name="Freeform: Shape 16">
              <a:extLst>
                <a:ext uri="{FF2B5EF4-FFF2-40B4-BE49-F238E27FC236}">
                  <a16:creationId xmlns:a16="http://schemas.microsoft.com/office/drawing/2014/main" id="{4CB732BD-5CC6-5964-6501-E78E338EF65A}"/>
                </a:ext>
              </a:extLst>
            </p:cNvPr>
            <p:cNvSpPr/>
            <p:nvPr/>
          </p:nvSpPr>
          <p:spPr>
            <a:xfrm>
              <a:off x="7109090" y="1334484"/>
              <a:ext cx="1141221" cy="3359880"/>
            </a:xfrm>
            <a:custGeom>
              <a:avLst/>
              <a:gdLst>
                <a:gd name="connsiteX0" fmla="*/ 0 w 1141221"/>
                <a:gd name="connsiteY0" fmla="*/ 0 h 3359880"/>
                <a:gd name="connsiteX1" fmla="*/ 593435 w 1141221"/>
                <a:gd name="connsiteY1" fmla="*/ 0 h 3359880"/>
                <a:gd name="connsiteX2" fmla="*/ 1141221 w 1141221"/>
                <a:gd name="connsiteY2" fmla="*/ 0 h 3359880"/>
                <a:gd name="connsiteX3" fmla="*/ 1141221 w 1141221"/>
                <a:gd name="connsiteY3" fmla="*/ 459184 h 3359880"/>
                <a:gd name="connsiteX4" fmla="*/ 1141221 w 1141221"/>
                <a:gd name="connsiteY4" fmla="*/ 918367 h 3359880"/>
                <a:gd name="connsiteX5" fmla="*/ 1141221 w 1141221"/>
                <a:gd name="connsiteY5" fmla="*/ 1444748 h 3359880"/>
                <a:gd name="connsiteX6" fmla="*/ 1141221 w 1141221"/>
                <a:gd name="connsiteY6" fmla="*/ 1937531 h 3359880"/>
                <a:gd name="connsiteX7" fmla="*/ 1141221 w 1141221"/>
                <a:gd name="connsiteY7" fmla="*/ 2531110 h 3359880"/>
                <a:gd name="connsiteX8" fmla="*/ 1141221 w 1141221"/>
                <a:gd name="connsiteY8" fmla="*/ 3359880 h 3359880"/>
                <a:gd name="connsiteX9" fmla="*/ 604847 w 1141221"/>
                <a:gd name="connsiteY9" fmla="*/ 3359880 h 3359880"/>
                <a:gd name="connsiteX10" fmla="*/ 0 w 1141221"/>
                <a:gd name="connsiteY10" fmla="*/ 3359880 h 3359880"/>
                <a:gd name="connsiteX11" fmla="*/ 0 w 1141221"/>
                <a:gd name="connsiteY11" fmla="*/ 2833499 h 3359880"/>
                <a:gd name="connsiteX12" fmla="*/ 0 w 1141221"/>
                <a:gd name="connsiteY12" fmla="*/ 2307118 h 3359880"/>
                <a:gd name="connsiteX13" fmla="*/ 0 w 1141221"/>
                <a:gd name="connsiteY13" fmla="*/ 1780736 h 3359880"/>
                <a:gd name="connsiteX14" fmla="*/ 0 w 1141221"/>
                <a:gd name="connsiteY14" fmla="*/ 1153559 h 3359880"/>
                <a:gd name="connsiteX15" fmla="*/ 0 w 1141221"/>
                <a:gd name="connsiteY15" fmla="*/ 694375 h 3359880"/>
                <a:gd name="connsiteX16" fmla="*/ 0 w 1141221"/>
                <a:gd name="connsiteY16" fmla="*/ 0 h 335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1221" h="3359880" fill="none" extrusionOk="0">
                  <a:moveTo>
                    <a:pt x="0" y="0"/>
                  </a:moveTo>
                  <a:cubicBezTo>
                    <a:pt x="160855" y="-45802"/>
                    <a:pt x="368385" y="71190"/>
                    <a:pt x="593435" y="0"/>
                  </a:cubicBezTo>
                  <a:cubicBezTo>
                    <a:pt x="818485" y="-71190"/>
                    <a:pt x="938707" y="63787"/>
                    <a:pt x="1141221" y="0"/>
                  </a:cubicBezTo>
                  <a:cubicBezTo>
                    <a:pt x="1180015" y="223047"/>
                    <a:pt x="1127742" y="249512"/>
                    <a:pt x="1141221" y="459184"/>
                  </a:cubicBezTo>
                  <a:cubicBezTo>
                    <a:pt x="1154700" y="668856"/>
                    <a:pt x="1087028" y="785973"/>
                    <a:pt x="1141221" y="918367"/>
                  </a:cubicBezTo>
                  <a:cubicBezTo>
                    <a:pt x="1195414" y="1050761"/>
                    <a:pt x="1124701" y="1232122"/>
                    <a:pt x="1141221" y="1444748"/>
                  </a:cubicBezTo>
                  <a:cubicBezTo>
                    <a:pt x="1157741" y="1657374"/>
                    <a:pt x="1107800" y="1833490"/>
                    <a:pt x="1141221" y="1937531"/>
                  </a:cubicBezTo>
                  <a:cubicBezTo>
                    <a:pt x="1174642" y="2041572"/>
                    <a:pt x="1138434" y="2322278"/>
                    <a:pt x="1141221" y="2531110"/>
                  </a:cubicBezTo>
                  <a:cubicBezTo>
                    <a:pt x="1144008" y="2739942"/>
                    <a:pt x="1134373" y="2995833"/>
                    <a:pt x="1141221" y="3359880"/>
                  </a:cubicBezTo>
                  <a:cubicBezTo>
                    <a:pt x="986248" y="3404729"/>
                    <a:pt x="744430" y="3339521"/>
                    <a:pt x="604847" y="3359880"/>
                  </a:cubicBezTo>
                  <a:cubicBezTo>
                    <a:pt x="465264" y="3380239"/>
                    <a:pt x="278914" y="3296604"/>
                    <a:pt x="0" y="3359880"/>
                  </a:cubicBezTo>
                  <a:cubicBezTo>
                    <a:pt x="-1546" y="3110468"/>
                    <a:pt x="52395" y="3043429"/>
                    <a:pt x="0" y="2833499"/>
                  </a:cubicBezTo>
                  <a:cubicBezTo>
                    <a:pt x="-52395" y="2623569"/>
                    <a:pt x="51274" y="2524298"/>
                    <a:pt x="0" y="2307118"/>
                  </a:cubicBezTo>
                  <a:cubicBezTo>
                    <a:pt x="-51274" y="2089938"/>
                    <a:pt x="35024" y="2040479"/>
                    <a:pt x="0" y="1780736"/>
                  </a:cubicBezTo>
                  <a:cubicBezTo>
                    <a:pt x="-35024" y="1520993"/>
                    <a:pt x="34479" y="1331620"/>
                    <a:pt x="0" y="1153559"/>
                  </a:cubicBezTo>
                  <a:cubicBezTo>
                    <a:pt x="-34479" y="975498"/>
                    <a:pt x="6086" y="832641"/>
                    <a:pt x="0" y="694375"/>
                  </a:cubicBezTo>
                  <a:cubicBezTo>
                    <a:pt x="-6086" y="556109"/>
                    <a:pt x="8879" y="285130"/>
                    <a:pt x="0" y="0"/>
                  </a:cubicBezTo>
                  <a:close/>
                </a:path>
                <a:path w="1141221" h="3359880" stroke="0" extrusionOk="0">
                  <a:moveTo>
                    <a:pt x="0" y="0"/>
                  </a:moveTo>
                  <a:cubicBezTo>
                    <a:pt x="121249" y="-31680"/>
                    <a:pt x="295738" y="18742"/>
                    <a:pt x="570611" y="0"/>
                  </a:cubicBezTo>
                  <a:cubicBezTo>
                    <a:pt x="845484" y="-18742"/>
                    <a:pt x="951843" y="37637"/>
                    <a:pt x="1141221" y="0"/>
                  </a:cubicBezTo>
                  <a:cubicBezTo>
                    <a:pt x="1167450" y="188190"/>
                    <a:pt x="1127831" y="390765"/>
                    <a:pt x="1141221" y="627178"/>
                  </a:cubicBezTo>
                  <a:cubicBezTo>
                    <a:pt x="1154611" y="863591"/>
                    <a:pt x="1120656" y="958925"/>
                    <a:pt x="1141221" y="1119960"/>
                  </a:cubicBezTo>
                  <a:cubicBezTo>
                    <a:pt x="1161786" y="1280995"/>
                    <a:pt x="1104350" y="1583806"/>
                    <a:pt x="1141221" y="1713539"/>
                  </a:cubicBezTo>
                  <a:cubicBezTo>
                    <a:pt x="1178092" y="1843272"/>
                    <a:pt x="1117504" y="2071318"/>
                    <a:pt x="1141221" y="2239920"/>
                  </a:cubicBezTo>
                  <a:cubicBezTo>
                    <a:pt x="1164938" y="2408522"/>
                    <a:pt x="1129304" y="2615776"/>
                    <a:pt x="1141221" y="2833499"/>
                  </a:cubicBezTo>
                  <a:cubicBezTo>
                    <a:pt x="1153138" y="3051222"/>
                    <a:pt x="1106262" y="3128267"/>
                    <a:pt x="1141221" y="3359880"/>
                  </a:cubicBezTo>
                  <a:cubicBezTo>
                    <a:pt x="886343" y="3417951"/>
                    <a:pt x="750135" y="3337004"/>
                    <a:pt x="559198" y="3359880"/>
                  </a:cubicBezTo>
                  <a:cubicBezTo>
                    <a:pt x="368261" y="3382756"/>
                    <a:pt x="220552" y="3311130"/>
                    <a:pt x="0" y="3359880"/>
                  </a:cubicBezTo>
                  <a:cubicBezTo>
                    <a:pt x="-53501" y="3102780"/>
                    <a:pt x="1339" y="3038566"/>
                    <a:pt x="0" y="2833499"/>
                  </a:cubicBezTo>
                  <a:cubicBezTo>
                    <a:pt x="-1339" y="2628432"/>
                    <a:pt x="51700" y="2505965"/>
                    <a:pt x="0" y="2374315"/>
                  </a:cubicBezTo>
                  <a:cubicBezTo>
                    <a:pt x="-51700" y="2242665"/>
                    <a:pt x="28656" y="1985087"/>
                    <a:pt x="0" y="1780736"/>
                  </a:cubicBezTo>
                  <a:cubicBezTo>
                    <a:pt x="-28656" y="1576385"/>
                    <a:pt x="20871" y="1391987"/>
                    <a:pt x="0" y="1254355"/>
                  </a:cubicBezTo>
                  <a:cubicBezTo>
                    <a:pt x="-20871" y="1116723"/>
                    <a:pt x="18182" y="1000483"/>
                    <a:pt x="0" y="761573"/>
                  </a:cubicBezTo>
                  <a:cubicBezTo>
                    <a:pt x="-18182" y="522663"/>
                    <a:pt x="8552" y="241722"/>
                    <a:pt x="0" y="0"/>
                  </a:cubicBezTo>
                  <a:close/>
                </a:path>
              </a:pathLst>
            </a:cu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tx1">
                  <a:alpha val="90000"/>
                </a:schemeClr>
              </a:solidFill>
              <a:extLst>
                <a:ext uri="{C807C97D-BFC1-408E-A445-0C87EB9F89A2}">
                  <ask:lineSketchStyleProps xmlns:ask="http://schemas.microsoft.com/office/drawing/2018/sketchyshapes" sd="4053367119">
                    <a:custGeom>
                      <a:avLst/>
                      <a:gdLst>
                        <a:gd name="connsiteX0" fmla="*/ 0 w 1141221"/>
                        <a:gd name="connsiteY0" fmla="*/ 0 h 3359880"/>
                        <a:gd name="connsiteX1" fmla="*/ 1141221 w 1141221"/>
                        <a:gd name="connsiteY1" fmla="*/ 0 h 3359880"/>
                        <a:gd name="connsiteX2" fmla="*/ 1141221 w 1141221"/>
                        <a:gd name="connsiteY2" fmla="*/ 3359880 h 3359880"/>
                        <a:gd name="connsiteX3" fmla="*/ 0 w 1141221"/>
                        <a:gd name="connsiteY3" fmla="*/ 3359880 h 3359880"/>
                        <a:gd name="connsiteX4" fmla="*/ 0 w 1141221"/>
                        <a:gd name="connsiteY4" fmla="*/ 0 h 3359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221" h="3359880">
                          <a:moveTo>
                            <a:pt x="0" y="0"/>
                          </a:moveTo>
                          <a:lnTo>
                            <a:pt x="1141221" y="0"/>
                          </a:lnTo>
                          <a:lnTo>
                            <a:pt x="1141221" y="3359880"/>
                          </a:lnTo>
                          <a:lnTo>
                            <a:pt x="0" y="3359880"/>
                          </a:lnTo>
                          <a:lnTo>
                            <a:pt x="0" y="0"/>
                          </a:lnTo>
                          <a:close/>
                        </a:path>
                      </a:pathLst>
                    </a:custGeom>
                    <ask:type>
                      <ask:lineSketchScribble/>
                    </ask:type>
                  </ask:lineSketchStyleProps>
                </a:ext>
              </a:extLst>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lvl="1" algn="ctr" defTabSz="533400">
                <a:lnSpc>
                  <a:spcPct val="90000"/>
                </a:lnSpc>
                <a:spcBef>
                  <a:spcPct val="0"/>
                </a:spcBef>
                <a:spcAft>
                  <a:spcPct val="15000"/>
                </a:spcAft>
                <a:buClrTx/>
                <a:buSzTx/>
              </a:pP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Influencer Strategy</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Focus on influencers with a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60% engagement rate</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40% follower count</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for optimal collaboration.</a:t>
              </a:r>
            </a:p>
          </p:txBody>
        </p:sp>
      </p:grpSp>
    </p:spTree>
    <p:extLst>
      <p:ext uri="{BB962C8B-B14F-4D97-AF65-F5344CB8AC3E}">
        <p14:creationId xmlns:p14="http://schemas.microsoft.com/office/powerpoint/2010/main" val="3069397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0"/>
        <p:cNvGrpSpPr/>
        <p:nvPr/>
      </p:nvGrpSpPr>
      <p:grpSpPr>
        <a:xfrm>
          <a:off x="0" y="0"/>
          <a:ext cx="0" cy="0"/>
          <a:chOff x="0" y="0"/>
          <a:chExt cx="0" cy="0"/>
        </a:xfrm>
      </p:grpSpPr>
      <p:pic>
        <p:nvPicPr>
          <p:cNvPr id="151" name="Google Shape;151;p29"/>
          <p:cNvPicPr preferRelativeResize="0"/>
          <p:nvPr/>
        </p:nvPicPr>
        <p:blipFill rotWithShape="1">
          <a:blip r:embed="rId3">
            <a:alphaModFix/>
          </a:blip>
          <a:srcRect/>
          <a:stretch/>
        </p:blipFill>
        <p:spPr>
          <a:xfrm>
            <a:off x="1528750" y="857250"/>
            <a:ext cx="6086475"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pic>
        <p:nvPicPr>
          <p:cNvPr id="3078" name="Picture 6" descr="Instagram launches a new logo - a 'simpler camera' - BBC News">
            <a:extLst>
              <a:ext uri="{FF2B5EF4-FFF2-40B4-BE49-F238E27FC236}">
                <a16:creationId xmlns:a16="http://schemas.microsoft.com/office/drawing/2014/main" id="{22066C8E-90D6-EC61-68A6-7D9033E885EE}"/>
              </a:ext>
            </a:extLst>
          </p:cNvPr>
          <p:cNvPicPr>
            <a:picLocks noChangeAspect="1" noChangeArrowheads="1"/>
          </p:cNvPicPr>
          <p:nvPr/>
        </p:nvPicPr>
        <p:blipFill>
          <a:blip r:embed="rId3">
            <a:alphaModFix amt="13000"/>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Problem statement</a:t>
            </a:r>
            <a:endParaRPr sz="2688"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You are hired as a data analyst at Meta and asked to collaborate with Marketing team. Marketing teams wants to leverage Instagram's user data to develop targeted marketing strategies that will increase user engagement, retention, and acquisition. Provide insights and recommendations to address the following objectives.</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500" b="1" dirty="0">
                <a:latin typeface="Times New Roman" panose="02020603050405020304" pitchFamily="18" charset="0"/>
                <a:ea typeface="Calibri" panose="020F0502020204030204" pitchFamily="34" charset="0"/>
                <a:cs typeface="Times New Roman" panose="02020603050405020304" pitchFamily="18" charset="0"/>
              </a:rPr>
              <a:t>Database schema</a:t>
            </a:r>
            <a:endParaRPr sz="25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9" name="Google Shape;79;p17"/>
          <p:cNvPicPr preferRelativeResize="0"/>
          <p:nvPr/>
        </p:nvPicPr>
        <p:blipFill>
          <a:blip r:embed="rId3">
            <a:alphaModFix/>
          </a:blip>
          <a:stretch>
            <a:fillRect/>
          </a:stretch>
        </p:blipFill>
        <p:spPr>
          <a:xfrm>
            <a:off x="1811475" y="1017725"/>
            <a:ext cx="5205401" cy="4036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comments_id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unique identifier for each comment</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comment_text</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text content of a given comment</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unique identifier for each user</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photo_id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unique identifier for each photo</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created_at</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date of interaction in the form like, photos, tags</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follower_id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a:t>
            </a: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of the follower for a certain user</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followee_id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a:t>
            </a: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of </a:t>
            </a: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followee</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for a certain user</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tag_id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unique identifier for each tag</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image_url</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link to the image posted on the platform</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username : username chosen by the user</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5" name="Google Shape;85;p18"/>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GB" sz="2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 description</a:t>
            </a:r>
            <a:endParaRPr sz="2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lnSpc>
                <a:spcPct val="80000"/>
              </a:lnSpc>
              <a:spcBef>
                <a:spcPts val="0"/>
              </a:spcBef>
              <a:spcAft>
                <a:spcPts val="0"/>
              </a:spcAft>
              <a:buSzPts val="605"/>
              <a:buNone/>
            </a:pPr>
            <a:endParaRPr sz="2140" b="1" dirty="0">
              <a:solidFill>
                <a:srgbClr val="000000"/>
              </a:solidFill>
            </a:endParaRPr>
          </a:p>
        </p:txBody>
      </p:sp>
      <p:sp>
        <p:nvSpPr>
          <p:cNvPr id="86" name="Google Shape;86;p18"/>
          <p:cNvSpPr txBox="1"/>
          <p:nvPr/>
        </p:nvSpPr>
        <p:spPr>
          <a:xfrm>
            <a:off x="3072000" y="4338025"/>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dirty="0">
                <a:solidFill>
                  <a:schemeClr val="tx1"/>
                </a:solidFill>
              </a:rPr>
              <a:t>Data Link: </a:t>
            </a:r>
            <a:r>
              <a:rPr lang="en-GB" sz="1800" b="1" u="sng" dirty="0">
                <a:solidFill>
                  <a:schemeClr val="hlink"/>
                </a:solidFill>
                <a:hlinkClick r:id="rId3"/>
              </a:rPr>
              <a:t>Link</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C321-7E22-950F-3A54-89601F8C2A3F}"/>
              </a:ext>
            </a:extLst>
          </p:cNvPr>
          <p:cNvSpPr>
            <a:spLocks noGrp="1"/>
          </p:cNvSpPr>
          <p:nvPr>
            <p:ph type="title"/>
          </p:nvPr>
        </p:nvSpPr>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Distribution of User Activity</a:t>
            </a:r>
          </a:p>
        </p:txBody>
      </p:sp>
      <p:sp>
        <p:nvSpPr>
          <p:cNvPr id="3" name="Text Placeholder 2">
            <a:extLst>
              <a:ext uri="{FF2B5EF4-FFF2-40B4-BE49-F238E27FC236}">
                <a16:creationId xmlns:a16="http://schemas.microsoft.com/office/drawing/2014/main" id="{BD1651AE-A09C-CDD8-95A0-48975FD87491}"/>
              </a:ext>
            </a:extLst>
          </p:cNvPr>
          <p:cNvSpPr>
            <a:spLocks noGrp="1"/>
          </p:cNvSpPr>
          <p:nvPr>
            <p:ph type="body" idx="1"/>
          </p:nvPr>
        </p:nvSpPr>
        <p:spPr>
          <a:xfrm>
            <a:off x="311700" y="1241503"/>
            <a:ext cx="3494583" cy="3327372"/>
          </a:xfrm>
        </p:spPr>
        <p:txBody>
          <a:bodyPr>
            <a:normAutofit lnSpcReduction="10000"/>
          </a:bodyPr>
          <a:lstStyle/>
          <a:p>
            <a:pPr algn="just"/>
            <a:r>
              <a:rPr lang="en-IN" dirty="0">
                <a:solidFill>
                  <a:schemeClr val="tx1"/>
                </a:solidFill>
                <a:latin typeface="Times New Roman" panose="02020603050405020304" pitchFamily="18" charset="0"/>
                <a:cs typeface="Times New Roman" panose="02020603050405020304" pitchFamily="18" charset="0"/>
              </a:rPr>
              <a:t>User activity consists of – posts, likes and comments.</a:t>
            </a:r>
          </a:p>
          <a:p>
            <a:pPr algn="just"/>
            <a:r>
              <a:rPr lang="en-IN" dirty="0">
                <a:solidFill>
                  <a:schemeClr val="tx1"/>
                </a:solidFill>
                <a:latin typeface="Times New Roman" panose="02020603050405020304" pitchFamily="18" charset="0"/>
                <a:cs typeface="Times New Roman" panose="02020603050405020304" pitchFamily="18" charset="0"/>
              </a:rPr>
              <a:t>The given charts show the distribution of user posts in terms of percentage of whole.</a:t>
            </a:r>
          </a:p>
          <a:p>
            <a:pPr algn="just"/>
            <a:r>
              <a:rPr lang="en-IN" dirty="0">
                <a:solidFill>
                  <a:schemeClr val="tx1"/>
                </a:solidFill>
                <a:latin typeface="Times New Roman" panose="02020603050405020304" pitchFamily="18" charset="0"/>
                <a:cs typeface="Times New Roman" panose="02020603050405020304" pitchFamily="18" charset="0"/>
              </a:rPr>
              <a:t>The distribution is as follows – </a:t>
            </a:r>
          </a:p>
          <a:p>
            <a:pPr marL="114300" indent="0" algn="just">
              <a:buNone/>
            </a:pPr>
            <a:r>
              <a:rPr lang="en-IN" dirty="0">
                <a:solidFill>
                  <a:schemeClr val="tx1"/>
                </a:solidFill>
                <a:latin typeface="Times New Roman" panose="02020603050405020304" pitchFamily="18" charset="0"/>
                <a:cs typeface="Times New Roman" panose="02020603050405020304" pitchFamily="18" charset="0"/>
              </a:rPr>
              <a:t>Low posts &gt; Zero posts &gt; Medium posts &gt; High posts</a:t>
            </a:r>
          </a:p>
        </p:txBody>
      </p:sp>
      <p:graphicFrame>
        <p:nvGraphicFramePr>
          <p:cNvPr id="4" name="Chart 3">
            <a:extLst>
              <a:ext uri="{FF2B5EF4-FFF2-40B4-BE49-F238E27FC236}">
                <a16:creationId xmlns:a16="http://schemas.microsoft.com/office/drawing/2014/main" id="{F9BC0F80-19AF-5CAA-C424-587E3E05AB6B}"/>
              </a:ext>
            </a:extLst>
          </p:cNvPr>
          <p:cNvGraphicFramePr>
            <a:graphicFrameLocks/>
          </p:cNvGraphicFramePr>
          <p:nvPr>
            <p:extLst>
              <p:ext uri="{D42A27DB-BD31-4B8C-83A1-F6EECF244321}">
                <p14:modId xmlns:p14="http://schemas.microsoft.com/office/powerpoint/2010/main" val="3044836145"/>
              </p:ext>
            </p:extLst>
          </p:nvPr>
        </p:nvGraphicFramePr>
        <p:xfrm>
          <a:off x="5010614" y="1464527"/>
          <a:ext cx="3330497" cy="23343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590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6A86-49FF-376B-A318-0D74D117F77E}"/>
              </a:ext>
            </a:extLst>
          </p:cNvPr>
          <p:cNvSpPr>
            <a:spLocks noGrp="1"/>
          </p:cNvSpPr>
          <p:nvPr>
            <p:ph type="title"/>
          </p:nvPr>
        </p:nvSpPr>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Distribution of User Activity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7147983-0071-02A8-736B-DECCC7B71B01}"/>
              </a:ext>
            </a:extLst>
          </p:cNvPr>
          <p:cNvSpPr>
            <a:spLocks noGrp="1"/>
          </p:cNvSpPr>
          <p:nvPr>
            <p:ph type="body" idx="1"/>
          </p:nvPr>
        </p:nvSpPr>
        <p:spPr>
          <a:xfrm>
            <a:off x="311700" y="1741968"/>
            <a:ext cx="3784515" cy="2317076"/>
          </a:xfrm>
        </p:spPr>
        <p:txBody>
          <a:bodyPr/>
          <a:lstStyle/>
          <a:p>
            <a:r>
              <a:rPr lang="en-IN" dirty="0">
                <a:solidFill>
                  <a:schemeClr val="tx1"/>
                </a:solidFill>
                <a:latin typeface="Times New Roman" panose="02020603050405020304" pitchFamily="18" charset="0"/>
                <a:cs typeface="Times New Roman" panose="02020603050405020304" pitchFamily="18" charset="0"/>
              </a:rPr>
              <a:t>The doughnut chart shows the distribution of likes.</a:t>
            </a:r>
          </a:p>
          <a:p>
            <a:r>
              <a:rPr lang="en-IN" dirty="0">
                <a:solidFill>
                  <a:schemeClr val="tx1"/>
                </a:solidFill>
                <a:latin typeface="Times New Roman" panose="02020603050405020304" pitchFamily="18" charset="0"/>
                <a:cs typeface="Times New Roman" panose="02020603050405020304" pitchFamily="18" charset="0"/>
              </a:rPr>
              <a:t>The order of segments is as follows – </a:t>
            </a:r>
          </a:p>
          <a:p>
            <a:pPr marL="114300" indent="0">
              <a:buNone/>
            </a:pPr>
            <a:r>
              <a:rPr lang="en-IN" dirty="0">
                <a:solidFill>
                  <a:schemeClr val="tx1"/>
                </a:solidFill>
                <a:latin typeface="Times New Roman" panose="02020603050405020304" pitchFamily="18" charset="0"/>
                <a:cs typeface="Times New Roman" panose="02020603050405020304" pitchFamily="18" charset="0"/>
              </a:rPr>
              <a:t>Low likes &gt; Medium likes &gt; Zero likes &gt; High likes</a:t>
            </a:r>
          </a:p>
        </p:txBody>
      </p:sp>
      <p:graphicFrame>
        <p:nvGraphicFramePr>
          <p:cNvPr id="4" name="Chart 3">
            <a:extLst>
              <a:ext uri="{FF2B5EF4-FFF2-40B4-BE49-F238E27FC236}">
                <a16:creationId xmlns:a16="http://schemas.microsoft.com/office/drawing/2014/main" id="{50B42060-B7AF-81EA-B68D-D08057AD085B}"/>
              </a:ext>
            </a:extLst>
          </p:cNvPr>
          <p:cNvGraphicFramePr>
            <a:graphicFrameLocks/>
          </p:cNvGraphicFramePr>
          <p:nvPr>
            <p:extLst>
              <p:ext uri="{D42A27DB-BD31-4B8C-83A1-F6EECF244321}">
                <p14:modId xmlns:p14="http://schemas.microsoft.com/office/powerpoint/2010/main" val="3802446365"/>
              </p:ext>
            </p:extLst>
          </p:nvPr>
        </p:nvGraphicFramePr>
        <p:xfrm>
          <a:off x="5047788" y="1579950"/>
          <a:ext cx="3375100" cy="25757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3572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B8A4E-C557-0EE1-6B60-7F5F2FC0A171}"/>
              </a:ext>
            </a:extLst>
          </p:cNvPr>
          <p:cNvSpPr>
            <a:spLocks noGrp="1"/>
          </p:cNvSpPr>
          <p:nvPr>
            <p:ph type="title"/>
          </p:nvPr>
        </p:nvSpPr>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Distribution of User Activity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70968F7-2BCB-274C-B9A9-5DCCFC7DFA8A}"/>
              </a:ext>
            </a:extLst>
          </p:cNvPr>
          <p:cNvSpPr>
            <a:spLocks noGrp="1"/>
          </p:cNvSpPr>
          <p:nvPr>
            <p:ph type="body" idx="1"/>
          </p:nvPr>
        </p:nvSpPr>
        <p:spPr>
          <a:xfrm>
            <a:off x="311700" y="1661726"/>
            <a:ext cx="3784515" cy="2505125"/>
          </a:xfrm>
        </p:spPr>
        <p:txBody>
          <a:bodyPr/>
          <a:lstStyle/>
          <a:p>
            <a:r>
              <a:rPr lang="en-IN" dirty="0">
                <a:solidFill>
                  <a:schemeClr val="tx1"/>
                </a:solidFill>
                <a:latin typeface="Times New Roman" panose="02020603050405020304" pitchFamily="18" charset="0"/>
                <a:cs typeface="Times New Roman" panose="02020603050405020304" pitchFamily="18" charset="0"/>
              </a:rPr>
              <a:t>The doughnut chart shows the distribution of comments.</a:t>
            </a:r>
          </a:p>
          <a:p>
            <a:r>
              <a:rPr lang="en-IN" dirty="0">
                <a:solidFill>
                  <a:schemeClr val="tx1"/>
                </a:solidFill>
                <a:latin typeface="Times New Roman" panose="02020603050405020304" pitchFamily="18" charset="0"/>
                <a:cs typeface="Times New Roman" panose="02020603050405020304" pitchFamily="18" charset="0"/>
              </a:rPr>
              <a:t>The order of segments is as follows – </a:t>
            </a:r>
          </a:p>
          <a:p>
            <a:pPr marL="114300" indent="0">
              <a:buNone/>
            </a:pPr>
            <a:r>
              <a:rPr lang="en-IN" dirty="0">
                <a:solidFill>
                  <a:schemeClr val="tx1"/>
                </a:solidFill>
                <a:latin typeface="Times New Roman" panose="02020603050405020304" pitchFamily="18" charset="0"/>
                <a:cs typeface="Times New Roman" panose="02020603050405020304" pitchFamily="18" charset="0"/>
              </a:rPr>
              <a:t>Low comments &gt; Zero comments &gt; Hight comments</a:t>
            </a:r>
          </a:p>
        </p:txBody>
      </p:sp>
      <p:graphicFrame>
        <p:nvGraphicFramePr>
          <p:cNvPr id="5" name="Chart 4">
            <a:extLst>
              <a:ext uri="{FF2B5EF4-FFF2-40B4-BE49-F238E27FC236}">
                <a16:creationId xmlns:a16="http://schemas.microsoft.com/office/drawing/2014/main" id="{161BC482-16E9-190B-2B84-5CF60C056813}"/>
              </a:ext>
            </a:extLst>
          </p:cNvPr>
          <p:cNvGraphicFramePr>
            <a:graphicFrameLocks/>
          </p:cNvGraphicFramePr>
          <p:nvPr>
            <p:extLst>
              <p:ext uri="{D42A27DB-BD31-4B8C-83A1-F6EECF244321}">
                <p14:modId xmlns:p14="http://schemas.microsoft.com/office/powerpoint/2010/main" val="1106718835"/>
              </p:ext>
            </p:extLst>
          </p:nvPr>
        </p:nvGraphicFramePr>
        <p:xfrm>
          <a:off x="5151863" y="1587384"/>
          <a:ext cx="3233356" cy="25869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0573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6DD8-B280-F924-32AF-F760FA421816}"/>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Hashtags for Personalized and Engaging Ad Campaigns</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9D8370D-46D1-5FC3-766C-F71EA6BFE9FB}"/>
              </a:ext>
            </a:extLst>
          </p:cNvPr>
          <p:cNvSpPr>
            <a:spLocks noGrp="1"/>
          </p:cNvSpPr>
          <p:nvPr>
            <p:ph type="body" idx="1"/>
          </p:nvPr>
        </p:nvSpPr>
        <p:spPr>
          <a:xfrm>
            <a:off x="237893" y="1405054"/>
            <a:ext cx="3843453" cy="3575823"/>
          </a:xfrm>
        </p:spPr>
        <p:txBody>
          <a:bodyPr>
            <a:normAutofit fontScale="92500" lnSpcReduction="20000"/>
          </a:bodyPr>
          <a:lstStyle/>
          <a:p>
            <a:pPr algn="just">
              <a:buFont typeface="+mj-lt"/>
              <a:buAutoNum type="arabicPeriod"/>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chart above shows the sum of count of tags used by users.</a:t>
            </a:r>
          </a:p>
          <a:p>
            <a:pPr algn="just">
              <a:buFont typeface="+mj-lt"/>
              <a:buAutoNum type="arabicPeriod"/>
            </a:pP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Observations – </a:t>
            </a:r>
          </a:p>
          <a:p>
            <a:pPr marL="800100" lvl="1" indent="-342900" algn="just">
              <a:lnSpc>
                <a:spcPct val="107000"/>
              </a:lnSpc>
              <a:buFont typeface="+mj-lt"/>
              <a:buAutoNum type="romanLcPeriod"/>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Party is the mostly used tags by the users.</a:t>
            </a:r>
          </a:p>
          <a:p>
            <a:pPr marL="800100" lvl="1" indent="-342900" algn="just">
              <a:lnSpc>
                <a:spcPct val="107000"/>
              </a:lnSpc>
              <a:buFont typeface="+mj-lt"/>
              <a:buAutoNum type="romanLcPeriod"/>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Other </a:t>
            </a:r>
            <a:r>
              <a:rPr lang="en-IN"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popular</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tags include </a:t>
            </a:r>
            <a:r>
              <a:rPr lang="en-IN"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food</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fashion</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beauty</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gn="just">
              <a:lnSpc>
                <a:spcPct val="107000"/>
              </a:lnSpc>
              <a:buFont typeface="+mj-lt"/>
              <a:buAutoNum type="romanLcPeriod"/>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least used tags are foodie and landscape.</a:t>
            </a:r>
          </a:p>
          <a:p>
            <a:pPr marL="800100" lvl="1" indent="-342900" algn="just">
              <a:lnSpc>
                <a:spcPct val="107000"/>
              </a:lnSpc>
              <a:spcAft>
                <a:spcPts val="800"/>
              </a:spcAft>
              <a:buFont typeface="+mj-lt"/>
              <a:buAutoNum type="romanLcPeriod"/>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Food and foodie are similar tags but food is used more than foodie. This can help us </a:t>
            </a:r>
            <a:r>
              <a:rPr lang="en-IN"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tags that are popular among the users</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graphicFrame>
        <p:nvGraphicFramePr>
          <p:cNvPr id="4" name="Chart 3">
            <a:extLst>
              <a:ext uri="{FF2B5EF4-FFF2-40B4-BE49-F238E27FC236}">
                <a16:creationId xmlns:a16="http://schemas.microsoft.com/office/drawing/2014/main" id="{8B6B7A72-38A9-04C8-5E19-19943A5717EA}"/>
              </a:ext>
            </a:extLst>
          </p:cNvPr>
          <p:cNvGraphicFramePr/>
          <p:nvPr>
            <p:extLst>
              <p:ext uri="{D42A27DB-BD31-4B8C-83A1-F6EECF244321}">
                <p14:modId xmlns:p14="http://schemas.microsoft.com/office/powerpoint/2010/main" val="1932692203"/>
              </p:ext>
            </p:extLst>
          </p:nvPr>
        </p:nvGraphicFramePr>
        <p:xfrm>
          <a:off x="4386146" y="1405054"/>
          <a:ext cx="4446154" cy="35758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2256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809</TotalTime>
  <Words>1888</Words>
  <Application>Microsoft Macintosh PowerPoint</Application>
  <PresentationFormat>On-screen Show (16:9)</PresentationFormat>
  <Paragraphs>162</Paragraphs>
  <Slides>26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Calibri</vt:lpstr>
      <vt:lpstr>Aptos Display</vt:lpstr>
      <vt:lpstr>Aptos</vt:lpstr>
      <vt:lpstr>Arial</vt:lpstr>
      <vt:lpstr>Times New Roman</vt:lpstr>
      <vt:lpstr>Lato</vt:lpstr>
      <vt:lpstr>Office Theme</vt:lpstr>
      <vt:lpstr>PowerPoint Presentation</vt:lpstr>
      <vt:lpstr>PowerPoint Presentation</vt:lpstr>
      <vt:lpstr>Problem statement</vt:lpstr>
      <vt:lpstr>Database schema</vt:lpstr>
      <vt:lpstr>PowerPoint Presentation</vt:lpstr>
      <vt:lpstr>Distribution of User Activity</vt:lpstr>
      <vt:lpstr>Distribution of User Activity</vt:lpstr>
      <vt:lpstr>Distribution of User Activity</vt:lpstr>
      <vt:lpstr>Hashtags for Personalized and Engaging Ad Campaigns</vt:lpstr>
      <vt:lpstr>PowerPoint Presentation</vt:lpstr>
      <vt:lpstr>Hashtags for Content Strategy and Ad Campaigns</vt:lpstr>
      <vt:lpstr>PowerPoint Presentation</vt:lpstr>
      <vt:lpstr>Rewarding most Loyal Users</vt:lpstr>
      <vt:lpstr>PowerPoint Presentation</vt:lpstr>
      <vt:lpstr>Strategies for Inactive Users</vt:lpstr>
      <vt:lpstr>PowerPoint Presentation</vt:lpstr>
      <vt:lpstr>Posting, Like and Comment Time for Targeted Marketing Campaign </vt:lpstr>
      <vt:lpstr>Posting, Like and Comment Time for Targeted Marketing Campaign </vt:lpstr>
      <vt:lpstr>Posting, Like and Comment Time for Targeted Marketing Campaign </vt:lpstr>
      <vt:lpstr>Segmenting user base for targeted marketing campaigns or personalized recommendations</vt:lpstr>
      <vt:lpstr>PowerPoint Presentation</vt:lpstr>
      <vt:lpstr>Ideal Candidate for Influencer Marketing based on Engagement Rate </vt:lpstr>
      <vt:lpstr>How to approach and collaborate with these ideal candidates </vt:lpstr>
      <vt:lpstr>Recommendations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lastModifiedBy>Viswabhargava Reddy</cp:lastModifiedBy>
  <cp:revision>44</cp:revision>
  <dcterms:modified xsi:type="dcterms:W3CDTF">2025-01-26T15:26:48Z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8db2a94-1328-4cb2-b589-c6efe5808a7a_Enabled">
    <vt:lpwstr>true</vt:lpwstr>
  </property>
  <property fmtid="{D5CDD505-2E9C-101B-9397-08002B2CF9AE}" pid="3" name="MSIP_Label_08db2a94-1328-4cb2-b589-c6efe5808a7a_SetDate">
    <vt:lpwstr>2025-01-20T14:22:33Z</vt:lpwstr>
  </property>
  <property fmtid="{D5CDD505-2E9C-101B-9397-08002B2CF9AE}" pid="4" name="MSIP_Label_08db2a94-1328-4cb2-b589-c6efe5808a7a_Method">
    <vt:lpwstr>Privileged</vt:lpwstr>
  </property>
  <property fmtid="{D5CDD505-2E9C-101B-9397-08002B2CF9AE}" pid="5" name="MSIP_Label_08db2a94-1328-4cb2-b589-c6efe5808a7a_Name">
    <vt:lpwstr>Personal - Individual Use</vt:lpwstr>
  </property>
  <property fmtid="{D5CDD505-2E9C-101B-9397-08002B2CF9AE}" pid="6" name="MSIP_Label_08db2a94-1328-4cb2-b589-c6efe5808a7a_SiteId">
    <vt:lpwstr>258ac4e4-146a-411e-9dc8-79a9e12fd6da</vt:lpwstr>
  </property>
  <property fmtid="{D5CDD505-2E9C-101B-9397-08002B2CF9AE}" pid="7" name="MSIP_Label_08db2a94-1328-4cb2-b589-c6efe5808a7a_ActionId">
    <vt:lpwstr>e7c634de-2dac-46aa-89b5-2a42ec557cf4</vt:lpwstr>
  </property>
  <property fmtid="{D5CDD505-2E9C-101B-9397-08002B2CF9AE}" pid="8" name="MSIP_Label_08db2a94-1328-4cb2-b589-c6efe5808a7a_ContentBits">
    <vt:lpwstr>2</vt:lpwstr>
  </property>
  <property fmtid="{D5CDD505-2E9C-101B-9397-08002B2CF9AE}" pid="9" name="MSIP_Label_08db2a94-1328-4cb2-b589-c6efe5808a7a_Tag">
    <vt:lpwstr>50, 0, 1, 1</vt:lpwstr>
  </property>
  <property fmtid="{D5CDD505-2E9C-101B-9397-08002B2CF9AE}" pid="10" name="ClassificationContentMarkingFooterLocations">
    <vt:lpwstr>Simple Light:3</vt:lpwstr>
  </property>
  <property fmtid="{D5CDD505-2E9C-101B-9397-08002B2CF9AE}" pid="11" name="ClassificationContentMarkingFooterText">
    <vt:lpwstr>Personal - Individual Use</vt:lpwstr>
  </property>
</Properties>
</file>