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04" r:id="rId1"/>
  </p:sldMasterIdLst>
  <p:notesMasterIdLst>
    <p:notesMasterId r:id="rId16"/>
  </p:notesMasterIdLst>
  <p:sldIdLst>
    <p:sldId id="256" r:id="rId2"/>
    <p:sldId id="258" r:id="rId3"/>
    <p:sldId id="284" r:id="rId4"/>
    <p:sldId id="287" r:id="rId5"/>
    <p:sldId id="289" r:id="rId6"/>
    <p:sldId id="260" r:id="rId7"/>
    <p:sldId id="261" r:id="rId8"/>
    <p:sldId id="262" r:id="rId9"/>
    <p:sldId id="263" r:id="rId10"/>
    <p:sldId id="264" r:id="rId11"/>
    <p:sldId id="265" r:id="rId12"/>
    <p:sldId id="266" r:id="rId13"/>
    <p:sldId id="267"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76509-84B0-4068-82B3-E4746C4CDDA1}" type="datetimeFigureOut">
              <a:rPr lang="en-US" smtClean="0"/>
              <a:pPr/>
              <a:t>08/02/2019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3CC78-02E1-4998-88BE-A931F93EE4F9}" type="slidenum">
              <a:rPr lang="en-US" smtClean="0"/>
              <a:pPr/>
              <a:t>‹#›</a:t>
            </a:fld>
            <a:endParaRPr lang="en-US"/>
          </a:p>
        </p:txBody>
      </p:sp>
    </p:spTree>
    <p:extLst>
      <p:ext uri="{BB962C8B-B14F-4D97-AF65-F5344CB8AC3E}">
        <p14:creationId xmlns:p14="http://schemas.microsoft.com/office/powerpoint/2010/main" val="3399868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43CC78-02E1-4998-88BE-A931F93EE4F9}" type="slidenum">
              <a:rPr lang="en-US" smtClean="0"/>
              <a:pPr/>
              <a:t>8</a:t>
            </a:fld>
            <a:endParaRPr lang="en-US"/>
          </a:p>
        </p:txBody>
      </p:sp>
    </p:spTree>
    <p:extLst>
      <p:ext uri="{BB962C8B-B14F-4D97-AF65-F5344CB8AC3E}">
        <p14:creationId xmlns:p14="http://schemas.microsoft.com/office/powerpoint/2010/main" val="225964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360681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22422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312931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197633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314306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390015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384786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158249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285575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19816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A8205-8B19-4D75-9660-3159E309C112}" type="datetimeFigureOut">
              <a:rPr lang="en-US" smtClean="0"/>
              <a:pPr/>
              <a:t>08/02/2019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D415B-790F-4543-8B3E-F575D8B0531B}" type="slidenum">
              <a:rPr lang="en-US" smtClean="0"/>
              <a:pPr/>
              <a:t>‹#›</a:t>
            </a:fld>
            <a:endParaRPr lang="en-US"/>
          </a:p>
        </p:txBody>
      </p:sp>
    </p:spTree>
    <p:extLst>
      <p:ext uri="{BB962C8B-B14F-4D97-AF65-F5344CB8AC3E}">
        <p14:creationId xmlns:p14="http://schemas.microsoft.com/office/powerpoint/2010/main" val="3241151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A8205-8B19-4D75-9660-3159E309C112}" type="datetimeFigureOut">
              <a:rPr lang="en-US" smtClean="0"/>
              <a:pPr/>
              <a:t>08/02/2019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415B-790F-4543-8B3E-F575D8B0531B}" type="slidenum">
              <a:rPr lang="en-US" smtClean="0"/>
              <a:pPr/>
              <a:t>‹#›</a:t>
            </a:fld>
            <a:endParaRPr lang="en-US"/>
          </a:p>
        </p:txBody>
      </p:sp>
    </p:spTree>
    <p:extLst>
      <p:ext uri="{BB962C8B-B14F-4D97-AF65-F5344CB8AC3E}">
        <p14:creationId xmlns:p14="http://schemas.microsoft.com/office/powerpoint/2010/main" val="203127087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sortingmachinesite.wordpres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04800" y="533400"/>
            <a:ext cx="8686800" cy="5715000"/>
          </a:xfrm>
          <a:prstGeom prst="ellipse">
            <a:avLst/>
          </a:prstGeom>
          <a:ln w="57150">
            <a:solidFill>
              <a:schemeClr val="bg2">
                <a:lumMod val="10000"/>
              </a:schemeClr>
            </a:solidFill>
          </a:ln>
          <a:effectLst>
            <a:glow rad="228600">
              <a:schemeClr val="accent1">
                <a:satMod val="175000"/>
                <a:alpha val="40000"/>
              </a:schemeClr>
            </a:glow>
            <a:innerShdw blurRad="63500" dist="50800" dir="18900000">
              <a:prstClr val="black">
                <a:alpha val="50000"/>
              </a:prstClr>
            </a:inn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latin typeface="Bradley Hand ITC" pitchFamily="66" charset="0"/>
              </a:rPr>
              <a:t>Name:</a:t>
            </a:r>
            <a:r>
              <a:rPr lang="en-US" sz="4400" dirty="0" smtClean="0">
                <a:latin typeface="Bradley Hand ITC" pitchFamily="66" charset="0"/>
              </a:rPr>
              <a:t> vishwa chaturvedi</a:t>
            </a:r>
          </a:p>
          <a:p>
            <a:pPr algn="ctr"/>
            <a:r>
              <a:rPr lang="en-US" sz="4400" b="1" dirty="0" smtClean="0">
                <a:solidFill>
                  <a:schemeClr val="tx1"/>
                </a:solidFill>
                <a:latin typeface="Bradley Hand ITC" pitchFamily="66" charset="0"/>
              </a:rPr>
              <a:t>Sem :</a:t>
            </a:r>
            <a:r>
              <a:rPr lang="en-US" sz="4400" dirty="0" smtClean="0">
                <a:latin typeface="Bradley Hand ITC" pitchFamily="66" charset="0"/>
              </a:rPr>
              <a:t>2</a:t>
            </a:r>
          </a:p>
          <a:p>
            <a:pPr algn="ctr"/>
            <a:r>
              <a:rPr lang="en-US" sz="4400" b="1" dirty="0" smtClean="0">
                <a:solidFill>
                  <a:schemeClr val="tx1"/>
                </a:solidFill>
                <a:latin typeface="Bradley Hand ITC" pitchFamily="66" charset="0"/>
              </a:rPr>
              <a:t>Div:</a:t>
            </a:r>
            <a:r>
              <a:rPr lang="en-US" sz="4400" dirty="0" smtClean="0">
                <a:latin typeface="Bradley Hand ITC" pitchFamily="66" charset="0"/>
              </a:rPr>
              <a:t> b</a:t>
            </a:r>
          </a:p>
          <a:p>
            <a:pPr algn="ctr"/>
            <a:r>
              <a:rPr lang="en-US" sz="4400" b="1" dirty="0" smtClean="0">
                <a:solidFill>
                  <a:schemeClr val="tx1"/>
                </a:solidFill>
                <a:latin typeface="Bradley Hand ITC" pitchFamily="66" charset="0"/>
              </a:rPr>
              <a:t>Enroll no: </a:t>
            </a:r>
            <a:r>
              <a:rPr lang="en-US" sz="4400" dirty="0" smtClean="0">
                <a:latin typeface="Bradley Hand ITC" pitchFamily="66" charset="0"/>
              </a:rPr>
              <a:t>201806100110127</a:t>
            </a:r>
          </a:p>
          <a:p>
            <a:pPr algn="ctr"/>
            <a:r>
              <a:rPr lang="en-US" sz="4400" b="1" dirty="0" smtClean="0">
                <a:solidFill>
                  <a:schemeClr val="tx1"/>
                </a:solidFill>
                <a:latin typeface="Bradley Hand ITC" pitchFamily="66" charset="0"/>
              </a:rPr>
              <a:t>Sub: </a:t>
            </a:r>
            <a:r>
              <a:rPr lang="en-US" sz="4400" dirty="0">
                <a:latin typeface="Bradley Hand ITC" pitchFamily="66" charset="0"/>
              </a:rPr>
              <a:t>E</a:t>
            </a:r>
            <a:r>
              <a:rPr lang="en-US" sz="4400" dirty="0" smtClean="0">
                <a:latin typeface="Bradley Hand ITC" pitchFamily="66" charset="0"/>
              </a:rPr>
              <a:t>nvironment</a:t>
            </a:r>
            <a:endParaRPr lang="en-US" sz="4400" dirty="0">
              <a:latin typeface="Bradley Hand ITC" pitchFamily="66"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6524863"/>
          </a:xfrm>
          <a:prstGeom prst="rect">
            <a:avLst/>
          </a:prstGeom>
        </p:spPr>
        <p:txBody>
          <a:bodyPr wrap="square">
            <a:spAutoFit/>
          </a:bodyPr>
          <a:lstStyle/>
          <a:p>
            <a:r>
              <a:rPr lang="en-US" sz="3600" b="1" dirty="0"/>
              <a:t>2. Social benefits</a:t>
            </a:r>
          </a:p>
          <a:p>
            <a:endParaRPr lang="en-US" sz="2800" dirty="0"/>
          </a:p>
          <a:p>
            <a:r>
              <a:rPr lang="en-US" sz="2800" dirty="0">
                <a:solidFill>
                  <a:srgbClr val="00B050"/>
                </a:solidFill>
              </a:rPr>
              <a:t>The household waste management plant belongs to a social welfare environmental-protection project, which can improve the living environmental for people, and also improve the ecological environment and promote the economic construction of the city.</a:t>
            </a:r>
          </a:p>
          <a:p>
            <a:r>
              <a:rPr lang="en-US" sz="2800" dirty="0" smtClean="0">
                <a:solidFill>
                  <a:srgbClr val="00B050"/>
                </a:solidFill>
              </a:rPr>
              <a:t>The </a:t>
            </a:r>
            <a:r>
              <a:rPr lang="en-US" sz="2800" dirty="0">
                <a:solidFill>
                  <a:srgbClr val="00B050"/>
                </a:solidFill>
              </a:rPr>
              <a:t>implementation of this project has fundamentally solved the harm caused by the household waste, and protected the country’s land resources. The establishment of the household waste recycling plant can not only create economic benefits, but also bring real and long-term social benefits</a:t>
            </a:r>
            <a:r>
              <a:rPr lang="en-US" sz="2800" dirty="0" smtClean="0">
                <a:solidFill>
                  <a:srgbClr val="00B050"/>
                </a:solidFill>
              </a:rPr>
              <a:t>.</a:t>
            </a:r>
          </a:p>
          <a:p>
            <a:endParaRPr lang="en-US" sz="2800" dirty="0"/>
          </a:p>
          <a:p>
            <a:endParaRPr lang="en-US" dirty="0">
              <a:solidFill>
                <a:srgbClr val="00B050"/>
              </a:solidFill>
            </a:endParaRPr>
          </a:p>
        </p:txBody>
      </p:sp>
    </p:spTree>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649188"/>
            <a:ext cx="9144000" cy="624786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3600" b="1" dirty="0">
                <a:solidFill>
                  <a:srgbClr val="0E2233"/>
                </a:solidFill>
                <a:ea typeface="Calibri" pitchFamily="34" charset="0"/>
                <a:cs typeface="Arial" pitchFamily="34" charset="0"/>
              </a:rPr>
              <a:t>3. Environmental benefits</a:t>
            </a:r>
          </a:p>
          <a:p>
            <a:pPr lvl="0" fontAlgn="base">
              <a:spcBef>
                <a:spcPct val="0"/>
              </a:spcBef>
              <a:spcAft>
                <a:spcPct val="0"/>
              </a:spcAft>
            </a:pPr>
            <a:endParaRPr lang="en-US" sz="2800" dirty="0">
              <a:solidFill>
                <a:srgbClr val="0E2233"/>
              </a:solidFill>
              <a:ea typeface="Calibri" pitchFamily="34" charset="0"/>
              <a:cs typeface="Arial" pitchFamily="34" charset="0"/>
            </a:endParaRPr>
          </a:p>
          <a:p>
            <a:pPr lvl="0" fontAlgn="base">
              <a:spcBef>
                <a:spcPct val="0"/>
              </a:spcBef>
              <a:spcAft>
                <a:spcPct val="0"/>
              </a:spcAft>
            </a:pPr>
            <a:r>
              <a:rPr lang="en-US" sz="2800" dirty="0">
                <a:solidFill>
                  <a:srgbClr val="00B050"/>
                </a:solidFill>
                <a:ea typeface="Calibri" pitchFamily="34" charset="0"/>
                <a:cs typeface="Arial" pitchFamily="34" charset="0"/>
              </a:rPr>
              <a:t>The garbage disposal plant project will provide new treatment sites for the urban and rural garbage, and the household waste can be fully reduced, reused and recycled. On the one hand, the construction of household waste treatment equipment can eliminate the water, soil and air pollution caused by the garbage, to protect the nearby water safety and effectively reduce the incidence of infectious diseases; on the other hand, the management of household waste can also reduce the loss of agriculture, animal husbandry, fisheries caused by garbage, and promote the development of social productive forces.</a:t>
            </a:r>
          </a:p>
          <a:p>
            <a:pPr lvl="0" fontAlgn="base">
              <a:spcBef>
                <a:spcPct val="0"/>
              </a:spcBef>
              <a:spcAft>
                <a:spcPct val="0"/>
              </a:spcAft>
            </a:pPr>
            <a:endParaRPr lang="en-US" sz="2800" dirty="0">
              <a:solidFill>
                <a:srgbClr val="0E2233"/>
              </a:solidFill>
              <a:ea typeface="Calibri" pitchFamily="34" charset="0"/>
              <a:cs typeface="Arial" pitchFamily="34" charset="0"/>
            </a:endParaRPr>
          </a:p>
        </p:txBody>
      </p:sp>
    </p:spTree>
  </p:cSld>
  <p:clrMapOvr>
    <a:masterClrMapping/>
  </p:clrMapOvr>
  <p:transition spd="med">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553"/>
                                        </p:tgtEl>
                                        <p:attrNameLst>
                                          <p:attrName>style.visibility</p:attrName>
                                        </p:attrNameLst>
                                      </p:cBhvr>
                                      <p:to>
                                        <p:strVal val="visible"/>
                                      </p:to>
                                    </p:set>
                                    <p:anim calcmode="lin" valueType="num">
                                      <p:cBhvr>
                                        <p:cTn id="7" dur="500" fill="hold"/>
                                        <p:tgtEl>
                                          <p:spTgt spid="23553"/>
                                        </p:tgtEl>
                                        <p:attrNameLst>
                                          <p:attrName>ppt_w</p:attrName>
                                        </p:attrNameLst>
                                      </p:cBhvr>
                                      <p:tavLst>
                                        <p:tav tm="0">
                                          <p:val>
                                            <p:fltVal val="0"/>
                                          </p:val>
                                        </p:tav>
                                        <p:tav tm="100000">
                                          <p:val>
                                            <p:strVal val="#ppt_w"/>
                                          </p:val>
                                        </p:tav>
                                      </p:tavLst>
                                    </p:anim>
                                    <p:anim calcmode="lin" valueType="num">
                                      <p:cBhvr>
                                        <p:cTn id="8" dur="500" fill="hold"/>
                                        <p:tgtEl>
                                          <p:spTgt spid="23553"/>
                                        </p:tgtEl>
                                        <p:attrNameLst>
                                          <p:attrName>ppt_h</p:attrName>
                                        </p:attrNameLst>
                                      </p:cBhvr>
                                      <p:tavLst>
                                        <p:tav tm="0">
                                          <p:val>
                                            <p:fltVal val="0"/>
                                          </p:val>
                                        </p:tav>
                                        <p:tav tm="100000">
                                          <p:val>
                                            <p:strVal val="#ppt_h"/>
                                          </p:val>
                                        </p:tav>
                                      </p:tavLst>
                                    </p:anim>
                                    <p:animEffect transition="in" filter="fade">
                                      <p:cBhvr>
                                        <p:cTn id="9" dur="500"/>
                                        <p:tgtEl>
                                          <p:spTgt spid="23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rot="20834369">
            <a:off x="94412" y="450020"/>
            <a:ext cx="8832159" cy="61854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What can we do to reduce the house-hold garbage</a:t>
            </a:r>
            <a:endParaRPr lang="en-US" sz="6000"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20782" y="-156864"/>
            <a:ext cx="8839200" cy="686341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E2233"/>
                </a:solidFill>
                <a:latin typeface="Arial" pitchFamily="34" charset="0"/>
                <a:ea typeface="Calibri" pitchFamily="34" charset="0"/>
                <a:cs typeface="Arial" pitchFamily="34" charset="0"/>
              </a:rPr>
              <a:t>THE SIMPLEST  WAYS  TO REDUCE THE HOUSE-HOLD SOLID WASTE ARE:</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E2233"/>
                </a:solidFill>
                <a:latin typeface="Arial" pitchFamily="34" charset="0"/>
                <a:ea typeface="Calibri" pitchFamily="34" charset="0"/>
                <a:cs typeface="Arial" pitchFamily="34" charset="0"/>
              </a:rPr>
              <a:t>1.REFUSE:</a:t>
            </a:r>
            <a:r>
              <a:rPr lang="en-US" sz="2000" b="1" dirty="0" smtClean="0">
                <a:solidFill>
                  <a:srgbClr val="0070C0"/>
                </a:solidFill>
                <a:latin typeface="Arial" pitchFamily="34" charset="0"/>
                <a:ea typeface="Calibri" pitchFamily="34" charset="0"/>
                <a:cs typeface="Arial" pitchFamily="34" charset="0"/>
              </a:rPr>
              <a:t>The uses of non bio-degradable materials.</a:t>
            </a:r>
            <a:endParaRPr lang="en-US" sz="2000" b="1" dirty="0" smtClean="0">
              <a:solidFill>
                <a:srgbClr val="0070C0"/>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a:solidFill>
                <a:srgbClr val="0070C0"/>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E2233"/>
                </a:solidFill>
                <a:latin typeface="Arial" pitchFamily="34" charset="0"/>
                <a:ea typeface="Calibri" pitchFamily="34" charset="0"/>
                <a:cs typeface="Arial" pitchFamily="34" charset="0"/>
              </a:rPr>
              <a:t>2.REDUCE:</a:t>
            </a:r>
            <a:r>
              <a:rPr lang="en-US" sz="2000" b="1" dirty="0" smtClean="0">
                <a:solidFill>
                  <a:srgbClr val="0070C0"/>
                </a:solidFill>
                <a:latin typeface="Arial" pitchFamily="34" charset="0"/>
                <a:ea typeface="Calibri" pitchFamily="34" charset="0"/>
                <a:cs typeface="Arial" pitchFamily="34" charset="0"/>
              </a:rPr>
              <a:t>The use of  materials which are harmful to environment.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E2233"/>
                </a:solidFill>
                <a:latin typeface="Arial" pitchFamily="34" charset="0"/>
                <a:ea typeface="Calibri" pitchFamily="34" charset="0"/>
                <a:cs typeface="Arial" pitchFamily="34" charset="0"/>
              </a:rPr>
              <a:t>3.REUSE:</a:t>
            </a:r>
            <a:r>
              <a:rPr lang="en-US" sz="2000" b="1" dirty="0" smtClean="0">
                <a:solidFill>
                  <a:srgbClr val="0070C0"/>
                </a:solidFill>
                <a:latin typeface="Arial" pitchFamily="34" charset="0"/>
                <a:ea typeface="Calibri" pitchFamily="34" charset="0"/>
                <a:cs typeface="Arial" pitchFamily="34" charset="0"/>
              </a:rPr>
              <a:t>The materials which you can for multiple times.</a:t>
            </a:r>
            <a:endParaRPr lang="en-US" sz="2000" b="1" dirty="0" smtClean="0">
              <a:solidFill>
                <a:srgbClr val="0070C0"/>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E2233"/>
                </a:solidFill>
                <a:latin typeface="Arial" pitchFamily="34" charset="0"/>
                <a:ea typeface="Calibri" pitchFamily="34" charset="0"/>
                <a:cs typeface="Arial" pitchFamily="34" charset="0"/>
              </a:rPr>
              <a:t>4.REPAIR:</a:t>
            </a:r>
            <a:r>
              <a:rPr lang="en-US" sz="2000" b="1" dirty="0" smtClean="0">
                <a:solidFill>
                  <a:srgbClr val="0070C0"/>
                </a:solidFill>
                <a:latin typeface="Arial" pitchFamily="34" charset="0"/>
                <a:ea typeface="Calibri" pitchFamily="34" charset="0"/>
                <a:cs typeface="Arial" pitchFamily="34" charset="0"/>
              </a:rPr>
              <a:t>Make habit of repairing the thing and using them instead of throwing them away.</a:t>
            </a:r>
            <a:endParaRPr lang="en-US" sz="2000" b="1" dirty="0" smtClean="0">
              <a:solidFill>
                <a:srgbClr val="0070C0"/>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E2233"/>
                </a:solidFill>
                <a:latin typeface="Arial" pitchFamily="34" charset="0"/>
                <a:ea typeface="Calibri" pitchFamily="34" charset="0"/>
                <a:cs typeface="Arial" pitchFamily="34" charset="0"/>
              </a:rPr>
              <a:t>5.RECYCLE:</a:t>
            </a:r>
            <a:r>
              <a:rPr lang="en-US" sz="2000" b="1" dirty="0" smtClean="0">
                <a:solidFill>
                  <a:srgbClr val="0070C0"/>
                </a:solidFill>
                <a:latin typeface="Arial" pitchFamily="34" charset="0"/>
                <a:ea typeface="Calibri" pitchFamily="34" charset="0"/>
                <a:cs typeface="Arial" pitchFamily="34" charset="0"/>
              </a:rPr>
              <a:t>Keep recycling the things as much times</a:t>
            </a: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070C0"/>
                </a:solidFill>
                <a:latin typeface="Arial" pitchFamily="34" charset="0"/>
                <a:ea typeface="Calibri" pitchFamily="34" charset="0"/>
                <a:cs typeface="Arial" pitchFamily="34" charset="0"/>
              </a:rPr>
              <a:t> recycling is  possible to reduce the amount of </a:t>
            </a: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070C0"/>
                </a:solidFill>
                <a:latin typeface="Arial" pitchFamily="34" charset="0"/>
                <a:ea typeface="Calibri" pitchFamily="34" charset="0"/>
                <a:cs typeface="Arial" pitchFamily="34" charset="0"/>
              </a:rPr>
              <a:t> waste produced.</a:t>
            </a:r>
            <a:endParaRPr lang="en-US" sz="2000" b="1" dirty="0" smtClean="0">
              <a:solidFill>
                <a:srgbClr val="0070C0"/>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0E2233"/>
              </a:solidFill>
              <a:effectLst/>
              <a:latin typeface="Arial" pitchFamily="34" charset="0"/>
              <a:ea typeface="Calibri"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4419600"/>
            <a:ext cx="2207634" cy="2207634"/>
          </a:xfrm>
          <a:prstGeom prst="rect">
            <a:avLst/>
          </a:prstGeom>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9422011">
            <a:off x="1298164" y="2388350"/>
            <a:ext cx="7044281" cy="1569660"/>
          </a:xfrm>
          <a:prstGeom prst="rect">
            <a:avLst/>
          </a:prstGeom>
          <a:noFill/>
          <a:effectLst>
            <a:reflection blurRad="6350" stA="50000" endA="300" endPos="55000" dir="5400000" sy="-100000" algn="bl" rotWithShape="0"/>
          </a:effectLst>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9600" b="1" u="sng"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9600" b="1" u="sng"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3" name="Picture 2" descr="vvvdddookk.jpg"/>
          <p:cNvPicPr>
            <a:picLocks noChangeAspect="1"/>
          </p:cNvPicPr>
          <p:nvPr/>
        </p:nvPicPr>
        <p:blipFill>
          <a:blip r:embed="rId2"/>
          <a:stretch>
            <a:fillRect/>
          </a:stretch>
        </p:blipFill>
        <p:spPr>
          <a:xfrm rot="19416768">
            <a:off x="4828345" y="3839741"/>
            <a:ext cx="2857500" cy="1600200"/>
          </a:xfrm>
          <a:prstGeom prst="rect">
            <a:avLst/>
          </a:prstGeom>
          <a:effectLst>
            <a:reflection blurRad="6350" stA="50000" endA="300" endPos="55000" dir="5400000" sy="-100000" algn="bl" rotWithShape="0"/>
          </a:effectLst>
        </p:spPr>
      </p:pic>
      <p:pic>
        <p:nvPicPr>
          <p:cNvPr id="1026"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544471">
            <a:off x="1642266" y="924876"/>
            <a:ext cx="1830629" cy="1149401"/>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rot="19456088">
            <a:off x="1444627" y="1701357"/>
            <a:ext cx="3214341" cy="923330"/>
          </a:xfrm>
          <a:prstGeom prst="rect">
            <a:avLst/>
          </a:prstGeom>
          <a:noFill/>
        </p:spPr>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GO GREEN</a:t>
            </a: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609600" y="990600"/>
            <a:ext cx="8077200" cy="5029200"/>
          </a:xfrm>
          <a:prstGeom prst="parallelogram">
            <a:avLst/>
          </a:prstGeom>
          <a:solidFill>
            <a:srgbClr val="FF0000"/>
          </a:solidFill>
          <a:ln>
            <a:solidFill>
              <a:srgbClr val="00B050"/>
            </a:solidFill>
          </a:ln>
          <a:effectLst>
            <a:glow rad="139700">
              <a:schemeClr val="accent4">
                <a:satMod val="175000"/>
                <a:alpha val="40000"/>
              </a:schemeClr>
            </a:glow>
            <a:innerShdw blurRad="63500" dist="50800" dir="16200000">
              <a:prstClr val="black">
                <a:alpha val="50000"/>
              </a:prstClr>
            </a:inn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u="sng" dirty="0" smtClean="0">
                <a:solidFill>
                  <a:schemeClr val="tx1"/>
                </a:solidFill>
                <a:latin typeface="Bradley Hand ITC" pitchFamily="66" charset="0"/>
              </a:rPr>
              <a:t>Topic </a:t>
            </a:r>
            <a:r>
              <a:rPr lang="en-US" sz="6000" dirty="0" smtClean="0">
                <a:latin typeface="Bradley Hand ITC" pitchFamily="66" charset="0"/>
              </a:rPr>
              <a:t>: </a:t>
            </a:r>
            <a:r>
              <a:rPr lang="en-US" sz="8800" dirty="0" smtClean="0">
                <a:latin typeface="Bradley Hand ITC" pitchFamily="66" charset="0"/>
              </a:rPr>
              <a:t>solid waste manage-</a:t>
            </a:r>
          </a:p>
          <a:p>
            <a:pPr algn="ctr"/>
            <a:r>
              <a:rPr lang="en-US" sz="8800" dirty="0" err="1" smtClean="0">
                <a:latin typeface="Bradley Hand ITC" pitchFamily="66" charset="0"/>
              </a:rPr>
              <a:t>Ment</a:t>
            </a:r>
            <a:endParaRPr lang="en-US" sz="8800" dirty="0" smtClean="0">
              <a:latin typeface="Bradley Hand ITC" pitchFamily="66" charset="0"/>
            </a:endParaRPr>
          </a:p>
        </p:txBody>
      </p:sp>
      <p:pic>
        <p:nvPicPr>
          <p:cNvPr id="1026" name="Picture 2" descr="C:\Program Files (x86)\Microsoft Office\MEDIA\CAGCAT10\j029324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87036"/>
            <a:ext cx="1565453" cy="1154887"/>
          </a:xfrm>
          <a:prstGeom prst="rect">
            <a:avLst/>
          </a:prstGeom>
          <a:noFill/>
          <a:effectLst>
            <a:glow rad="63500">
              <a:schemeClr val="accent3">
                <a:satMod val="175000"/>
                <a:alpha val="40000"/>
              </a:schemeClr>
            </a:glow>
            <a:reflection blurRad="6350" stA="50000" endA="300" endPos="90000" dir="5400000" sy="-100000" algn="bl" rotWithShape="0"/>
          </a:effectLst>
          <a:extLst>
            <a:ext uri="{909E8E84-426E-40DD-AFC4-6F175D3DCCD1}">
              <a14:hiddenFill xmlns:a14="http://schemas.microsoft.com/office/drawing/2010/main">
                <a:solidFill>
                  <a:srgbClr val="FFFFFF"/>
                </a:solidFill>
              </a14:hiddenFill>
            </a:ext>
          </a:extLst>
        </p:spPr>
      </p:pic>
      <p:grpSp>
        <p:nvGrpSpPr>
          <p:cNvPr id="2" name="Group 4"/>
          <p:cNvGrpSpPr>
            <a:grpSpLocks/>
          </p:cNvGrpSpPr>
          <p:nvPr/>
        </p:nvGrpSpPr>
        <p:grpSpPr bwMode="auto">
          <a:xfrm rot="1408397">
            <a:off x="7044415" y="5189339"/>
            <a:ext cx="1864453" cy="1343446"/>
            <a:chOff x="1824" y="633"/>
            <a:chExt cx="2834" cy="2849"/>
          </a:xfrm>
          <a:effectLst/>
        </p:grpSpPr>
        <p:sp>
          <p:nvSpPr>
            <p:cNvPr id="3"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1754326"/>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What is solid waste management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Oval 4"/>
          <p:cNvSpPr/>
          <p:nvPr/>
        </p:nvSpPr>
        <p:spPr>
          <a:xfrm>
            <a:off x="228600" y="1986555"/>
            <a:ext cx="8915400" cy="50292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alibri" pitchFamily="34" charset="0"/>
              </a:rPr>
              <a:t>Solid waste management is that material which</a:t>
            </a:r>
          </a:p>
          <a:p>
            <a:pPr algn="ctr"/>
            <a:r>
              <a:rPr lang="en-US" sz="2400" b="1" dirty="0">
                <a:solidFill>
                  <a:schemeClr val="tx1">
                    <a:lumMod val="95000"/>
                    <a:lumOff val="5000"/>
                  </a:schemeClr>
                </a:solidFill>
                <a:latin typeface="Calibri" pitchFamily="34" charset="0"/>
              </a:rPr>
              <a:t> arises from various human Activities like</a:t>
            </a:r>
          </a:p>
          <a:p>
            <a:pPr algn="ctr"/>
            <a:r>
              <a:rPr lang="en-US" sz="2400" b="1" dirty="0">
                <a:solidFill>
                  <a:schemeClr val="tx1">
                    <a:lumMod val="95000"/>
                    <a:lumOff val="5000"/>
                  </a:schemeClr>
                </a:solidFill>
                <a:latin typeface="Calibri" pitchFamily="34" charset="0"/>
              </a:rPr>
              <a:t>(domestic </a:t>
            </a:r>
            <a:r>
              <a:rPr lang="en-US" sz="2400" b="1" dirty="0" smtClean="0">
                <a:solidFill>
                  <a:schemeClr val="tx1">
                    <a:lumMod val="95000"/>
                    <a:lumOff val="5000"/>
                  </a:schemeClr>
                </a:solidFill>
                <a:latin typeface="Calibri" pitchFamily="34" charset="0"/>
              </a:rPr>
              <a:t>trash  ,</a:t>
            </a:r>
            <a:r>
              <a:rPr lang="en-US" sz="2400" b="1" dirty="0">
                <a:solidFill>
                  <a:schemeClr val="tx1">
                    <a:lumMod val="95000"/>
                    <a:lumOff val="5000"/>
                  </a:schemeClr>
                </a:solidFill>
                <a:latin typeface="Calibri" pitchFamily="34" charset="0"/>
              </a:rPr>
              <a:t>garbage ,metal scrap , etc.)</a:t>
            </a:r>
          </a:p>
          <a:p>
            <a:pPr algn="ctr"/>
            <a:r>
              <a:rPr lang="en-US" sz="2400" b="1" dirty="0">
                <a:solidFill>
                  <a:schemeClr val="tx1">
                    <a:lumMod val="95000"/>
                    <a:lumOff val="5000"/>
                  </a:schemeClr>
                </a:solidFill>
                <a:latin typeface="Calibri" pitchFamily="34" charset="0"/>
              </a:rPr>
              <a:t>and which is </a:t>
            </a:r>
            <a:r>
              <a:rPr lang="en-US" sz="2400" b="1" dirty="0" smtClean="0">
                <a:solidFill>
                  <a:schemeClr val="tx1">
                    <a:lumMod val="95000"/>
                    <a:lumOff val="5000"/>
                  </a:schemeClr>
                </a:solidFill>
                <a:latin typeface="Calibri" pitchFamily="34" charset="0"/>
              </a:rPr>
              <a:t>normally Discarded </a:t>
            </a:r>
            <a:r>
              <a:rPr lang="en-US" sz="2400" b="1" dirty="0">
                <a:solidFill>
                  <a:schemeClr val="tx1">
                    <a:lumMod val="95000"/>
                    <a:lumOff val="5000"/>
                  </a:schemeClr>
                </a:solidFill>
                <a:latin typeface="Calibri" pitchFamily="34" charset="0"/>
              </a:rPr>
              <a:t>as useless or</a:t>
            </a:r>
          </a:p>
          <a:p>
            <a:pPr algn="ctr"/>
            <a:r>
              <a:rPr lang="en-US" sz="2400" b="1" dirty="0" smtClean="0">
                <a:solidFill>
                  <a:schemeClr val="tx1">
                    <a:lumMod val="95000"/>
                    <a:lumOff val="5000"/>
                  </a:schemeClr>
                </a:solidFill>
                <a:latin typeface="Calibri" pitchFamily="34" charset="0"/>
              </a:rPr>
              <a:t>Unwanted . It </a:t>
            </a:r>
            <a:r>
              <a:rPr lang="en-US" sz="2400" b="1" dirty="0">
                <a:solidFill>
                  <a:schemeClr val="tx1">
                    <a:lumMod val="95000"/>
                    <a:lumOff val="5000"/>
                  </a:schemeClr>
                </a:solidFill>
                <a:latin typeface="Calibri" pitchFamily="34" charset="0"/>
              </a:rPr>
              <a:t>is responsible for land pollution in</a:t>
            </a:r>
          </a:p>
          <a:p>
            <a:pPr algn="ctr"/>
            <a:r>
              <a:rPr lang="en-US" sz="2400" b="1" dirty="0">
                <a:solidFill>
                  <a:schemeClr val="tx1">
                    <a:lumMod val="95000"/>
                    <a:lumOff val="5000"/>
                  </a:schemeClr>
                </a:solidFill>
                <a:latin typeface="Calibri" pitchFamily="34" charset="0"/>
              </a:rPr>
              <a:t> urban and Industrial area </a:t>
            </a:r>
            <a:r>
              <a:rPr lang="en-US" sz="2400" dirty="0">
                <a:latin typeface="Calibri" pitchFamily="34" charset="0"/>
              </a:rPr>
              <a:t>.</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rot="20993460">
            <a:off x="156994" y="411261"/>
            <a:ext cx="8672909" cy="6029065"/>
          </a:xfrm>
          <a:prstGeom prst="cloud">
            <a:avLst/>
          </a:prstGeom>
          <a:solidFill>
            <a:srgbClr val="7030A0"/>
          </a:solidFill>
          <a:effectLst>
            <a:glow rad="101600">
              <a:srgbClr val="FFC000">
                <a:alpha val="60000"/>
              </a:srgbClr>
            </a:glow>
            <a:innerShdw blurRad="63500" dist="50800" dir="16200000">
              <a:prstClr val="black">
                <a:alpha val="50000"/>
              </a:prstClr>
            </a:inn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IMPORTANCE OF SOLID WASTE MANAGEMENT</a:t>
            </a:r>
          </a:p>
          <a:p>
            <a:pPr algn="ct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15474">
            <a:off x="4744267" y="3745075"/>
            <a:ext cx="4177334" cy="21983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fontScale="92500"/>
          </a:bodyPr>
          <a:lstStyle/>
          <a:p>
            <a:pPr>
              <a:buFont typeface="Wingdings" pitchFamily="2" charset="2"/>
              <a:buChar char="q"/>
            </a:pPr>
            <a:r>
              <a:rPr lang="en-US" b="1" dirty="0" smtClean="0"/>
              <a:t>The most important reason for proper waste management is to protect the environment and for the health and safety of the population.</a:t>
            </a:r>
          </a:p>
          <a:p>
            <a:pPr>
              <a:buFont typeface="Wingdings" pitchFamily="2" charset="2"/>
              <a:buChar char="q"/>
            </a:pPr>
            <a:r>
              <a:rPr lang="en-US" b="1" dirty="0" smtClean="0"/>
              <a:t>Cost savings – </a:t>
            </a:r>
            <a:r>
              <a:rPr lang="en-US" dirty="0" smtClean="0">
                <a:solidFill>
                  <a:srgbClr val="7030A0"/>
                </a:solidFill>
              </a:rPr>
              <a:t>managing the waste your business produces can result in valuable materials to reuse. This can save you money while potentially creating new jobs and business opportunities.</a:t>
            </a:r>
          </a:p>
          <a:p>
            <a:pPr>
              <a:buFont typeface="Wingdings" pitchFamily="2" charset="2"/>
              <a:buChar char="q"/>
            </a:pPr>
            <a:r>
              <a:rPr lang="en-US" b="1" dirty="0" smtClean="0"/>
              <a:t>Workplace safety – </a:t>
            </a:r>
            <a:r>
              <a:rPr lang="en-US" dirty="0" smtClean="0">
                <a:solidFill>
                  <a:srgbClr val="7030A0"/>
                </a:solidFill>
              </a:rPr>
              <a:t>storing and disposing your rubbish in the wrong place can be harmful to employees or customers. If you work with sharp objects, dangerous fumes and chemicals, you will need special procedures for how you dispose of them.</a:t>
            </a:r>
            <a:endParaRPr lang="en-US" dirty="0">
              <a:solidFill>
                <a:srgbClr val="7030A0"/>
              </a:solidFill>
            </a:endParaRPr>
          </a:p>
        </p:txBody>
      </p:sp>
    </p:spTree>
    <p:extLst>
      <p:ext uri="{BB962C8B-B14F-4D97-AF65-F5344CB8AC3E}">
        <p14:creationId xmlns:p14="http://schemas.microsoft.com/office/powerpoint/2010/main" val="5443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rot="20657530">
            <a:off x="110249" y="607930"/>
            <a:ext cx="8610600" cy="5379726"/>
          </a:xfrm>
          <a:prstGeom prst="cloud">
            <a:avLst/>
          </a:prstGeom>
          <a:ln w="57150">
            <a:solidFill>
              <a:schemeClr val="tx2">
                <a:lumMod val="75000"/>
              </a:schemeClr>
            </a:solidFill>
          </a:ln>
          <a:effectLst>
            <a:glow rad="228600">
              <a:schemeClr val="accent1">
                <a:satMod val="175000"/>
                <a:alpha val="40000"/>
              </a:schemeClr>
            </a:glo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Solid waste management in house-holds</a:t>
            </a:r>
            <a:r>
              <a:rPr lang="en-US" sz="4400" dirty="0" smtClean="0"/>
              <a:t/>
            </a:r>
            <a:br>
              <a:rPr lang="en-US" sz="4400" dirty="0" smtClean="0"/>
            </a:br>
            <a:endParaRPr lang="en-US" sz="4400" b="1" dirty="0">
              <a:latin typeface="Arial Black" pitchFamily="34"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228600" y="228600"/>
            <a:ext cx="8444345"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b="1" dirty="0" smtClean="0">
                <a:solidFill>
                  <a:srgbClr val="0E2233"/>
                </a:solidFill>
                <a:latin typeface="Arial" pitchFamily="34" charset="0"/>
                <a:ea typeface="Calibri" pitchFamily="34" charset="0"/>
                <a:cs typeface="Arial" pitchFamily="34" charset="0"/>
              </a:rPr>
              <a:t>Let’s first know what house-hold waste management refers to:--</a:t>
            </a:r>
            <a:endParaRPr kumimoji="0" lang="en-US" sz="2800" b="1" i="0" u="none" strike="noStrike" cap="none" normalizeH="0" baseline="0" dirty="0" smtClean="0">
              <a:ln>
                <a:noFill/>
              </a:ln>
              <a:solidFill>
                <a:srgbClr val="0E2233"/>
              </a:solidFill>
              <a:effectLst/>
              <a:latin typeface="Arial" pitchFamily="34" charset="0"/>
              <a:ea typeface="Calibri" pitchFamily="34" charset="0"/>
              <a:cs typeface="Arial" pitchFamily="34" charset="0"/>
            </a:endParaRPr>
          </a:p>
          <a:p>
            <a:pPr lvl="0" fontAlgn="base">
              <a:spcBef>
                <a:spcPct val="0"/>
              </a:spcBef>
              <a:spcAft>
                <a:spcPct val="0"/>
              </a:spcAft>
            </a:pPr>
            <a:r>
              <a:rPr kumimoji="0" lang="en-US" sz="2800" b="0" i="0" u="none" strike="noStrike" cap="none" normalizeH="0" baseline="0" dirty="0" smtClean="0">
                <a:ln>
                  <a:noFill/>
                </a:ln>
                <a:solidFill>
                  <a:srgbClr val="0E2233"/>
                </a:solidFill>
                <a:effectLst/>
                <a:latin typeface="Arial" pitchFamily="34" charset="0"/>
                <a:ea typeface="Calibri" pitchFamily="34" charset="0"/>
                <a:cs typeface="Arial" pitchFamily="34" charset="0"/>
              </a:rPr>
              <a:t/>
            </a:r>
            <a:br>
              <a:rPr kumimoji="0" lang="en-US" sz="2800" b="0" i="0" u="none" strike="noStrike" cap="none" normalizeH="0" baseline="0" dirty="0" smtClean="0">
                <a:ln>
                  <a:noFill/>
                </a:ln>
                <a:solidFill>
                  <a:srgbClr val="0E2233"/>
                </a:solidFill>
                <a:effectLst/>
                <a:latin typeface="Arial" pitchFamily="34" charset="0"/>
                <a:ea typeface="Calibri" pitchFamily="34" charset="0"/>
                <a:cs typeface="Arial" pitchFamily="34" charset="0"/>
              </a:rPr>
            </a:br>
            <a:r>
              <a:rPr lang="en-US" sz="2800" b="1" dirty="0"/>
              <a:t>Household waste management </a:t>
            </a:r>
            <a:r>
              <a:rPr lang="en-US" sz="2800" dirty="0"/>
              <a:t> refers to separating the household waste into different parts, and then turning the waste materials into useful resources. It also can be called household waste sorting plant or household waste recycling plant</a:t>
            </a:r>
            <a:r>
              <a:rPr lang="en-US" sz="2800" dirty="0" smtClean="0"/>
              <a:t>.</a:t>
            </a:r>
            <a:endParaRPr lang="en-US" sz="2800" dirty="0"/>
          </a:p>
          <a:p>
            <a:pPr lvl="0" fontAlgn="base">
              <a:spcBef>
                <a:spcPct val="0"/>
              </a:spcBef>
              <a:spcAft>
                <a:spcPct val="0"/>
              </a:spcAft>
            </a:pPr>
            <a:endParaRPr kumimoji="0" lang="en-US" sz="2800" b="0" i="0" u="none" strike="noStrike" cap="none" normalizeH="0" baseline="0" dirty="0" smtClean="0">
              <a:ln>
                <a:noFill/>
              </a:ln>
              <a:solidFill>
                <a:srgbClr val="0070C0"/>
              </a:solidFill>
              <a:effectLst/>
              <a:latin typeface="Arial" pitchFamily="34" charset="0"/>
            </a:endParaRPr>
          </a:p>
          <a:p>
            <a:pPr lvl="0" fontAlgn="base">
              <a:spcBef>
                <a:spcPct val="0"/>
              </a:spcBef>
              <a:spcAft>
                <a:spcPct val="0"/>
              </a:spcAft>
            </a:pPr>
            <a:endParaRPr kumimoji="0" lang="en-US" sz="2800" b="0" i="0" u="none" strike="noStrike" cap="none" normalizeH="0" baseline="0" dirty="0" smtClean="0">
              <a:ln>
                <a:noFill/>
              </a:ln>
              <a:solidFill>
                <a:srgbClr val="0070C0"/>
              </a:solidFill>
              <a:effectLst/>
              <a:latin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950" y="3505200"/>
            <a:ext cx="3151050" cy="3014048"/>
          </a:xfrm>
          <a:prstGeom prst="rect">
            <a:avLst/>
          </a:prstGeom>
          <a:solidFill>
            <a:srgbClr val="00B0F0"/>
          </a:solidFill>
          <a:ln w="28575">
            <a:solidFill>
              <a:srgbClr val="00B0F0"/>
            </a:solidFill>
          </a:ln>
          <a:effectLst>
            <a:glow rad="228600">
              <a:schemeClr val="accent6">
                <a:satMod val="175000"/>
                <a:alpha val="40000"/>
              </a:schemeClr>
            </a:glow>
            <a:reflection blurRad="6350" stA="50000" endA="300" endPos="90000" dist="50800" dir="5400000" sy="-100000" algn="bl" rotWithShape="0"/>
          </a:effectLst>
        </p:spPr>
      </p:pic>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7409">
                                            <p:txEl>
                                              <p:pRg st="0" end="0"/>
                                            </p:txEl>
                                          </p:spTgt>
                                        </p:tgtEl>
                                        <p:attrNameLst>
                                          <p:attrName>ppt_x</p:attrName>
                                          <p:attrName>ppt_y</p:attrName>
                                        </p:attrNameLst>
                                      </p:cBhvr>
                                    </p:animMotion>
                                    <p:animRot by="1500000">
                                      <p:cBhvr>
                                        <p:cTn id="7" dur="125" fill="hold">
                                          <p:stCondLst>
                                            <p:cond delay="0"/>
                                          </p:stCondLst>
                                        </p:cTn>
                                        <p:tgtEl>
                                          <p:spTgt spid="17409">
                                            <p:txEl>
                                              <p:pRg st="0" end="0"/>
                                            </p:txEl>
                                          </p:spTgt>
                                        </p:tgtEl>
                                        <p:attrNameLst>
                                          <p:attrName>r</p:attrName>
                                        </p:attrNameLst>
                                      </p:cBhvr>
                                    </p:animRot>
                                    <p:animRot by="-1500000">
                                      <p:cBhvr>
                                        <p:cTn id="8" dur="125" fill="hold">
                                          <p:stCondLst>
                                            <p:cond delay="125"/>
                                          </p:stCondLst>
                                        </p:cTn>
                                        <p:tgtEl>
                                          <p:spTgt spid="17409">
                                            <p:txEl>
                                              <p:pRg st="0" end="0"/>
                                            </p:txEl>
                                          </p:spTgt>
                                        </p:tgtEl>
                                        <p:attrNameLst>
                                          <p:attrName>r</p:attrName>
                                        </p:attrNameLst>
                                      </p:cBhvr>
                                    </p:animRot>
                                    <p:animRot by="-1500000">
                                      <p:cBhvr>
                                        <p:cTn id="9" dur="125" fill="hold">
                                          <p:stCondLst>
                                            <p:cond delay="250"/>
                                          </p:stCondLst>
                                        </p:cTn>
                                        <p:tgtEl>
                                          <p:spTgt spid="17409">
                                            <p:txEl>
                                              <p:pRg st="0" end="0"/>
                                            </p:txEl>
                                          </p:spTgt>
                                        </p:tgtEl>
                                        <p:attrNameLst>
                                          <p:attrName>r</p:attrName>
                                        </p:attrNameLst>
                                      </p:cBhvr>
                                    </p:animRot>
                                    <p:animRot by="1500000">
                                      <p:cBhvr>
                                        <p:cTn id="10" dur="125" fill="hold">
                                          <p:stCondLst>
                                            <p:cond delay="375"/>
                                          </p:stCondLst>
                                        </p:cTn>
                                        <p:tgtEl>
                                          <p:spTgt spid="17409">
                                            <p:txEl>
                                              <p:pRg st="0" end="0"/>
                                            </p:txEl>
                                          </p:spTgt>
                                        </p:tgtEl>
                                        <p:attrNameLst>
                                          <p:attrName>r</p:attrName>
                                        </p:attrNameLst>
                                      </p:cBhvr>
                                    </p:animRot>
                                  </p:childTnLst>
                                </p:cTn>
                              </p:par>
                              <p:par>
                                <p:cTn id="11" presetID="26" presetClass="entr" presetSubtype="0" fill="hold" nodeType="withEffect">
                                  <p:stCondLst>
                                    <p:cond delay="0"/>
                                  </p:stCondLst>
                                  <p:childTnLst>
                                    <p:set>
                                      <p:cBhvr>
                                        <p:cTn id="12" dur="1" fill="hold">
                                          <p:stCondLst>
                                            <p:cond delay="0"/>
                                          </p:stCondLst>
                                        </p:cTn>
                                        <p:tgtEl>
                                          <p:spTgt spid="17409">
                                            <p:txEl>
                                              <p:pRg st="1" end="1"/>
                                            </p:txEl>
                                          </p:spTgt>
                                        </p:tgtEl>
                                        <p:attrNameLst>
                                          <p:attrName>style.visibility</p:attrName>
                                        </p:attrNameLst>
                                      </p:cBhvr>
                                      <p:to>
                                        <p:strVal val="visible"/>
                                      </p:to>
                                    </p:set>
                                    <p:animEffect transition="in" filter="wipe(down)">
                                      <p:cBhvr>
                                        <p:cTn id="13" dur="580">
                                          <p:stCondLst>
                                            <p:cond delay="0"/>
                                          </p:stCondLst>
                                        </p:cTn>
                                        <p:tgtEl>
                                          <p:spTgt spid="17409">
                                            <p:txEl>
                                              <p:pRg st="1" end="1"/>
                                            </p:txEl>
                                          </p:spTgt>
                                        </p:tgtEl>
                                      </p:cBhvr>
                                    </p:animEffect>
                                    <p:anim calcmode="lin" valueType="num">
                                      <p:cBhvr>
                                        <p:cTn id="14" dur="1822" tmFilter="0,0; 0.14,0.36; 0.43,0.73; 0.71,0.91; 1.0,1.0">
                                          <p:stCondLst>
                                            <p:cond delay="0"/>
                                          </p:stCondLst>
                                        </p:cTn>
                                        <p:tgtEl>
                                          <p:spTgt spid="17409">
                                            <p:txEl>
                                              <p:pRg st="1" end="1"/>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7409">
                                            <p:txEl>
                                              <p:pRg st="1" end="1"/>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7409">
                                            <p:txEl>
                                              <p:pRg st="1" end="1"/>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7409">
                                            <p:txEl>
                                              <p:pRg st="1" end="1"/>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7409">
                                            <p:txEl>
                                              <p:pRg st="1" end="1"/>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17409">
                                            <p:txEl>
                                              <p:pRg st="1" end="1"/>
                                            </p:txEl>
                                          </p:spTgt>
                                        </p:tgtEl>
                                      </p:cBhvr>
                                      <p:to x="100000" y="60000"/>
                                    </p:animScale>
                                    <p:animScale>
                                      <p:cBhvr>
                                        <p:cTn id="20" dur="166" decel="50000">
                                          <p:stCondLst>
                                            <p:cond delay="676"/>
                                          </p:stCondLst>
                                        </p:cTn>
                                        <p:tgtEl>
                                          <p:spTgt spid="17409">
                                            <p:txEl>
                                              <p:pRg st="1" end="1"/>
                                            </p:txEl>
                                          </p:spTgt>
                                        </p:tgtEl>
                                      </p:cBhvr>
                                      <p:to x="100000" y="100000"/>
                                    </p:animScale>
                                    <p:animScale>
                                      <p:cBhvr>
                                        <p:cTn id="21" dur="26">
                                          <p:stCondLst>
                                            <p:cond delay="1312"/>
                                          </p:stCondLst>
                                        </p:cTn>
                                        <p:tgtEl>
                                          <p:spTgt spid="17409">
                                            <p:txEl>
                                              <p:pRg st="1" end="1"/>
                                            </p:txEl>
                                          </p:spTgt>
                                        </p:tgtEl>
                                      </p:cBhvr>
                                      <p:to x="100000" y="80000"/>
                                    </p:animScale>
                                    <p:animScale>
                                      <p:cBhvr>
                                        <p:cTn id="22" dur="166" decel="50000">
                                          <p:stCondLst>
                                            <p:cond delay="1338"/>
                                          </p:stCondLst>
                                        </p:cTn>
                                        <p:tgtEl>
                                          <p:spTgt spid="17409">
                                            <p:txEl>
                                              <p:pRg st="1" end="1"/>
                                            </p:txEl>
                                          </p:spTgt>
                                        </p:tgtEl>
                                      </p:cBhvr>
                                      <p:to x="100000" y="100000"/>
                                    </p:animScale>
                                    <p:animScale>
                                      <p:cBhvr>
                                        <p:cTn id="23" dur="26">
                                          <p:stCondLst>
                                            <p:cond delay="1642"/>
                                          </p:stCondLst>
                                        </p:cTn>
                                        <p:tgtEl>
                                          <p:spTgt spid="17409">
                                            <p:txEl>
                                              <p:pRg st="1" end="1"/>
                                            </p:txEl>
                                          </p:spTgt>
                                        </p:tgtEl>
                                      </p:cBhvr>
                                      <p:to x="100000" y="90000"/>
                                    </p:animScale>
                                    <p:animScale>
                                      <p:cBhvr>
                                        <p:cTn id="24" dur="166" decel="50000">
                                          <p:stCondLst>
                                            <p:cond delay="1668"/>
                                          </p:stCondLst>
                                        </p:cTn>
                                        <p:tgtEl>
                                          <p:spTgt spid="17409">
                                            <p:txEl>
                                              <p:pRg st="1" end="1"/>
                                            </p:txEl>
                                          </p:spTgt>
                                        </p:tgtEl>
                                      </p:cBhvr>
                                      <p:to x="100000" y="100000"/>
                                    </p:animScale>
                                    <p:animScale>
                                      <p:cBhvr>
                                        <p:cTn id="25" dur="26">
                                          <p:stCondLst>
                                            <p:cond delay="1808"/>
                                          </p:stCondLst>
                                        </p:cTn>
                                        <p:tgtEl>
                                          <p:spTgt spid="17409">
                                            <p:txEl>
                                              <p:pRg st="1" end="1"/>
                                            </p:txEl>
                                          </p:spTgt>
                                        </p:tgtEl>
                                      </p:cBhvr>
                                      <p:to x="100000" y="95000"/>
                                    </p:animScale>
                                    <p:animScale>
                                      <p:cBhvr>
                                        <p:cTn id="26" dur="166" decel="50000">
                                          <p:stCondLst>
                                            <p:cond delay="1834"/>
                                          </p:stCondLst>
                                        </p:cTn>
                                        <p:tgtEl>
                                          <p:spTgt spid="17409">
                                            <p:txEl>
                                              <p:pRg st="1" end="1"/>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64126"/>
            <a:ext cx="6705600" cy="5386090"/>
          </a:xfrm>
          <a:prstGeom prst="rect">
            <a:avLst/>
          </a:prstGeom>
        </p:spPr>
        <p:txBody>
          <a:bodyPr wrap="square">
            <a:spAutoFit/>
          </a:bodyPr>
          <a:lstStyle/>
          <a:p>
            <a:r>
              <a:rPr lang="en-US" sz="2800" b="1" dirty="0"/>
              <a:t>Generally ,the household waste mainly can be finally divided into four parts</a:t>
            </a:r>
            <a:r>
              <a:rPr lang="en-US" sz="2800" b="1" dirty="0" smtClean="0"/>
              <a:t>:</a:t>
            </a:r>
          </a:p>
          <a:p>
            <a:endParaRPr lang="en-US" sz="2800" dirty="0" smtClean="0"/>
          </a:p>
          <a:p>
            <a:pPr marL="285750" indent="-285750">
              <a:buFont typeface="Wingdings" pitchFamily="2" charset="2"/>
              <a:buChar char="v"/>
            </a:pPr>
            <a:r>
              <a:rPr lang="en-US" sz="2000" b="1" dirty="0"/>
              <a:t>1</a:t>
            </a:r>
            <a:r>
              <a:rPr lang="en-US" sz="2000" dirty="0">
                <a:solidFill>
                  <a:srgbClr val="FF0000"/>
                </a:solidFill>
              </a:rPr>
              <a:t>. Recyclable waste, including plastic, paper, glass, etc.;</a:t>
            </a:r>
          </a:p>
          <a:p>
            <a:pPr marL="285750" indent="-285750">
              <a:buFont typeface="Wingdings" pitchFamily="2" charset="2"/>
              <a:buChar char="v"/>
            </a:pPr>
            <a:endParaRPr lang="en-US" sz="2000" dirty="0"/>
          </a:p>
          <a:p>
            <a:pPr marL="285750" indent="-285750">
              <a:buFont typeface="Wingdings" pitchFamily="2" charset="2"/>
              <a:buChar char="v"/>
            </a:pPr>
            <a:r>
              <a:rPr lang="en-US" sz="2000" b="1" dirty="0"/>
              <a:t>2</a:t>
            </a:r>
            <a:r>
              <a:rPr lang="en-US" sz="2000" dirty="0">
                <a:solidFill>
                  <a:srgbClr val="FF0000"/>
                </a:solidFill>
              </a:rPr>
              <a:t>. Kitchen garbage, including leftovers, bones, cabbage and other food waste</a:t>
            </a:r>
            <a:r>
              <a:rPr lang="en-US" sz="2000" dirty="0" smtClean="0">
                <a:solidFill>
                  <a:srgbClr val="FF0000"/>
                </a:solidFill>
              </a:rPr>
              <a:t>; </a:t>
            </a:r>
            <a:r>
              <a:rPr lang="en-US" sz="2000" b="1" dirty="0" smtClean="0">
                <a:solidFill>
                  <a:srgbClr val="FF0000"/>
                </a:solidFill>
              </a:rPr>
              <a:t>kitchen waste is mostly degradable;</a:t>
            </a:r>
            <a:endParaRPr lang="en-US" sz="2000" b="1" dirty="0">
              <a:solidFill>
                <a:srgbClr val="FF0000"/>
              </a:solidFill>
            </a:endParaRPr>
          </a:p>
          <a:p>
            <a:pPr marL="285750" indent="-285750">
              <a:buFont typeface="Wingdings" pitchFamily="2" charset="2"/>
              <a:buChar char="v"/>
            </a:pPr>
            <a:endParaRPr lang="en-US" sz="2000" dirty="0">
              <a:solidFill>
                <a:srgbClr val="FF0000"/>
              </a:solidFill>
            </a:endParaRPr>
          </a:p>
          <a:p>
            <a:pPr marL="285750" indent="-285750">
              <a:buFont typeface="Wingdings" pitchFamily="2" charset="2"/>
              <a:buChar char="v"/>
            </a:pPr>
            <a:r>
              <a:rPr lang="en-US" sz="2000" b="1" dirty="0"/>
              <a:t>3</a:t>
            </a:r>
            <a:r>
              <a:rPr lang="en-US" sz="2000" dirty="0"/>
              <a:t>. </a:t>
            </a:r>
            <a:r>
              <a:rPr lang="en-US" sz="2000" dirty="0">
                <a:solidFill>
                  <a:srgbClr val="FF0000"/>
                </a:solidFill>
              </a:rPr>
              <a:t>Hazardous waste, including waste batteries, waste fluorescent tubes, waste mercury thermometer, expired drugs, and these garbage materials need special and safe management;</a:t>
            </a:r>
          </a:p>
          <a:p>
            <a:pPr marL="285750" indent="-285750">
              <a:buFont typeface="Wingdings" pitchFamily="2" charset="2"/>
              <a:buChar char="v"/>
            </a:pPr>
            <a:endParaRPr lang="en-US" sz="2000" dirty="0">
              <a:solidFill>
                <a:srgbClr val="FF0000"/>
              </a:solidFill>
            </a:endParaRPr>
          </a:p>
          <a:p>
            <a:pPr marL="285750" indent="-285750">
              <a:buFont typeface="Wingdings" pitchFamily="2" charset="2"/>
              <a:buChar char="v"/>
            </a:pPr>
            <a:r>
              <a:rPr lang="en-US" sz="2000" b="1" dirty="0"/>
              <a:t>4</a:t>
            </a:r>
            <a:r>
              <a:rPr lang="en-US" sz="2000" dirty="0"/>
              <a:t>. </a:t>
            </a:r>
            <a:r>
              <a:rPr lang="en-US" sz="2000" dirty="0">
                <a:solidFill>
                  <a:srgbClr val="FF0000"/>
                </a:solidFill>
              </a:rPr>
              <a:t>Other garbage: in addition to the above types of garbage, the brick and tile ceramics, dregs and other materials also need to be disposed specially.</a:t>
            </a:r>
          </a:p>
        </p:txBody>
      </p:sp>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76200" y="35005"/>
            <a:ext cx="8160327" cy="784830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600" b="1" dirty="0" smtClean="0">
                <a:solidFill>
                  <a:srgbClr val="0E2233"/>
                </a:solidFill>
                <a:latin typeface="Arial" pitchFamily="34" charset="0"/>
                <a:ea typeface="Calibri" pitchFamily="34" charset="0"/>
                <a:cs typeface="Arial" pitchFamily="34" charset="0"/>
              </a:rPr>
              <a:t>Benefits of solid waste management in house-hold.</a:t>
            </a:r>
          </a:p>
          <a:p>
            <a:pPr marL="0" marR="0" lvl="0" indent="0" algn="l" defTabSz="914400" rtl="0" eaLnBrk="1" fontAlgn="base" latinLnBrk="0" hangingPunct="1">
              <a:lnSpc>
                <a:spcPct val="100000"/>
              </a:lnSpc>
              <a:spcBef>
                <a:spcPct val="0"/>
              </a:spcBef>
              <a:spcAft>
                <a:spcPct val="0"/>
              </a:spcAft>
              <a:buClrTx/>
              <a:buSzTx/>
              <a:buFontTx/>
              <a:buNone/>
              <a:tabLst/>
            </a:pPr>
            <a:endParaRPr lang="en-US" sz="3600" b="1" dirty="0" smtClean="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3600" b="1" dirty="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3600" b="1" dirty="0" smtClean="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3600" b="1" dirty="0" smtClean="0">
              <a:solidFill>
                <a:srgbClr val="0E2233"/>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3600" b="1" dirty="0" smtClean="0">
              <a:solidFill>
                <a:srgbClr val="0E2233"/>
              </a:solidFill>
              <a:latin typeface="Arial" pitchFamily="34" charset="0"/>
              <a:ea typeface="Calibri" pitchFamily="34" charset="0"/>
              <a:cs typeface="Arial" pitchFamily="34" charset="0"/>
            </a:endParaRPr>
          </a:p>
          <a:p>
            <a:r>
              <a:rPr lang="en-US" sz="2800" b="1" dirty="0"/>
              <a:t>1. Economic benefits</a:t>
            </a:r>
            <a:endParaRPr lang="en-US" sz="2800" dirty="0"/>
          </a:p>
          <a:p>
            <a:r>
              <a:rPr lang="en-US" sz="2800" dirty="0">
                <a:solidFill>
                  <a:srgbClr val="00B050"/>
                </a:solidFill>
              </a:rPr>
              <a:t>The </a:t>
            </a:r>
            <a:r>
              <a:rPr lang="en-US" sz="2800" b="1" dirty="0">
                <a:solidFill>
                  <a:srgbClr val="00B050"/>
                </a:solidFill>
              </a:rPr>
              <a:t>household waste sorting machine</a:t>
            </a:r>
            <a:r>
              <a:rPr lang="en-US" sz="2800" dirty="0">
                <a:solidFill>
                  <a:srgbClr val="00B050"/>
                </a:solidFill>
              </a:rPr>
              <a:t> will save a lot of land and capital. It is an environmental “</a:t>
            </a:r>
            <a:r>
              <a:rPr lang="en-US" sz="2800" dirty="0">
                <a:solidFill>
                  <a:srgbClr val="00B050"/>
                </a:solidFill>
                <a:hlinkClick r:id="rId2"/>
              </a:rPr>
              <a:t>waste to energy</a:t>
            </a:r>
            <a:r>
              <a:rPr lang="en-US" sz="2800" dirty="0">
                <a:solidFill>
                  <a:srgbClr val="00B050"/>
                </a:solidFill>
              </a:rPr>
              <a:t>” project and turns waste into useful resources, which will create great profits and drive the economic improvement.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00B050"/>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E2233"/>
                </a:solidFill>
                <a:effectLst/>
                <a:latin typeface="Arial" pitchFamily="34" charset="0"/>
                <a:ea typeface="Calibri" pitchFamily="34" charset="0"/>
                <a:cs typeface="Arial" pitchFamily="34" charset="0"/>
              </a:rPr>
              <a:t/>
            </a:r>
            <a:br>
              <a:rPr kumimoji="0" lang="en-US" sz="2800" b="0" i="0" u="none" strike="noStrike" cap="none" normalizeH="0" baseline="0" dirty="0" smtClean="0">
                <a:ln>
                  <a:noFill/>
                </a:ln>
                <a:solidFill>
                  <a:srgbClr val="0E2233"/>
                </a:solidFill>
                <a:effectLst/>
                <a:latin typeface="Arial" pitchFamily="34" charset="0"/>
                <a:ea typeface="Calibri" pitchFamily="34" charset="0"/>
                <a:cs typeface="Arial" pitchFamily="34" charset="0"/>
              </a:rPr>
            </a:br>
            <a:endParaRPr kumimoji="0" lang="en-US" sz="2800" b="0" i="0" u="none" strike="noStrike" cap="none" normalizeH="0" baseline="0" dirty="0" smtClean="0">
              <a:ln>
                <a:noFill/>
              </a:ln>
              <a:solidFill>
                <a:srgbClr val="00B0F0"/>
              </a:solidFill>
              <a:effectLst/>
              <a:latin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990600"/>
            <a:ext cx="4122148" cy="2674225"/>
          </a:xfrm>
          <a:prstGeom prst="rect">
            <a:avLst/>
          </a:prstGeom>
          <a:ln w="38100">
            <a:solidFill>
              <a:srgbClr val="FF0000"/>
            </a:solidFill>
          </a:ln>
          <a:effectLst>
            <a:reflection blurRad="6350" stA="50000" endA="300" endPos="55500" dist="101600" dir="5400000" sy="-100000" algn="bl" rotWithShape="0"/>
          </a:effectLst>
        </p:spPr>
      </p:pic>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505"/>
                                        </p:tgtEl>
                                        <p:attrNameLst>
                                          <p:attrName>style.visibility</p:attrName>
                                        </p:attrNameLst>
                                      </p:cBhvr>
                                      <p:to>
                                        <p:strVal val="visible"/>
                                      </p:to>
                                    </p:set>
                                    <p:anim calcmode="lin" valueType="num">
                                      <p:cBhvr>
                                        <p:cTn id="7" dur="500" fill="hold"/>
                                        <p:tgtEl>
                                          <p:spTgt spid="21505"/>
                                        </p:tgtEl>
                                        <p:attrNameLst>
                                          <p:attrName>ppt_w</p:attrName>
                                        </p:attrNameLst>
                                      </p:cBhvr>
                                      <p:tavLst>
                                        <p:tav tm="0">
                                          <p:val>
                                            <p:fltVal val="0"/>
                                          </p:val>
                                        </p:tav>
                                        <p:tav tm="100000">
                                          <p:val>
                                            <p:strVal val="#ppt_w"/>
                                          </p:val>
                                        </p:tav>
                                      </p:tavLst>
                                    </p:anim>
                                    <p:anim calcmode="lin" valueType="num">
                                      <p:cBhvr>
                                        <p:cTn id="8" dur="500" fill="hold"/>
                                        <p:tgtEl>
                                          <p:spTgt spid="21505"/>
                                        </p:tgtEl>
                                        <p:attrNameLst>
                                          <p:attrName>ppt_h</p:attrName>
                                        </p:attrNameLst>
                                      </p:cBhvr>
                                      <p:tavLst>
                                        <p:tav tm="0">
                                          <p:val>
                                            <p:fltVal val="0"/>
                                          </p:val>
                                        </p:tav>
                                        <p:tav tm="100000">
                                          <p:val>
                                            <p:strVal val="#ppt_h"/>
                                          </p:val>
                                        </p:tav>
                                      </p:tavLst>
                                    </p:anim>
                                    <p:animEffect transition="in" filter="fade">
                                      <p:cBhvr>
                                        <p:cTn id="9" dur="500"/>
                                        <p:tgtEl>
                                          <p:spTgt spid="2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2285</TotalTime>
  <Words>602</Words>
  <Application>Microsoft Office PowerPoint</Application>
  <PresentationFormat>On-screen Show (4:3)</PresentationFormat>
  <Paragraphs>69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LAPPY</dc:creator>
  <cp:lastModifiedBy>DELL</cp:lastModifiedBy>
  <cp:revision>54</cp:revision>
  <dcterms:created xsi:type="dcterms:W3CDTF">2013-10-09T10:11:00Z</dcterms:created>
  <dcterms:modified xsi:type="dcterms:W3CDTF">2019-02-08T13:10:45Z</dcterms:modified>
</cp:coreProperties>
</file>