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1"/>
  </p:notesMasterIdLst>
  <p:handoutMasterIdLst>
    <p:handoutMasterId r:id="rId32"/>
  </p:handoutMasterIdLst>
  <p:sldIdLst>
    <p:sldId id="256" r:id="rId5"/>
    <p:sldId id="262" r:id="rId6"/>
    <p:sldId id="263" r:id="rId7"/>
    <p:sldId id="281" r:id="rId8"/>
    <p:sldId id="264" r:id="rId9"/>
    <p:sldId id="282" r:id="rId10"/>
    <p:sldId id="265" r:id="rId11"/>
    <p:sldId id="283" r:id="rId12"/>
    <p:sldId id="266" r:id="rId13"/>
    <p:sldId id="284" r:id="rId14"/>
    <p:sldId id="268" r:id="rId15"/>
    <p:sldId id="285" r:id="rId16"/>
    <p:sldId id="279" r:id="rId17"/>
    <p:sldId id="286" r:id="rId18"/>
    <p:sldId id="269" r:id="rId19"/>
    <p:sldId id="270" r:id="rId20"/>
    <p:sldId id="271" r:id="rId21"/>
    <p:sldId id="272" r:id="rId22"/>
    <p:sldId id="273" r:id="rId23"/>
    <p:sldId id="274" r:id="rId24"/>
    <p:sldId id="287" r:id="rId25"/>
    <p:sldId id="275" r:id="rId26"/>
    <p:sldId id="280" r:id="rId27"/>
    <p:sldId id="276" r:id="rId28"/>
    <p:sldId id="277"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F2EAB7-49AC-415C-8A13-D01C1F07F67E}" type="datetime2">
              <a:rPr lang="en-US" smtClean="0"/>
              <a:t>Thursday, January 13, 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B1B0A-1500-457D-9F91-C8A7AE1EB186}" type="datetime2">
              <a:rPr lang="en-US" smtClean="0"/>
              <a:t>Thursday, January 13, 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
        <p:nvSpPr>
          <p:cNvPr id="5" name="Date Placeholder 4">
            <a:extLst>
              <a:ext uri="{FF2B5EF4-FFF2-40B4-BE49-F238E27FC236}">
                <a16:creationId xmlns:a16="http://schemas.microsoft.com/office/drawing/2014/main" id="{C7282326-4901-4CC7-8FC3-005708B57B7E}"/>
              </a:ext>
            </a:extLst>
          </p:cNvPr>
          <p:cNvSpPr>
            <a:spLocks noGrp="1"/>
          </p:cNvSpPr>
          <p:nvPr>
            <p:ph type="dt" idx="1"/>
          </p:nvPr>
        </p:nvSpPr>
        <p:spPr/>
        <p:txBody>
          <a:bodyPr/>
          <a:lstStyle/>
          <a:p>
            <a:fld id="{D2C00001-3DF6-4856-B046-C8D989E7E8B2}" type="datetime2">
              <a:rPr lang="en-US" smtClean="0"/>
              <a:t>Thursday, January 13, 2022</a:t>
            </a:fld>
            <a:endParaRPr lang="en-US" dirty="0"/>
          </a:p>
        </p:txBody>
      </p:sp>
    </p:spTree>
    <p:extLst>
      <p:ext uri="{BB962C8B-B14F-4D97-AF65-F5344CB8AC3E}">
        <p14:creationId xmlns:p14="http://schemas.microsoft.com/office/powerpoint/2010/main" val="326430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5001B4-2F03-43E5-9244-DC483CFBB3BC}" type="datetime2">
              <a:rPr lang="en-US" smtClean="0"/>
              <a:t>Thursday, January 13, 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48040-BAEE-4AA4-9C13-835322A69D49}" type="datetime2">
              <a:rPr lang="en-US" smtClean="0"/>
              <a:t>Thursday, January 13,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1BD6C-5121-4DDA-9B0A-C5BCA7E0A7DC}" type="datetime2">
              <a:rPr lang="en-US" smtClean="0"/>
              <a:t>Thursday, January 13,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AEF543-32B5-41E5-9672-600832419891}" type="datetime2">
              <a:rPr lang="en-US" smtClean="0"/>
              <a:t>Thursday, January 13,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E6C86F-035D-4A20-9FD1-2C5451AA768A}" type="datetime2">
              <a:rPr lang="en-US" smtClean="0"/>
              <a:t>Thursday, January 13,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E4ED1B-E3AA-4F4D-A0B9-0108D0BBE9A7}" type="datetime2">
              <a:rPr lang="en-US" smtClean="0"/>
              <a:t>Thursday, January 13, 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4CE928-EE92-4201-B2CF-B371C7C939E2}" type="datetime2">
              <a:rPr lang="en-US" smtClean="0"/>
              <a:t>Thursday, January 13, 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EA963-AC16-499A-B355-B701D314D357}" type="datetime2">
              <a:rPr lang="en-US" smtClean="0"/>
              <a:t>Thursday, January 13,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60348-DCE4-47D1-9BE7-1E32FDF41CBE}" type="datetime2">
              <a:rPr lang="en-US" smtClean="0"/>
              <a:t>Thursday, January 13,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E8964-0B93-4A89-9490-81BCEFB8B336}" type="datetime2">
              <a:rPr lang="en-US" smtClean="0"/>
              <a:t>Thursday, January 13,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DBFB-5B81-46BE-8B6C-32092410506A}" type="datetime2">
              <a:rPr lang="en-US" smtClean="0"/>
              <a:t>Thursday, January 13,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06554E-D007-482D-ABB9-EAA574109158}" type="datetime2">
              <a:rPr lang="en-US" smtClean="0"/>
              <a:t>Thursday, January 13,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C1D22F-F6A4-41A5-8CAC-52CC0A4F3BC8}" type="datetime2">
              <a:rPr lang="en-US" smtClean="0"/>
              <a:t>Thursday, January 13, 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0B5871-45A3-47E0-9A0D-C53D76F67F1F}" type="datetime2">
              <a:rPr lang="en-US" smtClean="0"/>
              <a:t>Thursday, January 13, 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10F7B-1008-4DBB-9FA2-9DA7A34E39C6}" type="datetime2">
              <a:rPr lang="en-US" smtClean="0"/>
              <a:t>Thursday, January 13, 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7AF6D-0EDB-43F2-950A-F47F5CC0203D}" type="datetime2">
              <a:rPr lang="en-US" smtClean="0"/>
              <a:t>Thursday, January 13,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76E55-72B4-4D63-BF96-C5CE42B01F49}" type="datetime2">
              <a:rPr lang="en-US" smtClean="0"/>
              <a:t>Thursday, January 13,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C7AF2E-7C9A-4C92-9601-505909E397B4}" type="datetime2">
              <a:rPr lang="en-US" smtClean="0"/>
              <a:t>Thursday, January 13, 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 Id="rId4" Type="http://schemas.openxmlformats.org/officeDocument/2006/relationships/image" Target="../media/image9.jf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internationaljournalofresearch.com/2020/06/06/content-writer-is-the-most-searched-job-in-india-says-study/"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dirty="0"/>
              <a:t>Internet of things</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Project presentation</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7" name="Title 1">
            <a:extLst>
              <a:ext uri="{FF2B5EF4-FFF2-40B4-BE49-F238E27FC236}">
                <a16:creationId xmlns:a16="http://schemas.microsoft.com/office/drawing/2014/main" id="{51EA8EF4-72B0-4E33-87C5-F614C11EB188}"/>
              </a:ext>
            </a:extLst>
          </p:cNvPr>
          <p:cNvSpPr txBox="1">
            <a:spLocks/>
          </p:cNvSpPr>
          <p:nvPr/>
        </p:nvSpPr>
        <p:spPr>
          <a:xfrm>
            <a:off x="7440167" y="4156743"/>
            <a:ext cx="2084832" cy="4364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GB" sz="1600" dirty="0"/>
              <a:t>8</a:t>
            </a:r>
            <a:r>
              <a:rPr lang="en-GB" sz="1600" baseline="30000" dirty="0"/>
              <a:t>th</a:t>
            </a:r>
            <a:r>
              <a:rPr lang="en-GB" sz="1600" dirty="0"/>
              <a:t> semester</a:t>
            </a:r>
          </a:p>
        </p:txBody>
      </p:sp>
      <p:sp>
        <p:nvSpPr>
          <p:cNvPr id="6" name="Date Placeholder 5">
            <a:extLst>
              <a:ext uri="{FF2B5EF4-FFF2-40B4-BE49-F238E27FC236}">
                <a16:creationId xmlns:a16="http://schemas.microsoft.com/office/drawing/2014/main" id="{70A2CDAA-8174-448E-83AB-930F924342B0}"/>
              </a:ext>
            </a:extLst>
          </p:cNvPr>
          <p:cNvSpPr>
            <a:spLocks noGrp="1"/>
          </p:cNvSpPr>
          <p:nvPr>
            <p:ph type="dt" sz="half" idx="10"/>
          </p:nvPr>
        </p:nvSpPr>
        <p:spPr>
          <a:xfrm>
            <a:off x="9421426" y="6488415"/>
            <a:ext cx="2743200" cy="365125"/>
          </a:xfrm>
        </p:spPr>
        <p:txBody>
          <a:bodyPr/>
          <a:lstStyle/>
          <a:p>
            <a:fld id="{024A4B30-C906-40AF-970B-32CBEAB7FDE7}" type="datetime2">
              <a:rPr lang="en-US" smtClean="0"/>
              <a:t>Thursday, January 13, 2022</a:t>
            </a:fld>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A734-CEC3-45C2-933F-E0C7A3BBDC5A}"/>
              </a:ext>
            </a:extLst>
          </p:cNvPr>
          <p:cNvSpPr>
            <a:spLocks noGrp="1"/>
          </p:cNvSpPr>
          <p:nvPr>
            <p:ph type="title"/>
          </p:nvPr>
        </p:nvSpPr>
        <p:spPr>
          <a:xfrm>
            <a:off x="1745094" y="2491706"/>
            <a:ext cx="9905998" cy="1478570"/>
          </a:xfrm>
        </p:spPr>
        <p:txBody>
          <a:bodyPr>
            <a:normAutofit/>
          </a:bodyPr>
          <a:lstStyle/>
          <a:p>
            <a:r>
              <a:rPr lang="en-GB" sz="5400" b="1" dirty="0"/>
              <a:t>How it work ?</a:t>
            </a:r>
          </a:p>
        </p:txBody>
      </p:sp>
      <p:sp>
        <p:nvSpPr>
          <p:cNvPr id="3" name="Date Placeholder 2">
            <a:extLst>
              <a:ext uri="{FF2B5EF4-FFF2-40B4-BE49-F238E27FC236}">
                <a16:creationId xmlns:a16="http://schemas.microsoft.com/office/drawing/2014/main" id="{9948638F-6C84-4149-B8C0-D79DF768D497}"/>
              </a:ext>
            </a:extLst>
          </p:cNvPr>
          <p:cNvSpPr>
            <a:spLocks noGrp="1"/>
          </p:cNvSpPr>
          <p:nvPr>
            <p:ph type="dt" sz="half" idx="10"/>
          </p:nvPr>
        </p:nvSpPr>
        <p:spPr>
          <a:xfrm>
            <a:off x="8708672" y="6492875"/>
            <a:ext cx="2743200" cy="365125"/>
          </a:xfrm>
        </p:spPr>
        <p:txBody>
          <a:bodyPr/>
          <a:lstStyle/>
          <a:p>
            <a:fld id="{7A3A9936-FF40-4860-815D-78151EFF566C}" type="datetime2">
              <a:rPr lang="en-US" smtClean="0"/>
              <a:t>Thursday, January 13, 2022</a:t>
            </a:fld>
            <a:endParaRPr lang="en-US" dirty="0"/>
          </a:p>
        </p:txBody>
      </p:sp>
      <p:sp>
        <p:nvSpPr>
          <p:cNvPr id="5" name="Slide Number Placeholder 4">
            <a:extLst>
              <a:ext uri="{FF2B5EF4-FFF2-40B4-BE49-F238E27FC236}">
                <a16:creationId xmlns:a16="http://schemas.microsoft.com/office/drawing/2014/main" id="{DAB4C79A-A179-441A-9FD9-5404BC48D38E}"/>
              </a:ext>
            </a:extLst>
          </p:cNvPr>
          <p:cNvSpPr>
            <a:spLocks noGrp="1"/>
          </p:cNvSpPr>
          <p:nvPr>
            <p:ph type="sldNum" sz="quarter" idx="12"/>
          </p:nvPr>
        </p:nvSpPr>
        <p:spPr>
          <a:xfrm>
            <a:off x="10680783" y="0"/>
            <a:ext cx="771089" cy="365125"/>
          </a:xfrm>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89957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B8E6-227C-49D6-8480-165304A5C9AA}"/>
              </a:ext>
            </a:extLst>
          </p:cNvPr>
          <p:cNvSpPr>
            <a:spLocks noGrp="1"/>
          </p:cNvSpPr>
          <p:nvPr>
            <p:ph type="title"/>
          </p:nvPr>
        </p:nvSpPr>
        <p:spPr>
          <a:xfrm>
            <a:off x="1212433" y="1187489"/>
            <a:ext cx="9905999" cy="952870"/>
          </a:xfrm>
        </p:spPr>
        <p:txBody>
          <a:bodyPr>
            <a:normAutofit/>
          </a:bodyPr>
          <a:lstStyle/>
          <a:p>
            <a:pPr algn="ctr"/>
            <a:r>
              <a:rPr lang="en-GB" sz="4000" b="1" dirty="0"/>
              <a:t>How it works ?</a:t>
            </a:r>
          </a:p>
        </p:txBody>
      </p:sp>
      <p:sp>
        <p:nvSpPr>
          <p:cNvPr id="3" name="Text Placeholder 2">
            <a:extLst>
              <a:ext uri="{FF2B5EF4-FFF2-40B4-BE49-F238E27FC236}">
                <a16:creationId xmlns:a16="http://schemas.microsoft.com/office/drawing/2014/main" id="{51EE44D5-C239-42A6-BBD9-67E847E79EF7}"/>
              </a:ext>
            </a:extLst>
          </p:cNvPr>
          <p:cNvSpPr>
            <a:spLocks noGrp="1"/>
          </p:cNvSpPr>
          <p:nvPr>
            <p:ph type="body" idx="1"/>
          </p:nvPr>
        </p:nvSpPr>
        <p:spPr/>
        <p:txBody>
          <a:bodyPr/>
          <a:lstStyle/>
          <a:p>
            <a:r>
              <a:rPr lang="en-GB" dirty="0"/>
              <a:t>Attaching the device</a:t>
            </a:r>
          </a:p>
        </p:txBody>
      </p:sp>
      <p:pic>
        <p:nvPicPr>
          <p:cNvPr id="17" name="Picture Placeholder 16">
            <a:extLst>
              <a:ext uri="{FF2B5EF4-FFF2-40B4-BE49-F238E27FC236}">
                <a16:creationId xmlns:a16="http://schemas.microsoft.com/office/drawing/2014/main" id="{243BD615-ED54-48BA-98E5-6B336E69992E}"/>
              </a:ext>
            </a:extLst>
          </p:cNvPr>
          <p:cNvPicPr>
            <a:picLocks noGrp="1" noChangeAspect="1"/>
          </p:cNvPicPr>
          <p:nvPr>
            <p:ph type="pic" idx="15"/>
          </p:nvPr>
        </p:nvPicPr>
        <p:blipFill>
          <a:blip r:embed="rId2"/>
          <a:srcRect t="14232" b="14232"/>
          <a:stretch>
            <a:fillRect/>
          </a:stretch>
        </p:blipFill>
        <p:spPr>
          <a:xfrm>
            <a:off x="670896" y="2666998"/>
            <a:ext cx="3195240" cy="1524000"/>
          </a:xfrm>
        </p:spPr>
      </p:pic>
      <p:sp>
        <p:nvSpPr>
          <p:cNvPr id="5" name="Text Placeholder 4">
            <a:extLst>
              <a:ext uri="{FF2B5EF4-FFF2-40B4-BE49-F238E27FC236}">
                <a16:creationId xmlns:a16="http://schemas.microsoft.com/office/drawing/2014/main" id="{676FDCD6-AF0A-43D1-87C1-C757A69BA821}"/>
              </a:ext>
            </a:extLst>
          </p:cNvPr>
          <p:cNvSpPr>
            <a:spLocks noGrp="1"/>
          </p:cNvSpPr>
          <p:nvPr>
            <p:ph type="body" sz="half" idx="18"/>
          </p:nvPr>
        </p:nvSpPr>
        <p:spPr>
          <a:xfrm>
            <a:off x="1141413" y="4980858"/>
            <a:ext cx="3201860" cy="1267538"/>
          </a:xfrm>
        </p:spPr>
        <p:txBody>
          <a:bodyPr>
            <a:normAutofit/>
          </a:bodyPr>
          <a:lstStyle/>
          <a:p>
            <a:r>
              <a:rPr lang="en-GB" dirty="0"/>
              <a:t>The device is embedded with multiple sensors with inbuilt battery and storage capacity.</a:t>
            </a:r>
          </a:p>
        </p:txBody>
      </p:sp>
      <p:sp>
        <p:nvSpPr>
          <p:cNvPr id="6" name="Text Placeholder 5">
            <a:extLst>
              <a:ext uri="{FF2B5EF4-FFF2-40B4-BE49-F238E27FC236}">
                <a16:creationId xmlns:a16="http://schemas.microsoft.com/office/drawing/2014/main" id="{5E7DD299-8FAF-428D-B2A4-CAA949F1715C}"/>
              </a:ext>
            </a:extLst>
          </p:cNvPr>
          <p:cNvSpPr>
            <a:spLocks noGrp="1"/>
          </p:cNvSpPr>
          <p:nvPr>
            <p:ph type="body" sz="quarter" idx="3"/>
          </p:nvPr>
        </p:nvSpPr>
        <p:spPr/>
        <p:txBody>
          <a:bodyPr/>
          <a:lstStyle/>
          <a:p>
            <a:r>
              <a:rPr lang="en-GB" dirty="0"/>
              <a:t>Sensing the data </a:t>
            </a:r>
          </a:p>
        </p:txBody>
      </p:sp>
      <p:pic>
        <p:nvPicPr>
          <p:cNvPr id="19" name="Picture Placeholder 18">
            <a:extLst>
              <a:ext uri="{FF2B5EF4-FFF2-40B4-BE49-F238E27FC236}">
                <a16:creationId xmlns:a16="http://schemas.microsoft.com/office/drawing/2014/main" id="{8164784E-BF95-4EEF-A222-1CE86264E93A}"/>
              </a:ext>
            </a:extLst>
          </p:cNvPr>
          <p:cNvPicPr>
            <a:picLocks noGrp="1" noChangeAspect="1"/>
          </p:cNvPicPr>
          <p:nvPr>
            <p:ph type="pic" idx="21"/>
          </p:nvPr>
        </p:nvPicPr>
        <p:blipFill>
          <a:blip r:embed="rId3"/>
          <a:srcRect t="4482" b="4482"/>
          <a:stretch>
            <a:fillRect/>
          </a:stretch>
        </p:blipFill>
        <p:spPr>
          <a:xfrm>
            <a:off x="4259819" y="2704728"/>
            <a:ext cx="3198940" cy="1524000"/>
          </a:xfrm>
        </p:spPr>
      </p:pic>
      <p:sp>
        <p:nvSpPr>
          <p:cNvPr id="8" name="Text Placeholder 7">
            <a:extLst>
              <a:ext uri="{FF2B5EF4-FFF2-40B4-BE49-F238E27FC236}">
                <a16:creationId xmlns:a16="http://schemas.microsoft.com/office/drawing/2014/main" id="{0A511FAB-9516-4378-8C70-5A9A68A6DB11}"/>
              </a:ext>
            </a:extLst>
          </p:cNvPr>
          <p:cNvSpPr>
            <a:spLocks noGrp="1"/>
          </p:cNvSpPr>
          <p:nvPr>
            <p:ph type="body" sz="half" idx="19"/>
          </p:nvPr>
        </p:nvSpPr>
        <p:spPr>
          <a:xfrm>
            <a:off x="4487593" y="4980856"/>
            <a:ext cx="3201860" cy="1267538"/>
          </a:xfrm>
        </p:spPr>
        <p:txBody>
          <a:bodyPr>
            <a:normAutofit/>
          </a:bodyPr>
          <a:lstStyle/>
          <a:p>
            <a:r>
              <a:rPr lang="en-GB" dirty="0"/>
              <a:t>The smart band will sense the data from the biological host and stores them in the memory.</a:t>
            </a:r>
          </a:p>
        </p:txBody>
      </p:sp>
      <p:sp>
        <p:nvSpPr>
          <p:cNvPr id="9" name="Text Placeholder 8">
            <a:extLst>
              <a:ext uri="{FF2B5EF4-FFF2-40B4-BE49-F238E27FC236}">
                <a16:creationId xmlns:a16="http://schemas.microsoft.com/office/drawing/2014/main" id="{B4AB0E1D-087C-4F6F-B3A1-A38CC40EC213}"/>
              </a:ext>
            </a:extLst>
          </p:cNvPr>
          <p:cNvSpPr>
            <a:spLocks noGrp="1"/>
          </p:cNvSpPr>
          <p:nvPr>
            <p:ph type="body" sz="quarter" idx="13"/>
          </p:nvPr>
        </p:nvSpPr>
        <p:spPr/>
        <p:txBody>
          <a:bodyPr/>
          <a:lstStyle/>
          <a:p>
            <a:r>
              <a:rPr lang="en-GB" dirty="0"/>
              <a:t>Data processing</a:t>
            </a:r>
          </a:p>
        </p:txBody>
      </p:sp>
      <p:pic>
        <p:nvPicPr>
          <p:cNvPr id="21" name="Picture Placeholder 20">
            <a:extLst>
              <a:ext uri="{FF2B5EF4-FFF2-40B4-BE49-F238E27FC236}">
                <a16:creationId xmlns:a16="http://schemas.microsoft.com/office/drawing/2014/main" id="{B5C602BF-D2BE-4065-81B3-5574EB6009F5}"/>
              </a:ext>
            </a:extLst>
          </p:cNvPr>
          <p:cNvPicPr>
            <a:picLocks noGrp="1" noChangeAspect="1"/>
          </p:cNvPicPr>
          <p:nvPr>
            <p:ph type="pic" idx="22"/>
          </p:nvPr>
        </p:nvPicPr>
        <p:blipFill>
          <a:blip r:embed="rId4"/>
          <a:srcRect t="5685" b="5685"/>
          <a:stretch>
            <a:fillRect/>
          </a:stretch>
        </p:blipFill>
        <p:spPr/>
      </p:pic>
      <p:sp>
        <p:nvSpPr>
          <p:cNvPr id="11" name="Text Placeholder 10">
            <a:extLst>
              <a:ext uri="{FF2B5EF4-FFF2-40B4-BE49-F238E27FC236}">
                <a16:creationId xmlns:a16="http://schemas.microsoft.com/office/drawing/2014/main" id="{431337FE-BDB3-47F1-A5F0-C855F65BB4B9}"/>
              </a:ext>
            </a:extLst>
          </p:cNvPr>
          <p:cNvSpPr>
            <a:spLocks noGrp="1"/>
          </p:cNvSpPr>
          <p:nvPr>
            <p:ph type="body" sz="half" idx="20"/>
          </p:nvPr>
        </p:nvSpPr>
        <p:spPr>
          <a:xfrm>
            <a:off x="7852441" y="4980854"/>
            <a:ext cx="3198145" cy="1267542"/>
          </a:xfrm>
        </p:spPr>
        <p:txBody>
          <a:bodyPr>
            <a:normAutofit/>
          </a:bodyPr>
          <a:lstStyle/>
          <a:p>
            <a:r>
              <a:rPr lang="en-GB" dirty="0"/>
              <a:t>Once the data has been collected and stable internet connection has been made, the data will be uploaded on the internet for processing the data.</a:t>
            </a:r>
          </a:p>
        </p:txBody>
      </p:sp>
      <p:sp>
        <p:nvSpPr>
          <p:cNvPr id="12" name="Date Placeholder 11">
            <a:extLst>
              <a:ext uri="{FF2B5EF4-FFF2-40B4-BE49-F238E27FC236}">
                <a16:creationId xmlns:a16="http://schemas.microsoft.com/office/drawing/2014/main" id="{1213F014-66C7-427B-9957-C1EF7AF52530}"/>
              </a:ext>
            </a:extLst>
          </p:cNvPr>
          <p:cNvSpPr>
            <a:spLocks noGrp="1"/>
          </p:cNvSpPr>
          <p:nvPr>
            <p:ph type="dt" sz="half" idx="10"/>
          </p:nvPr>
        </p:nvSpPr>
        <p:spPr>
          <a:xfrm>
            <a:off x="8655406" y="6491395"/>
            <a:ext cx="2743200" cy="365125"/>
          </a:xfrm>
        </p:spPr>
        <p:txBody>
          <a:bodyPr/>
          <a:lstStyle/>
          <a:p>
            <a:fld id="{5993C22A-5F69-430C-9002-D08B7A5E8F53}" type="datetime2">
              <a:rPr lang="en-US" smtClean="0"/>
              <a:t>Thursday, January 13, 2022</a:t>
            </a:fld>
            <a:endParaRPr lang="en-US" dirty="0"/>
          </a:p>
        </p:txBody>
      </p:sp>
      <p:sp>
        <p:nvSpPr>
          <p:cNvPr id="7" name="Slide Number Placeholder 6">
            <a:extLst>
              <a:ext uri="{FF2B5EF4-FFF2-40B4-BE49-F238E27FC236}">
                <a16:creationId xmlns:a16="http://schemas.microsoft.com/office/drawing/2014/main" id="{7C6FE685-376C-46FC-A184-95ADBB1AA190}"/>
              </a:ext>
            </a:extLst>
          </p:cNvPr>
          <p:cNvSpPr>
            <a:spLocks noGrp="1"/>
          </p:cNvSpPr>
          <p:nvPr>
            <p:ph type="sldNum" sz="quarter" idx="12"/>
          </p:nvPr>
        </p:nvSpPr>
        <p:spPr>
          <a:xfrm>
            <a:off x="10627517" y="32508"/>
            <a:ext cx="771089" cy="365125"/>
          </a:xfrm>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81763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A734-CEC3-45C2-933F-E0C7A3BBDC5A}"/>
              </a:ext>
            </a:extLst>
          </p:cNvPr>
          <p:cNvSpPr>
            <a:spLocks noGrp="1"/>
          </p:cNvSpPr>
          <p:nvPr>
            <p:ph type="title"/>
          </p:nvPr>
        </p:nvSpPr>
        <p:spPr>
          <a:xfrm>
            <a:off x="1143001" y="2447318"/>
            <a:ext cx="9905998" cy="1478570"/>
          </a:xfrm>
        </p:spPr>
        <p:txBody>
          <a:bodyPr>
            <a:normAutofit fontScale="90000"/>
          </a:bodyPr>
          <a:lstStyle/>
          <a:p>
            <a:r>
              <a:rPr lang="en-GB" sz="5400" b="1" dirty="0"/>
              <a:t>Measuring psychological state</a:t>
            </a:r>
          </a:p>
        </p:txBody>
      </p:sp>
      <p:sp>
        <p:nvSpPr>
          <p:cNvPr id="3" name="Date Placeholder 2">
            <a:extLst>
              <a:ext uri="{FF2B5EF4-FFF2-40B4-BE49-F238E27FC236}">
                <a16:creationId xmlns:a16="http://schemas.microsoft.com/office/drawing/2014/main" id="{9948638F-6C84-4149-B8C0-D79DF768D497}"/>
              </a:ext>
            </a:extLst>
          </p:cNvPr>
          <p:cNvSpPr>
            <a:spLocks noGrp="1"/>
          </p:cNvSpPr>
          <p:nvPr>
            <p:ph type="dt" sz="half" idx="10"/>
          </p:nvPr>
        </p:nvSpPr>
        <p:spPr>
          <a:xfrm>
            <a:off x="8708672" y="6492875"/>
            <a:ext cx="2743200" cy="365125"/>
          </a:xfrm>
        </p:spPr>
        <p:txBody>
          <a:bodyPr/>
          <a:lstStyle/>
          <a:p>
            <a:fld id="{9D59D58B-AE46-45A8-850D-F7BAEB09C215}" type="datetime2">
              <a:rPr lang="en-US" smtClean="0"/>
              <a:t>Thursday, January 13, 2022</a:t>
            </a:fld>
            <a:endParaRPr lang="en-US" dirty="0"/>
          </a:p>
        </p:txBody>
      </p:sp>
      <p:sp>
        <p:nvSpPr>
          <p:cNvPr id="5" name="Slide Number Placeholder 4">
            <a:extLst>
              <a:ext uri="{FF2B5EF4-FFF2-40B4-BE49-F238E27FC236}">
                <a16:creationId xmlns:a16="http://schemas.microsoft.com/office/drawing/2014/main" id="{C716B2B4-EB26-41B5-8AB7-3A10659F0AA1}"/>
              </a:ext>
            </a:extLst>
          </p:cNvPr>
          <p:cNvSpPr>
            <a:spLocks noGrp="1"/>
          </p:cNvSpPr>
          <p:nvPr>
            <p:ph type="sldNum" sz="quarter" idx="12"/>
          </p:nvPr>
        </p:nvSpPr>
        <p:spPr>
          <a:xfrm>
            <a:off x="10680783" y="0"/>
            <a:ext cx="771089" cy="365125"/>
          </a:xfrm>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025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5D5A-B436-407C-9123-3B7A98BB30D6}"/>
              </a:ext>
            </a:extLst>
          </p:cNvPr>
          <p:cNvSpPr>
            <a:spLocks noGrp="1"/>
          </p:cNvSpPr>
          <p:nvPr>
            <p:ph type="title"/>
          </p:nvPr>
        </p:nvSpPr>
        <p:spPr/>
        <p:txBody>
          <a:bodyPr/>
          <a:lstStyle/>
          <a:p>
            <a:r>
              <a:rPr lang="en-GB" dirty="0"/>
              <a:t>What is required to measure the psychological state ?</a:t>
            </a:r>
          </a:p>
        </p:txBody>
      </p:sp>
      <p:sp>
        <p:nvSpPr>
          <p:cNvPr id="4" name="Date Placeholder 3">
            <a:extLst>
              <a:ext uri="{FF2B5EF4-FFF2-40B4-BE49-F238E27FC236}">
                <a16:creationId xmlns:a16="http://schemas.microsoft.com/office/drawing/2014/main" id="{2118EBD6-5D32-4997-9606-E602A5A5FD85}"/>
              </a:ext>
            </a:extLst>
          </p:cNvPr>
          <p:cNvSpPr>
            <a:spLocks noGrp="1"/>
          </p:cNvSpPr>
          <p:nvPr>
            <p:ph type="dt" sz="half" idx="10"/>
          </p:nvPr>
        </p:nvSpPr>
        <p:spPr>
          <a:xfrm>
            <a:off x="8655407" y="6398180"/>
            <a:ext cx="2743200" cy="365125"/>
          </a:xfrm>
        </p:spPr>
        <p:txBody>
          <a:bodyPr/>
          <a:lstStyle/>
          <a:p>
            <a:fld id="{A9351CD0-695E-47EB-9AB3-9362FC18A17E}" type="datetime2">
              <a:rPr lang="en-US" smtClean="0"/>
              <a:t>Thursday, January 13, 2022</a:t>
            </a:fld>
            <a:endParaRPr lang="en-US" dirty="0"/>
          </a:p>
        </p:txBody>
      </p:sp>
      <p:sp>
        <p:nvSpPr>
          <p:cNvPr id="5" name="Text Placeholder 2">
            <a:extLst>
              <a:ext uri="{FF2B5EF4-FFF2-40B4-BE49-F238E27FC236}">
                <a16:creationId xmlns:a16="http://schemas.microsoft.com/office/drawing/2014/main" id="{EDB6D4A4-0CDB-4940-BD62-178BC5D1F241}"/>
              </a:ext>
            </a:extLst>
          </p:cNvPr>
          <p:cNvSpPr txBox="1">
            <a:spLocks/>
          </p:cNvSpPr>
          <p:nvPr/>
        </p:nvSpPr>
        <p:spPr>
          <a:xfrm>
            <a:off x="857326" y="2097088"/>
            <a:ext cx="10683646" cy="4142394"/>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sz="2000" dirty="0"/>
              <a:t> 	Whenever a living organism undergoes a psychological change or mental change, then some physical changes can be noted. Although these changes are seems to be minor, but they surely have huge impact on the mental and physical change.</a:t>
            </a:r>
          </a:p>
          <a:p>
            <a:r>
              <a:rPr lang="en-GB" sz="2000" dirty="0"/>
              <a:t> 	When an animal suffer or experiences a pain then the following changes are noted through their physical state:</a:t>
            </a:r>
          </a:p>
          <a:p>
            <a:pPr marL="800100" lvl="1" indent="-342900">
              <a:buFont typeface="+mj-lt"/>
              <a:buAutoNum type="arabicPeriod"/>
            </a:pPr>
            <a:r>
              <a:rPr lang="en-GB" sz="1600" dirty="0"/>
              <a:t>Change in Blood Pressure</a:t>
            </a:r>
          </a:p>
          <a:p>
            <a:pPr marL="800100" lvl="1" indent="-342900">
              <a:buFont typeface="+mj-lt"/>
              <a:buAutoNum type="arabicPeriod"/>
            </a:pPr>
            <a:r>
              <a:rPr lang="en-GB" sz="1600" dirty="0"/>
              <a:t>Change in Electrodermal activity (Electrical conductivity in sweat)</a:t>
            </a:r>
          </a:p>
          <a:p>
            <a:pPr marL="800100" lvl="1" indent="-342900">
              <a:buFont typeface="+mj-lt"/>
              <a:buAutoNum type="arabicPeriod"/>
            </a:pPr>
            <a:r>
              <a:rPr lang="en-GB" sz="1600" dirty="0"/>
              <a:t>Excess Rise or Fall of Heart Beat</a:t>
            </a:r>
          </a:p>
          <a:p>
            <a:pPr marL="800100" lvl="1" indent="-342900">
              <a:buFont typeface="+mj-lt"/>
              <a:buAutoNum type="arabicPeriod"/>
            </a:pPr>
            <a:r>
              <a:rPr lang="en-GB" sz="1600" dirty="0"/>
              <a:t>Change in Oxygen Level</a:t>
            </a:r>
          </a:p>
          <a:p>
            <a:pPr marL="800100" lvl="1" indent="-342900">
              <a:buFont typeface="+mj-lt"/>
              <a:buAutoNum type="arabicPeriod"/>
            </a:pPr>
            <a:r>
              <a:rPr lang="en-GB" sz="1600" dirty="0"/>
              <a:t>Electrical Activity in Brain</a:t>
            </a:r>
          </a:p>
          <a:p>
            <a:pPr marL="800100" lvl="1" indent="-342900">
              <a:buFont typeface="+mj-lt"/>
              <a:buAutoNum type="arabicPeriod"/>
            </a:pPr>
            <a:endParaRPr lang="en-GB" sz="1600" dirty="0"/>
          </a:p>
        </p:txBody>
      </p:sp>
      <p:sp>
        <p:nvSpPr>
          <p:cNvPr id="7" name="Slide Number Placeholder 6">
            <a:extLst>
              <a:ext uri="{FF2B5EF4-FFF2-40B4-BE49-F238E27FC236}">
                <a16:creationId xmlns:a16="http://schemas.microsoft.com/office/drawing/2014/main" id="{19A17A55-F7E8-417F-932C-E2DC40F34254}"/>
              </a:ext>
            </a:extLst>
          </p:cNvPr>
          <p:cNvSpPr>
            <a:spLocks noGrp="1"/>
          </p:cNvSpPr>
          <p:nvPr>
            <p:ph type="sldNum" sz="quarter" idx="12"/>
          </p:nvPr>
        </p:nvSpPr>
        <p:spPr>
          <a:xfrm>
            <a:off x="10769883" y="0"/>
            <a:ext cx="771089" cy="365125"/>
          </a:xfrm>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43754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A734-CEC3-45C2-933F-E0C7A3BBDC5A}"/>
              </a:ext>
            </a:extLst>
          </p:cNvPr>
          <p:cNvSpPr>
            <a:spLocks noGrp="1"/>
          </p:cNvSpPr>
          <p:nvPr>
            <p:ph type="title"/>
          </p:nvPr>
        </p:nvSpPr>
        <p:spPr>
          <a:xfrm>
            <a:off x="1745094" y="2491706"/>
            <a:ext cx="9905998" cy="1478570"/>
          </a:xfrm>
        </p:spPr>
        <p:txBody>
          <a:bodyPr>
            <a:normAutofit/>
          </a:bodyPr>
          <a:lstStyle/>
          <a:p>
            <a:r>
              <a:rPr lang="en-GB" sz="5400" b="1" dirty="0"/>
              <a:t>Hardware description</a:t>
            </a:r>
          </a:p>
        </p:txBody>
      </p:sp>
      <p:sp>
        <p:nvSpPr>
          <p:cNvPr id="3" name="Date Placeholder 2">
            <a:extLst>
              <a:ext uri="{FF2B5EF4-FFF2-40B4-BE49-F238E27FC236}">
                <a16:creationId xmlns:a16="http://schemas.microsoft.com/office/drawing/2014/main" id="{9948638F-6C84-4149-B8C0-D79DF768D497}"/>
              </a:ext>
            </a:extLst>
          </p:cNvPr>
          <p:cNvSpPr>
            <a:spLocks noGrp="1"/>
          </p:cNvSpPr>
          <p:nvPr>
            <p:ph type="dt" sz="half" idx="10"/>
          </p:nvPr>
        </p:nvSpPr>
        <p:spPr>
          <a:xfrm>
            <a:off x="8708672" y="6492875"/>
            <a:ext cx="2743200" cy="365125"/>
          </a:xfrm>
        </p:spPr>
        <p:txBody>
          <a:bodyPr/>
          <a:lstStyle/>
          <a:p>
            <a:fld id="{55AE7894-E453-4161-9F2F-3CEA9AEBC13E}" type="datetime2">
              <a:rPr lang="en-US" smtClean="0"/>
              <a:t>Thursday, January 13, 2022</a:t>
            </a:fld>
            <a:endParaRPr lang="en-US" dirty="0"/>
          </a:p>
        </p:txBody>
      </p:sp>
      <p:sp>
        <p:nvSpPr>
          <p:cNvPr id="5" name="Slide Number Placeholder 4">
            <a:extLst>
              <a:ext uri="{FF2B5EF4-FFF2-40B4-BE49-F238E27FC236}">
                <a16:creationId xmlns:a16="http://schemas.microsoft.com/office/drawing/2014/main" id="{F093CC28-9F07-468D-A14D-89939AEFCF38}"/>
              </a:ext>
            </a:extLst>
          </p:cNvPr>
          <p:cNvSpPr>
            <a:spLocks noGrp="1"/>
          </p:cNvSpPr>
          <p:nvPr>
            <p:ph type="sldNum" sz="quarter" idx="12"/>
          </p:nvPr>
        </p:nvSpPr>
        <p:spPr>
          <a:xfrm>
            <a:off x="10680783" y="0"/>
            <a:ext cx="771089" cy="365125"/>
          </a:xfrm>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184669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7994-93D2-4D15-9DEA-DA0BC81CBA76}"/>
              </a:ext>
            </a:extLst>
          </p:cNvPr>
          <p:cNvSpPr>
            <a:spLocks noGrp="1"/>
          </p:cNvSpPr>
          <p:nvPr>
            <p:ph type="title"/>
          </p:nvPr>
        </p:nvSpPr>
        <p:spPr>
          <a:xfrm>
            <a:off x="1034881" y="985421"/>
            <a:ext cx="5934508" cy="758038"/>
          </a:xfrm>
        </p:spPr>
        <p:txBody>
          <a:bodyPr>
            <a:normAutofit/>
          </a:bodyPr>
          <a:lstStyle/>
          <a:p>
            <a:r>
              <a:rPr lang="en-GB" sz="4000" dirty="0"/>
              <a:t>Hardware description</a:t>
            </a:r>
          </a:p>
        </p:txBody>
      </p:sp>
      <p:pic>
        <p:nvPicPr>
          <p:cNvPr id="7" name="Picture Placeholder 6">
            <a:extLst>
              <a:ext uri="{FF2B5EF4-FFF2-40B4-BE49-F238E27FC236}">
                <a16:creationId xmlns:a16="http://schemas.microsoft.com/office/drawing/2014/main" id="{7F719669-9DD3-4038-9722-BDAB9CDD6969}"/>
              </a:ext>
            </a:extLst>
          </p:cNvPr>
          <p:cNvPicPr>
            <a:picLocks noGrp="1" noChangeAspect="1"/>
          </p:cNvPicPr>
          <p:nvPr>
            <p:ph type="pic" idx="1"/>
          </p:nvPr>
        </p:nvPicPr>
        <p:blipFill>
          <a:blip r:embed="rId2"/>
          <a:srcRect l="30095" r="30095"/>
          <a:stretch>
            <a:fillRect/>
          </a:stretch>
        </p:blipFill>
        <p:spPr/>
      </p:pic>
      <p:sp>
        <p:nvSpPr>
          <p:cNvPr id="4" name="Text Placeholder 3">
            <a:extLst>
              <a:ext uri="{FF2B5EF4-FFF2-40B4-BE49-F238E27FC236}">
                <a16:creationId xmlns:a16="http://schemas.microsoft.com/office/drawing/2014/main" id="{F659E88E-D1FC-41E8-AE63-86D6E1FDF77A}"/>
              </a:ext>
            </a:extLst>
          </p:cNvPr>
          <p:cNvSpPr>
            <a:spLocks noGrp="1"/>
          </p:cNvSpPr>
          <p:nvPr>
            <p:ph type="body" sz="half" idx="2"/>
          </p:nvPr>
        </p:nvSpPr>
        <p:spPr/>
        <p:txBody>
          <a:bodyPr/>
          <a:lstStyle/>
          <a:p>
            <a:r>
              <a:rPr lang="en-GB" dirty="0"/>
              <a:t>As the smart band is made by embedding multiple independent sensor. The following are the sensors that would collect the data from the host or subject :</a:t>
            </a:r>
          </a:p>
          <a:p>
            <a:pPr marL="285750" indent="-285750">
              <a:buFont typeface="Wingdings" panose="05000000000000000000" pitchFamily="2" charset="2"/>
              <a:buChar char="Ø"/>
            </a:pPr>
            <a:r>
              <a:rPr lang="en-GB" dirty="0"/>
              <a:t>ADXL 335 (3-axis accelerometer)</a:t>
            </a:r>
          </a:p>
          <a:p>
            <a:pPr marL="285750" indent="-285750">
              <a:buFont typeface="Wingdings" panose="05000000000000000000" pitchFamily="2" charset="2"/>
              <a:buChar char="Ø"/>
            </a:pPr>
            <a:r>
              <a:rPr lang="en-GB" dirty="0"/>
              <a:t>MAX30100 (Pulse Oximeter and Optical Heart rate sensor )</a:t>
            </a:r>
          </a:p>
          <a:p>
            <a:pPr marL="285750" indent="-285750">
              <a:buFont typeface="Wingdings" panose="05000000000000000000" pitchFamily="2" charset="2"/>
              <a:buChar char="Ø"/>
            </a:pPr>
            <a:r>
              <a:rPr lang="en-GB" dirty="0"/>
              <a:t>AD8232 ECG Sensor (Measure electrical activity in the brain and body)</a:t>
            </a:r>
          </a:p>
          <a:p>
            <a:pPr marL="285750" indent="-285750">
              <a:buFont typeface="Wingdings" panose="05000000000000000000" pitchFamily="2" charset="2"/>
              <a:buChar char="Ø"/>
            </a:pPr>
            <a:r>
              <a:rPr lang="en-GB" dirty="0"/>
              <a:t>NEO-6m (GPS)</a:t>
            </a:r>
          </a:p>
          <a:p>
            <a:pPr marL="285750" indent="-285750">
              <a:buFont typeface="Wingdings" panose="05000000000000000000" pitchFamily="2" charset="2"/>
              <a:buChar char="Ø"/>
            </a:pPr>
            <a:r>
              <a:rPr lang="en-GB" dirty="0"/>
              <a:t>GSR Sensor (Electrodermal Sensor)</a:t>
            </a:r>
          </a:p>
          <a:p>
            <a:pPr marL="285750" indent="-285750">
              <a:buFont typeface="Wingdings" panose="05000000000000000000" pitchFamily="2" charset="2"/>
              <a:buChar char="Ø"/>
            </a:pPr>
            <a:endParaRPr lang="en-GB" dirty="0"/>
          </a:p>
        </p:txBody>
      </p:sp>
      <p:sp>
        <p:nvSpPr>
          <p:cNvPr id="5" name="Date Placeholder 4">
            <a:extLst>
              <a:ext uri="{FF2B5EF4-FFF2-40B4-BE49-F238E27FC236}">
                <a16:creationId xmlns:a16="http://schemas.microsoft.com/office/drawing/2014/main" id="{1EC35FE4-1DAE-4F6F-A493-D5908E499C96}"/>
              </a:ext>
            </a:extLst>
          </p:cNvPr>
          <p:cNvSpPr>
            <a:spLocks noGrp="1"/>
          </p:cNvSpPr>
          <p:nvPr>
            <p:ph type="dt" sz="half" idx="10"/>
          </p:nvPr>
        </p:nvSpPr>
        <p:spPr>
          <a:xfrm>
            <a:off x="8673162" y="6482517"/>
            <a:ext cx="2743200" cy="365125"/>
          </a:xfrm>
        </p:spPr>
        <p:txBody>
          <a:bodyPr/>
          <a:lstStyle/>
          <a:p>
            <a:fld id="{71F143DE-8C6D-4453-BAE9-1320E23AF58E}" type="datetime2">
              <a:rPr lang="en-US" smtClean="0"/>
              <a:t>Thursday, January 13, 2022</a:t>
            </a:fld>
            <a:endParaRPr lang="en-US" dirty="0"/>
          </a:p>
        </p:txBody>
      </p:sp>
      <p:sp>
        <p:nvSpPr>
          <p:cNvPr id="6" name="Slide Number Placeholder 5">
            <a:extLst>
              <a:ext uri="{FF2B5EF4-FFF2-40B4-BE49-F238E27FC236}">
                <a16:creationId xmlns:a16="http://schemas.microsoft.com/office/drawing/2014/main" id="{F107B89D-5A33-4B27-B85F-767223BB1054}"/>
              </a:ext>
            </a:extLst>
          </p:cNvPr>
          <p:cNvSpPr>
            <a:spLocks noGrp="1"/>
          </p:cNvSpPr>
          <p:nvPr>
            <p:ph type="sldNum" sz="quarter" idx="12"/>
          </p:nvPr>
        </p:nvSpPr>
        <p:spPr>
          <a:xfrm>
            <a:off x="10645273" y="26633"/>
            <a:ext cx="771089" cy="365125"/>
          </a:xfrm>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50535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2E3C-3B65-4D54-81B2-CA6B15D42F36}"/>
              </a:ext>
            </a:extLst>
          </p:cNvPr>
          <p:cNvSpPr>
            <a:spLocks noGrp="1"/>
          </p:cNvSpPr>
          <p:nvPr>
            <p:ph type="title"/>
          </p:nvPr>
        </p:nvSpPr>
        <p:spPr>
          <a:xfrm>
            <a:off x="1283452" y="119964"/>
            <a:ext cx="9912355" cy="819355"/>
          </a:xfrm>
        </p:spPr>
        <p:txBody>
          <a:bodyPr/>
          <a:lstStyle/>
          <a:p>
            <a:pPr algn="ctr"/>
            <a:r>
              <a:rPr lang="en-GB" dirty="0"/>
              <a:t>ADXL 335 (3-axis accelerometer)</a:t>
            </a:r>
          </a:p>
        </p:txBody>
      </p:sp>
      <p:sp>
        <p:nvSpPr>
          <p:cNvPr id="4" name="Text Placeholder 3">
            <a:extLst>
              <a:ext uri="{FF2B5EF4-FFF2-40B4-BE49-F238E27FC236}">
                <a16:creationId xmlns:a16="http://schemas.microsoft.com/office/drawing/2014/main" id="{185D0378-3587-4EEC-A742-BF9C48E0CF04}"/>
              </a:ext>
            </a:extLst>
          </p:cNvPr>
          <p:cNvSpPr>
            <a:spLocks noGrp="1"/>
          </p:cNvSpPr>
          <p:nvPr>
            <p:ph type="body" sz="half" idx="2"/>
          </p:nvPr>
        </p:nvSpPr>
        <p:spPr>
          <a:xfrm>
            <a:off x="949911" y="4421081"/>
            <a:ext cx="10245895" cy="1462196"/>
          </a:xfrm>
        </p:spPr>
        <p:txBody>
          <a:bodyPr/>
          <a:lstStyle/>
          <a:p>
            <a:r>
              <a:rPr lang="en-GB" dirty="0"/>
              <a:t>	An accelerometer is an electromechanical device that will measure acceleration force. It shows acceleration, only due to cause of gravity i.e. g force. It measures acceleration in g unit. Accelerometer can be used for tilt-sensing applications as well as dynamic acceleration resulting from motion, shock, or vibration.</a:t>
            </a:r>
          </a:p>
          <a:p>
            <a:endParaRPr lang="en-GB" dirty="0"/>
          </a:p>
        </p:txBody>
      </p:sp>
      <p:sp>
        <p:nvSpPr>
          <p:cNvPr id="5" name="Date Placeholder 4">
            <a:extLst>
              <a:ext uri="{FF2B5EF4-FFF2-40B4-BE49-F238E27FC236}">
                <a16:creationId xmlns:a16="http://schemas.microsoft.com/office/drawing/2014/main" id="{91AD7031-1445-4C7A-BCE2-988FC99A1E7C}"/>
              </a:ext>
            </a:extLst>
          </p:cNvPr>
          <p:cNvSpPr>
            <a:spLocks noGrp="1"/>
          </p:cNvSpPr>
          <p:nvPr>
            <p:ph type="dt" sz="half" idx="10"/>
          </p:nvPr>
        </p:nvSpPr>
        <p:spPr>
          <a:xfrm>
            <a:off x="8664284" y="6492875"/>
            <a:ext cx="2743200" cy="365125"/>
          </a:xfrm>
        </p:spPr>
        <p:txBody>
          <a:bodyPr/>
          <a:lstStyle/>
          <a:p>
            <a:fld id="{420C235E-D59F-4EBA-937D-4A686FA3CBA6}" type="datetime2">
              <a:rPr lang="en-US" smtClean="0"/>
              <a:t>Thursday, January 13, 2022</a:t>
            </a:fld>
            <a:endParaRPr lang="en-US" dirty="0"/>
          </a:p>
        </p:txBody>
      </p:sp>
      <p:pic>
        <p:nvPicPr>
          <p:cNvPr id="9" name="Picture 8">
            <a:extLst>
              <a:ext uri="{FF2B5EF4-FFF2-40B4-BE49-F238E27FC236}">
                <a16:creationId xmlns:a16="http://schemas.microsoft.com/office/drawing/2014/main" id="{D6CD9BFC-94C2-4DF2-A506-98C42B50ACC3}"/>
              </a:ext>
            </a:extLst>
          </p:cNvPr>
          <p:cNvPicPr>
            <a:picLocks noChangeAspect="1"/>
          </p:cNvPicPr>
          <p:nvPr/>
        </p:nvPicPr>
        <p:blipFill>
          <a:blip r:embed="rId2"/>
          <a:stretch>
            <a:fillRect/>
          </a:stretch>
        </p:blipFill>
        <p:spPr>
          <a:xfrm>
            <a:off x="4330596" y="1231888"/>
            <a:ext cx="3063764" cy="3063764"/>
          </a:xfrm>
          <a:prstGeom prst="rect">
            <a:avLst/>
          </a:prstGeom>
        </p:spPr>
      </p:pic>
      <p:sp>
        <p:nvSpPr>
          <p:cNvPr id="6" name="Slide Number Placeholder 5">
            <a:extLst>
              <a:ext uri="{FF2B5EF4-FFF2-40B4-BE49-F238E27FC236}">
                <a16:creationId xmlns:a16="http://schemas.microsoft.com/office/drawing/2014/main" id="{CA058732-B9D7-473D-AB49-155A39AB3173}"/>
              </a:ext>
            </a:extLst>
          </p:cNvPr>
          <p:cNvSpPr>
            <a:spLocks noGrp="1"/>
          </p:cNvSpPr>
          <p:nvPr>
            <p:ph type="sldNum" sz="quarter" idx="12"/>
          </p:nvPr>
        </p:nvSpPr>
        <p:spPr>
          <a:xfrm>
            <a:off x="10636395" y="0"/>
            <a:ext cx="771089" cy="365125"/>
          </a:xfrm>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53558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2E3C-3B65-4D54-81B2-CA6B15D42F36}"/>
              </a:ext>
            </a:extLst>
          </p:cNvPr>
          <p:cNvSpPr>
            <a:spLocks noGrp="1"/>
          </p:cNvSpPr>
          <p:nvPr>
            <p:ph type="title"/>
          </p:nvPr>
        </p:nvSpPr>
        <p:spPr>
          <a:xfrm>
            <a:off x="949911" y="146238"/>
            <a:ext cx="10736913" cy="746800"/>
          </a:xfrm>
        </p:spPr>
        <p:txBody>
          <a:bodyPr>
            <a:normAutofit fontScale="90000"/>
          </a:bodyPr>
          <a:lstStyle/>
          <a:p>
            <a:pPr algn="ctr"/>
            <a:r>
              <a:rPr lang="en-GB" dirty="0"/>
              <a:t>MAX30100 (Pulse Oximeter and Optical Heart rate sensor )</a:t>
            </a:r>
          </a:p>
        </p:txBody>
      </p:sp>
      <p:sp>
        <p:nvSpPr>
          <p:cNvPr id="4" name="Text Placeholder 3">
            <a:extLst>
              <a:ext uri="{FF2B5EF4-FFF2-40B4-BE49-F238E27FC236}">
                <a16:creationId xmlns:a16="http://schemas.microsoft.com/office/drawing/2014/main" id="{185D0378-3587-4EEC-A742-BF9C48E0CF04}"/>
              </a:ext>
            </a:extLst>
          </p:cNvPr>
          <p:cNvSpPr>
            <a:spLocks noGrp="1"/>
          </p:cNvSpPr>
          <p:nvPr>
            <p:ph type="body" sz="half" idx="2"/>
          </p:nvPr>
        </p:nvSpPr>
        <p:spPr>
          <a:xfrm>
            <a:off x="949911" y="4618778"/>
            <a:ext cx="10245895" cy="1462196"/>
          </a:xfrm>
        </p:spPr>
        <p:txBody>
          <a:bodyPr/>
          <a:lstStyle/>
          <a:p>
            <a:r>
              <a:rPr lang="en-GB" dirty="0"/>
              <a:t>	MAX30100 is an integrated pulse oximeter and heart-rate monitor sensor solution. It’s an optical sensor that derives its readings from emitting two wavelengths of light from two LEDs – a red and an infrared one – then measuring the absorbance of pulsing blood through a photodetector. This particular LED colour combination is optimized for reading the data through the tip of one’s finger.</a:t>
            </a:r>
          </a:p>
        </p:txBody>
      </p:sp>
      <p:sp>
        <p:nvSpPr>
          <p:cNvPr id="5" name="Date Placeholder 4">
            <a:extLst>
              <a:ext uri="{FF2B5EF4-FFF2-40B4-BE49-F238E27FC236}">
                <a16:creationId xmlns:a16="http://schemas.microsoft.com/office/drawing/2014/main" id="{91AD7031-1445-4C7A-BCE2-988FC99A1E7C}"/>
              </a:ext>
            </a:extLst>
          </p:cNvPr>
          <p:cNvSpPr>
            <a:spLocks noGrp="1"/>
          </p:cNvSpPr>
          <p:nvPr>
            <p:ph type="dt" sz="half" idx="10"/>
          </p:nvPr>
        </p:nvSpPr>
        <p:spPr>
          <a:xfrm>
            <a:off x="8735305" y="6466078"/>
            <a:ext cx="2743200" cy="365125"/>
          </a:xfrm>
        </p:spPr>
        <p:txBody>
          <a:bodyPr/>
          <a:lstStyle/>
          <a:p>
            <a:fld id="{4E8A5525-0C73-4820-BE38-3CE0A944C812}" type="datetime2">
              <a:rPr lang="en-US" smtClean="0"/>
              <a:t>Thursday, January 13, 2022</a:t>
            </a:fld>
            <a:endParaRPr lang="en-US" dirty="0"/>
          </a:p>
        </p:txBody>
      </p:sp>
      <p:pic>
        <p:nvPicPr>
          <p:cNvPr id="6" name="Picture 5">
            <a:extLst>
              <a:ext uri="{FF2B5EF4-FFF2-40B4-BE49-F238E27FC236}">
                <a16:creationId xmlns:a16="http://schemas.microsoft.com/office/drawing/2014/main" id="{19035B2C-90D5-4E19-BADB-C5FD4A235AAC}"/>
              </a:ext>
            </a:extLst>
          </p:cNvPr>
          <p:cNvPicPr>
            <a:picLocks noChangeAspect="1"/>
          </p:cNvPicPr>
          <p:nvPr/>
        </p:nvPicPr>
        <p:blipFill>
          <a:blip r:embed="rId2"/>
          <a:stretch>
            <a:fillRect/>
          </a:stretch>
        </p:blipFill>
        <p:spPr>
          <a:xfrm>
            <a:off x="4110779" y="1082837"/>
            <a:ext cx="3346142" cy="3346142"/>
          </a:xfrm>
          <a:prstGeom prst="rect">
            <a:avLst/>
          </a:prstGeom>
        </p:spPr>
      </p:pic>
      <p:sp>
        <p:nvSpPr>
          <p:cNvPr id="7" name="Slide Number Placeholder 6">
            <a:extLst>
              <a:ext uri="{FF2B5EF4-FFF2-40B4-BE49-F238E27FC236}">
                <a16:creationId xmlns:a16="http://schemas.microsoft.com/office/drawing/2014/main" id="{91EC4613-C0CD-498E-A2B7-0A9216FC60C9}"/>
              </a:ext>
            </a:extLst>
          </p:cNvPr>
          <p:cNvSpPr>
            <a:spLocks noGrp="1"/>
          </p:cNvSpPr>
          <p:nvPr>
            <p:ph type="sldNum" sz="quarter" idx="12"/>
          </p:nvPr>
        </p:nvSpPr>
        <p:spPr>
          <a:xfrm>
            <a:off x="10707416" y="26797"/>
            <a:ext cx="771089" cy="365125"/>
          </a:xfrm>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222708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2E3C-3B65-4D54-81B2-CA6B15D42F36}"/>
              </a:ext>
            </a:extLst>
          </p:cNvPr>
          <p:cNvSpPr>
            <a:spLocks noGrp="1"/>
          </p:cNvSpPr>
          <p:nvPr>
            <p:ph type="title"/>
          </p:nvPr>
        </p:nvSpPr>
        <p:spPr>
          <a:xfrm>
            <a:off x="949911" y="241138"/>
            <a:ext cx="10736913" cy="746800"/>
          </a:xfrm>
        </p:spPr>
        <p:txBody>
          <a:bodyPr>
            <a:normAutofit/>
          </a:bodyPr>
          <a:lstStyle/>
          <a:p>
            <a:pPr algn="ctr"/>
            <a:r>
              <a:rPr lang="en-GB" dirty="0"/>
              <a:t>AD8232 ECG Sensor</a:t>
            </a:r>
          </a:p>
        </p:txBody>
      </p:sp>
      <p:sp>
        <p:nvSpPr>
          <p:cNvPr id="4" name="Text Placeholder 3">
            <a:extLst>
              <a:ext uri="{FF2B5EF4-FFF2-40B4-BE49-F238E27FC236}">
                <a16:creationId xmlns:a16="http://schemas.microsoft.com/office/drawing/2014/main" id="{185D0378-3587-4EEC-A742-BF9C48E0CF04}"/>
              </a:ext>
            </a:extLst>
          </p:cNvPr>
          <p:cNvSpPr>
            <a:spLocks noGrp="1"/>
          </p:cNvSpPr>
          <p:nvPr>
            <p:ph type="body" sz="half" idx="2"/>
          </p:nvPr>
        </p:nvSpPr>
        <p:spPr>
          <a:xfrm>
            <a:off x="949911" y="4618778"/>
            <a:ext cx="10245895" cy="1462196"/>
          </a:xfrm>
        </p:spPr>
        <p:txBody>
          <a:bodyPr>
            <a:normAutofit/>
          </a:bodyPr>
          <a:lstStyle/>
          <a:p>
            <a:pPr fontAlgn="base"/>
            <a:r>
              <a:rPr lang="en-GB" dirty="0"/>
              <a:t>	The AD8232 ECG sensor is a commercial board used to calculate the electrical movement of the human heart. This action can be chart like an Electrocardiogram and the output of this is an analog reading. Electrocardiograms can be very noisy, so to reduce the noise the AD8232 chip can be used. The working principle of the ECG sensor is like an operational amplifier to help in getting a clear signal from the intervals simply.</a:t>
            </a:r>
          </a:p>
        </p:txBody>
      </p:sp>
      <p:sp>
        <p:nvSpPr>
          <p:cNvPr id="5" name="Date Placeholder 4">
            <a:extLst>
              <a:ext uri="{FF2B5EF4-FFF2-40B4-BE49-F238E27FC236}">
                <a16:creationId xmlns:a16="http://schemas.microsoft.com/office/drawing/2014/main" id="{91AD7031-1445-4C7A-BCE2-988FC99A1E7C}"/>
              </a:ext>
            </a:extLst>
          </p:cNvPr>
          <p:cNvSpPr>
            <a:spLocks noGrp="1"/>
          </p:cNvSpPr>
          <p:nvPr>
            <p:ph type="dt" sz="half" idx="10"/>
          </p:nvPr>
        </p:nvSpPr>
        <p:spPr>
          <a:xfrm>
            <a:off x="8735305" y="6466078"/>
            <a:ext cx="2743200" cy="365125"/>
          </a:xfrm>
        </p:spPr>
        <p:txBody>
          <a:bodyPr/>
          <a:lstStyle/>
          <a:p>
            <a:fld id="{6F72006D-0BC0-4C6D-B890-A3212BAF9F23}" type="datetime2">
              <a:rPr lang="en-US" smtClean="0"/>
              <a:t>Thursday, January 13, 2022</a:t>
            </a:fld>
            <a:endParaRPr lang="en-US" dirty="0"/>
          </a:p>
        </p:txBody>
      </p:sp>
      <p:pic>
        <p:nvPicPr>
          <p:cNvPr id="7" name="Picture 6">
            <a:extLst>
              <a:ext uri="{FF2B5EF4-FFF2-40B4-BE49-F238E27FC236}">
                <a16:creationId xmlns:a16="http://schemas.microsoft.com/office/drawing/2014/main" id="{45F1F86A-8F9D-43DD-8304-33D2540F4FAB}"/>
              </a:ext>
            </a:extLst>
          </p:cNvPr>
          <p:cNvPicPr>
            <a:picLocks noChangeAspect="1"/>
          </p:cNvPicPr>
          <p:nvPr/>
        </p:nvPicPr>
        <p:blipFill>
          <a:blip r:embed="rId2"/>
          <a:stretch>
            <a:fillRect/>
          </a:stretch>
        </p:blipFill>
        <p:spPr>
          <a:xfrm>
            <a:off x="4278981" y="1031025"/>
            <a:ext cx="3587753" cy="3587753"/>
          </a:xfrm>
          <a:prstGeom prst="rect">
            <a:avLst/>
          </a:prstGeom>
        </p:spPr>
      </p:pic>
      <p:sp>
        <p:nvSpPr>
          <p:cNvPr id="6" name="Slide Number Placeholder 5">
            <a:extLst>
              <a:ext uri="{FF2B5EF4-FFF2-40B4-BE49-F238E27FC236}">
                <a16:creationId xmlns:a16="http://schemas.microsoft.com/office/drawing/2014/main" id="{2E1236F8-E9B4-4C8D-A3D4-6E26B8D7B8E2}"/>
              </a:ext>
            </a:extLst>
          </p:cNvPr>
          <p:cNvSpPr>
            <a:spLocks noGrp="1"/>
          </p:cNvSpPr>
          <p:nvPr>
            <p:ph type="sldNum" sz="quarter" idx="12"/>
          </p:nvPr>
        </p:nvSpPr>
        <p:spPr>
          <a:xfrm>
            <a:off x="10707416" y="0"/>
            <a:ext cx="771089" cy="365125"/>
          </a:xfrm>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191314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2E3C-3B65-4D54-81B2-CA6B15D42F36}"/>
              </a:ext>
            </a:extLst>
          </p:cNvPr>
          <p:cNvSpPr>
            <a:spLocks noGrp="1"/>
          </p:cNvSpPr>
          <p:nvPr>
            <p:ph type="title"/>
          </p:nvPr>
        </p:nvSpPr>
        <p:spPr>
          <a:xfrm>
            <a:off x="949911" y="241138"/>
            <a:ext cx="10736913" cy="746800"/>
          </a:xfrm>
        </p:spPr>
        <p:txBody>
          <a:bodyPr>
            <a:normAutofit/>
          </a:bodyPr>
          <a:lstStyle/>
          <a:p>
            <a:pPr algn="ctr"/>
            <a:r>
              <a:rPr lang="en-GB" dirty="0"/>
              <a:t>NEO-6m (GPS)</a:t>
            </a:r>
          </a:p>
        </p:txBody>
      </p:sp>
      <p:sp>
        <p:nvSpPr>
          <p:cNvPr id="4" name="Text Placeholder 3">
            <a:extLst>
              <a:ext uri="{FF2B5EF4-FFF2-40B4-BE49-F238E27FC236}">
                <a16:creationId xmlns:a16="http://schemas.microsoft.com/office/drawing/2014/main" id="{185D0378-3587-4EEC-A742-BF9C48E0CF04}"/>
              </a:ext>
            </a:extLst>
          </p:cNvPr>
          <p:cNvSpPr>
            <a:spLocks noGrp="1"/>
          </p:cNvSpPr>
          <p:nvPr>
            <p:ph type="body" sz="half" idx="2"/>
          </p:nvPr>
        </p:nvSpPr>
        <p:spPr>
          <a:xfrm>
            <a:off x="949911" y="4618778"/>
            <a:ext cx="10245895" cy="1462196"/>
          </a:xfrm>
        </p:spPr>
        <p:txBody>
          <a:bodyPr>
            <a:normAutofit lnSpcReduction="10000"/>
          </a:bodyPr>
          <a:lstStyle/>
          <a:p>
            <a:pPr fontAlgn="base"/>
            <a:r>
              <a:rPr lang="en-GB" dirty="0"/>
              <a:t>	As indicated, the GPS modules are based on the  NEO-6M GPS engine. The type number of the NEO-6M is NEO-6M-0-001, and its ROM/FLASH version is ROM 7.0.3 (PCN reference UBX-TN-11047-1). The NEO-6M module includes one configurable UART interface for serial communication, but the default UART (TTL) baud rate here is 9,600. Because the GPS signal is right-hand circular-polarized (RHCP), the style of the GPS antenna will be different from the common whip antennas used for linear polarized signals. The most popular antenna type is the patch antenna.</a:t>
            </a:r>
          </a:p>
        </p:txBody>
      </p:sp>
      <p:sp>
        <p:nvSpPr>
          <p:cNvPr id="5" name="Date Placeholder 4">
            <a:extLst>
              <a:ext uri="{FF2B5EF4-FFF2-40B4-BE49-F238E27FC236}">
                <a16:creationId xmlns:a16="http://schemas.microsoft.com/office/drawing/2014/main" id="{91AD7031-1445-4C7A-BCE2-988FC99A1E7C}"/>
              </a:ext>
            </a:extLst>
          </p:cNvPr>
          <p:cNvSpPr>
            <a:spLocks noGrp="1"/>
          </p:cNvSpPr>
          <p:nvPr>
            <p:ph type="dt" sz="half" idx="10"/>
          </p:nvPr>
        </p:nvSpPr>
        <p:spPr>
          <a:xfrm>
            <a:off x="8735305" y="6466078"/>
            <a:ext cx="2743200" cy="365125"/>
          </a:xfrm>
        </p:spPr>
        <p:txBody>
          <a:bodyPr/>
          <a:lstStyle/>
          <a:p>
            <a:fld id="{14346D0D-3B48-42A2-A332-48678DC8C28E}" type="datetime2">
              <a:rPr lang="en-US" smtClean="0"/>
              <a:t>Thursday, January 13, 2022</a:t>
            </a:fld>
            <a:endParaRPr lang="en-US" dirty="0"/>
          </a:p>
        </p:txBody>
      </p:sp>
      <p:pic>
        <p:nvPicPr>
          <p:cNvPr id="6" name="Picture 5">
            <a:extLst>
              <a:ext uri="{FF2B5EF4-FFF2-40B4-BE49-F238E27FC236}">
                <a16:creationId xmlns:a16="http://schemas.microsoft.com/office/drawing/2014/main" id="{CB09C2FA-C4B3-4BEB-8D6E-64E71D82CCA3}"/>
              </a:ext>
            </a:extLst>
          </p:cNvPr>
          <p:cNvPicPr>
            <a:picLocks noChangeAspect="1"/>
          </p:cNvPicPr>
          <p:nvPr/>
        </p:nvPicPr>
        <p:blipFill>
          <a:blip r:embed="rId2"/>
          <a:stretch>
            <a:fillRect/>
          </a:stretch>
        </p:blipFill>
        <p:spPr>
          <a:xfrm>
            <a:off x="4252404" y="1396549"/>
            <a:ext cx="3509392" cy="2807514"/>
          </a:xfrm>
          <a:prstGeom prst="rect">
            <a:avLst/>
          </a:prstGeom>
        </p:spPr>
      </p:pic>
      <p:sp>
        <p:nvSpPr>
          <p:cNvPr id="7" name="Slide Number Placeholder 6">
            <a:extLst>
              <a:ext uri="{FF2B5EF4-FFF2-40B4-BE49-F238E27FC236}">
                <a16:creationId xmlns:a16="http://schemas.microsoft.com/office/drawing/2014/main" id="{3A6C92E6-2285-4440-BEC1-01B338DA60E7}"/>
              </a:ext>
            </a:extLst>
          </p:cNvPr>
          <p:cNvSpPr>
            <a:spLocks noGrp="1"/>
          </p:cNvSpPr>
          <p:nvPr>
            <p:ph type="sldNum" sz="quarter" idx="12"/>
          </p:nvPr>
        </p:nvSpPr>
        <p:spPr>
          <a:xfrm>
            <a:off x="10915735" y="26797"/>
            <a:ext cx="771089" cy="365125"/>
          </a:xfrm>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78335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3738-68EC-4A73-A217-CD5588F30D9D}"/>
              </a:ext>
            </a:extLst>
          </p:cNvPr>
          <p:cNvSpPr>
            <a:spLocks noGrp="1"/>
          </p:cNvSpPr>
          <p:nvPr>
            <p:ph type="ctrTitle"/>
          </p:nvPr>
        </p:nvSpPr>
        <p:spPr>
          <a:xfrm>
            <a:off x="2308534" y="1215442"/>
            <a:ext cx="9513819" cy="875402"/>
          </a:xfrm>
        </p:spPr>
        <p:txBody>
          <a:bodyPr>
            <a:normAutofit/>
          </a:bodyPr>
          <a:lstStyle/>
          <a:p>
            <a:r>
              <a:rPr lang="en-GB" sz="5400" b="1" dirty="0"/>
              <a:t>Team members</a:t>
            </a:r>
          </a:p>
        </p:txBody>
      </p:sp>
      <p:sp>
        <p:nvSpPr>
          <p:cNvPr id="3" name="Subtitle 2">
            <a:extLst>
              <a:ext uri="{FF2B5EF4-FFF2-40B4-BE49-F238E27FC236}">
                <a16:creationId xmlns:a16="http://schemas.microsoft.com/office/drawing/2014/main" id="{1AE1F5F1-1D87-43C4-8323-1C1F327FFDE4}"/>
              </a:ext>
            </a:extLst>
          </p:cNvPr>
          <p:cNvSpPr>
            <a:spLocks noGrp="1"/>
          </p:cNvSpPr>
          <p:nvPr>
            <p:ph type="subTitle" idx="1"/>
          </p:nvPr>
        </p:nvSpPr>
        <p:spPr>
          <a:xfrm>
            <a:off x="2568399" y="2876519"/>
            <a:ext cx="8867776" cy="2450083"/>
          </a:xfrm>
        </p:spPr>
        <p:txBody>
          <a:bodyPr>
            <a:normAutofit/>
          </a:bodyPr>
          <a:lstStyle/>
          <a:p>
            <a:r>
              <a:rPr lang="en-GB" sz="2400" dirty="0">
                <a:solidFill>
                  <a:schemeClr val="tx1">
                    <a:lumMod val="75000"/>
                  </a:schemeClr>
                </a:solidFill>
                <a:latin typeface="Algerian" panose="04020705040A02060702" pitchFamily="82" charset="0"/>
              </a:rPr>
              <a:t>Khyati Patel (201806100110053)</a:t>
            </a:r>
          </a:p>
          <a:p>
            <a:r>
              <a:rPr lang="en-GB" sz="2400" dirty="0">
                <a:solidFill>
                  <a:schemeClr val="tx1">
                    <a:lumMod val="75000"/>
                  </a:schemeClr>
                </a:solidFill>
                <a:latin typeface="Algerian" panose="04020705040A02060702" pitchFamily="82" charset="0"/>
              </a:rPr>
              <a:t>Sourabh Singh (201806100110069)</a:t>
            </a:r>
          </a:p>
          <a:p>
            <a:r>
              <a:rPr lang="en-GB" sz="2400" dirty="0">
                <a:solidFill>
                  <a:schemeClr val="tx1">
                    <a:lumMod val="75000"/>
                  </a:schemeClr>
                </a:solidFill>
                <a:latin typeface="Algerian" panose="04020705040A02060702" pitchFamily="82" charset="0"/>
              </a:rPr>
              <a:t>Viraj Thakkar (201806100110094)</a:t>
            </a:r>
          </a:p>
          <a:p>
            <a:r>
              <a:rPr lang="en-GB" sz="2400" dirty="0">
                <a:solidFill>
                  <a:schemeClr val="tx1">
                    <a:lumMod val="75000"/>
                  </a:schemeClr>
                </a:solidFill>
                <a:latin typeface="Algerian" panose="04020705040A02060702" pitchFamily="82" charset="0"/>
              </a:rPr>
              <a:t>Vishwa Chaturvedi (201806100110128)</a:t>
            </a:r>
          </a:p>
        </p:txBody>
      </p:sp>
      <p:sp>
        <p:nvSpPr>
          <p:cNvPr id="4" name="Date Placeholder 3">
            <a:extLst>
              <a:ext uri="{FF2B5EF4-FFF2-40B4-BE49-F238E27FC236}">
                <a16:creationId xmlns:a16="http://schemas.microsoft.com/office/drawing/2014/main" id="{5D844525-7338-45AC-AB83-E7E922BBAEF3}"/>
              </a:ext>
            </a:extLst>
          </p:cNvPr>
          <p:cNvSpPr>
            <a:spLocks noGrp="1"/>
          </p:cNvSpPr>
          <p:nvPr>
            <p:ph type="dt" sz="half" idx="10"/>
          </p:nvPr>
        </p:nvSpPr>
        <p:spPr>
          <a:xfrm>
            <a:off x="8910855" y="6492875"/>
            <a:ext cx="2743200" cy="365125"/>
          </a:xfrm>
        </p:spPr>
        <p:txBody>
          <a:bodyPr/>
          <a:lstStyle/>
          <a:p>
            <a:fld id="{67791967-3F27-4A50-9D3D-F9E8DA0598CC}" type="datetime2">
              <a:rPr lang="en-US" smtClean="0"/>
              <a:t>Thursday, January 13, 2022</a:t>
            </a:fld>
            <a:endParaRPr lang="en-US" dirty="0"/>
          </a:p>
        </p:txBody>
      </p:sp>
      <p:sp>
        <p:nvSpPr>
          <p:cNvPr id="6" name="Slide Number Placeholder 5">
            <a:extLst>
              <a:ext uri="{FF2B5EF4-FFF2-40B4-BE49-F238E27FC236}">
                <a16:creationId xmlns:a16="http://schemas.microsoft.com/office/drawing/2014/main" id="{B7383933-967B-4B84-8138-0180D0ECE1BF}"/>
              </a:ext>
            </a:extLst>
          </p:cNvPr>
          <p:cNvSpPr>
            <a:spLocks noGrp="1"/>
          </p:cNvSpPr>
          <p:nvPr>
            <p:ph type="sldNum" sz="quarter" idx="12"/>
          </p:nvPr>
        </p:nvSpPr>
        <p:spPr>
          <a:xfrm>
            <a:off x="10808352" y="0"/>
            <a:ext cx="771089" cy="365125"/>
          </a:xfrm>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6149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2E3C-3B65-4D54-81B2-CA6B15D42F36}"/>
              </a:ext>
            </a:extLst>
          </p:cNvPr>
          <p:cNvSpPr>
            <a:spLocks noGrp="1"/>
          </p:cNvSpPr>
          <p:nvPr>
            <p:ph type="title"/>
          </p:nvPr>
        </p:nvSpPr>
        <p:spPr>
          <a:xfrm>
            <a:off x="949911" y="241138"/>
            <a:ext cx="10736913" cy="746800"/>
          </a:xfrm>
        </p:spPr>
        <p:txBody>
          <a:bodyPr>
            <a:normAutofit/>
          </a:bodyPr>
          <a:lstStyle/>
          <a:p>
            <a:pPr algn="ctr"/>
            <a:r>
              <a:rPr lang="en-GB" dirty="0"/>
              <a:t>GSR Sensor (Electrodermal Sensor)</a:t>
            </a:r>
          </a:p>
        </p:txBody>
      </p:sp>
      <p:sp>
        <p:nvSpPr>
          <p:cNvPr id="4" name="Text Placeholder 3">
            <a:extLst>
              <a:ext uri="{FF2B5EF4-FFF2-40B4-BE49-F238E27FC236}">
                <a16:creationId xmlns:a16="http://schemas.microsoft.com/office/drawing/2014/main" id="{185D0378-3587-4EEC-A742-BF9C48E0CF04}"/>
              </a:ext>
            </a:extLst>
          </p:cNvPr>
          <p:cNvSpPr>
            <a:spLocks noGrp="1"/>
          </p:cNvSpPr>
          <p:nvPr>
            <p:ph type="body" sz="half" idx="2"/>
          </p:nvPr>
        </p:nvSpPr>
        <p:spPr>
          <a:xfrm>
            <a:off x="949911" y="4618778"/>
            <a:ext cx="10245895" cy="1462196"/>
          </a:xfrm>
        </p:spPr>
        <p:txBody>
          <a:bodyPr>
            <a:normAutofit/>
          </a:bodyPr>
          <a:lstStyle/>
          <a:p>
            <a:pPr fontAlgn="base"/>
            <a:r>
              <a:rPr lang="en-GB" dirty="0"/>
              <a:t>GSR stands for galvanic skin response, is a method of measuring the electrical conductance of the skin. Strong emotion can cause stimulus to your sympathetic nervous system, resulting more sweat being secreted by the sweat glands. Grove - GSR allows you to spot such strong emotions by simple attaching two electrodes to two fingers on one hand.</a:t>
            </a:r>
          </a:p>
        </p:txBody>
      </p:sp>
      <p:sp>
        <p:nvSpPr>
          <p:cNvPr id="5" name="Date Placeholder 4">
            <a:extLst>
              <a:ext uri="{FF2B5EF4-FFF2-40B4-BE49-F238E27FC236}">
                <a16:creationId xmlns:a16="http://schemas.microsoft.com/office/drawing/2014/main" id="{91AD7031-1445-4C7A-BCE2-988FC99A1E7C}"/>
              </a:ext>
            </a:extLst>
          </p:cNvPr>
          <p:cNvSpPr>
            <a:spLocks noGrp="1"/>
          </p:cNvSpPr>
          <p:nvPr>
            <p:ph type="dt" sz="half" idx="10"/>
          </p:nvPr>
        </p:nvSpPr>
        <p:spPr>
          <a:xfrm>
            <a:off x="8735305" y="6466078"/>
            <a:ext cx="2743200" cy="365125"/>
          </a:xfrm>
        </p:spPr>
        <p:txBody>
          <a:bodyPr/>
          <a:lstStyle/>
          <a:p>
            <a:fld id="{BC0F725A-1E2E-4204-855C-C5E6A5FCFD0E}" type="datetime2">
              <a:rPr lang="en-US" smtClean="0"/>
              <a:t>Thursday, January 13, 2022</a:t>
            </a:fld>
            <a:endParaRPr lang="en-US" dirty="0"/>
          </a:p>
        </p:txBody>
      </p:sp>
      <p:pic>
        <p:nvPicPr>
          <p:cNvPr id="7" name="Picture 6">
            <a:extLst>
              <a:ext uri="{FF2B5EF4-FFF2-40B4-BE49-F238E27FC236}">
                <a16:creationId xmlns:a16="http://schemas.microsoft.com/office/drawing/2014/main" id="{70AE05D6-FFE1-49FD-89CD-28617FB4B9DA}"/>
              </a:ext>
            </a:extLst>
          </p:cNvPr>
          <p:cNvPicPr>
            <a:picLocks noChangeAspect="1"/>
          </p:cNvPicPr>
          <p:nvPr/>
        </p:nvPicPr>
        <p:blipFill>
          <a:blip r:embed="rId2"/>
          <a:stretch>
            <a:fillRect/>
          </a:stretch>
        </p:blipFill>
        <p:spPr>
          <a:xfrm>
            <a:off x="4655690" y="1242873"/>
            <a:ext cx="2880619" cy="2880619"/>
          </a:xfrm>
          <a:prstGeom prst="rect">
            <a:avLst/>
          </a:prstGeom>
        </p:spPr>
      </p:pic>
      <p:sp>
        <p:nvSpPr>
          <p:cNvPr id="6" name="Slide Number Placeholder 5">
            <a:extLst>
              <a:ext uri="{FF2B5EF4-FFF2-40B4-BE49-F238E27FC236}">
                <a16:creationId xmlns:a16="http://schemas.microsoft.com/office/drawing/2014/main" id="{18672F4C-F676-49C1-93C7-5C6C54C66926}"/>
              </a:ext>
            </a:extLst>
          </p:cNvPr>
          <p:cNvSpPr>
            <a:spLocks noGrp="1"/>
          </p:cNvSpPr>
          <p:nvPr>
            <p:ph type="sldNum" sz="quarter" idx="12"/>
          </p:nvPr>
        </p:nvSpPr>
        <p:spPr>
          <a:xfrm>
            <a:off x="10707416" y="26797"/>
            <a:ext cx="771089" cy="365125"/>
          </a:xfrm>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04807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A734-CEC3-45C2-933F-E0C7A3BBDC5A}"/>
              </a:ext>
            </a:extLst>
          </p:cNvPr>
          <p:cNvSpPr>
            <a:spLocks noGrp="1"/>
          </p:cNvSpPr>
          <p:nvPr>
            <p:ph type="title"/>
          </p:nvPr>
        </p:nvSpPr>
        <p:spPr>
          <a:xfrm>
            <a:off x="1745094" y="2491706"/>
            <a:ext cx="9905998" cy="1478570"/>
          </a:xfrm>
        </p:spPr>
        <p:txBody>
          <a:bodyPr>
            <a:normAutofit/>
          </a:bodyPr>
          <a:lstStyle/>
          <a:p>
            <a:r>
              <a:rPr lang="en-GB" sz="5400" b="1" dirty="0"/>
              <a:t>benefits</a:t>
            </a:r>
          </a:p>
        </p:txBody>
      </p:sp>
      <p:sp>
        <p:nvSpPr>
          <p:cNvPr id="3" name="Date Placeholder 2">
            <a:extLst>
              <a:ext uri="{FF2B5EF4-FFF2-40B4-BE49-F238E27FC236}">
                <a16:creationId xmlns:a16="http://schemas.microsoft.com/office/drawing/2014/main" id="{9948638F-6C84-4149-B8C0-D79DF768D497}"/>
              </a:ext>
            </a:extLst>
          </p:cNvPr>
          <p:cNvSpPr>
            <a:spLocks noGrp="1"/>
          </p:cNvSpPr>
          <p:nvPr>
            <p:ph type="dt" sz="half" idx="10"/>
          </p:nvPr>
        </p:nvSpPr>
        <p:spPr>
          <a:xfrm>
            <a:off x="8708672" y="6492875"/>
            <a:ext cx="2743200" cy="365125"/>
          </a:xfrm>
        </p:spPr>
        <p:txBody>
          <a:bodyPr/>
          <a:lstStyle/>
          <a:p>
            <a:fld id="{32E3B854-A85D-4CC9-A11D-32F284E7E2C6}" type="datetime2">
              <a:rPr lang="en-US" smtClean="0"/>
              <a:t>Thursday, January 13, 2022</a:t>
            </a:fld>
            <a:endParaRPr lang="en-US" dirty="0"/>
          </a:p>
        </p:txBody>
      </p:sp>
      <p:sp>
        <p:nvSpPr>
          <p:cNvPr id="5" name="Slide Number Placeholder 4">
            <a:extLst>
              <a:ext uri="{FF2B5EF4-FFF2-40B4-BE49-F238E27FC236}">
                <a16:creationId xmlns:a16="http://schemas.microsoft.com/office/drawing/2014/main" id="{13C52DA4-6EF5-4DC6-A0D8-8EF6F0E68112}"/>
              </a:ext>
            </a:extLst>
          </p:cNvPr>
          <p:cNvSpPr>
            <a:spLocks noGrp="1"/>
          </p:cNvSpPr>
          <p:nvPr>
            <p:ph type="sldNum" sz="quarter" idx="12"/>
          </p:nvPr>
        </p:nvSpPr>
        <p:spPr>
          <a:xfrm>
            <a:off x="10680783" y="0"/>
            <a:ext cx="771089" cy="365125"/>
          </a:xfrm>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941739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8FDB-59B5-4A6B-AC30-20851A897D63}"/>
              </a:ext>
            </a:extLst>
          </p:cNvPr>
          <p:cNvSpPr>
            <a:spLocks noGrp="1"/>
          </p:cNvSpPr>
          <p:nvPr>
            <p:ph type="ctrTitle"/>
          </p:nvPr>
        </p:nvSpPr>
        <p:spPr>
          <a:xfrm>
            <a:off x="1876425" y="790113"/>
            <a:ext cx="8545960" cy="914400"/>
          </a:xfrm>
        </p:spPr>
        <p:txBody>
          <a:bodyPr>
            <a:noAutofit/>
          </a:bodyPr>
          <a:lstStyle/>
          <a:p>
            <a:pPr algn="ctr"/>
            <a:r>
              <a:rPr lang="en-GB" b="1" dirty="0"/>
              <a:t>Technical Benefits</a:t>
            </a:r>
          </a:p>
        </p:txBody>
      </p:sp>
      <p:sp>
        <p:nvSpPr>
          <p:cNvPr id="7" name="Text Placeholder 3">
            <a:extLst>
              <a:ext uri="{FF2B5EF4-FFF2-40B4-BE49-F238E27FC236}">
                <a16:creationId xmlns:a16="http://schemas.microsoft.com/office/drawing/2014/main" id="{5097B9F6-E359-4F15-A630-81332F586590}"/>
              </a:ext>
            </a:extLst>
          </p:cNvPr>
          <p:cNvSpPr txBox="1">
            <a:spLocks/>
          </p:cNvSpPr>
          <p:nvPr/>
        </p:nvSpPr>
        <p:spPr>
          <a:xfrm>
            <a:off x="1731147" y="1905400"/>
            <a:ext cx="10209320" cy="416248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GB" dirty="0"/>
              <a:t>Data Harvesting</a:t>
            </a:r>
          </a:p>
          <a:p>
            <a:pPr>
              <a:buFont typeface="Wingdings" panose="05000000000000000000" pitchFamily="2" charset="2"/>
              <a:buChar char="Ø"/>
            </a:pPr>
            <a:r>
              <a:rPr lang="en-GB" dirty="0"/>
              <a:t>Real time health monitoring</a:t>
            </a:r>
          </a:p>
          <a:p>
            <a:pPr>
              <a:buFont typeface="Wingdings" panose="05000000000000000000" pitchFamily="2" charset="2"/>
              <a:buChar char="Ø"/>
            </a:pPr>
            <a:r>
              <a:rPr lang="en-GB" dirty="0"/>
              <a:t>Providing the service to NGO and government bodies by virtually sharing the data</a:t>
            </a:r>
          </a:p>
          <a:p>
            <a:pPr>
              <a:buFont typeface="Wingdings" panose="05000000000000000000" pitchFamily="2" charset="2"/>
              <a:buChar char="Ø"/>
            </a:pPr>
            <a:r>
              <a:rPr lang="en-GB" dirty="0"/>
              <a:t>Clustering the data to predict the area where more technical help support is needed</a:t>
            </a:r>
          </a:p>
        </p:txBody>
      </p:sp>
      <p:sp>
        <p:nvSpPr>
          <p:cNvPr id="8" name="Date Placeholder 7">
            <a:extLst>
              <a:ext uri="{FF2B5EF4-FFF2-40B4-BE49-F238E27FC236}">
                <a16:creationId xmlns:a16="http://schemas.microsoft.com/office/drawing/2014/main" id="{AF9DD5EB-12EF-4EC9-A5E7-685A536B1D4A}"/>
              </a:ext>
            </a:extLst>
          </p:cNvPr>
          <p:cNvSpPr>
            <a:spLocks noGrp="1"/>
          </p:cNvSpPr>
          <p:nvPr>
            <p:ph type="dt" sz="half" idx="10"/>
          </p:nvPr>
        </p:nvSpPr>
        <p:spPr>
          <a:xfrm>
            <a:off x="8790902" y="6492875"/>
            <a:ext cx="2743200" cy="365125"/>
          </a:xfrm>
        </p:spPr>
        <p:txBody>
          <a:bodyPr/>
          <a:lstStyle/>
          <a:p>
            <a:fld id="{5EB657B1-490C-46DC-A870-C5C9A0FC9788}" type="datetime2">
              <a:rPr lang="en-US" smtClean="0"/>
              <a:t>Thursday, January 13, 2022</a:t>
            </a:fld>
            <a:endParaRPr lang="en-US" dirty="0"/>
          </a:p>
        </p:txBody>
      </p:sp>
      <p:sp>
        <p:nvSpPr>
          <p:cNvPr id="9" name="Slide Number Placeholder 8">
            <a:extLst>
              <a:ext uri="{FF2B5EF4-FFF2-40B4-BE49-F238E27FC236}">
                <a16:creationId xmlns:a16="http://schemas.microsoft.com/office/drawing/2014/main" id="{71F83CD0-A6B1-4D72-BDF5-D9C6ADA0CEE5}"/>
              </a:ext>
            </a:extLst>
          </p:cNvPr>
          <p:cNvSpPr>
            <a:spLocks noGrp="1"/>
          </p:cNvSpPr>
          <p:nvPr>
            <p:ph type="sldNum" sz="quarter" idx="12"/>
          </p:nvPr>
        </p:nvSpPr>
        <p:spPr>
          <a:xfrm>
            <a:off x="10763013" y="65842"/>
            <a:ext cx="771089" cy="365125"/>
          </a:xfrm>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02366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8FDB-59B5-4A6B-AC30-20851A897D63}"/>
              </a:ext>
            </a:extLst>
          </p:cNvPr>
          <p:cNvSpPr>
            <a:spLocks noGrp="1"/>
          </p:cNvSpPr>
          <p:nvPr>
            <p:ph type="ctrTitle"/>
          </p:nvPr>
        </p:nvSpPr>
        <p:spPr>
          <a:xfrm>
            <a:off x="1876425" y="790113"/>
            <a:ext cx="8545960" cy="914400"/>
          </a:xfrm>
        </p:spPr>
        <p:txBody>
          <a:bodyPr>
            <a:noAutofit/>
          </a:bodyPr>
          <a:lstStyle/>
          <a:p>
            <a:pPr algn="ctr"/>
            <a:r>
              <a:rPr lang="en-GB" b="1" dirty="0"/>
              <a:t>Business Benefits</a:t>
            </a:r>
          </a:p>
        </p:txBody>
      </p:sp>
      <p:sp>
        <p:nvSpPr>
          <p:cNvPr id="5" name="Text Placeholder 3">
            <a:extLst>
              <a:ext uri="{FF2B5EF4-FFF2-40B4-BE49-F238E27FC236}">
                <a16:creationId xmlns:a16="http://schemas.microsoft.com/office/drawing/2014/main" id="{8C2BA0F1-33B4-4214-8D1C-D2112F663F93}"/>
              </a:ext>
            </a:extLst>
          </p:cNvPr>
          <p:cNvSpPr txBox="1">
            <a:spLocks/>
          </p:cNvSpPr>
          <p:nvPr/>
        </p:nvSpPr>
        <p:spPr>
          <a:xfrm>
            <a:off x="1982680" y="1863231"/>
            <a:ext cx="10209320" cy="416248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GB" dirty="0"/>
              <a:t> 	Harvesting the data can leads to crucial insights that can help an individual or organization to expand it’s business. </a:t>
            </a:r>
          </a:p>
          <a:p>
            <a:pPr>
              <a:buFont typeface="Wingdings" panose="05000000000000000000" pitchFamily="2" charset="2"/>
              <a:buChar char="Ø"/>
            </a:pPr>
            <a:r>
              <a:rPr lang="en-GB" dirty="0"/>
              <a:t> 	Companies that’s produces the animal goods like animal foods, animal medical supply, medical tool kit etc can gain benefit from these product as they don’t have to conduct the survey for manufacturing the goods.</a:t>
            </a:r>
          </a:p>
          <a:p>
            <a:pPr>
              <a:buFont typeface="Wingdings" panose="05000000000000000000" pitchFamily="2" charset="2"/>
              <a:buChar char="Ø"/>
            </a:pPr>
            <a:r>
              <a:rPr lang="en-GB" dirty="0"/>
              <a:t> 	Dairy product supplier, poultry product supplier, non-food supplier and meat and meat product supplier can gain insight that from where they can get maximum and good quality of products. </a:t>
            </a:r>
          </a:p>
        </p:txBody>
      </p:sp>
      <p:sp>
        <p:nvSpPr>
          <p:cNvPr id="6" name="Date Placeholder 5">
            <a:extLst>
              <a:ext uri="{FF2B5EF4-FFF2-40B4-BE49-F238E27FC236}">
                <a16:creationId xmlns:a16="http://schemas.microsoft.com/office/drawing/2014/main" id="{37F846FA-CA25-4ADA-BCCE-61729C9066BA}"/>
              </a:ext>
            </a:extLst>
          </p:cNvPr>
          <p:cNvSpPr>
            <a:spLocks noGrp="1"/>
          </p:cNvSpPr>
          <p:nvPr>
            <p:ph type="dt" sz="half" idx="10"/>
          </p:nvPr>
        </p:nvSpPr>
        <p:spPr>
          <a:xfrm>
            <a:off x="8821445" y="6492875"/>
            <a:ext cx="2743200" cy="365125"/>
          </a:xfrm>
        </p:spPr>
        <p:txBody>
          <a:bodyPr/>
          <a:lstStyle/>
          <a:p>
            <a:fld id="{4F7D3977-337F-4CAC-B500-A378C0069908}" type="datetime2">
              <a:rPr lang="en-US" smtClean="0"/>
              <a:t>Thursday, January 13, 2022</a:t>
            </a:fld>
            <a:endParaRPr lang="en-US" dirty="0"/>
          </a:p>
        </p:txBody>
      </p:sp>
      <p:sp>
        <p:nvSpPr>
          <p:cNvPr id="7" name="Slide Number Placeholder 6">
            <a:extLst>
              <a:ext uri="{FF2B5EF4-FFF2-40B4-BE49-F238E27FC236}">
                <a16:creationId xmlns:a16="http://schemas.microsoft.com/office/drawing/2014/main" id="{3645F61B-2D45-4D82-896D-800E8931E2FB}"/>
              </a:ext>
            </a:extLst>
          </p:cNvPr>
          <p:cNvSpPr>
            <a:spLocks noGrp="1"/>
          </p:cNvSpPr>
          <p:nvPr>
            <p:ph type="sldNum" sz="quarter" idx="12"/>
          </p:nvPr>
        </p:nvSpPr>
        <p:spPr>
          <a:xfrm>
            <a:off x="10793556" y="0"/>
            <a:ext cx="771089" cy="365125"/>
          </a:xfrm>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96312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8FDB-59B5-4A6B-AC30-20851A897D63}"/>
              </a:ext>
            </a:extLst>
          </p:cNvPr>
          <p:cNvSpPr>
            <a:spLocks noGrp="1"/>
          </p:cNvSpPr>
          <p:nvPr>
            <p:ph type="ctrTitle"/>
          </p:nvPr>
        </p:nvSpPr>
        <p:spPr>
          <a:xfrm>
            <a:off x="2036223" y="332913"/>
            <a:ext cx="8545960" cy="914400"/>
          </a:xfrm>
        </p:spPr>
        <p:txBody>
          <a:bodyPr>
            <a:noAutofit/>
          </a:bodyPr>
          <a:lstStyle/>
          <a:p>
            <a:pPr algn="ctr"/>
            <a:r>
              <a:rPr lang="en-GB" b="1" dirty="0"/>
              <a:t>Benefits</a:t>
            </a:r>
          </a:p>
        </p:txBody>
      </p:sp>
      <p:sp>
        <p:nvSpPr>
          <p:cNvPr id="6" name="Text Placeholder 3">
            <a:extLst>
              <a:ext uri="{FF2B5EF4-FFF2-40B4-BE49-F238E27FC236}">
                <a16:creationId xmlns:a16="http://schemas.microsoft.com/office/drawing/2014/main" id="{C1565540-6547-4898-ABB0-27F489B0F544}"/>
              </a:ext>
            </a:extLst>
          </p:cNvPr>
          <p:cNvSpPr txBox="1">
            <a:spLocks/>
          </p:cNvSpPr>
          <p:nvPr/>
        </p:nvSpPr>
        <p:spPr>
          <a:xfrm>
            <a:off x="1876425" y="1905400"/>
            <a:ext cx="10209320" cy="4162487"/>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endParaRPr lang="en-GB" dirty="0"/>
          </a:p>
        </p:txBody>
      </p:sp>
      <p:sp>
        <p:nvSpPr>
          <p:cNvPr id="7" name="Text Placeholder 3">
            <a:extLst>
              <a:ext uri="{FF2B5EF4-FFF2-40B4-BE49-F238E27FC236}">
                <a16:creationId xmlns:a16="http://schemas.microsoft.com/office/drawing/2014/main" id="{26EC8B2C-3B12-44E9-9AE8-6CF2062939D8}"/>
              </a:ext>
            </a:extLst>
          </p:cNvPr>
          <p:cNvSpPr txBox="1">
            <a:spLocks/>
          </p:cNvSpPr>
          <p:nvPr/>
        </p:nvSpPr>
        <p:spPr>
          <a:xfrm>
            <a:off x="1450296" y="1469254"/>
            <a:ext cx="10209320" cy="4598633"/>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GB" dirty="0"/>
              <a:t> 	Animals with good physical and mental state always produces a quality raw goods e.g. a healthy cow always produces good quality milk. Most of the dairy products are based on the animals so the by products we get from the milk like </a:t>
            </a:r>
          </a:p>
          <a:p>
            <a:pPr lvl="1">
              <a:buFont typeface="Wingdings" panose="05000000000000000000" pitchFamily="2" charset="2"/>
              <a:buChar char="ü"/>
            </a:pPr>
            <a:r>
              <a:rPr lang="en-GB" dirty="0"/>
              <a:t>Cheese</a:t>
            </a:r>
          </a:p>
          <a:p>
            <a:pPr lvl="1">
              <a:buFont typeface="Wingdings" panose="05000000000000000000" pitchFamily="2" charset="2"/>
              <a:buChar char="ü"/>
            </a:pPr>
            <a:r>
              <a:rPr lang="en-GB" dirty="0"/>
              <a:t>Butter</a:t>
            </a:r>
          </a:p>
          <a:p>
            <a:pPr lvl="1">
              <a:buFont typeface="Wingdings" panose="05000000000000000000" pitchFamily="2" charset="2"/>
              <a:buChar char="ü"/>
            </a:pPr>
            <a:r>
              <a:rPr lang="en-GB" dirty="0"/>
              <a:t>Yogurt</a:t>
            </a:r>
          </a:p>
          <a:p>
            <a:pPr lvl="1">
              <a:buFont typeface="Wingdings" panose="05000000000000000000" pitchFamily="2" charset="2"/>
              <a:buChar char="ü"/>
            </a:pPr>
            <a:r>
              <a:rPr lang="en-GB" dirty="0"/>
              <a:t>Cream</a:t>
            </a:r>
          </a:p>
          <a:p>
            <a:pPr marL="457200" lvl="1" indent="0">
              <a:buNone/>
            </a:pPr>
            <a:r>
              <a:rPr lang="en-GB" dirty="0"/>
              <a:t>Will be of good quality as well.</a:t>
            </a:r>
          </a:p>
        </p:txBody>
      </p:sp>
      <p:sp>
        <p:nvSpPr>
          <p:cNvPr id="8" name="Date Placeholder 7">
            <a:extLst>
              <a:ext uri="{FF2B5EF4-FFF2-40B4-BE49-F238E27FC236}">
                <a16:creationId xmlns:a16="http://schemas.microsoft.com/office/drawing/2014/main" id="{7F12EF6B-5D55-4A58-9AFC-819DFDB5BA61}"/>
              </a:ext>
            </a:extLst>
          </p:cNvPr>
          <p:cNvSpPr>
            <a:spLocks noGrp="1"/>
          </p:cNvSpPr>
          <p:nvPr>
            <p:ph type="dt" sz="half" idx="10"/>
          </p:nvPr>
        </p:nvSpPr>
        <p:spPr>
          <a:xfrm>
            <a:off x="8910855" y="6342524"/>
            <a:ext cx="2743200" cy="365125"/>
          </a:xfrm>
        </p:spPr>
        <p:txBody>
          <a:bodyPr/>
          <a:lstStyle/>
          <a:p>
            <a:fld id="{AED04552-CAFF-4202-8CC7-BA65CF7E3B68}" type="datetime2">
              <a:rPr lang="en-US" smtClean="0"/>
              <a:t>Thursday, January 13, 2022</a:t>
            </a:fld>
            <a:endParaRPr lang="en-US" dirty="0"/>
          </a:p>
        </p:txBody>
      </p:sp>
      <p:sp>
        <p:nvSpPr>
          <p:cNvPr id="9" name="Slide Number Placeholder 8">
            <a:extLst>
              <a:ext uri="{FF2B5EF4-FFF2-40B4-BE49-F238E27FC236}">
                <a16:creationId xmlns:a16="http://schemas.microsoft.com/office/drawing/2014/main" id="{9476223E-CFCD-484F-A50C-EC9B713E1485}"/>
              </a:ext>
            </a:extLst>
          </p:cNvPr>
          <p:cNvSpPr>
            <a:spLocks noGrp="1"/>
          </p:cNvSpPr>
          <p:nvPr>
            <p:ph type="sldNum" sz="quarter" idx="12"/>
          </p:nvPr>
        </p:nvSpPr>
        <p:spPr>
          <a:xfrm>
            <a:off x="10882966" y="0"/>
            <a:ext cx="771089" cy="365125"/>
          </a:xfrm>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487793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1B32-EB1A-41D7-B95E-FA21C7CF7504}"/>
              </a:ext>
            </a:extLst>
          </p:cNvPr>
          <p:cNvSpPr>
            <a:spLocks noGrp="1"/>
          </p:cNvSpPr>
          <p:nvPr>
            <p:ph type="title"/>
          </p:nvPr>
        </p:nvSpPr>
        <p:spPr>
          <a:xfrm>
            <a:off x="1017126" y="2225377"/>
            <a:ext cx="9905998" cy="1478570"/>
          </a:xfrm>
        </p:spPr>
        <p:txBody>
          <a:bodyPr>
            <a:normAutofit/>
          </a:bodyPr>
          <a:lstStyle/>
          <a:p>
            <a:pPr algn="ctr"/>
            <a:r>
              <a:rPr lang="en-GB" sz="4400" b="1" dirty="0"/>
              <a:t>Thank You</a:t>
            </a:r>
          </a:p>
        </p:txBody>
      </p:sp>
      <p:sp>
        <p:nvSpPr>
          <p:cNvPr id="3" name="Date Placeholder 2">
            <a:extLst>
              <a:ext uri="{FF2B5EF4-FFF2-40B4-BE49-F238E27FC236}">
                <a16:creationId xmlns:a16="http://schemas.microsoft.com/office/drawing/2014/main" id="{2B38D9DB-30CB-4BDB-88F3-F242C9B5918E}"/>
              </a:ext>
            </a:extLst>
          </p:cNvPr>
          <p:cNvSpPr>
            <a:spLocks noGrp="1"/>
          </p:cNvSpPr>
          <p:nvPr>
            <p:ph type="dt" sz="half" idx="10"/>
          </p:nvPr>
        </p:nvSpPr>
        <p:spPr>
          <a:xfrm>
            <a:off x="8673162" y="6492875"/>
            <a:ext cx="2743200" cy="365125"/>
          </a:xfrm>
        </p:spPr>
        <p:txBody>
          <a:bodyPr/>
          <a:lstStyle/>
          <a:p>
            <a:fld id="{7F3F4961-1C0F-4492-B7D1-23A8F40E3AB0}" type="datetime2">
              <a:rPr lang="en-US" smtClean="0"/>
              <a:t>Thursday, January 13, 2022</a:t>
            </a:fld>
            <a:endParaRPr lang="en-US" dirty="0"/>
          </a:p>
        </p:txBody>
      </p:sp>
      <p:sp>
        <p:nvSpPr>
          <p:cNvPr id="5" name="Slide Number Placeholder 4">
            <a:extLst>
              <a:ext uri="{FF2B5EF4-FFF2-40B4-BE49-F238E27FC236}">
                <a16:creationId xmlns:a16="http://schemas.microsoft.com/office/drawing/2014/main" id="{7DC7A958-C589-4411-8A41-8986D96465EA}"/>
              </a:ext>
            </a:extLst>
          </p:cNvPr>
          <p:cNvSpPr>
            <a:spLocks noGrp="1"/>
          </p:cNvSpPr>
          <p:nvPr>
            <p:ph type="sldNum" sz="quarter" idx="12"/>
          </p:nvPr>
        </p:nvSpPr>
        <p:spPr>
          <a:xfrm>
            <a:off x="10645273" y="0"/>
            <a:ext cx="771089" cy="365125"/>
          </a:xfrm>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182249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1B32-EB1A-41D7-B95E-FA21C7CF7504}"/>
              </a:ext>
            </a:extLst>
          </p:cNvPr>
          <p:cNvSpPr>
            <a:spLocks noGrp="1"/>
          </p:cNvSpPr>
          <p:nvPr>
            <p:ph type="title"/>
          </p:nvPr>
        </p:nvSpPr>
        <p:spPr>
          <a:xfrm>
            <a:off x="1017126" y="2225377"/>
            <a:ext cx="9905998" cy="1478570"/>
          </a:xfrm>
        </p:spPr>
        <p:txBody>
          <a:bodyPr>
            <a:normAutofit/>
          </a:bodyPr>
          <a:lstStyle/>
          <a:p>
            <a:pPr algn="ctr"/>
            <a:r>
              <a:rPr lang="en-GB" sz="4400" b="1" dirty="0"/>
              <a:t>Questions ??</a:t>
            </a:r>
          </a:p>
        </p:txBody>
      </p:sp>
      <p:sp>
        <p:nvSpPr>
          <p:cNvPr id="3" name="Date Placeholder 2">
            <a:extLst>
              <a:ext uri="{FF2B5EF4-FFF2-40B4-BE49-F238E27FC236}">
                <a16:creationId xmlns:a16="http://schemas.microsoft.com/office/drawing/2014/main" id="{2B38D9DB-30CB-4BDB-88F3-F242C9B5918E}"/>
              </a:ext>
            </a:extLst>
          </p:cNvPr>
          <p:cNvSpPr>
            <a:spLocks noGrp="1"/>
          </p:cNvSpPr>
          <p:nvPr>
            <p:ph type="dt" sz="half" idx="10"/>
          </p:nvPr>
        </p:nvSpPr>
        <p:spPr>
          <a:xfrm>
            <a:off x="8664284" y="6492875"/>
            <a:ext cx="2743200" cy="365125"/>
          </a:xfrm>
        </p:spPr>
        <p:txBody>
          <a:bodyPr/>
          <a:lstStyle/>
          <a:p>
            <a:fld id="{05FEBC67-653C-4F0A-8DB6-E968A4D93E44}" type="datetime2">
              <a:rPr lang="en-US" smtClean="0"/>
              <a:t>Thursday, January 13, 2022</a:t>
            </a:fld>
            <a:endParaRPr lang="en-US" dirty="0"/>
          </a:p>
        </p:txBody>
      </p:sp>
      <p:sp>
        <p:nvSpPr>
          <p:cNvPr id="5" name="Slide Number Placeholder 4">
            <a:extLst>
              <a:ext uri="{FF2B5EF4-FFF2-40B4-BE49-F238E27FC236}">
                <a16:creationId xmlns:a16="http://schemas.microsoft.com/office/drawing/2014/main" id="{1CC788B6-7E46-4FA2-956D-E099A9F21216}"/>
              </a:ext>
            </a:extLst>
          </p:cNvPr>
          <p:cNvSpPr>
            <a:spLocks noGrp="1"/>
          </p:cNvSpPr>
          <p:nvPr>
            <p:ph type="sldNum" sz="quarter" idx="12"/>
          </p:nvPr>
        </p:nvSpPr>
        <p:spPr>
          <a:xfrm>
            <a:off x="10636395" y="0"/>
            <a:ext cx="771089" cy="365125"/>
          </a:xfrm>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72425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CA01-7C1A-4F98-9307-54AED06560D4}"/>
              </a:ext>
            </a:extLst>
          </p:cNvPr>
          <p:cNvSpPr>
            <a:spLocks noGrp="1"/>
          </p:cNvSpPr>
          <p:nvPr>
            <p:ph type="title"/>
          </p:nvPr>
        </p:nvSpPr>
        <p:spPr>
          <a:xfrm>
            <a:off x="876984" y="497149"/>
            <a:ext cx="6463362" cy="882325"/>
          </a:xfrm>
        </p:spPr>
        <p:txBody>
          <a:bodyPr>
            <a:normAutofit/>
          </a:bodyPr>
          <a:lstStyle/>
          <a:p>
            <a:r>
              <a:rPr lang="en-GB" sz="5400" b="1" dirty="0"/>
              <a:t>Table of content</a:t>
            </a:r>
          </a:p>
        </p:txBody>
      </p:sp>
      <p:pic>
        <p:nvPicPr>
          <p:cNvPr id="7" name="Picture Placeholder 6">
            <a:extLst>
              <a:ext uri="{FF2B5EF4-FFF2-40B4-BE49-F238E27FC236}">
                <a16:creationId xmlns:a16="http://schemas.microsoft.com/office/drawing/2014/main" id="{B3A551BC-0D31-46CC-AE81-51E9EE0BD88B}"/>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26409" r="26409"/>
          <a:stretch>
            <a:fillRect/>
          </a:stretch>
        </p:blipFill>
        <p:spPr>
          <a:xfrm>
            <a:off x="7472674" y="604616"/>
            <a:ext cx="3997276" cy="5648768"/>
          </a:xfrm>
        </p:spPr>
      </p:pic>
      <p:sp>
        <p:nvSpPr>
          <p:cNvPr id="5" name="Date Placeholder 4">
            <a:extLst>
              <a:ext uri="{FF2B5EF4-FFF2-40B4-BE49-F238E27FC236}">
                <a16:creationId xmlns:a16="http://schemas.microsoft.com/office/drawing/2014/main" id="{D5DAF16A-5FF1-404A-B653-B9637129DDF5}"/>
              </a:ext>
            </a:extLst>
          </p:cNvPr>
          <p:cNvSpPr>
            <a:spLocks noGrp="1"/>
          </p:cNvSpPr>
          <p:nvPr>
            <p:ph type="dt" sz="half" idx="10"/>
          </p:nvPr>
        </p:nvSpPr>
        <p:spPr>
          <a:xfrm>
            <a:off x="8726750" y="6492875"/>
            <a:ext cx="2743200" cy="365125"/>
          </a:xfrm>
        </p:spPr>
        <p:txBody>
          <a:bodyPr/>
          <a:lstStyle/>
          <a:p>
            <a:fld id="{E66CD931-7D4E-4ABC-9D55-D3AB1D779B48}" type="datetime2">
              <a:rPr lang="en-US" smtClean="0"/>
              <a:t>Thursday, January 13, 2022</a:t>
            </a:fld>
            <a:endParaRPr lang="en-US" dirty="0"/>
          </a:p>
        </p:txBody>
      </p:sp>
      <p:graphicFrame>
        <p:nvGraphicFramePr>
          <p:cNvPr id="9" name="Table 9">
            <a:extLst>
              <a:ext uri="{FF2B5EF4-FFF2-40B4-BE49-F238E27FC236}">
                <a16:creationId xmlns:a16="http://schemas.microsoft.com/office/drawing/2014/main" id="{DACD49B5-3BE9-4E3D-A276-61510053E224}"/>
              </a:ext>
            </a:extLst>
          </p:cNvPr>
          <p:cNvGraphicFramePr>
            <a:graphicFrameLocks noGrp="1"/>
          </p:cNvGraphicFramePr>
          <p:nvPr>
            <p:extLst>
              <p:ext uri="{D42A27DB-BD31-4B8C-83A1-F6EECF244321}">
                <p14:modId xmlns:p14="http://schemas.microsoft.com/office/powerpoint/2010/main" val="1755184121"/>
              </p:ext>
            </p:extLst>
          </p:nvPr>
        </p:nvGraphicFramePr>
        <p:xfrm>
          <a:off x="1037201" y="1858636"/>
          <a:ext cx="6303145" cy="3378058"/>
        </p:xfrm>
        <a:graphic>
          <a:graphicData uri="http://schemas.openxmlformats.org/drawingml/2006/table">
            <a:tbl>
              <a:tblPr firstRow="1" bandRow="1">
                <a:tableStyleId>{616DA210-FB5B-4158-B5E0-FEB733F419BA}</a:tableStyleId>
              </a:tblPr>
              <a:tblGrid>
                <a:gridCol w="1111194">
                  <a:extLst>
                    <a:ext uri="{9D8B030D-6E8A-4147-A177-3AD203B41FA5}">
                      <a16:colId xmlns:a16="http://schemas.microsoft.com/office/drawing/2014/main" val="4022296668"/>
                    </a:ext>
                  </a:extLst>
                </a:gridCol>
                <a:gridCol w="5191951">
                  <a:extLst>
                    <a:ext uri="{9D8B030D-6E8A-4147-A177-3AD203B41FA5}">
                      <a16:colId xmlns:a16="http://schemas.microsoft.com/office/drawing/2014/main" val="2854772965"/>
                    </a:ext>
                  </a:extLst>
                </a:gridCol>
              </a:tblGrid>
              <a:tr h="604378">
                <a:tc>
                  <a:txBody>
                    <a:bodyPr/>
                    <a:lstStyle/>
                    <a:p>
                      <a:pPr algn="ctr"/>
                      <a:r>
                        <a:rPr lang="en-GB" sz="2000" dirty="0"/>
                        <a:t>Sr. No</a:t>
                      </a:r>
                    </a:p>
                  </a:txBody>
                  <a:tcPr/>
                </a:tc>
                <a:tc>
                  <a:txBody>
                    <a:bodyPr/>
                    <a:lstStyle/>
                    <a:p>
                      <a:pPr algn="l"/>
                      <a:r>
                        <a:rPr lang="en-GB" sz="2000" dirty="0"/>
                        <a:t>Topic</a:t>
                      </a:r>
                    </a:p>
                  </a:txBody>
                  <a:tcPr/>
                </a:tc>
                <a:extLst>
                  <a:ext uri="{0D108BD9-81ED-4DB2-BD59-A6C34878D82A}">
                    <a16:rowId xmlns:a16="http://schemas.microsoft.com/office/drawing/2014/main" val="3133371162"/>
                  </a:ext>
                </a:extLst>
              </a:tr>
              <a:tr h="362068">
                <a:tc>
                  <a:txBody>
                    <a:bodyPr/>
                    <a:lstStyle/>
                    <a:p>
                      <a:pPr algn="ctr"/>
                      <a:r>
                        <a:rPr lang="en-GB" sz="2000" dirty="0"/>
                        <a:t>1.</a:t>
                      </a:r>
                    </a:p>
                  </a:txBody>
                  <a:tcPr/>
                </a:tc>
                <a:tc>
                  <a:txBody>
                    <a:bodyPr/>
                    <a:lstStyle/>
                    <a:p>
                      <a:pPr algn="l"/>
                      <a:r>
                        <a:rPr lang="en-GB" sz="2000" dirty="0"/>
                        <a:t>Introduction</a:t>
                      </a:r>
                    </a:p>
                  </a:txBody>
                  <a:tcPr/>
                </a:tc>
                <a:extLst>
                  <a:ext uri="{0D108BD9-81ED-4DB2-BD59-A6C34878D82A}">
                    <a16:rowId xmlns:a16="http://schemas.microsoft.com/office/drawing/2014/main" val="637052090"/>
                  </a:ext>
                </a:extLst>
              </a:tr>
              <a:tr h="362068">
                <a:tc>
                  <a:txBody>
                    <a:bodyPr/>
                    <a:lstStyle/>
                    <a:p>
                      <a:pPr algn="ctr"/>
                      <a:r>
                        <a:rPr lang="en-GB" sz="2000" dirty="0"/>
                        <a:t>2.</a:t>
                      </a:r>
                    </a:p>
                  </a:txBody>
                  <a:tcPr/>
                </a:tc>
                <a:tc>
                  <a:txBody>
                    <a:bodyPr/>
                    <a:lstStyle/>
                    <a:p>
                      <a:pPr algn="l"/>
                      <a:r>
                        <a:rPr lang="en-GB" sz="2000" dirty="0"/>
                        <a:t>Problem Definition</a:t>
                      </a:r>
                    </a:p>
                  </a:txBody>
                  <a:tcPr/>
                </a:tc>
                <a:extLst>
                  <a:ext uri="{0D108BD9-81ED-4DB2-BD59-A6C34878D82A}">
                    <a16:rowId xmlns:a16="http://schemas.microsoft.com/office/drawing/2014/main" val="3667462617"/>
                  </a:ext>
                </a:extLst>
              </a:tr>
              <a:tr h="362068">
                <a:tc>
                  <a:txBody>
                    <a:bodyPr/>
                    <a:lstStyle/>
                    <a:p>
                      <a:pPr algn="ctr"/>
                      <a:r>
                        <a:rPr lang="en-GB" sz="2000" dirty="0"/>
                        <a:t>3.</a:t>
                      </a:r>
                    </a:p>
                  </a:txBody>
                  <a:tcPr/>
                </a:tc>
                <a:tc>
                  <a:txBody>
                    <a:bodyPr/>
                    <a:lstStyle/>
                    <a:p>
                      <a:pPr algn="l"/>
                      <a:r>
                        <a:rPr lang="en-GB" sz="2000" dirty="0"/>
                        <a:t>Proposed Solution</a:t>
                      </a:r>
                    </a:p>
                  </a:txBody>
                  <a:tcPr/>
                </a:tc>
                <a:extLst>
                  <a:ext uri="{0D108BD9-81ED-4DB2-BD59-A6C34878D82A}">
                    <a16:rowId xmlns:a16="http://schemas.microsoft.com/office/drawing/2014/main" val="419286154"/>
                  </a:ext>
                </a:extLst>
              </a:tr>
              <a:tr h="362068">
                <a:tc>
                  <a:txBody>
                    <a:bodyPr/>
                    <a:lstStyle/>
                    <a:p>
                      <a:pPr algn="ctr"/>
                      <a:r>
                        <a:rPr lang="en-GB" sz="2000" dirty="0"/>
                        <a:t>4.</a:t>
                      </a:r>
                    </a:p>
                  </a:txBody>
                  <a:tcPr/>
                </a:tc>
                <a:tc>
                  <a:txBody>
                    <a:bodyPr/>
                    <a:lstStyle/>
                    <a:p>
                      <a:pPr algn="l"/>
                      <a:r>
                        <a:rPr lang="en-GB" sz="2000" dirty="0"/>
                        <a:t>How it works</a:t>
                      </a:r>
                    </a:p>
                  </a:txBody>
                  <a:tcPr/>
                </a:tc>
                <a:extLst>
                  <a:ext uri="{0D108BD9-81ED-4DB2-BD59-A6C34878D82A}">
                    <a16:rowId xmlns:a16="http://schemas.microsoft.com/office/drawing/2014/main" val="559375239"/>
                  </a:ext>
                </a:extLst>
              </a:tr>
              <a:tr h="362068">
                <a:tc>
                  <a:txBody>
                    <a:bodyPr/>
                    <a:lstStyle/>
                    <a:p>
                      <a:pPr algn="ctr"/>
                      <a:r>
                        <a:rPr lang="en-GB" sz="2000" dirty="0"/>
                        <a:t>5.</a:t>
                      </a:r>
                    </a:p>
                  </a:txBody>
                  <a:tcPr/>
                </a:tc>
                <a:tc>
                  <a:txBody>
                    <a:bodyPr/>
                    <a:lstStyle/>
                    <a:p>
                      <a:pPr algn="l"/>
                      <a:r>
                        <a:rPr lang="en-GB" sz="2000" dirty="0"/>
                        <a:t>Measuring Psychological State</a:t>
                      </a:r>
                    </a:p>
                  </a:txBody>
                  <a:tcPr/>
                </a:tc>
                <a:extLst>
                  <a:ext uri="{0D108BD9-81ED-4DB2-BD59-A6C34878D82A}">
                    <a16:rowId xmlns:a16="http://schemas.microsoft.com/office/drawing/2014/main" val="3446088087"/>
                  </a:ext>
                </a:extLst>
              </a:tr>
              <a:tr h="362068">
                <a:tc>
                  <a:txBody>
                    <a:bodyPr/>
                    <a:lstStyle/>
                    <a:p>
                      <a:pPr algn="ctr"/>
                      <a:r>
                        <a:rPr lang="en-GB" sz="2000" dirty="0"/>
                        <a:t>6.</a:t>
                      </a:r>
                    </a:p>
                  </a:txBody>
                  <a:tcPr/>
                </a:tc>
                <a:tc>
                  <a:txBody>
                    <a:bodyPr/>
                    <a:lstStyle/>
                    <a:p>
                      <a:pPr algn="l"/>
                      <a:r>
                        <a:rPr lang="en-GB" sz="2000" dirty="0"/>
                        <a:t>Hardware Description</a:t>
                      </a:r>
                    </a:p>
                  </a:txBody>
                  <a:tcPr/>
                </a:tc>
                <a:extLst>
                  <a:ext uri="{0D108BD9-81ED-4DB2-BD59-A6C34878D82A}">
                    <a16:rowId xmlns:a16="http://schemas.microsoft.com/office/drawing/2014/main" val="3761609038"/>
                  </a:ext>
                </a:extLst>
              </a:tr>
              <a:tr h="362068">
                <a:tc>
                  <a:txBody>
                    <a:bodyPr/>
                    <a:lstStyle/>
                    <a:p>
                      <a:pPr algn="ctr"/>
                      <a:r>
                        <a:rPr lang="en-GB" sz="2000" dirty="0"/>
                        <a:t>7</a:t>
                      </a:r>
                      <a:r>
                        <a:rPr lang="en-GB" sz="2000"/>
                        <a:t>.</a:t>
                      </a:r>
                      <a:endParaRPr lang="en-GB" sz="2000" dirty="0"/>
                    </a:p>
                  </a:txBody>
                  <a:tcPr/>
                </a:tc>
                <a:tc>
                  <a:txBody>
                    <a:bodyPr/>
                    <a:lstStyle/>
                    <a:p>
                      <a:pPr algn="l"/>
                      <a:r>
                        <a:rPr lang="en-GB" sz="2000" dirty="0"/>
                        <a:t>Benefits</a:t>
                      </a:r>
                    </a:p>
                  </a:txBody>
                  <a:tcPr/>
                </a:tc>
                <a:extLst>
                  <a:ext uri="{0D108BD9-81ED-4DB2-BD59-A6C34878D82A}">
                    <a16:rowId xmlns:a16="http://schemas.microsoft.com/office/drawing/2014/main" val="308834036"/>
                  </a:ext>
                </a:extLst>
              </a:tr>
            </a:tbl>
          </a:graphicData>
        </a:graphic>
      </p:graphicFrame>
      <p:sp>
        <p:nvSpPr>
          <p:cNvPr id="4" name="Slide Number Placeholder 3">
            <a:extLst>
              <a:ext uri="{FF2B5EF4-FFF2-40B4-BE49-F238E27FC236}">
                <a16:creationId xmlns:a16="http://schemas.microsoft.com/office/drawing/2014/main" id="{78E31384-F0B4-4C15-8B52-F95236676934}"/>
              </a:ext>
            </a:extLst>
          </p:cNvPr>
          <p:cNvSpPr>
            <a:spLocks noGrp="1"/>
          </p:cNvSpPr>
          <p:nvPr>
            <p:ph type="sldNum" sz="quarter" idx="12"/>
          </p:nvPr>
        </p:nvSpPr>
        <p:spPr>
          <a:xfrm>
            <a:off x="10844492" y="-5373"/>
            <a:ext cx="771089" cy="365125"/>
          </a:xfrm>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88648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A734-CEC3-45C2-933F-E0C7A3BBDC5A}"/>
              </a:ext>
            </a:extLst>
          </p:cNvPr>
          <p:cNvSpPr>
            <a:spLocks noGrp="1"/>
          </p:cNvSpPr>
          <p:nvPr>
            <p:ph type="title"/>
          </p:nvPr>
        </p:nvSpPr>
        <p:spPr>
          <a:xfrm>
            <a:off x="1745094" y="2491706"/>
            <a:ext cx="9905998" cy="1478570"/>
          </a:xfrm>
        </p:spPr>
        <p:txBody>
          <a:bodyPr>
            <a:normAutofit/>
          </a:bodyPr>
          <a:lstStyle/>
          <a:p>
            <a:r>
              <a:rPr lang="en-GB" sz="5400" b="1" dirty="0"/>
              <a:t>Introduction</a:t>
            </a:r>
          </a:p>
        </p:txBody>
      </p:sp>
      <p:sp>
        <p:nvSpPr>
          <p:cNvPr id="3" name="Date Placeholder 2">
            <a:extLst>
              <a:ext uri="{FF2B5EF4-FFF2-40B4-BE49-F238E27FC236}">
                <a16:creationId xmlns:a16="http://schemas.microsoft.com/office/drawing/2014/main" id="{9948638F-6C84-4149-B8C0-D79DF768D497}"/>
              </a:ext>
            </a:extLst>
          </p:cNvPr>
          <p:cNvSpPr>
            <a:spLocks noGrp="1"/>
          </p:cNvSpPr>
          <p:nvPr>
            <p:ph type="dt" sz="half" idx="10"/>
          </p:nvPr>
        </p:nvSpPr>
        <p:spPr>
          <a:xfrm>
            <a:off x="8708672" y="6492875"/>
            <a:ext cx="2743200" cy="365125"/>
          </a:xfrm>
        </p:spPr>
        <p:txBody>
          <a:bodyPr/>
          <a:lstStyle/>
          <a:p>
            <a:fld id="{2D40EC1E-8628-4AE5-87EA-DE83B7A3AF7F}" type="datetime2">
              <a:rPr lang="en-US" smtClean="0"/>
              <a:t>Thursday, January 13, 2022</a:t>
            </a:fld>
            <a:endParaRPr lang="en-US" dirty="0"/>
          </a:p>
        </p:txBody>
      </p:sp>
      <p:sp>
        <p:nvSpPr>
          <p:cNvPr id="5" name="Slide Number Placeholder 4">
            <a:extLst>
              <a:ext uri="{FF2B5EF4-FFF2-40B4-BE49-F238E27FC236}">
                <a16:creationId xmlns:a16="http://schemas.microsoft.com/office/drawing/2014/main" id="{24F786D7-A5A4-4DE0-BFC0-592E0245243F}"/>
              </a:ext>
            </a:extLst>
          </p:cNvPr>
          <p:cNvSpPr>
            <a:spLocks noGrp="1"/>
          </p:cNvSpPr>
          <p:nvPr>
            <p:ph type="sldNum" sz="quarter" idx="12"/>
          </p:nvPr>
        </p:nvSpPr>
        <p:spPr>
          <a:xfrm>
            <a:off x="10951024" y="0"/>
            <a:ext cx="771089" cy="365125"/>
          </a:xfrm>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63975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1C37-55AD-42CA-8029-A5630CBD8D80}"/>
              </a:ext>
            </a:extLst>
          </p:cNvPr>
          <p:cNvSpPr>
            <a:spLocks noGrp="1"/>
          </p:cNvSpPr>
          <p:nvPr>
            <p:ph type="title"/>
          </p:nvPr>
        </p:nvSpPr>
        <p:spPr>
          <a:xfrm>
            <a:off x="1141456" y="609600"/>
            <a:ext cx="9905955" cy="775317"/>
          </a:xfrm>
        </p:spPr>
        <p:txBody>
          <a:bodyPr>
            <a:normAutofit/>
          </a:bodyPr>
          <a:lstStyle/>
          <a:p>
            <a:pPr algn="ctr"/>
            <a:r>
              <a:rPr lang="en-GB" sz="4800" b="1" dirty="0"/>
              <a:t>Introduction</a:t>
            </a:r>
          </a:p>
        </p:txBody>
      </p:sp>
      <p:sp>
        <p:nvSpPr>
          <p:cNvPr id="3" name="Text Placeholder 2">
            <a:extLst>
              <a:ext uri="{FF2B5EF4-FFF2-40B4-BE49-F238E27FC236}">
                <a16:creationId xmlns:a16="http://schemas.microsoft.com/office/drawing/2014/main" id="{57FA8E7F-A6AA-4507-8A76-8EA66CF81315}"/>
              </a:ext>
            </a:extLst>
          </p:cNvPr>
          <p:cNvSpPr>
            <a:spLocks noGrp="1"/>
          </p:cNvSpPr>
          <p:nvPr>
            <p:ph type="body" sz="half" idx="2"/>
          </p:nvPr>
        </p:nvSpPr>
        <p:spPr>
          <a:xfrm>
            <a:off x="999368" y="1667522"/>
            <a:ext cx="10683646" cy="3765612"/>
          </a:xfrm>
        </p:spPr>
        <p:txBody>
          <a:bodyPr>
            <a:normAutofit/>
          </a:bodyPr>
          <a:lstStyle/>
          <a:p>
            <a:r>
              <a:rPr lang="en-GB" sz="2000" dirty="0"/>
              <a:t>	As the world is moving towards more advanced digital era, maintaining a health is a must. As far as the physical and mental health is concern, humans have gained enough technological advancement through which they can monitor their health. There are numerous technical and smart devices are available in the market that can smartly take preventive health measure. </a:t>
            </a:r>
          </a:p>
          <a:p>
            <a:r>
              <a:rPr lang="en-GB" sz="2000" dirty="0"/>
              <a:t>	The issue lies with other domestic and speechless animals who can’t speak and express their expression. Even though the cost of performing a medical healthcare check-up is quite expensive as compare to individual human.</a:t>
            </a:r>
          </a:p>
        </p:txBody>
      </p:sp>
      <p:sp>
        <p:nvSpPr>
          <p:cNvPr id="4" name="Date Placeholder 3">
            <a:extLst>
              <a:ext uri="{FF2B5EF4-FFF2-40B4-BE49-F238E27FC236}">
                <a16:creationId xmlns:a16="http://schemas.microsoft.com/office/drawing/2014/main" id="{2BA8DA89-9748-4A21-8A7D-5F2B7198DB63}"/>
              </a:ext>
            </a:extLst>
          </p:cNvPr>
          <p:cNvSpPr>
            <a:spLocks noGrp="1"/>
          </p:cNvSpPr>
          <p:nvPr>
            <p:ph type="dt" sz="half" idx="10"/>
          </p:nvPr>
        </p:nvSpPr>
        <p:spPr>
          <a:xfrm>
            <a:off x="8682039" y="6424813"/>
            <a:ext cx="2743200" cy="365125"/>
          </a:xfrm>
        </p:spPr>
        <p:txBody>
          <a:bodyPr/>
          <a:lstStyle/>
          <a:p>
            <a:fld id="{8340FF2A-E07D-41B3-8816-6EF18A7D2910}" type="datetime2">
              <a:rPr lang="en-US" smtClean="0"/>
              <a:t>Thursday, January 13, 2022</a:t>
            </a:fld>
            <a:endParaRPr lang="en-US" dirty="0"/>
          </a:p>
        </p:txBody>
      </p:sp>
      <p:sp>
        <p:nvSpPr>
          <p:cNvPr id="6" name="Slide Number Placeholder 5">
            <a:extLst>
              <a:ext uri="{FF2B5EF4-FFF2-40B4-BE49-F238E27FC236}">
                <a16:creationId xmlns:a16="http://schemas.microsoft.com/office/drawing/2014/main" id="{C8E39AB7-48D2-41C2-A59D-9B7917CA392E}"/>
              </a:ext>
            </a:extLst>
          </p:cNvPr>
          <p:cNvSpPr>
            <a:spLocks noGrp="1"/>
          </p:cNvSpPr>
          <p:nvPr>
            <p:ph type="sldNum" sz="quarter" idx="12"/>
          </p:nvPr>
        </p:nvSpPr>
        <p:spPr>
          <a:xfrm>
            <a:off x="10835615" y="0"/>
            <a:ext cx="771089" cy="365125"/>
          </a:xfrm>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79487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A734-CEC3-45C2-933F-E0C7A3BBDC5A}"/>
              </a:ext>
            </a:extLst>
          </p:cNvPr>
          <p:cNvSpPr>
            <a:spLocks noGrp="1"/>
          </p:cNvSpPr>
          <p:nvPr>
            <p:ph type="title"/>
          </p:nvPr>
        </p:nvSpPr>
        <p:spPr>
          <a:xfrm>
            <a:off x="1745094" y="2491706"/>
            <a:ext cx="9905998" cy="1478570"/>
          </a:xfrm>
        </p:spPr>
        <p:txBody>
          <a:bodyPr>
            <a:normAutofit/>
          </a:bodyPr>
          <a:lstStyle/>
          <a:p>
            <a:r>
              <a:rPr lang="en-GB" sz="5400" b="1" dirty="0"/>
              <a:t>Problem definition</a:t>
            </a:r>
          </a:p>
        </p:txBody>
      </p:sp>
      <p:sp>
        <p:nvSpPr>
          <p:cNvPr id="3" name="Date Placeholder 2">
            <a:extLst>
              <a:ext uri="{FF2B5EF4-FFF2-40B4-BE49-F238E27FC236}">
                <a16:creationId xmlns:a16="http://schemas.microsoft.com/office/drawing/2014/main" id="{9948638F-6C84-4149-B8C0-D79DF768D497}"/>
              </a:ext>
            </a:extLst>
          </p:cNvPr>
          <p:cNvSpPr>
            <a:spLocks noGrp="1"/>
          </p:cNvSpPr>
          <p:nvPr>
            <p:ph type="dt" sz="half" idx="10"/>
          </p:nvPr>
        </p:nvSpPr>
        <p:spPr>
          <a:xfrm>
            <a:off x="8708672" y="6492875"/>
            <a:ext cx="2743200" cy="365125"/>
          </a:xfrm>
        </p:spPr>
        <p:txBody>
          <a:bodyPr/>
          <a:lstStyle/>
          <a:p>
            <a:fld id="{A619F77D-9A08-4C3B-A7AD-8C9A9A76F6D8}" type="datetime2">
              <a:rPr lang="en-US" smtClean="0"/>
              <a:t>Thursday, January 13, 2022</a:t>
            </a:fld>
            <a:endParaRPr lang="en-US" dirty="0"/>
          </a:p>
        </p:txBody>
      </p:sp>
      <p:sp>
        <p:nvSpPr>
          <p:cNvPr id="5" name="Slide Number Placeholder 4">
            <a:extLst>
              <a:ext uri="{FF2B5EF4-FFF2-40B4-BE49-F238E27FC236}">
                <a16:creationId xmlns:a16="http://schemas.microsoft.com/office/drawing/2014/main" id="{ABFF1D41-C9C9-4C84-B9C4-DAF327212744}"/>
              </a:ext>
            </a:extLst>
          </p:cNvPr>
          <p:cNvSpPr>
            <a:spLocks noGrp="1"/>
          </p:cNvSpPr>
          <p:nvPr>
            <p:ph type="sldNum" sz="quarter" idx="12"/>
          </p:nvPr>
        </p:nvSpPr>
        <p:spPr>
          <a:xfrm>
            <a:off x="10773470" y="0"/>
            <a:ext cx="771089" cy="365125"/>
          </a:xfrm>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66588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1C37-55AD-42CA-8029-A5630CBD8D80}"/>
              </a:ext>
            </a:extLst>
          </p:cNvPr>
          <p:cNvSpPr>
            <a:spLocks noGrp="1"/>
          </p:cNvSpPr>
          <p:nvPr>
            <p:ph type="title"/>
          </p:nvPr>
        </p:nvSpPr>
        <p:spPr>
          <a:xfrm>
            <a:off x="1141456" y="609600"/>
            <a:ext cx="9905955" cy="775317"/>
          </a:xfrm>
        </p:spPr>
        <p:txBody>
          <a:bodyPr>
            <a:normAutofit/>
          </a:bodyPr>
          <a:lstStyle/>
          <a:p>
            <a:pPr algn="ctr"/>
            <a:r>
              <a:rPr lang="en-GB" sz="4800" b="1" dirty="0"/>
              <a:t>Problem definition</a:t>
            </a:r>
          </a:p>
        </p:txBody>
      </p:sp>
      <p:sp>
        <p:nvSpPr>
          <p:cNvPr id="3" name="Text Placeholder 2">
            <a:extLst>
              <a:ext uri="{FF2B5EF4-FFF2-40B4-BE49-F238E27FC236}">
                <a16:creationId xmlns:a16="http://schemas.microsoft.com/office/drawing/2014/main" id="{57FA8E7F-A6AA-4507-8A76-8EA66CF81315}"/>
              </a:ext>
            </a:extLst>
          </p:cNvPr>
          <p:cNvSpPr>
            <a:spLocks noGrp="1"/>
          </p:cNvSpPr>
          <p:nvPr>
            <p:ph type="body" sz="half" idx="2"/>
          </p:nvPr>
        </p:nvSpPr>
        <p:spPr>
          <a:xfrm>
            <a:off x="999368" y="1667522"/>
            <a:ext cx="10683646" cy="4580878"/>
          </a:xfrm>
        </p:spPr>
        <p:txBody>
          <a:bodyPr>
            <a:normAutofit/>
          </a:bodyPr>
          <a:lstStyle/>
          <a:p>
            <a:pPr marL="285750" indent="-285750">
              <a:buFont typeface="Wingdings" panose="05000000000000000000" pitchFamily="2" charset="2"/>
              <a:buChar char="Ø"/>
            </a:pPr>
            <a:r>
              <a:rPr lang="en-GB" sz="2000" dirty="0"/>
              <a:t> 	Currently as of the time of pandemic, Surveillance of animal diseases and animal health information management has been trembled due to restriction of transportation.</a:t>
            </a:r>
          </a:p>
          <a:p>
            <a:pPr marL="285750" indent="-285750">
              <a:buFont typeface="Wingdings" panose="05000000000000000000" pitchFamily="2" charset="2"/>
              <a:buChar char="Ø"/>
            </a:pPr>
            <a:r>
              <a:rPr lang="en-GB" sz="2000" dirty="0"/>
              <a:t> 	Due to lack of proper information, it affects the strategic approach for providing services across the country. (Services like food transportation, medical services, shelter providers)</a:t>
            </a:r>
          </a:p>
          <a:p>
            <a:pPr marL="285750" indent="-285750">
              <a:buFont typeface="Wingdings" panose="05000000000000000000" pitchFamily="2" charset="2"/>
              <a:buChar char="Ø"/>
            </a:pPr>
            <a:r>
              <a:rPr lang="en-GB" sz="2000" dirty="0"/>
              <a:t> 	Lack of animals information management system also leads to poor livestock management and network system.</a:t>
            </a:r>
          </a:p>
          <a:p>
            <a:pPr marL="285750" indent="-285750">
              <a:buFont typeface="Wingdings" panose="05000000000000000000" pitchFamily="2" charset="2"/>
              <a:buChar char="Ø"/>
            </a:pPr>
            <a:r>
              <a:rPr lang="en-GB" sz="2000" dirty="0"/>
              <a:t> 	The main issue lies with the time and cost of travelling from one location to another for a Veterinarian (Animals Doctor) who have relatively less as compare to number of animals present in that region ( Approximately 37 veterinarian and 16 Animal health care in Surat)</a:t>
            </a:r>
          </a:p>
          <a:p>
            <a:pPr marL="285750" indent="-285750">
              <a:buFont typeface="Wingdings" panose="05000000000000000000" pitchFamily="2" charset="2"/>
              <a:buChar char="Ø"/>
            </a:pPr>
            <a:r>
              <a:rPr lang="en-GB" sz="2000" dirty="0"/>
              <a:t>And many more……</a:t>
            </a:r>
          </a:p>
        </p:txBody>
      </p:sp>
      <p:sp>
        <p:nvSpPr>
          <p:cNvPr id="4" name="Date Placeholder 3">
            <a:extLst>
              <a:ext uri="{FF2B5EF4-FFF2-40B4-BE49-F238E27FC236}">
                <a16:creationId xmlns:a16="http://schemas.microsoft.com/office/drawing/2014/main" id="{2BA8DA89-9748-4A21-8A7D-5F2B7198DB63}"/>
              </a:ext>
            </a:extLst>
          </p:cNvPr>
          <p:cNvSpPr>
            <a:spLocks noGrp="1"/>
          </p:cNvSpPr>
          <p:nvPr>
            <p:ph type="dt" sz="half" idx="10"/>
          </p:nvPr>
        </p:nvSpPr>
        <p:spPr>
          <a:xfrm>
            <a:off x="8682039" y="6424813"/>
            <a:ext cx="2743200" cy="365125"/>
          </a:xfrm>
        </p:spPr>
        <p:txBody>
          <a:bodyPr/>
          <a:lstStyle/>
          <a:p>
            <a:fld id="{E2BA34B4-82CE-4339-A104-9E26F3E064AF}" type="datetime2">
              <a:rPr lang="en-US" smtClean="0"/>
              <a:t>Thursday, January 13, 2022</a:t>
            </a:fld>
            <a:endParaRPr lang="en-US" dirty="0"/>
          </a:p>
        </p:txBody>
      </p:sp>
      <p:sp>
        <p:nvSpPr>
          <p:cNvPr id="6" name="Slide Number Placeholder 5">
            <a:extLst>
              <a:ext uri="{FF2B5EF4-FFF2-40B4-BE49-F238E27FC236}">
                <a16:creationId xmlns:a16="http://schemas.microsoft.com/office/drawing/2014/main" id="{12174A65-BB11-4D3F-9AFF-4454D89AE18B}"/>
              </a:ext>
            </a:extLst>
          </p:cNvPr>
          <p:cNvSpPr>
            <a:spLocks noGrp="1"/>
          </p:cNvSpPr>
          <p:nvPr>
            <p:ph type="sldNum" sz="quarter" idx="12"/>
          </p:nvPr>
        </p:nvSpPr>
        <p:spPr>
          <a:xfrm>
            <a:off x="10661866" y="22194"/>
            <a:ext cx="771089" cy="365125"/>
          </a:xfrm>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53964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A734-CEC3-45C2-933F-E0C7A3BBDC5A}"/>
              </a:ext>
            </a:extLst>
          </p:cNvPr>
          <p:cNvSpPr>
            <a:spLocks noGrp="1"/>
          </p:cNvSpPr>
          <p:nvPr>
            <p:ph type="title"/>
          </p:nvPr>
        </p:nvSpPr>
        <p:spPr>
          <a:xfrm>
            <a:off x="1745094" y="2491706"/>
            <a:ext cx="9905998" cy="1478570"/>
          </a:xfrm>
        </p:spPr>
        <p:txBody>
          <a:bodyPr>
            <a:normAutofit/>
          </a:bodyPr>
          <a:lstStyle/>
          <a:p>
            <a:r>
              <a:rPr lang="en-GB" sz="5400" b="1" dirty="0"/>
              <a:t>Proposed solution</a:t>
            </a:r>
          </a:p>
        </p:txBody>
      </p:sp>
      <p:sp>
        <p:nvSpPr>
          <p:cNvPr id="3" name="Date Placeholder 2">
            <a:extLst>
              <a:ext uri="{FF2B5EF4-FFF2-40B4-BE49-F238E27FC236}">
                <a16:creationId xmlns:a16="http://schemas.microsoft.com/office/drawing/2014/main" id="{9948638F-6C84-4149-B8C0-D79DF768D497}"/>
              </a:ext>
            </a:extLst>
          </p:cNvPr>
          <p:cNvSpPr>
            <a:spLocks noGrp="1"/>
          </p:cNvSpPr>
          <p:nvPr>
            <p:ph type="dt" sz="half" idx="10"/>
          </p:nvPr>
        </p:nvSpPr>
        <p:spPr>
          <a:xfrm>
            <a:off x="8708672" y="6492875"/>
            <a:ext cx="2743200" cy="365125"/>
          </a:xfrm>
        </p:spPr>
        <p:txBody>
          <a:bodyPr/>
          <a:lstStyle/>
          <a:p>
            <a:fld id="{D4C0A049-66D2-49F8-8A3E-BD79FC0ABD26}" type="datetime2">
              <a:rPr lang="en-US" smtClean="0"/>
              <a:t>Thursday, January 13, 2022</a:t>
            </a:fld>
            <a:endParaRPr lang="en-US" dirty="0"/>
          </a:p>
        </p:txBody>
      </p:sp>
      <p:sp>
        <p:nvSpPr>
          <p:cNvPr id="5" name="Slide Number Placeholder 4">
            <a:extLst>
              <a:ext uri="{FF2B5EF4-FFF2-40B4-BE49-F238E27FC236}">
                <a16:creationId xmlns:a16="http://schemas.microsoft.com/office/drawing/2014/main" id="{7F40B4F1-11CE-41B1-A72A-FD13C7371EBE}"/>
              </a:ext>
            </a:extLst>
          </p:cNvPr>
          <p:cNvSpPr>
            <a:spLocks noGrp="1"/>
          </p:cNvSpPr>
          <p:nvPr>
            <p:ph type="sldNum" sz="quarter" idx="12"/>
          </p:nvPr>
        </p:nvSpPr>
        <p:spPr>
          <a:xfrm>
            <a:off x="10680783" y="0"/>
            <a:ext cx="771089" cy="365125"/>
          </a:xfrm>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14734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7FAA-D6CD-478C-99FB-013D0E1E03CB}"/>
              </a:ext>
            </a:extLst>
          </p:cNvPr>
          <p:cNvSpPr>
            <a:spLocks noGrp="1"/>
          </p:cNvSpPr>
          <p:nvPr>
            <p:ph type="title"/>
          </p:nvPr>
        </p:nvSpPr>
        <p:spPr>
          <a:xfrm>
            <a:off x="1309281" y="230820"/>
            <a:ext cx="4536489" cy="772357"/>
          </a:xfrm>
        </p:spPr>
        <p:txBody>
          <a:bodyPr>
            <a:normAutofit/>
          </a:bodyPr>
          <a:lstStyle/>
          <a:p>
            <a:r>
              <a:rPr lang="en-GB" sz="3600" b="1" dirty="0"/>
              <a:t>Proposed Solution</a:t>
            </a:r>
          </a:p>
        </p:txBody>
      </p:sp>
      <p:pic>
        <p:nvPicPr>
          <p:cNvPr id="7" name="Content Placeholder 6">
            <a:extLst>
              <a:ext uri="{FF2B5EF4-FFF2-40B4-BE49-F238E27FC236}">
                <a16:creationId xmlns:a16="http://schemas.microsoft.com/office/drawing/2014/main" id="{FD9FB2D0-C227-4662-93A2-7EAF74D75FDD}"/>
              </a:ext>
            </a:extLst>
          </p:cNvPr>
          <p:cNvPicPr>
            <a:picLocks noGrp="1" noChangeAspect="1"/>
          </p:cNvPicPr>
          <p:nvPr>
            <p:ph idx="1"/>
          </p:nvPr>
        </p:nvPicPr>
        <p:blipFill>
          <a:blip r:embed="rId2"/>
          <a:stretch>
            <a:fillRect/>
          </a:stretch>
        </p:blipFill>
        <p:spPr>
          <a:xfrm>
            <a:off x="5781078" y="1278384"/>
            <a:ext cx="6121313" cy="3444536"/>
          </a:xfrm>
        </p:spPr>
      </p:pic>
      <p:sp>
        <p:nvSpPr>
          <p:cNvPr id="4" name="Text Placeholder 3">
            <a:extLst>
              <a:ext uri="{FF2B5EF4-FFF2-40B4-BE49-F238E27FC236}">
                <a16:creationId xmlns:a16="http://schemas.microsoft.com/office/drawing/2014/main" id="{F0EFB247-7241-4C68-BA68-F62E28179FB9}"/>
              </a:ext>
            </a:extLst>
          </p:cNvPr>
          <p:cNvSpPr>
            <a:spLocks noGrp="1"/>
          </p:cNvSpPr>
          <p:nvPr>
            <p:ph type="body" sz="half" idx="2"/>
          </p:nvPr>
        </p:nvSpPr>
        <p:spPr>
          <a:xfrm>
            <a:off x="887767" y="1278384"/>
            <a:ext cx="4811697" cy="5348796"/>
          </a:xfrm>
        </p:spPr>
        <p:txBody>
          <a:bodyPr>
            <a:normAutofit lnSpcReduction="10000"/>
          </a:bodyPr>
          <a:lstStyle/>
          <a:p>
            <a:pPr marL="285750" indent="-285750">
              <a:buFont typeface="Wingdings" panose="05000000000000000000" pitchFamily="2" charset="2"/>
              <a:buChar char="Ø"/>
            </a:pPr>
            <a:r>
              <a:rPr lang="en-GB" sz="1800" dirty="0"/>
              <a:t> 	A Smart band for animal just like one made for human can collectively solves all the problems defined in the previous slides.</a:t>
            </a:r>
          </a:p>
          <a:p>
            <a:pPr marL="285750" indent="-285750">
              <a:buFont typeface="Wingdings" panose="05000000000000000000" pitchFamily="2" charset="2"/>
              <a:buChar char="Ø"/>
            </a:pPr>
            <a:r>
              <a:rPr lang="en-GB" sz="1800" dirty="0"/>
              <a:t> 	With the advancement of the technology and sensors available in the market, the data can be collected from the animals without the need of human touch and the data can be processed virtually and the best course of action can be taken by the owner on the basis of output evaluated by the computer.</a:t>
            </a:r>
          </a:p>
          <a:p>
            <a:pPr marL="285750" indent="-285750">
              <a:buFont typeface="Wingdings" panose="05000000000000000000" pitchFamily="2" charset="2"/>
              <a:buChar char="Ø"/>
            </a:pPr>
            <a:r>
              <a:rPr lang="en-GB" sz="1800" dirty="0"/>
              <a:t> 	Altogether, a wireless local area network can be set in order to collect the data from multiple smart band and processing can be done in batch, which can point out the irregularity in their physical and mental behaviour.</a:t>
            </a:r>
          </a:p>
        </p:txBody>
      </p:sp>
      <p:sp>
        <p:nvSpPr>
          <p:cNvPr id="5" name="Date Placeholder 4">
            <a:extLst>
              <a:ext uri="{FF2B5EF4-FFF2-40B4-BE49-F238E27FC236}">
                <a16:creationId xmlns:a16="http://schemas.microsoft.com/office/drawing/2014/main" id="{50406EA6-B9BD-4B9F-A406-96577F624D37}"/>
              </a:ext>
            </a:extLst>
          </p:cNvPr>
          <p:cNvSpPr>
            <a:spLocks noGrp="1"/>
          </p:cNvSpPr>
          <p:nvPr>
            <p:ph type="dt" sz="half" idx="10"/>
          </p:nvPr>
        </p:nvSpPr>
        <p:spPr>
          <a:xfrm>
            <a:off x="8628774" y="6492875"/>
            <a:ext cx="2743200" cy="365125"/>
          </a:xfrm>
        </p:spPr>
        <p:txBody>
          <a:bodyPr/>
          <a:lstStyle/>
          <a:p>
            <a:fld id="{7D5F3466-6893-4EBB-8170-2693A6FA1FC7}" type="datetime2">
              <a:rPr lang="en-US" smtClean="0"/>
              <a:t>Thursday, January 13, 2022</a:t>
            </a:fld>
            <a:endParaRPr lang="en-US" dirty="0"/>
          </a:p>
        </p:txBody>
      </p:sp>
      <p:sp>
        <p:nvSpPr>
          <p:cNvPr id="6" name="Slide Number Placeholder 5">
            <a:extLst>
              <a:ext uri="{FF2B5EF4-FFF2-40B4-BE49-F238E27FC236}">
                <a16:creationId xmlns:a16="http://schemas.microsoft.com/office/drawing/2014/main" id="{9C4C4351-7CE8-4B6B-B233-D3757FACB008}"/>
              </a:ext>
            </a:extLst>
          </p:cNvPr>
          <p:cNvSpPr>
            <a:spLocks noGrp="1"/>
          </p:cNvSpPr>
          <p:nvPr>
            <p:ph type="sldNum" sz="quarter" idx="12"/>
          </p:nvPr>
        </p:nvSpPr>
        <p:spPr>
          <a:xfrm>
            <a:off x="10600885" y="48257"/>
            <a:ext cx="771089" cy="365125"/>
          </a:xfrm>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985770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208</TotalTime>
  <Words>1337</Words>
  <Application>Microsoft Office PowerPoint</Application>
  <PresentationFormat>Widescreen</PresentationFormat>
  <Paragraphs>148</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Algerian</vt:lpstr>
      <vt:lpstr>Arial</vt:lpstr>
      <vt:lpstr>Calibri</vt:lpstr>
      <vt:lpstr>Tw Cen MT</vt:lpstr>
      <vt:lpstr>Wingdings</vt:lpstr>
      <vt:lpstr>Circuit</vt:lpstr>
      <vt:lpstr>Internet of things</vt:lpstr>
      <vt:lpstr>Team members</vt:lpstr>
      <vt:lpstr>Table of content</vt:lpstr>
      <vt:lpstr>Introduction</vt:lpstr>
      <vt:lpstr>Introduction</vt:lpstr>
      <vt:lpstr>Problem definition</vt:lpstr>
      <vt:lpstr>Problem definition</vt:lpstr>
      <vt:lpstr>Proposed solution</vt:lpstr>
      <vt:lpstr>Proposed Solution</vt:lpstr>
      <vt:lpstr>How it work ?</vt:lpstr>
      <vt:lpstr>How it works ?</vt:lpstr>
      <vt:lpstr>Measuring psychological state</vt:lpstr>
      <vt:lpstr>What is required to measure the psychological state ?</vt:lpstr>
      <vt:lpstr>Hardware description</vt:lpstr>
      <vt:lpstr>Hardware description</vt:lpstr>
      <vt:lpstr>ADXL 335 (3-axis accelerometer)</vt:lpstr>
      <vt:lpstr>MAX30100 (Pulse Oximeter and Optical Heart rate sensor )</vt:lpstr>
      <vt:lpstr>AD8232 ECG Sensor</vt:lpstr>
      <vt:lpstr>NEO-6m (GPS)</vt:lpstr>
      <vt:lpstr>GSR Sensor (Electrodermal Sensor)</vt:lpstr>
      <vt:lpstr>benefits</vt:lpstr>
      <vt:lpstr>Technical Benefits</vt:lpstr>
      <vt:lpstr>Business Benefits</vt:lpstr>
      <vt:lpstr>Benefits</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Sourabh</dc:creator>
  <cp:lastModifiedBy>Sourabh</cp:lastModifiedBy>
  <cp:revision>56</cp:revision>
  <dcterms:created xsi:type="dcterms:W3CDTF">2022-01-12T03:55:41Z</dcterms:created>
  <dcterms:modified xsi:type="dcterms:W3CDTF">2022-01-13T05:53:02Z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