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6" r:id="rId1"/>
  </p:sldMasterIdLst>
  <p:notesMasterIdLst>
    <p:notesMasterId r:id="rId50"/>
  </p:notesMasterIdLst>
  <p:handoutMasterIdLst>
    <p:handoutMasterId r:id="rId51"/>
  </p:handoutMasterIdLst>
  <p:sldIdLst>
    <p:sldId id="481" r:id="rId2"/>
    <p:sldId id="257" r:id="rId3"/>
    <p:sldId id="482" r:id="rId4"/>
    <p:sldId id="358" r:id="rId5"/>
    <p:sldId id="266" r:id="rId6"/>
    <p:sldId id="268" r:id="rId7"/>
    <p:sldId id="342" r:id="rId8"/>
    <p:sldId id="292" r:id="rId9"/>
    <p:sldId id="270" r:id="rId10"/>
    <p:sldId id="352" r:id="rId11"/>
    <p:sldId id="353" r:id="rId12"/>
    <p:sldId id="473" r:id="rId13"/>
    <p:sldId id="472" r:id="rId14"/>
    <p:sldId id="483" r:id="rId15"/>
    <p:sldId id="485" r:id="rId16"/>
    <p:sldId id="486" r:id="rId17"/>
    <p:sldId id="487" r:id="rId18"/>
    <p:sldId id="484" r:id="rId19"/>
    <p:sldId id="488" r:id="rId20"/>
    <p:sldId id="489" r:id="rId21"/>
    <p:sldId id="490" r:id="rId22"/>
    <p:sldId id="491" r:id="rId23"/>
    <p:sldId id="492" r:id="rId24"/>
    <p:sldId id="493" r:id="rId25"/>
    <p:sldId id="474" r:id="rId26"/>
    <p:sldId id="494" r:id="rId27"/>
    <p:sldId id="475" r:id="rId28"/>
    <p:sldId id="495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288" r:id="rId39"/>
    <p:sldId id="510" r:id="rId40"/>
    <p:sldId id="509" r:id="rId41"/>
    <p:sldId id="498" r:id="rId42"/>
    <p:sldId id="281" r:id="rId43"/>
    <p:sldId id="497" r:id="rId44"/>
    <p:sldId id="496" r:id="rId45"/>
    <p:sldId id="499" r:id="rId46"/>
    <p:sldId id="511" r:id="rId47"/>
    <p:sldId id="512" r:id="rId48"/>
    <p:sldId id="36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30909"/>
    <a:srgbClr val="970707"/>
    <a:srgbClr val="D60093"/>
    <a:srgbClr val="CC0000"/>
    <a:srgbClr val="0066FF"/>
    <a:srgbClr val="FFCCCC"/>
    <a:srgbClr val="66FF33"/>
    <a:srgbClr val="9900CC"/>
    <a:srgbClr val="660066"/>
    <a:srgbClr val="E6E3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f(n) = O (g(n))</a:t>
            </a:r>
          </a:p>
        </c:rich>
      </c:tx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f(n)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Sheet1!$A$2:$A$7</c:f>
              <c:numCache>
                <c:formatCode>General</c:formatCode>
                <c:ptCount val="6"/>
                <c:pt idx="0">
                  <c:v>8</c:v>
                </c:pt>
                <c:pt idx="1">
                  <c:v>11</c:v>
                </c:pt>
                <c:pt idx="2">
                  <c:v>14</c:v>
                </c:pt>
                <c:pt idx="3">
                  <c:v>17</c:v>
                </c:pt>
                <c:pt idx="4">
                  <c:v>20</c:v>
                </c:pt>
                <c:pt idx="5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EB-4C3C-AF10-3726F97A6131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g(n)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16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DEB-4C3C-AF10-3726F97A6131}"/>
            </c:ext>
          </c:extLst>
        </c:ser>
        <c:dLbls/>
        <c:marker val="1"/>
        <c:axId val="109474176"/>
        <c:axId val="109475712"/>
      </c:lineChart>
      <c:catAx>
        <c:axId val="109474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75712"/>
        <c:crosses val="autoZero"/>
        <c:auto val="1"/>
        <c:lblAlgn val="ctr"/>
        <c:lblOffset val="100"/>
      </c:catAx>
      <c:valAx>
        <c:axId val="109475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84694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9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8422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0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5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5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4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2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0054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26135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8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50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4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70D10-F001-4F51-B92D-0BBF2289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8534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800" dirty="0">
                <a:latin typeface="Bahnschrift SemiBold SemiConden" panose="020B0502040204020203" pitchFamily="34" charset="0"/>
              </a:rPr>
              <a:t>Unit 1 </a:t>
            </a:r>
            <a:r>
              <a:rPr lang="en-IN" dirty="0">
                <a:latin typeface="Bahnschrift SemiBold SemiConden" panose="020B0502040204020203" pitchFamily="34" charset="0"/>
              </a:rPr>
              <a:t/>
            </a:r>
            <a:br>
              <a:rPr lang="en-IN" dirty="0">
                <a:latin typeface="Bahnschrift SemiBold SemiConden" panose="020B0502040204020203" pitchFamily="34" charset="0"/>
              </a:rPr>
            </a:br>
            <a:r>
              <a:rPr lang="en-IN" sz="5400" b="1" dirty="0">
                <a:latin typeface="Bahnschrift SemiBold SemiConden" panose="020B0502040204020203" pitchFamily="34" charset="0"/>
              </a:rPr>
              <a:t>Analysis of Algorithms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B24146E-9956-40BE-A9D9-4D3C57B228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6400" y="5215201"/>
            <a:ext cx="8991600" cy="9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Purvi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Tandel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, Kinjal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Mistree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Fenil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Khatiwala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Department of Computer Engineering, CGPIT, UTU</a:t>
            </a:r>
          </a:p>
        </p:txBody>
      </p:sp>
    </p:spTree>
    <p:extLst>
      <p:ext uri="{BB962C8B-B14F-4D97-AF65-F5344CB8AC3E}">
        <p14:creationId xmlns:p14="http://schemas.microsoft.com/office/powerpoint/2010/main" xmlns="" val="162910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/>
              <a:t>Suppose, you are writing a program </a:t>
            </a:r>
            <a:r>
              <a:rPr lang="en-US" b="1" dirty="0"/>
              <a:t>to find a book </a:t>
            </a:r>
            <a:r>
              <a:rPr lang="en-US" dirty="0"/>
              <a:t>from the shelf.</a:t>
            </a:r>
          </a:p>
          <a:p>
            <a:r>
              <a:rPr lang="en-US" dirty="0"/>
              <a:t>For any required book, it will start checking books one by one from the bottom. </a:t>
            </a:r>
          </a:p>
          <a:p>
            <a:r>
              <a:rPr lang="en-US" dirty="0"/>
              <a:t>If you wanted Harry Potter 3, it would only take 3 actions (or tries) because it’s the third book in the sequence. </a:t>
            </a:r>
          </a:p>
          <a:p>
            <a:r>
              <a:rPr lang="en-US" dirty="0"/>
              <a:t>If Harry Potter 7 — it’s the last book so it would have to check all 7 books. </a:t>
            </a:r>
          </a:p>
          <a:p>
            <a:r>
              <a:rPr lang="en-US" dirty="0"/>
              <a:t>What if there are total 10 books? How about 10,00,000 books? It would take 1 million tries.</a:t>
            </a:r>
          </a:p>
        </p:txBody>
      </p:sp>
      <p:pic>
        <p:nvPicPr>
          <p:cNvPr id="4" name="Picture 2" descr="http://2.bp.blogspot.com/_5PudbMqUjng/TR5Cu-fq4ZI/AAAAAAAAACk/t_oojdxP-c8/s400/harrypo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29625" y="2486025"/>
            <a:ext cx="381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496594-8680-47FD-917E-556EE765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2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11353800" cy="4206240"/>
          </a:xfrm>
        </p:spPr>
        <p:txBody>
          <a:bodyPr>
            <a:normAutofit/>
          </a:bodyPr>
          <a:lstStyle/>
          <a:p>
            <a:r>
              <a:rPr lang="en-US" dirty="0"/>
              <a:t>Suppose you are sorting numbers in </a:t>
            </a:r>
            <a:r>
              <a:rPr lang="en-US" b="1" dirty="0"/>
              <a:t>Ascending / Increasing order</a:t>
            </a:r>
            <a:r>
              <a:rPr lang="en-US" dirty="0"/>
              <a:t>.</a:t>
            </a:r>
          </a:p>
          <a:p>
            <a:r>
              <a:rPr lang="en-US" dirty="0"/>
              <a:t>The initial arrangement of given numbers can be in </a:t>
            </a:r>
            <a:r>
              <a:rPr lang="en-US" b="1" dirty="0"/>
              <a:t>any of the following </a:t>
            </a:r>
            <a:r>
              <a:rPr lang="en-US" dirty="0"/>
              <a:t>three orders.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already in required order, i.e., Ascending order 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No change is required – Best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Numbers are randomly arranged initially.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b="1" dirty="0">
                <a:solidFill>
                  <a:srgbClr val="00B050"/>
                </a:solidFill>
              </a:rPr>
              <a:t>Some numbers will change their position – Average Case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Numbers are initially arranged in Descending or Decreasing order. </a:t>
            </a:r>
          </a:p>
          <a:p>
            <a:pPr marL="1371600" lvl="2" indent="-457200">
              <a:buNone/>
              <a:tabLst>
                <a:tab pos="860425" algn="l"/>
              </a:tabLst>
            </a:pPr>
            <a:r>
              <a:rPr lang="en-US" sz="2200" b="1" dirty="0">
                <a:solidFill>
                  <a:srgbClr val="C00000"/>
                </a:solidFill>
              </a:rPr>
              <a:t>All numbers will change their position – Worst Case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3039060"/>
              </p:ext>
            </p:extLst>
          </p:nvPr>
        </p:nvGraphicFramePr>
        <p:xfrm>
          <a:off x="2769915" y="5021694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1398714470"/>
                    </a:ext>
                  </a:extLst>
                </a:gridCol>
              </a:tblGrid>
              <a:tr h="34233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2459002"/>
              </p:ext>
            </p:extLst>
          </p:nvPr>
        </p:nvGraphicFramePr>
        <p:xfrm>
          <a:off x="27699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95985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8481977"/>
              </p:ext>
            </p:extLst>
          </p:nvPr>
        </p:nvGraphicFramePr>
        <p:xfrm>
          <a:off x="2769915" y="6019800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xmlns="" val="155601329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9402955"/>
              </p:ext>
            </p:extLst>
          </p:nvPr>
        </p:nvGraphicFramePr>
        <p:xfrm>
          <a:off x="7265715" y="5520747"/>
          <a:ext cx="317368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xmlns="" val="25475856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23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32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5943603" y="5219814"/>
            <a:ext cx="1169712" cy="40954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943603" y="5718867"/>
            <a:ext cx="11697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5943603" y="5827482"/>
            <a:ext cx="1169712" cy="390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DD5E39F-8CB0-4DA7-ADC6-2A9D2A0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9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Average, &amp; Worst Case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3603637"/>
              </p:ext>
            </p:extLst>
          </p:nvPr>
        </p:nvGraphicFramePr>
        <p:xfrm>
          <a:off x="1981200" y="2316480"/>
          <a:ext cx="1905000" cy="3163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1000176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388365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66FF"/>
                          </a:solidFill>
                        </a:rPr>
                        <a:t>Linear</a:t>
                      </a:r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049927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Book Finder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82693324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FF"/>
                          </a:solidFill>
                        </a:rPr>
                        <a:t>Sorting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42737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8931052"/>
              </p:ext>
            </p:extLst>
          </p:nvPr>
        </p:nvGraphicFramePr>
        <p:xfrm>
          <a:off x="3890751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33872078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33001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8870378"/>
              </p:ext>
            </p:extLst>
          </p:nvPr>
        </p:nvGraphicFramePr>
        <p:xfrm>
          <a:off x="6007287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37277104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7515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1013018"/>
              </p:ext>
            </p:extLst>
          </p:nvPr>
        </p:nvGraphicFramePr>
        <p:xfrm>
          <a:off x="8110180" y="2316480"/>
          <a:ext cx="2103120" cy="548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4255646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986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4998493"/>
              </p:ext>
            </p:extLst>
          </p:nvPr>
        </p:nvGraphicFramePr>
        <p:xfrm>
          <a:off x="3882791" y="2865120"/>
          <a:ext cx="6330511" cy="2621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7012">
                  <a:extLst>
                    <a:ext uri="{9D8B030D-6E8A-4147-A177-3AD203B41FA5}">
                      <a16:colId xmlns:a16="http://schemas.microsoft.com/office/drawing/2014/main" xmlns="" val="36147116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263114111"/>
                    </a:ext>
                  </a:extLst>
                </a:gridCol>
                <a:gridCol w="2059899">
                  <a:extLst>
                    <a:ext uri="{9D8B030D-6E8A-4147-A177-3AD203B41FA5}">
                      <a16:colId xmlns:a16="http://schemas.microsoft.com/office/drawing/2014/main" xmlns="" val="210374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/>
                        <a:t>Element at the first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/>
                        <a:t>Element in any of the middle positions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/>
                        <a:t>Element at last position or not present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788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 first book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Any book in-between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 last book</a:t>
                      </a:r>
                    </a:p>
                    <a:p>
                      <a:endParaRPr lang="en-US" sz="2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92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Already sorted</a:t>
                      </a:r>
                    </a:p>
                    <a:p>
                      <a:endParaRPr lang="en-US" sz="22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Randomly arranged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Sorted in reverse order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790396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973882" y="2965672"/>
            <a:ext cx="1662545" cy="75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972712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29600" y="2959064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399329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4447" y="4775716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2582" y="400853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2816" y="4800600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98212" y="3996474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88655" y="4796734"/>
            <a:ext cx="18288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448F8D-7C1B-440C-A4F8-949D09F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Running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1353800" cy="4191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100" b="1" dirty="0"/>
              <a:t>Lower Bound: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/>
              <a:t>A lower bound L(n) of an algorithm defines the </a:t>
            </a:r>
            <a:r>
              <a:rPr lang="en-US" sz="3100" dirty="0">
                <a:solidFill>
                  <a:srgbClr val="00B050"/>
                </a:solidFill>
              </a:rPr>
              <a:t>minimum time </a:t>
            </a:r>
            <a:r>
              <a:rPr lang="en-US" sz="3100" dirty="0"/>
              <a:t>required, it is not possible to have any other algorithm (for the same problem) whose time complexity is less than L(n) for random input.</a:t>
            </a:r>
          </a:p>
          <a:p>
            <a:pPr algn="just">
              <a:lnSpc>
                <a:spcPct val="120000"/>
              </a:lnSpc>
            </a:pPr>
            <a:r>
              <a:rPr lang="en-US" sz="3100" b="1" dirty="0"/>
              <a:t>Upper Bound: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/>
              <a:t>An upper bound U(n) of an algorithm defines the </a:t>
            </a:r>
            <a:r>
              <a:rPr lang="en-US" sz="3100" dirty="0">
                <a:solidFill>
                  <a:srgbClr val="C30909"/>
                </a:solidFill>
              </a:rPr>
              <a:t>maximum time </a:t>
            </a:r>
            <a:r>
              <a:rPr lang="en-US" sz="3100" dirty="0"/>
              <a:t>required, we can always solve the problem in at most U(n) time. Time taken by a known algorithm to solve a problem with worse case input gives the upper bound.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1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Elementary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6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1353800" cy="436545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200" dirty="0"/>
              <a:t>An elementary operation is one whose </a:t>
            </a:r>
            <a:r>
              <a:rPr lang="en-US" sz="3200" dirty="0">
                <a:solidFill>
                  <a:srgbClr val="C00000"/>
                </a:solidFill>
              </a:rPr>
              <a:t>execution time can be bounded above by a constant</a:t>
            </a:r>
            <a:r>
              <a:rPr lang="en-US" sz="3200" dirty="0"/>
              <a:t> depending only on the implementation used by the machine, the programming language, ... and so on. 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solidFill>
                  <a:srgbClr val="C00000"/>
                </a:solidFill>
              </a:rPr>
              <a:t>Constant</a:t>
            </a:r>
            <a:r>
              <a:rPr lang="en-US" sz="3200" dirty="0"/>
              <a:t> doesn't depend on the other parameters of the instance being considered. </a:t>
            </a:r>
          </a:p>
          <a:p>
            <a:pPr algn="just">
              <a:lnSpc>
                <a:spcPct val="120000"/>
              </a:lnSpc>
            </a:pPr>
            <a:r>
              <a:rPr lang="en-US" sz="3200" dirty="0"/>
              <a:t>Since we're concerned with the execution times defined to within a multiplicative constant, it is </a:t>
            </a:r>
            <a:r>
              <a:rPr lang="en-US" sz="3200" dirty="0">
                <a:solidFill>
                  <a:srgbClr val="C00000"/>
                </a:solidFill>
              </a:rPr>
              <a:t>only the number of elementary operations that matters in the analysis</a:t>
            </a:r>
            <a:r>
              <a:rPr lang="en-US" sz="3200" dirty="0"/>
              <a:t>, not the exact time required by each of them.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7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936"/>
            <a:ext cx="11353800" cy="4780888"/>
          </a:xfrm>
          <a:ln cmpd="sng"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Example: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An instance in an algorithm requires </a:t>
            </a:r>
            <a:r>
              <a:rPr lang="en-US" sz="2400" dirty="0">
                <a:solidFill>
                  <a:srgbClr val="00B050"/>
                </a:solidFill>
              </a:rPr>
              <a:t>a: addition, m: multiplication, s: assignment instructions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Suppose t</a:t>
            </a:r>
            <a:r>
              <a:rPr lang="en-US" sz="2400" baseline="-25000" dirty="0"/>
              <a:t>a</a:t>
            </a:r>
            <a:r>
              <a:rPr lang="en-US" sz="2400" dirty="0"/>
              <a:t> , t</a:t>
            </a:r>
            <a:r>
              <a:rPr lang="en-US" sz="2400" baseline="-25000" dirty="0"/>
              <a:t>m</a:t>
            </a:r>
            <a:r>
              <a:rPr lang="en-US" sz="2400" dirty="0"/>
              <a:t> , t</a:t>
            </a:r>
            <a:r>
              <a:rPr lang="en-US" sz="2400" baseline="-25000" dirty="0"/>
              <a:t>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microseconds </a:t>
            </a:r>
            <a:r>
              <a:rPr lang="en-US" sz="2400" dirty="0"/>
              <a:t>is the time requirement for each operation.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Total time required can be bounded by:      t  ≤ at</a:t>
            </a:r>
            <a:r>
              <a:rPr lang="en-US" sz="2400" baseline="-25000" dirty="0"/>
              <a:t>a</a:t>
            </a:r>
            <a:r>
              <a:rPr lang="en-US" sz="2400" dirty="0"/>
              <a:t> + mt</a:t>
            </a:r>
            <a:r>
              <a:rPr lang="en-US" sz="2400" baseline="-25000" dirty="0"/>
              <a:t>m</a:t>
            </a:r>
            <a:r>
              <a:rPr lang="en-US" sz="2400" dirty="0"/>
              <a:t> +</a:t>
            </a:r>
            <a:r>
              <a:rPr lang="en-US" sz="2400" baseline="-25000" dirty="0"/>
              <a:t> </a:t>
            </a:r>
            <a:r>
              <a:rPr lang="en-US" sz="2400" dirty="0"/>
              <a:t>st</a:t>
            </a:r>
            <a:r>
              <a:rPr lang="en-US" sz="2400" baseline="-25000" dirty="0"/>
              <a:t>s</a:t>
            </a:r>
            <a:r>
              <a:rPr lang="en-US" sz="2400" dirty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					≤ max ( t</a:t>
            </a:r>
            <a:r>
              <a:rPr lang="en-US" sz="2400" baseline="-25000" dirty="0"/>
              <a:t>a</a:t>
            </a:r>
            <a:r>
              <a:rPr lang="en-US" sz="2400" dirty="0"/>
              <a:t> , t</a:t>
            </a:r>
            <a:r>
              <a:rPr lang="en-US" sz="2400" baseline="-25000" dirty="0"/>
              <a:t>m</a:t>
            </a:r>
            <a:r>
              <a:rPr lang="en-US" sz="2400" dirty="0"/>
              <a:t> , t</a:t>
            </a:r>
            <a:r>
              <a:rPr lang="en-US" sz="2400" baseline="-25000" dirty="0"/>
              <a:t>s</a:t>
            </a:r>
            <a:r>
              <a:rPr lang="en-US" sz="2400" dirty="0"/>
              <a:t> ) ∗ ( a + m + s 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Since exact time required by each elementary operation is unimportant, we simplify by saying that elementary operations can be executed at </a:t>
            </a:r>
            <a:r>
              <a:rPr lang="en-US" sz="2400" dirty="0">
                <a:solidFill>
                  <a:srgbClr val="C00000"/>
                </a:solidFill>
              </a:rPr>
              <a:t>unit cost</a:t>
            </a:r>
            <a:r>
              <a:rPr lang="en-US" sz="2400" dirty="0"/>
              <a:t>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4E5AC3-2DFD-4424-9FC8-8DA1315F2E2C}"/>
              </a:ext>
            </a:extLst>
          </p:cNvPr>
          <p:cNvSpPr/>
          <p:nvPr/>
        </p:nvSpPr>
        <p:spPr>
          <a:xfrm>
            <a:off x="8458200" y="4724400"/>
            <a:ext cx="1600200" cy="533400"/>
          </a:xfrm>
          <a:prstGeom prst="rect">
            <a:avLst/>
          </a:prstGeom>
          <a:noFill/>
          <a:ln cmpd="sng">
            <a:solidFill>
              <a:srgbClr val="C0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A022996F-BB28-4AD9-B145-6D52E43C1076}"/>
              </a:ext>
            </a:extLst>
          </p:cNvPr>
          <p:cNvSpPr/>
          <p:nvPr/>
        </p:nvSpPr>
        <p:spPr>
          <a:xfrm>
            <a:off x="8839200" y="3962400"/>
            <a:ext cx="2765991" cy="6541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Number of elementary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055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1824528"/>
            <a:ext cx="11353800" cy="4780888"/>
          </a:xfrm>
          <a:ln cmpd="sng"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Example: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A single line of a program may correspond to a number of elementary operations.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x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min { T [ </a:t>
            </a:r>
            <a:r>
              <a:rPr lang="en-US" sz="2400" dirty="0" err="1"/>
              <a:t>i</a:t>
            </a:r>
            <a:r>
              <a:rPr lang="en-US" sz="2400" dirty="0"/>
              <a:t> ] | 1 ≤ </a:t>
            </a:r>
            <a:r>
              <a:rPr lang="en-US" sz="2400" dirty="0" err="1"/>
              <a:t>i</a:t>
            </a:r>
            <a:r>
              <a:rPr lang="en-US" sz="2400" dirty="0"/>
              <a:t> ≤ n} and this is an abbreviation of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x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T [ 1 ]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2 to n do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if T [ </a:t>
            </a:r>
            <a:r>
              <a:rPr lang="en-US" sz="2400" dirty="0" err="1"/>
              <a:t>i</a:t>
            </a:r>
            <a:r>
              <a:rPr lang="en-US" sz="2400" dirty="0"/>
              <a:t> ] </a:t>
            </a:r>
            <a:r>
              <a:rPr lang="en-US" sz="2400" dirty="0">
                <a:sym typeface="Wingdings" panose="05000000000000000000" pitchFamily="2" charset="2"/>
              </a:rPr>
              <a:t>&lt; </a:t>
            </a:r>
            <a:r>
              <a:rPr lang="en-US" sz="2400" dirty="0"/>
              <a:t>x then x 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T [ </a:t>
            </a:r>
            <a:r>
              <a:rPr lang="en-US" sz="2400" dirty="0" err="1"/>
              <a:t>i</a:t>
            </a:r>
            <a:r>
              <a:rPr lang="en-US" sz="2400" dirty="0"/>
              <a:t> ]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We shall consider additions, subtractions, multiplications, divisions, modulo operations, Boolean operations, comparisons and assignments to be elementary operations that can be executed at unit cost.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236E3-D4ED-43FC-A1A8-D05F13F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5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4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1680"/>
            <a:ext cx="10995591" cy="4206240"/>
          </a:xfrm>
        </p:spPr>
        <p:txBody>
          <a:bodyPr/>
          <a:lstStyle/>
          <a:p>
            <a:pPr marL="400050"/>
            <a:r>
              <a:rPr lang="en-US" dirty="0"/>
              <a:t>Asymptotic Notations </a:t>
            </a:r>
            <a:r>
              <a:rPr lang="en-US" dirty="0">
                <a:solidFill>
                  <a:srgbClr val="C30909"/>
                </a:solidFill>
              </a:rPr>
              <a:t>(</a:t>
            </a:r>
            <a:r>
              <a:rPr lang="en-US" b="1" dirty="0">
                <a:solidFill>
                  <a:srgbClr val="C30909"/>
                </a:solidFill>
              </a:rPr>
              <a:t>Big O, </a:t>
            </a:r>
            <a:r>
              <a:rPr lang="el-GR" b="1" dirty="0">
                <a:solidFill>
                  <a:srgbClr val="C30909"/>
                </a:solidFill>
              </a:rPr>
              <a:t>θ</a:t>
            </a:r>
            <a:r>
              <a:rPr lang="en-US" dirty="0">
                <a:solidFill>
                  <a:srgbClr val="C30909"/>
                </a:solidFill>
              </a:rPr>
              <a:t> - </a:t>
            </a:r>
            <a:r>
              <a:rPr lang="en-US" b="1" dirty="0">
                <a:solidFill>
                  <a:srgbClr val="C30909"/>
                </a:solidFill>
              </a:rPr>
              <a:t>Theta and </a:t>
            </a:r>
            <a:r>
              <a:rPr lang="el-GR" b="1" dirty="0">
                <a:solidFill>
                  <a:srgbClr val="C30909"/>
                </a:solidFill>
              </a:rPr>
              <a:t>Ω</a:t>
            </a:r>
            <a:r>
              <a:rPr lang="el-GR" dirty="0">
                <a:solidFill>
                  <a:srgbClr val="C30909"/>
                </a:solidFill>
              </a:rPr>
              <a:t> </a:t>
            </a:r>
            <a:r>
              <a:rPr lang="en-US" dirty="0">
                <a:solidFill>
                  <a:srgbClr val="C30909"/>
                </a:solidFill>
              </a:rPr>
              <a:t>- </a:t>
            </a:r>
            <a:r>
              <a:rPr lang="en-US" b="1" dirty="0">
                <a:solidFill>
                  <a:srgbClr val="C30909"/>
                </a:solidFill>
              </a:rPr>
              <a:t>Omega</a:t>
            </a:r>
            <a:r>
              <a:rPr lang="en-US" dirty="0">
                <a:solidFill>
                  <a:srgbClr val="C30909"/>
                </a:solidFill>
              </a:rPr>
              <a:t>)</a:t>
            </a:r>
            <a:r>
              <a:rPr lang="en-US" dirty="0"/>
              <a:t> allow us to analyze an algorithm’s running time.</a:t>
            </a:r>
          </a:p>
          <a:p>
            <a:pPr marL="400050"/>
            <a:r>
              <a:rPr lang="en-US" dirty="0"/>
              <a:t>This is also known as an algorithm’s </a:t>
            </a:r>
            <a:r>
              <a:rPr lang="en-US" b="1" dirty="0"/>
              <a:t>growth rate</a:t>
            </a:r>
            <a:r>
              <a:rPr lang="en-US" dirty="0"/>
              <a:t>.</a:t>
            </a:r>
          </a:p>
          <a:p>
            <a:pPr marL="400050"/>
            <a:r>
              <a:rPr lang="en-US" dirty="0"/>
              <a:t>Asymptotic Notations are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To characterize the </a:t>
            </a:r>
            <a:r>
              <a:rPr lang="en-US" sz="2200" b="1" dirty="0"/>
              <a:t>complexity </a:t>
            </a:r>
            <a:r>
              <a:rPr lang="en-US" sz="2200" dirty="0"/>
              <a:t>of an algorithm.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To compare the performance of </a:t>
            </a:r>
            <a:r>
              <a:rPr lang="en-US" sz="2200" b="1" dirty="0"/>
              <a:t>two or more algorithms </a:t>
            </a:r>
            <a:r>
              <a:rPr lang="en-US" sz="2200" dirty="0"/>
              <a:t>solving the same problem.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CB7EB3-6785-4B5A-8FEC-C73BA529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4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Algorithm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Efficiency of algorithms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Performance analysis of algorithm 	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Elementary operation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Asymptotic Notation 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Analyzing control statements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Average and worst case analysis 	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Solving recurrences 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41509-CC6E-4E86-9462-C3FAAF9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O-Notation (Big O notation) (Upper Bound)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6551" y="4275994"/>
                <a:ext cx="6652191" cy="21468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asymptotically </a:t>
                </a:r>
                <a:r>
                  <a:rPr lang="en-US" b="1" dirty="0"/>
                  <a:t>upper bound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551" y="4275994"/>
                <a:ext cx="6652191" cy="2146860"/>
              </a:xfrm>
              <a:blipFill>
                <a:blip r:embed="rId2"/>
                <a:stretch>
                  <a:fillRect l="-1008" t="-3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250406" y="2037690"/>
                <a:ext cx="7086600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/>
                  <a:t>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1" dirty="0"/>
                  <a:t>for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06" y="2037690"/>
                <a:ext cx="7086600" cy="1938992"/>
              </a:xfrm>
              <a:prstGeom prst="rect">
                <a:avLst/>
              </a:prstGeom>
              <a:blipFill>
                <a:blip r:embed="rId3"/>
                <a:stretch>
                  <a:fillRect l="-1290" t="-2516" r="-1290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 descr="graph_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646968" y="2819400"/>
            <a:ext cx="3086100" cy="3528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799368" y="4137714"/>
            <a:ext cx="762000" cy="1676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6D57C1-74FF-4028-BBFD-07A46BF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6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l-GR" sz="2800" dirty="0"/>
              <a:t>Ω-</a:t>
            </a:r>
            <a:r>
              <a:rPr lang="en-US" sz="2800" dirty="0"/>
              <a:t>Notation (Omega notation) (Lower Bound)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4464370"/>
                <a:ext cx="6323595" cy="19389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𝑔(𝑛) is an asymptotically </a:t>
                </a:r>
                <a:r>
                  <a:rPr lang="en-US" b="1" dirty="0"/>
                  <a:t>lower bound</a:t>
                </a:r>
                <a:r>
                  <a:rPr lang="en-US" dirty="0"/>
                  <a:t> for 𝑓(𝑛).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4464370"/>
                <a:ext cx="6323595" cy="1938993"/>
              </a:xfrm>
              <a:blipFill>
                <a:blip r:embed="rId2"/>
                <a:stretch>
                  <a:fillRect l="-1060" t="-4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202919" y="2040114"/>
                <a:ext cx="6950481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:r>
                  <a:rPr lang="el-GR" sz="2400" dirty="0"/>
                  <a:t>Ω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i="1" dirty="0"/>
                  <a:t>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for all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2040114"/>
                <a:ext cx="6950481" cy="1938992"/>
              </a:xfrm>
              <a:prstGeom prst="rect">
                <a:avLst/>
              </a:prstGeom>
              <a:blipFill>
                <a:blip r:embed="rId3"/>
                <a:stretch>
                  <a:fillRect l="-1315" t="-2516" r="-1315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3861" y="2716720"/>
            <a:ext cx="3182112" cy="34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8575824" y="4431284"/>
            <a:ext cx="786384" cy="1219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77BF3A-1157-4599-9E87-D95F239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l-GR" sz="2800" dirty="0"/>
              <a:t>θ-</a:t>
            </a:r>
            <a:r>
              <a:rPr lang="en-US" sz="2800" dirty="0"/>
              <a:t>Notation (Theta notation) (Same order)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4285270"/>
                <a:ext cx="6369524" cy="22677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/>
                </a:r>
                <a:r>
                  <a:rPr lang="en-US" dirty="0">
                    <a:solidFill>
                      <a:schemeClr val="tx1"/>
                    </a:solidFill>
                  </a:rPr>
                  <a:t>is a set, we can write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/>
                </a:r>
                <a:r>
                  <a:rPr lang="en-US" dirty="0">
                    <a:solidFill>
                      <a:schemeClr val="tx1"/>
                    </a:solidFill>
                  </a:rPr>
                  <a:t>to indicate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/>
                </a:r>
                <a:r>
                  <a:rPr lang="en-US" dirty="0">
                    <a:solidFill>
                      <a:schemeClr val="tx1"/>
                    </a:solidFill>
                  </a:rPr>
                  <a:t>is a member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asymptotically </a:t>
                </a:r>
                <a:r>
                  <a:rPr lang="en-US" b="1" dirty="0">
                    <a:solidFill>
                      <a:schemeClr val="tx1"/>
                    </a:solidFill>
                  </a:rPr>
                  <a:t>tight bound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implies: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“=”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66FF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4285270"/>
                <a:ext cx="6369524" cy="2267772"/>
              </a:xfrm>
              <a:blipFill>
                <a:blip r:embed="rId2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330036" y="2085847"/>
                <a:ext cx="6747164" cy="19389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For a given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 dirty="0"/>
                  <a:t>the set of functions,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i="1" dirty="0"/>
                  <a:t> = {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: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i="1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for all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}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6" y="2085847"/>
                <a:ext cx="6747164" cy="1938992"/>
              </a:xfrm>
              <a:prstGeom prst="rect">
                <a:avLst/>
              </a:prstGeom>
              <a:blipFill>
                <a:blip r:embed="rId3"/>
                <a:stretch>
                  <a:fillRect l="-1355" t="-2516" r="-1445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52523"/>
            <a:ext cx="3273230" cy="338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681724" y="4599141"/>
            <a:ext cx="621792" cy="121304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57D414-4B17-4C90-8194-CB9AA7B4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1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42160"/>
            <a:ext cx="9784080" cy="42062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O-Notation (Big O notation) (Upper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Ω-</a:t>
            </a:r>
            <a:r>
              <a:rPr lang="en-US" dirty="0"/>
              <a:t>Notation (Omega notation) (Lower Bound)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θ-</a:t>
            </a:r>
            <a:r>
              <a:rPr lang="en-US" dirty="0"/>
              <a:t>Notation (Theta notation) (Same order)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2114550" y="2428627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428627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4615"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128404" y="3915643"/>
                <a:ext cx="8006195" cy="7694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04" y="3915643"/>
                <a:ext cx="8006195" cy="769441"/>
              </a:xfrm>
              <a:prstGeom prst="rect">
                <a:avLst/>
              </a:prstGeom>
              <a:blipFill>
                <a:blip r:embed="rId3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2156114" y="5306291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114" y="5306291"/>
                <a:ext cx="7810500" cy="791692"/>
              </a:xfrm>
              <a:prstGeom prst="rect">
                <a:avLst/>
              </a:prstGeom>
              <a:blipFill>
                <a:blip r:embed="rId4"/>
                <a:stretch>
                  <a:fillRect t="-4615" r="-1327" b="-12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419600" y="2823276"/>
            <a:ext cx="2209800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52455" y="4310291"/>
            <a:ext cx="2209800" cy="365760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99164" y="5687084"/>
            <a:ext cx="3566160" cy="36576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A08427F-D5BE-4727-A17C-BB3157C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4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190750" y="23622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: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362200"/>
                <a:ext cx="7810500" cy="791692"/>
              </a:xfrm>
              <a:prstGeom prst="rect">
                <a:avLst/>
              </a:prstGeom>
              <a:blipFill>
                <a:blip r:embed="rId2"/>
                <a:stretch>
                  <a:fillRect t="-5426" b="-12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866900" y="1905000"/>
                <a:ext cx="2286000" cy="442674"/>
              </a:xfrm>
              <a:prstGeom prst="round2DiagRect">
                <a:avLst/>
              </a:prstGeom>
              <a:solidFill>
                <a:srgbClr val="0066FF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1905000"/>
                <a:ext cx="2286000" cy="442674"/>
              </a:xfrm>
              <a:prstGeom prst="round2DiagRect">
                <a:avLst/>
              </a:prstGeom>
              <a:blipFill>
                <a:blip r:embed="rId3"/>
                <a:stretch>
                  <a:fillRect b="-972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2190750" y="3810000"/>
                <a:ext cx="7810500" cy="11079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>
                        <a:solidFill>
                          <a:srgbClr val="C00000"/>
                        </a:solidFill>
                      </a:rPr>
                      <m:t>Ω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3810000"/>
                <a:ext cx="7810500" cy="1107996"/>
              </a:xfrm>
              <a:prstGeom prst="rect">
                <a:avLst/>
              </a:prstGeom>
              <a:blipFill>
                <a:blip r:embed="rId4"/>
                <a:stretch>
                  <a:fillRect t="-3846" b="-9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1866900" y="3352800"/>
                <a:ext cx="2286000" cy="442674"/>
              </a:xfrm>
              <a:prstGeom prst="round2DiagRect">
                <a:avLst/>
              </a:prstGeom>
              <a:solidFill>
                <a:srgbClr val="00B050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l-GR" sz="2000" dirty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3352800"/>
                <a:ext cx="2286000" cy="442674"/>
              </a:xfrm>
              <a:prstGeom prst="round2DiagRect">
                <a:avLst/>
              </a:prstGeom>
              <a:blipFill>
                <a:blip r:embed="rId5"/>
                <a:stretch>
                  <a:fillRect b="-821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2190750" y="5257800"/>
                <a:ext cx="7810500" cy="7916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: 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  for all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5257800"/>
                <a:ext cx="7810500" cy="791692"/>
              </a:xfrm>
              <a:prstGeom prst="rect">
                <a:avLst/>
              </a:prstGeom>
              <a:blipFill>
                <a:blip r:embed="rId6"/>
                <a:stretch>
                  <a:fillRect t="-5426" r="-1248" b="-12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866900" y="4800600"/>
                <a:ext cx="2286000" cy="442674"/>
              </a:xfrm>
              <a:prstGeom prst="round2Diag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4800600"/>
                <a:ext cx="2286000" cy="442674"/>
              </a:xfrm>
              <a:prstGeom prst="round2DiagRect">
                <a:avLst/>
              </a:prstGeom>
              <a:blipFill>
                <a:blip r:embed="rId7"/>
                <a:stretch>
                  <a:fillRect b="-972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4495800" y="2756849"/>
            <a:ext cx="2209800" cy="36576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52900" y="4518764"/>
            <a:ext cx="2209800" cy="365760"/>
          </a:xfrm>
          <a:prstGeom prst="round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33800" y="5638593"/>
            <a:ext cx="3566160" cy="36576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D4385B-6D0E-42A6-A5C8-C8A5D159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9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  <a:blipFill>
                <a:blip r:embed="rId2"/>
                <a:stretch>
                  <a:fillRect t="-3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3237"/>
                  </p:ext>
                </p:extLst>
              </p:nvPr>
            </p:nvGraphicFramePr>
            <p:xfrm>
              <a:off x="1600206" y="4149822"/>
              <a:ext cx="3886197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51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86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17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6163237"/>
                  </p:ext>
                </p:extLst>
              </p:nvPr>
            </p:nvGraphicFramePr>
            <p:xfrm>
              <a:off x="1600206" y="4149822"/>
              <a:ext cx="3886197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519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8864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44780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99" t="-1333" r="-604396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677" t="-1333" r="-77419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8908" t="-1333" r="-840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17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1623849" y="4607616"/>
            <a:ext cx="3862553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6893" y="4647939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7787" y="466440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5379" y="5049764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2566" y="511270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2691" y="5479189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7786" y="5503080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4796" y="59024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623818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4795" y="629825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 smtClean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639870" y="1906384"/>
            <a:ext cx="1222465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1557" y="1905822"/>
            <a:ext cx="1595855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897251" y="3392148"/>
                <a:ext cx="2286492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1" y="3392148"/>
                <a:ext cx="2286492" cy="461665"/>
              </a:xfrm>
              <a:prstGeom prst="rect">
                <a:avLst/>
              </a:prstGeom>
              <a:blipFill>
                <a:blip r:embed="rId5"/>
                <a:stretch>
                  <a:fillRect l="-18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15000" y="502776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49" y="2041819"/>
            <a:ext cx="5196377" cy="274320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1145BB1-3C79-4C65-81AB-5C8B52EBD92B}"/>
              </a:ext>
            </a:extLst>
          </p:cNvPr>
          <p:cNvSpPr txBox="1"/>
          <p:nvPr/>
        </p:nvSpPr>
        <p:spPr>
          <a:xfrm>
            <a:off x="2852691" y="5881014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752F9-2AD0-43D3-B818-B8C0D58FFAC3}"/>
                  </a:ext>
                </a:extLst>
              </p:cNvPr>
              <p:cNvSpPr txBox="1"/>
              <p:nvPr/>
            </p:nvSpPr>
            <p:spPr>
              <a:xfrm>
                <a:off x="6868473" y="5297375"/>
                <a:ext cx="2286492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3752F9-2AD0-43D3-B818-B8C0D58FF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473" y="5297375"/>
                <a:ext cx="2286492" cy="46166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27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5" grpId="0" animBg="1"/>
      <p:bldP spid="19" grpId="0" animBg="1"/>
      <p:bldP spid="20" grpId="0" animBg="1"/>
      <p:bldP spid="21" grpId="0" animBg="1"/>
      <p:bldP spid="18" grpId="0" animBg="1"/>
      <p:bldP spid="29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918422"/>
                <a:ext cx="4152900" cy="1672717"/>
              </a:xfrm>
              <a:blipFill>
                <a:blip r:embed="rId2"/>
                <a:stretch>
                  <a:fillRect t="-3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2282738" y="4149822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5793465"/>
                  </p:ext>
                </p:extLst>
              </p:nvPr>
            </p:nvGraphicFramePr>
            <p:xfrm>
              <a:off x="2282738" y="4149822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1333" r="-605333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1333" r="-102679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1579" t="-1333" r="-877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2296796" y="4607018"/>
            <a:ext cx="3182112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3745" y="4664402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7787" y="466440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3745" y="50642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2566" y="511270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0754" y="5480686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7786" y="5503080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6461" y="5908477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4796" y="5902419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3744" y="6336268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4795" y="6298251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 smtClean="0">
                          <a:solidFill>
                            <a:schemeClr val="bg1"/>
                          </a:solidFill>
                        </a:rPr>
                        <m:t>Ω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235512" y="1881283"/>
            <a:ext cx="1222465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1557" y="1905822"/>
            <a:ext cx="1164373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926006" y="3392148"/>
                <a:ext cx="2257737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6" y="3392148"/>
                <a:ext cx="2257737" cy="461665"/>
              </a:xfrm>
              <a:prstGeom prst="rect">
                <a:avLst/>
              </a:prstGeom>
              <a:blipFill>
                <a:blip r:embed="rId5"/>
                <a:stretch>
                  <a:fillRect l="-2151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096000" y="1918422"/>
            <a:ext cx="0" cy="4748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362700" y="2133600"/>
                <a:ext cx="4152900" cy="14575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200150" indent="-28575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80000"/>
                  <a:buFont typeface="Wingdings" panose="05000000000000000000" pitchFamily="2" charset="2"/>
                  <a:buChar char="q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 algn="l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2133600"/>
                <a:ext cx="4152900" cy="1457540"/>
              </a:xfrm>
              <a:prstGeom prst="rect">
                <a:avLst/>
              </a:prstGeom>
              <a:blipFill>
                <a:blip r:embed="rId6"/>
                <a:stretch>
                  <a:fillRect t="-2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8669031" y="3429000"/>
                <a:ext cx="2286000" cy="46166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bg1"/>
                          </a:solidFill>
                        </a:rPr>
                        <m:t>O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031" y="3429000"/>
                <a:ext cx="2286000" cy="461665"/>
              </a:xfrm>
              <a:prstGeom prst="rect">
                <a:avLst/>
              </a:prstGeom>
              <a:blipFill>
                <a:blip r:embed="rId7"/>
                <a:stretch>
                  <a:fillRect l="-1867" r="-2133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6234544" y="3458832"/>
                <a:ext cx="2362317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4" y="3458832"/>
                <a:ext cx="2362317" cy="461665"/>
              </a:xfrm>
              <a:prstGeom prst="rect">
                <a:avLst/>
              </a:prstGeom>
              <a:blipFill>
                <a:blip r:embed="rId8"/>
                <a:stretch>
                  <a:fillRect l="-2057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315200" y="2535032"/>
            <a:ext cx="1047105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39200" y="2520659"/>
            <a:ext cx="10471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74363" y="2696330"/>
            <a:ext cx="1710924" cy="653080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8669031" y="2696330"/>
            <a:ext cx="1710923" cy="653079"/>
          </a:xfrm>
          <a:prstGeom prst="wedgeRoundRectCallout">
            <a:avLst>
              <a:gd name="adj1" fmla="val -7578"/>
              <a:gd name="adj2" fmla="val -79638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6876065" y="4135037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53632454"/>
                  </p:ext>
                </p:extLst>
              </p:nvPr>
            </p:nvGraphicFramePr>
            <p:xfrm>
              <a:off x="6876065" y="4135037"/>
              <a:ext cx="3203665" cy="251729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33" t="-1333" r="-605333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33929" t="-1333" r="-102679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9"/>
                          <a:stretch>
                            <a:fillRect l="-131579" t="-1333" r="-877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3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9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120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25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715000" y="502776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84495" y="4134592"/>
            <a:ext cx="3175956" cy="448056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1F1EC9-0B2C-4834-8D96-B3F42AE65333}"/>
              </a:ext>
            </a:extLst>
          </p:cNvPr>
          <p:cNvSpPr txBox="1"/>
          <p:nvPr/>
        </p:nvSpPr>
        <p:spPr>
          <a:xfrm>
            <a:off x="10580833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929E77-6C52-4CD6-8EA7-ED86031842B3}"/>
                  </a:ext>
                </a:extLst>
              </p:cNvPr>
              <p:cNvSpPr txBox="1"/>
              <p:nvPr/>
            </p:nvSpPr>
            <p:spPr>
              <a:xfrm>
                <a:off x="150023" y="4821831"/>
                <a:ext cx="194221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929E77-6C52-4CD6-8EA7-ED860318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3" y="4821831"/>
                <a:ext cx="1942216" cy="461665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AD84E7-21C6-48B4-B5BF-1FD7F32E6E88}"/>
                  </a:ext>
                </a:extLst>
              </p:cNvPr>
              <p:cNvSpPr txBox="1"/>
              <p:nvPr/>
            </p:nvSpPr>
            <p:spPr>
              <a:xfrm>
                <a:off x="10198486" y="4876800"/>
                <a:ext cx="186714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AD84E7-21C6-48B4-B5BF-1FD7F32E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486" y="4876800"/>
                <a:ext cx="1867146" cy="461665"/>
              </a:xfrm>
              <a:prstGeom prst="rect">
                <a:avLst/>
              </a:prstGeom>
              <a:blipFill>
                <a:blip r:embed="rId11"/>
                <a:stretch>
                  <a:fillRect b="-2564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823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18" grpId="0" animBg="1"/>
      <p:bldP spid="29" grpId="0" animBg="1"/>
      <p:bldP spid="30" grpId="0" animBg="1"/>
      <p:bldP spid="31" grpId="0" animBg="1"/>
      <p:bldP spid="35" grpId="0" animBg="1"/>
      <p:bldP spid="26" grpId="0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499" y="1918422"/>
                <a:ext cx="4970149" cy="1672717"/>
              </a:xfrm>
            </p:spPr>
            <p:txBody>
              <a:bodyPr/>
              <a:lstStyle/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/>
                  <a:t> and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+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2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9" y="1918422"/>
                <a:ext cx="4970149" cy="1672717"/>
              </a:xfrm>
              <a:blipFill>
                <a:blip r:embed="rId2"/>
                <a:stretch>
                  <a:fillRect t="-4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059961"/>
                  </p:ext>
                </p:extLst>
              </p:nvPr>
            </p:nvGraphicFramePr>
            <p:xfrm>
              <a:off x="782958" y="4149822"/>
              <a:ext cx="5541640" cy="218483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88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46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283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5187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1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27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64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106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94059961"/>
                  </p:ext>
                </p:extLst>
              </p:nvPr>
            </p:nvGraphicFramePr>
            <p:xfrm>
              <a:off x="782958" y="4149822"/>
              <a:ext cx="5541640" cy="218483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58864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82464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12834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1" t="-813" r="-840206" b="-2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776" t="-813" r="-172575" b="-2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7237" t="-813" r="-389" b="-208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10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27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593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64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106</a:t>
                          </a:r>
                        </a:p>
                      </a:txBody>
                      <a:tcPr marL="68580" marR="68580" marT="0" marB="0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ounded Rectangle 39"/>
          <p:cNvSpPr/>
          <p:nvPr/>
        </p:nvSpPr>
        <p:spPr>
          <a:xfrm>
            <a:off x="1676400" y="4884516"/>
            <a:ext cx="3862553" cy="393192"/>
          </a:xfrm>
          <a:prstGeom prst="roundRect">
            <a:avLst/>
          </a:prstGeom>
          <a:noFill/>
          <a:ln w="38100">
            <a:solidFill>
              <a:srgbClr val="99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950768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9245" y="495076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339586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5302534"/>
            <a:ext cx="617147" cy="4152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5591725"/>
            <a:ext cx="5467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chemeClr val="bg1"/>
                          </a:solidFill>
                        </a:rPr>
                        <m:t>O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2" y="3402207"/>
                <a:ext cx="2669817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4176958" y="1918609"/>
            <a:ext cx="2300042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12062" y="1906384"/>
            <a:ext cx="1221064" cy="3810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782957" y="3392148"/>
                <a:ext cx="240078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7" y="3392148"/>
                <a:ext cx="2400786" cy="461665"/>
              </a:xfrm>
              <a:prstGeom prst="rect">
                <a:avLst/>
              </a:prstGeom>
              <a:blipFill>
                <a:blip r:embed="rId5"/>
                <a:stretch>
                  <a:fillRect l="-1768" b="-1538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ular Callout 17"/>
          <p:cNvSpPr/>
          <p:nvPr/>
        </p:nvSpPr>
        <p:spPr>
          <a:xfrm>
            <a:off x="1812046" y="2563260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1 running time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068899" y="2571272"/>
            <a:ext cx="1799369" cy="705448"/>
          </a:xfrm>
          <a:prstGeom prst="wedgeRoundRectCallout">
            <a:avLst>
              <a:gd name="adj1" fmla="val -6768"/>
              <a:gd name="adj2" fmla="val -8812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Algo</a:t>
            </a:r>
            <a:r>
              <a:rPr lang="en-US" sz="2000" dirty="0">
                <a:solidFill>
                  <a:schemeClr val="tx1"/>
                </a:solidFill>
              </a:rPr>
              <a:t>. 2 running time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77000" y="4353355"/>
            <a:ext cx="0" cy="16641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49" y="2041819"/>
            <a:ext cx="5196377" cy="274320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BC079C36-742D-448A-9F59-CDD13E5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41886A-635A-41F6-8D82-13994C71FA05}"/>
              </a:ext>
            </a:extLst>
          </p:cNvPr>
          <p:cNvSpPr txBox="1"/>
          <p:nvPr/>
        </p:nvSpPr>
        <p:spPr>
          <a:xfrm>
            <a:off x="228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1145BB1-3C79-4C65-81AB-5C8B52EBD92B}"/>
              </a:ext>
            </a:extLst>
          </p:cNvPr>
          <p:cNvSpPr txBox="1"/>
          <p:nvPr/>
        </p:nvSpPr>
        <p:spPr>
          <a:xfrm>
            <a:off x="2057400" y="5708918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5C0A81-F54B-4F91-9BDD-68F280EBFBF9}"/>
              </a:ext>
            </a:extLst>
          </p:cNvPr>
          <p:cNvSpPr txBox="1"/>
          <p:nvPr/>
        </p:nvSpPr>
        <p:spPr>
          <a:xfrm>
            <a:off x="1981200" y="5918351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18BFA9D-990A-4C46-8AB9-D12376FA0EF6}"/>
              </a:ext>
            </a:extLst>
          </p:cNvPr>
          <p:cNvSpPr txBox="1"/>
          <p:nvPr/>
        </p:nvSpPr>
        <p:spPr>
          <a:xfrm>
            <a:off x="4495800" y="5971016"/>
            <a:ext cx="5467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D8FF36-1A10-4FFE-8B19-4E15849A31DD}"/>
                  </a:ext>
                </a:extLst>
              </p:cNvPr>
              <p:cNvSpPr txBox="1"/>
              <p:nvPr/>
            </p:nvSpPr>
            <p:spPr>
              <a:xfrm>
                <a:off x="7415691" y="5142271"/>
                <a:ext cx="1867146" cy="461665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400"/>
                        <m:t>n</m:t>
                      </m:r>
                      <m:r>
                        <m:rPr>
                          <m:nor/>
                        </m:rPr>
                        <a:rPr lang="en-US" sz="2400" baseline="-25000"/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D8FF36-1A10-4FFE-8B19-4E15849A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91" y="5142271"/>
                <a:ext cx="1867146" cy="461665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497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animBg="1"/>
      <p:bldP spid="10" grpId="0" animBg="1"/>
      <p:bldP spid="12" grpId="0" animBg="1"/>
      <p:bldP spid="13" grpId="0" animBg="1"/>
      <p:bldP spid="15" grpId="0" animBg="1"/>
      <p:bldP spid="5" grpId="0" animBg="1"/>
      <p:bldP spid="19" grpId="0" animBg="1"/>
      <p:bldP spid="20" grpId="0" animBg="1"/>
      <p:bldP spid="21" grpId="0" animBg="1"/>
      <p:bldP spid="18" grpId="0" animBg="1"/>
      <p:bldP spid="29" grpId="0" animBg="1"/>
      <p:bldP spid="37" grpId="0" animBg="1"/>
      <p:bldP spid="26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5: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/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67445" y="31394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)=2</m:t>
                                </m:r>
                                <m:r>
                                  <a:rPr lang="en-US" sz="2000" b="0" i="1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05982547"/>
                  </p:ext>
                </p:extLst>
              </p:nvPr>
            </p:nvGraphicFramePr>
            <p:xfrm>
              <a:off x="2267445" y="3139441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33" t="-2899" r="-1580000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929" t="-2899" r="-429018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2159" t="-2899" r="-323348" b="-7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 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95946" r="-143046" b="-605405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195946" r="-143046" b="-5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300000" r="-143046" b="-41232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394595" r="-143046" b="-3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494595" r="-143046" b="-2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602740" r="-143046" b="-1095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4503" t="-693243" r="-143046" b="-810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7518333" y="5033525"/>
                <a:ext cx="2316661" cy="144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400" dirty="0"/>
                  <a:t>Here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33" y="5033525"/>
                <a:ext cx="2316661" cy="1443472"/>
              </a:xfrm>
              <a:prstGeom prst="rect">
                <a:avLst/>
              </a:prstGeom>
              <a:blipFill>
                <a:blip r:embed="rId4"/>
                <a:stretch>
                  <a:fillRect l="-789" t="-1271" r="-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391400" y="4842492"/>
            <a:ext cx="0" cy="17409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80834" y="35736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1266" y="40308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1266" y="44880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2562" y="48881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2130" y="53453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1698" y="58025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1698" y="62597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9377" y="35736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40499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50553" y="44880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7853" y="488819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6676" y="53262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5499" y="578348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9812" y="6240681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59279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40616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45188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497605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5400647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88067" y="5846179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625979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62200" y="38975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43547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48119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52691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62200" y="57263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62200" y="61835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62200" y="664079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935392" y="1988898"/>
            <a:ext cx="1366148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764099" y="1966096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486400" y="3560179"/>
            <a:ext cx="1828800" cy="1368034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ular Callout 40"/>
          <p:cNvSpPr/>
          <p:nvPr/>
        </p:nvSpPr>
        <p:spPr>
          <a:xfrm>
            <a:off x="2267439" y="2619258"/>
            <a:ext cx="2716980" cy="440133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207953" y="2632365"/>
            <a:ext cx="2819400" cy="440134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7442" y="4928214"/>
            <a:ext cx="50477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5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7" grpId="0" animBg="1"/>
      <p:bldP spid="40" grpId="0" animBg="1"/>
      <p:bldP spid="41" grpId="0" animBg="1"/>
      <p:bldP spid="43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6: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64632"/>
                  </p:ext>
                </p:extLst>
              </p:nvPr>
            </p:nvGraphicFramePr>
            <p:xfrm>
              <a:off x="2667000" y="3066804"/>
              <a:ext cx="6276678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/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c=1)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3964632"/>
                  </p:ext>
                </p:extLst>
              </p:nvPr>
            </p:nvGraphicFramePr>
            <p:xfrm>
              <a:off x="2667000" y="3066804"/>
              <a:ext cx="6276678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394595" r="-606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01370" r="-606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93243" r="-606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693243" r="-606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0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0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98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3081" y="443693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4465" y="4879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673" y="5331103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4465" y="577436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6970" y="6204205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8772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5206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04250" y="5784610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1845" y="6239995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330233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F1EDEE4-60B0-4EA6-94FA-052A5296922D}"/>
              </a:ext>
            </a:extLst>
          </p:cNvPr>
          <p:cNvSpPr txBox="1"/>
          <p:nvPr/>
        </p:nvSpPr>
        <p:spPr>
          <a:xfrm>
            <a:off x="7004249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8FC2FE-D08B-4ACE-A670-F5A75A126CC1}"/>
              </a:ext>
            </a:extLst>
          </p:cNvPr>
          <p:cNvSpPr txBox="1"/>
          <p:nvPr/>
        </p:nvSpPr>
        <p:spPr>
          <a:xfrm>
            <a:off x="7038772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11408-DA48-4D53-89E7-500F96E81636}"/>
              </a:ext>
            </a:extLst>
          </p:cNvPr>
          <p:cNvSpPr txBox="1"/>
          <p:nvPr/>
        </p:nvSpPr>
        <p:spPr>
          <a:xfrm>
            <a:off x="7038772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1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6E84E-73E6-461D-B653-98A82FC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PERFORMANCE ANALYSIS of algorithm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638317-E3D3-4736-BD48-1EC81EB49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10152C-0EBA-4796-A28A-7260A30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4920" y="2011680"/>
                <a:ext cx="9784080" cy="42062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7: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4920" y="2011680"/>
                <a:ext cx="9784080" cy="4206240"/>
              </a:xfrm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63065"/>
                  </p:ext>
                </p:extLst>
              </p:nvPr>
            </p:nvGraphicFramePr>
            <p:xfrm>
              <a:off x="2819400" y="3066804"/>
              <a:ext cx="6705600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70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7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457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/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c=2)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560563065"/>
                  </p:ext>
                </p:extLst>
              </p:nvPr>
            </p:nvGraphicFramePr>
            <p:xfrm>
              <a:off x="2819400" y="3066804"/>
              <a:ext cx="6705600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705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86755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1457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37066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56" t="-1429" r="-234853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360" t="-1429" r="-96458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97260" r="-568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194595" r="-568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294595" r="-568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394595" r="-568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501370" r="-568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593243" r="-568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3068" t="-693243" r="-568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4114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10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0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0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0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08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9230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3511" y="399385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3511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4895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6103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4895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8369" y="4423378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8369" y="4880578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28369" y="5305166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07413" y="5765614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5008" y="6220999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956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956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56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956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956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956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56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124200" y="1972584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5571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684270-ECD9-4D17-AF71-0DB92322235B}"/>
              </a:ext>
            </a:extLst>
          </p:cNvPr>
          <p:cNvSpPr txBox="1"/>
          <p:nvPr/>
        </p:nvSpPr>
        <p:spPr>
          <a:xfrm>
            <a:off x="7535008" y="3488274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DE22D83-EFF7-412F-8868-BAAC5EF024CE}"/>
              </a:ext>
            </a:extLst>
          </p:cNvPr>
          <p:cNvSpPr txBox="1"/>
          <p:nvPr/>
        </p:nvSpPr>
        <p:spPr>
          <a:xfrm>
            <a:off x="7535008" y="3957142"/>
            <a:ext cx="1837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7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  <p:bldP spid="47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8: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398740"/>
                  </p:ext>
                </p:extLst>
              </p:nvPr>
            </p:nvGraphicFramePr>
            <p:xfrm>
              <a:off x="2666998" y="3066804"/>
              <a:ext cx="6629401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18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3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/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c=3)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IN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59398740"/>
                  </p:ext>
                </p:extLst>
              </p:nvPr>
            </p:nvGraphicFramePr>
            <p:xfrm>
              <a:off x="2666998" y="3066804"/>
              <a:ext cx="6629401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18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8463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20980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12140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51" t="-1429" r="-137432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52" t="-1429" r="-23564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132" t="-1429" r="-9669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97260" r="-862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194595" r="-862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294595" r="-862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394595" r="-862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501370" r="-862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593243" r="-862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931" t="-693243" r="-862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78516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516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4756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4557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7881" y="399385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7881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9265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0473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9265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1770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6156" y="3504082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36156" y="397295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42795" y="441222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8236" y="4859767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36156" y="5311938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772386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42795" y="6227771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809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1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6" grpId="0" animBg="1"/>
      <p:bldP spid="41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9: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950657"/>
                  </p:ext>
                </p:extLst>
              </p:nvPr>
            </p:nvGraphicFramePr>
            <p:xfrm>
              <a:off x="2666999" y="3066804"/>
              <a:ext cx="6463072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405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681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+2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/>
                          </a:r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c=4)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cs typeface="Times New Roman"/>
                            </a:rPr>
                            <a:t>g(n) for c=4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52950657"/>
                  </p:ext>
                </p:extLst>
              </p:nvPr>
            </p:nvGraphicFramePr>
            <p:xfrm>
              <a:off x="2666999" y="3066804"/>
              <a:ext cx="6463072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405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80000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15435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681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9" t="-1429" r="-1376389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662" t="-1429" r="-23479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533" t="-1429" r="-96884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cs typeface="Times New Roman"/>
                            </a:rPr>
                            <a:t>g(n) for c=4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97260" r="-588" b="-6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194595" r="-588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294595" r="-588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394595" r="-588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501370" r="-588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6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593243" r="-588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7</a:t>
                          </a: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353" t="-693243" r="-588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8862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2440" y="43841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1484" y="481468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1484" y="52842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1484" y="57255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2241" y="61965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7935" y="35146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40103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6016" y="44463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7400" y="48893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8608" y="534052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00" y="57837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9905" y="6213624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28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43200" y="6048811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43200" y="64597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6135" y="2007449"/>
            <a:ext cx="1756936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80948" y="1991383"/>
            <a:ext cx="1529452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24" y="2055912"/>
                <a:ext cx="2419842" cy="563346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ular Callout 40"/>
          <p:cNvSpPr/>
          <p:nvPr/>
        </p:nvSpPr>
        <p:spPr>
          <a:xfrm>
            <a:off x="2267439" y="2619259"/>
            <a:ext cx="2716980" cy="363740"/>
          </a:xfrm>
          <a:prstGeom prst="wedgeRoundRectCallout">
            <a:avLst>
              <a:gd name="adj1" fmla="val -18145"/>
              <a:gd name="adj2" fmla="val -82319"/>
              <a:gd name="adj3" fmla="val 16667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6FF"/>
                </a:solidFill>
              </a:rPr>
              <a:t>Algo</a:t>
            </a:r>
            <a:r>
              <a:rPr lang="en-US" sz="2000" dirty="0">
                <a:solidFill>
                  <a:srgbClr val="0066FF"/>
                </a:solidFill>
              </a:rPr>
              <a:t>. 1 running time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418104" y="2619257"/>
            <a:ext cx="2716980" cy="369332"/>
          </a:xfrm>
          <a:prstGeom prst="wedgeRoundRectCallout">
            <a:avLst>
              <a:gd name="adj1" fmla="val -20420"/>
              <a:gd name="adj2" fmla="val -84253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Algo</a:t>
            </a:r>
            <a:r>
              <a:rPr lang="en-US" sz="2000" dirty="0">
                <a:solidFill>
                  <a:srgbClr val="C00000"/>
                </a:solidFill>
              </a:rPr>
              <a:t>. 2 running 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19DF317-D732-4BCF-A943-1515B261F8A2}"/>
              </a:ext>
            </a:extLst>
          </p:cNvPr>
          <p:cNvSpPr txBox="1"/>
          <p:nvPr/>
        </p:nvSpPr>
        <p:spPr>
          <a:xfrm>
            <a:off x="2691898" y="3958151"/>
            <a:ext cx="643817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EB21-378B-41B2-A6C7-47A4C043BA05}"/>
                  </a:ext>
                </a:extLst>
              </p:cNvPr>
              <p:cNvSpPr txBox="1"/>
              <p:nvPr/>
            </p:nvSpPr>
            <p:spPr>
              <a:xfrm>
                <a:off x="31218" y="3220436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78BEB21-378B-41B2-A6C7-47A4C043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" y="3220436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A6A93688-F5F0-4B27-B576-8A1CD07C906F}"/>
              </a:ext>
            </a:extLst>
          </p:cNvPr>
          <p:cNvCxnSpPr>
            <a:cxnSpLocks/>
          </p:cNvCxnSpPr>
          <p:nvPr/>
        </p:nvCxnSpPr>
        <p:spPr>
          <a:xfrm>
            <a:off x="2362200" y="3942172"/>
            <a:ext cx="0" cy="269079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AE855F3-67E3-46AE-B249-C0D561755714}"/>
              </a:ext>
            </a:extLst>
          </p:cNvPr>
          <p:cNvSpPr txBox="1"/>
          <p:nvPr/>
        </p:nvSpPr>
        <p:spPr>
          <a:xfrm>
            <a:off x="7183756" y="3504082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81385A1-2310-47CA-9EAB-50313E28761A}"/>
              </a:ext>
            </a:extLst>
          </p:cNvPr>
          <p:cNvSpPr txBox="1"/>
          <p:nvPr/>
        </p:nvSpPr>
        <p:spPr>
          <a:xfrm>
            <a:off x="7183756" y="397295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7F79C06-DF74-42C6-8F90-CFA1B769DD52}"/>
              </a:ext>
            </a:extLst>
          </p:cNvPr>
          <p:cNvSpPr txBox="1"/>
          <p:nvPr/>
        </p:nvSpPr>
        <p:spPr>
          <a:xfrm>
            <a:off x="7190395" y="4412220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3A40AF2-29B4-46B4-B6CF-946A6C6BF5EA}"/>
              </a:ext>
            </a:extLst>
          </p:cNvPr>
          <p:cNvSpPr txBox="1"/>
          <p:nvPr/>
        </p:nvSpPr>
        <p:spPr>
          <a:xfrm>
            <a:off x="7195836" y="4859767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027D23-1936-429D-A0D6-DDC58A358278}"/>
              </a:ext>
            </a:extLst>
          </p:cNvPr>
          <p:cNvSpPr txBox="1"/>
          <p:nvPr/>
        </p:nvSpPr>
        <p:spPr>
          <a:xfrm>
            <a:off x="7183756" y="5311938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473DF5B-CC2E-43F5-8972-F0A472D1E901}"/>
              </a:ext>
            </a:extLst>
          </p:cNvPr>
          <p:cNvSpPr txBox="1"/>
          <p:nvPr/>
        </p:nvSpPr>
        <p:spPr>
          <a:xfrm>
            <a:off x="7162800" y="5772386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79E3B53-18C0-4D23-B0ED-AACA50A6DBFA}"/>
              </a:ext>
            </a:extLst>
          </p:cNvPr>
          <p:cNvSpPr txBox="1"/>
          <p:nvPr/>
        </p:nvSpPr>
        <p:spPr>
          <a:xfrm>
            <a:off x="7190395" y="6227771"/>
            <a:ext cx="1842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xmlns="" id="{723AF857-D2EE-40E5-B225-6F6A51373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84362358"/>
              </p:ext>
            </p:extLst>
          </p:nvPr>
        </p:nvGraphicFramePr>
        <p:xfrm>
          <a:off x="9190679" y="4384174"/>
          <a:ext cx="2871619" cy="203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190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4" grpId="0" animBg="1"/>
      <p:bldP spid="46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Graphic spid="58" grpId="0">
        <p:bldAsOne/>
      </p:bldGraphic>
      <p:bldGraphic spid="58" grpId="1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10: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2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37934"/>
                  </p:ext>
                </p:extLst>
              </p:nvPr>
            </p:nvGraphicFramePr>
            <p:xfrm>
              <a:off x="2667000" y="3066804"/>
              <a:ext cx="6276678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c=6)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29837934"/>
                  </p:ext>
                </p:extLst>
              </p:nvPr>
            </p:nvGraphicFramePr>
            <p:xfrm>
              <a:off x="2667000" y="3066804"/>
              <a:ext cx="6276678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5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3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2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400000" r="-606" b="-1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493243" r="-606" b="-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040" y="438417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3" y="528421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682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9723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5331103"/>
            <a:ext cx="6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750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4923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57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F1EDEE4-60B0-4EA6-94FA-052A5296922D}"/>
              </a:ext>
            </a:extLst>
          </p:cNvPr>
          <p:cNvSpPr txBox="1"/>
          <p:nvPr/>
        </p:nvSpPr>
        <p:spPr>
          <a:xfrm>
            <a:off x="7010400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8FC2FE-D08B-4ACE-A670-F5A75A126CC1}"/>
              </a:ext>
            </a:extLst>
          </p:cNvPr>
          <p:cNvSpPr txBox="1"/>
          <p:nvPr/>
        </p:nvSpPr>
        <p:spPr>
          <a:xfrm>
            <a:off x="704492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11408-DA48-4D53-89E7-500F96E81636}"/>
              </a:ext>
            </a:extLst>
          </p:cNvPr>
          <p:cNvSpPr txBox="1"/>
          <p:nvPr/>
        </p:nvSpPr>
        <p:spPr>
          <a:xfrm>
            <a:off x="704492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4CFE40-F10C-4EA4-A119-3BA048D7796E}"/>
              </a:ext>
            </a:extLst>
          </p:cNvPr>
          <p:cNvSpPr txBox="1"/>
          <p:nvPr/>
        </p:nvSpPr>
        <p:spPr>
          <a:xfrm>
            <a:off x="2714922" y="4873324"/>
            <a:ext cx="622875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4837041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70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8" grpId="0" animBg="1"/>
      <p:bldP spid="29" grpId="0" animBg="1"/>
      <p:bldP spid="47" grpId="0" animBg="1"/>
      <p:bldP spid="48" grpId="0" animBg="1"/>
      <p:bldP spid="49" grpId="0" animBg="1"/>
      <p:bldP spid="50" grpId="0" animBg="1"/>
      <p:bldP spid="4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11: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398731"/>
                  </p:ext>
                </p:extLst>
              </p:nvPr>
            </p:nvGraphicFramePr>
            <p:xfrm>
              <a:off x="2667000" y="3066804"/>
              <a:ext cx="6276678" cy="3117202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c=7)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631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739398731"/>
                  </p:ext>
                </p:extLst>
              </p:nvPr>
            </p:nvGraphicFramePr>
            <p:xfrm>
              <a:off x="2667000" y="3066804"/>
              <a:ext cx="6276678" cy="3117202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5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4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394595" r="-606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01370" r="-606" b="-10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593243" r="-606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286313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438417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084" y="481468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083" y="528421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197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6485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9723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5331103"/>
            <a:ext cx="6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5753" y="484545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2187" y="5324162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43200" y="56307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C00000"/>
                          </a:solidFill>
                        </a:rPr>
                        <m:t>O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F1EDEE4-60B0-4EA6-94FA-052A5296922D}"/>
              </a:ext>
            </a:extLst>
          </p:cNvPr>
          <p:cNvSpPr txBox="1"/>
          <p:nvPr/>
        </p:nvSpPr>
        <p:spPr>
          <a:xfrm>
            <a:off x="7011230" y="3516868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8FC2FE-D08B-4ACE-A670-F5A75A126CC1}"/>
              </a:ext>
            </a:extLst>
          </p:cNvPr>
          <p:cNvSpPr txBox="1"/>
          <p:nvPr/>
        </p:nvSpPr>
        <p:spPr>
          <a:xfrm>
            <a:off x="704575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11408-DA48-4D53-89E7-500F96E81636}"/>
              </a:ext>
            </a:extLst>
          </p:cNvPr>
          <p:cNvSpPr txBox="1"/>
          <p:nvPr/>
        </p:nvSpPr>
        <p:spPr>
          <a:xfrm>
            <a:off x="704575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4CFE40-F10C-4EA4-A119-3BA048D7796E}"/>
              </a:ext>
            </a:extLst>
          </p:cNvPr>
          <p:cNvSpPr txBox="1"/>
          <p:nvPr/>
        </p:nvSpPr>
        <p:spPr>
          <a:xfrm>
            <a:off x="2667000" y="5319458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5289834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F7ADEE82-B982-448E-A089-DDE69F12E18F}"/>
              </a:ext>
            </a:extLst>
          </p:cNvPr>
          <p:cNvCxnSpPr/>
          <p:nvPr/>
        </p:nvCxnSpPr>
        <p:spPr>
          <a:xfrm>
            <a:off x="2743200" y="60198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33F2F2F-1BCA-4D74-A5AE-4EA4825C6985}"/>
              </a:ext>
            </a:extLst>
          </p:cNvPr>
          <p:cNvSpPr txBox="1"/>
          <p:nvPr/>
        </p:nvSpPr>
        <p:spPr>
          <a:xfrm>
            <a:off x="3581400" y="5772090"/>
            <a:ext cx="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298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A6B799-06CA-4D55-B2F1-632FD61E023A}"/>
              </a:ext>
            </a:extLst>
          </p:cNvPr>
          <p:cNvSpPr txBox="1"/>
          <p:nvPr/>
        </p:nvSpPr>
        <p:spPr>
          <a:xfrm>
            <a:off x="5399723" y="57720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448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E528B8A-DF57-4C36-955C-C370F7B83D99}"/>
              </a:ext>
            </a:extLst>
          </p:cNvPr>
          <p:cNvSpPr txBox="1"/>
          <p:nvPr/>
        </p:nvSpPr>
        <p:spPr>
          <a:xfrm>
            <a:off x="7010400" y="5761243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2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8" grpId="0" animBg="1"/>
      <p:bldP spid="29" grpId="0" animBg="1"/>
      <p:bldP spid="47" grpId="0" animBg="1"/>
      <p:bldP spid="48" grpId="0" animBg="1"/>
      <p:bldP spid="49" grpId="0" animBg="1"/>
      <p:bldP spid="50" grpId="0" animBg="1"/>
      <p:bldP spid="40" grpId="0" animBg="1"/>
      <p:bldP spid="51" grpId="0" animBg="1"/>
      <p:bldP spid="31" grpId="0"/>
      <p:bldP spid="32" grpId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8241" y="2057400"/>
                <a:ext cx="9784080" cy="42062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12: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4∗2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/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241" y="2057400"/>
                <a:ext cx="9784080" cy="4206240"/>
              </a:xfrm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698823"/>
                  </p:ext>
                </p:extLst>
              </p:nvPr>
            </p:nvGraphicFramePr>
            <p:xfrm>
              <a:off x="2667000" y="3066804"/>
              <a:ext cx="6276678" cy="1770331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16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c*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c=4)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77698823"/>
                  </p:ext>
                </p:extLst>
              </p:nvPr>
            </p:nvGraphicFramePr>
            <p:xfrm>
              <a:off x="2667000" y="3066804"/>
              <a:ext cx="6276678" cy="1770331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2782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7480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0922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08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429" t="-1429" r="-1375714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739" t="-1429" r="-235540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070" t="-1429" r="-96512" b="-3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97260" r="-606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194595" r="-606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2727" t="-294595" r="-606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7338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94217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2018" y="4408684"/>
            <a:ext cx="5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3081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6485" y="4408684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7432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32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F1EDEE4-60B0-4EA6-94FA-052A5296922D}"/>
              </a:ext>
            </a:extLst>
          </p:cNvPr>
          <p:cNvSpPr txBox="1"/>
          <p:nvPr/>
        </p:nvSpPr>
        <p:spPr>
          <a:xfrm>
            <a:off x="7011230" y="3520589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38FC2FE-D08B-4ACE-A670-F5A75A126CC1}"/>
              </a:ext>
            </a:extLst>
          </p:cNvPr>
          <p:cNvSpPr txBox="1"/>
          <p:nvPr/>
        </p:nvSpPr>
        <p:spPr>
          <a:xfrm>
            <a:off x="7045753" y="39883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11408-DA48-4D53-89E7-500F96E81636}"/>
              </a:ext>
            </a:extLst>
          </p:cNvPr>
          <p:cNvSpPr txBox="1"/>
          <p:nvPr/>
        </p:nvSpPr>
        <p:spPr>
          <a:xfrm>
            <a:off x="7045753" y="4445507"/>
            <a:ext cx="1800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4CFE40-F10C-4EA4-A119-3BA048D7796E}"/>
              </a:ext>
            </a:extLst>
          </p:cNvPr>
          <p:cNvSpPr txBox="1"/>
          <p:nvPr/>
        </p:nvSpPr>
        <p:spPr>
          <a:xfrm>
            <a:off x="2667000" y="3516515"/>
            <a:ext cx="627667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2438400" y="3504883"/>
            <a:ext cx="0" cy="12794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38" y="3274368"/>
                <a:ext cx="2316661" cy="1231106"/>
              </a:xfrm>
              <a:prstGeom prst="rect">
                <a:avLst/>
              </a:prstGeom>
              <a:blipFill>
                <a:blip r:embed="rId5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454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6" grpId="0"/>
      <p:bldP spid="17" grpId="0"/>
      <p:bldP spid="18" grpId="0"/>
      <p:bldP spid="47" grpId="0" animBg="1"/>
      <p:bldP spid="48" grpId="0" animBg="1"/>
      <p:bldP spid="49" grpId="0" animBg="1"/>
      <p:bldP spid="50" grpId="0" animBg="1"/>
      <p:bldP spid="4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13: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16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i="1" dirty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/>
                </a:r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347236"/>
                  </p:ext>
                </p:extLst>
              </p:nvPr>
            </p:nvGraphicFramePr>
            <p:xfrm>
              <a:off x="844936" y="2514600"/>
              <a:ext cx="8098743" cy="401511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1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dirty="0" smtClean="0">
                                    <a:effectLst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kern="1200" dirty="0" smtClean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0947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+mj-lt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+mj-lt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+mj-lt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+mj-lt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+mj-l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+mj-lt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+mj-lt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+mj-lt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+mj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2566177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118075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5713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390347236"/>
                  </p:ext>
                </p:extLst>
              </p:nvPr>
            </p:nvGraphicFramePr>
            <p:xfrm>
              <a:off x="844936" y="2514600"/>
              <a:ext cx="8098743" cy="401511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xmlns="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676000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950" t="-1429" r="-345745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8308" t="-1429" r="-144411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97260" r="-420" b="-715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194595" r="-420" b="-6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294595" r="-420" b="-5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394595" r="-420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.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6400947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602740" r="-420" b="-2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72566177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693243" r="-420" b="-1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4118075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793243" r="-420" b="-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257136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2133600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7881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41285" y="39035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4523" y="429310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14400" y="32766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3722409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4400" y="415636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4400" y="4604197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9111485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485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4CFE40-F10C-4EA4-A119-3BA048D7796E}"/>
              </a:ext>
            </a:extLst>
          </p:cNvPr>
          <p:cNvSpPr txBox="1"/>
          <p:nvPr/>
        </p:nvSpPr>
        <p:spPr>
          <a:xfrm>
            <a:off x="844936" y="5638800"/>
            <a:ext cx="80987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533400" y="5791200"/>
            <a:ext cx="0" cy="8382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55504" y="3600154"/>
                <a:ext cx="2316661" cy="200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000" dirty="0"/>
                  <a:t>, </a:t>
                </a:r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04" y="3600154"/>
                <a:ext cx="2316661" cy="2007729"/>
              </a:xfrm>
              <a:prstGeom prst="rect">
                <a:avLst/>
              </a:prstGeom>
              <a:blipFill>
                <a:blip r:embed="rId5"/>
                <a:stretch>
                  <a:fillRect t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F2CE4C1-D8BD-48E0-A95B-9C5F0B6047BC}"/>
              </a:ext>
            </a:extLst>
          </p:cNvPr>
          <p:cNvSpPr txBox="1"/>
          <p:nvPr/>
        </p:nvSpPr>
        <p:spPr>
          <a:xfrm>
            <a:off x="3292319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BEAB369-9172-4B64-9044-4D7BC36FF0DA}"/>
              </a:ext>
            </a:extLst>
          </p:cNvPr>
          <p:cNvSpPr txBox="1"/>
          <p:nvPr/>
        </p:nvSpPr>
        <p:spPr>
          <a:xfrm>
            <a:off x="3276600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7303A77-CA78-4E1E-8014-34956CE240FE}"/>
              </a:ext>
            </a:extLst>
          </p:cNvPr>
          <p:cNvSpPr txBox="1"/>
          <p:nvPr/>
        </p:nvSpPr>
        <p:spPr>
          <a:xfrm>
            <a:off x="3300004" y="3886200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78BAA80-744E-449F-B721-6B2415286851}"/>
              </a:ext>
            </a:extLst>
          </p:cNvPr>
          <p:cNvSpPr txBox="1"/>
          <p:nvPr/>
        </p:nvSpPr>
        <p:spPr>
          <a:xfrm>
            <a:off x="3124200" y="427090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A336FA0-6A5B-4EAD-A254-22FC5F6A3299}"/>
              </a:ext>
            </a:extLst>
          </p:cNvPr>
          <p:cNvSpPr txBox="1"/>
          <p:nvPr/>
        </p:nvSpPr>
        <p:spPr>
          <a:xfrm>
            <a:off x="4816319" y="2971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E09F88D-DCF2-4451-A039-7A7660FC7FB8}"/>
              </a:ext>
            </a:extLst>
          </p:cNvPr>
          <p:cNvSpPr txBox="1"/>
          <p:nvPr/>
        </p:nvSpPr>
        <p:spPr>
          <a:xfrm>
            <a:off x="4800600" y="3451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64DEE05-B256-4C92-9645-45592427B0D5}"/>
              </a:ext>
            </a:extLst>
          </p:cNvPr>
          <p:cNvSpPr txBox="1"/>
          <p:nvPr/>
        </p:nvSpPr>
        <p:spPr>
          <a:xfrm>
            <a:off x="4808285" y="3878323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6F7F408-2D64-49AD-9B0F-73148C7050E3}"/>
              </a:ext>
            </a:extLst>
          </p:cNvPr>
          <p:cNvSpPr txBox="1"/>
          <p:nvPr/>
        </p:nvSpPr>
        <p:spPr>
          <a:xfrm>
            <a:off x="4648200" y="42672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1DDA1EC-33E7-4AA6-99C6-6630CFCFCB00}"/>
              </a:ext>
            </a:extLst>
          </p:cNvPr>
          <p:cNvSpPr txBox="1"/>
          <p:nvPr/>
        </p:nvSpPr>
        <p:spPr>
          <a:xfrm>
            <a:off x="6211684" y="3454351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F957429-87AE-4A0F-8060-1D2A79DBB9A4}"/>
              </a:ext>
            </a:extLst>
          </p:cNvPr>
          <p:cNvSpPr txBox="1"/>
          <p:nvPr/>
        </p:nvSpPr>
        <p:spPr>
          <a:xfrm>
            <a:off x="6197830" y="3955219"/>
            <a:ext cx="2641370" cy="298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1A5E045-2282-4181-BA8E-C7BDFC308A94}"/>
              </a:ext>
            </a:extLst>
          </p:cNvPr>
          <p:cNvSpPr txBox="1"/>
          <p:nvPr/>
        </p:nvSpPr>
        <p:spPr>
          <a:xfrm>
            <a:off x="6172200" y="43550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BC1A497-5F21-493B-8559-1A30CF4862D6}"/>
              </a:ext>
            </a:extLst>
          </p:cNvPr>
          <p:cNvSpPr txBox="1"/>
          <p:nvPr/>
        </p:nvSpPr>
        <p:spPr>
          <a:xfrm>
            <a:off x="6215975" y="2983774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5FA5F60-C282-43A2-BFDC-2181B3CA50B8}"/>
              </a:ext>
            </a:extLst>
          </p:cNvPr>
          <p:cNvCxnSpPr/>
          <p:nvPr/>
        </p:nvCxnSpPr>
        <p:spPr>
          <a:xfrm>
            <a:off x="914400" y="55626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CFC288C-66C0-4264-9DF6-30BDC7F79150}"/>
              </a:ext>
            </a:extLst>
          </p:cNvPr>
          <p:cNvCxnSpPr/>
          <p:nvPr/>
        </p:nvCxnSpPr>
        <p:spPr>
          <a:xfrm>
            <a:off x="990600" y="5972194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DC18AC-4EB2-4BE5-9C1C-9896CAC23692}"/>
              </a:ext>
            </a:extLst>
          </p:cNvPr>
          <p:cNvSpPr txBox="1"/>
          <p:nvPr/>
        </p:nvSpPr>
        <p:spPr>
          <a:xfrm>
            <a:off x="1818323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4AA5CD1-F18D-41F0-89E9-FD16B2E417C0}"/>
              </a:ext>
            </a:extLst>
          </p:cNvPr>
          <p:cNvSpPr txBox="1"/>
          <p:nvPr/>
        </p:nvSpPr>
        <p:spPr>
          <a:xfrm>
            <a:off x="3124200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1282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23A655B-FD32-4741-A8F6-776C4180066F}"/>
              </a:ext>
            </a:extLst>
          </p:cNvPr>
          <p:cNvCxnSpPr/>
          <p:nvPr/>
        </p:nvCxnSpPr>
        <p:spPr>
          <a:xfrm>
            <a:off x="914400" y="51054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C7BD8B-5094-4225-9113-CAB8B6EB0E10}"/>
              </a:ext>
            </a:extLst>
          </p:cNvPr>
          <p:cNvSpPr txBox="1"/>
          <p:nvPr/>
        </p:nvSpPr>
        <p:spPr>
          <a:xfrm>
            <a:off x="4648200" y="5238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583C547-D17A-4C12-AB58-093608609533}"/>
              </a:ext>
            </a:extLst>
          </p:cNvPr>
          <p:cNvSpPr txBox="1"/>
          <p:nvPr/>
        </p:nvSpPr>
        <p:spPr>
          <a:xfrm>
            <a:off x="6172200" y="52694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7695773-29BD-4195-AB12-31D001001383}"/>
              </a:ext>
            </a:extLst>
          </p:cNvPr>
          <p:cNvSpPr txBox="1"/>
          <p:nvPr/>
        </p:nvSpPr>
        <p:spPr>
          <a:xfrm>
            <a:off x="1818323" y="56388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289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C951F89-95FF-44D3-891D-39765C2099C6}"/>
              </a:ext>
            </a:extLst>
          </p:cNvPr>
          <p:cNvSpPr txBox="1"/>
          <p:nvPr/>
        </p:nvSpPr>
        <p:spPr>
          <a:xfrm>
            <a:off x="3124200" y="5695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B739F1E-7B2A-472F-99DD-6C151190F0BB}"/>
              </a:ext>
            </a:extLst>
          </p:cNvPr>
          <p:cNvSpPr txBox="1"/>
          <p:nvPr/>
        </p:nvSpPr>
        <p:spPr>
          <a:xfrm>
            <a:off x="4648200" y="5695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1445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A1EC683-6282-4F99-B2E5-5101645F7DB1}"/>
              </a:ext>
            </a:extLst>
          </p:cNvPr>
          <p:cNvSpPr txBox="1"/>
          <p:nvPr/>
        </p:nvSpPr>
        <p:spPr>
          <a:xfrm>
            <a:off x="6121630" y="56504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828A5E-96EE-49F8-93F5-B56D3D080067}"/>
              </a:ext>
            </a:extLst>
          </p:cNvPr>
          <p:cNvSpPr txBox="1"/>
          <p:nvPr/>
        </p:nvSpPr>
        <p:spPr>
          <a:xfrm>
            <a:off x="18288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5061323-6F18-4761-B0A9-C3BCB83E36D7}"/>
              </a:ext>
            </a:extLst>
          </p:cNvPr>
          <p:cNvSpPr txBox="1"/>
          <p:nvPr/>
        </p:nvSpPr>
        <p:spPr>
          <a:xfrm>
            <a:off x="31242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1589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0F353ED-F90D-40A6-B021-9F181E02DD52}"/>
              </a:ext>
            </a:extLst>
          </p:cNvPr>
          <p:cNvSpPr txBox="1"/>
          <p:nvPr/>
        </p:nvSpPr>
        <p:spPr>
          <a:xfrm>
            <a:off x="4648200" y="609600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3924BAC-6DB4-4B8A-BA1D-DCBD1D0C513C}"/>
              </a:ext>
            </a:extLst>
          </p:cNvPr>
          <p:cNvSpPr txBox="1"/>
          <p:nvPr/>
        </p:nvSpPr>
        <p:spPr>
          <a:xfrm>
            <a:off x="6172200" y="6107668"/>
            <a:ext cx="2641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50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47" grpId="0" animBg="1"/>
      <p:bldP spid="40" grpId="0" animBg="1"/>
      <p:bldP spid="51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37" grpId="0"/>
      <p:bldP spid="38" grpId="0"/>
      <p:bldP spid="41" grpId="0"/>
      <p:bldP spid="42" grpId="0" animBg="1"/>
      <p:bldP spid="43" grpId="0"/>
      <p:bldP spid="44" grpId="0"/>
      <p:bldP spid="46" grpId="0"/>
      <p:bldP spid="48" grpId="0" animBg="1"/>
      <p:bldP spid="49" grpId="0"/>
      <p:bldP spid="50" grpId="0"/>
      <p:bldP spid="52" grpId="0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Notations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14: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/>
                </a:r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43222"/>
                  </p:ext>
                </p:extLst>
              </p:nvPr>
            </p:nvGraphicFramePr>
            <p:xfrm>
              <a:off x="844936" y="3066804"/>
              <a:ext cx="8098743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1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dirty="0" smtClean="0">
                                    <a:effectLst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effectLst/>
                                  </a:rPr>
                                  <m:t> ∗</m:t>
                                </m:r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1" i="0" kern="1200" dirty="0" smtClean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dirty="0">
                                    <a:solidFill>
                                      <a:srgbClr val="C00000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03098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51143222"/>
                  </p:ext>
                </p:extLst>
              </p:nvPr>
            </p:nvGraphicFramePr>
            <p:xfrm>
              <a:off x="844936" y="3066804"/>
              <a:ext cx="8098743" cy="2668245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59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7200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081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0163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68714214"/>
                        </a:ext>
                      </a:extLst>
                    </a:gridCol>
                    <a:gridCol w="28981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33" t="-1429" r="-1676000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950" t="-1429" r="-345745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f(n)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8308" t="-1429" r="-144411" b="-5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cs typeface="Times New Roman"/>
                            </a:rPr>
                            <a:t>Check on condition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1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97260" r="-420" b="-4095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194595" r="-420" b="-3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294595" r="-420" b="-2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</a:rPr>
                            <a:t>4</a:t>
                          </a: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400000" r="-420" b="-1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 dirty="0">
                              <a:effectLst/>
                              <a:latin typeface="+mj-lt"/>
                              <a:ea typeface="Calibri"/>
                              <a:cs typeface="Times New Roman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 dirty="0">
                            <a:effectLst/>
                            <a:latin typeface="+mj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9622" t="-493243" r="-420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80309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2057400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4436931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4879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14400" y="3857606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430341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4400" y="473737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4400" y="5185203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5C550CD-6454-4B6F-9740-C11E663E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0808EF-DF98-4797-B618-52483D318B72}"/>
                  </a:ext>
                </a:extLst>
              </p:cNvPr>
              <p:cNvSpPr txBox="1"/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𝑷𝒓𝒐𝒗𝒆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𝒕𝒉𝒂𝒕</m:t>
                      </m:r>
                    </m:oMath>
                  </m:oMathPara>
                </a14:m>
                <a:endParaRPr lang="en-IN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0808EF-DF98-4797-B618-52483D31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6" y="1902308"/>
                <a:ext cx="2851915" cy="971969"/>
              </a:xfrm>
              <a:prstGeom prst="round2Diag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84CFE40-F10C-4EA4-A119-3BA048D7796E}"/>
              </a:ext>
            </a:extLst>
          </p:cNvPr>
          <p:cNvSpPr txBox="1"/>
          <p:nvPr/>
        </p:nvSpPr>
        <p:spPr>
          <a:xfrm>
            <a:off x="838200" y="5334000"/>
            <a:ext cx="80987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461582E7-406C-4C77-A6CA-45DDE9FC7190}"/>
              </a:ext>
            </a:extLst>
          </p:cNvPr>
          <p:cNvCxnSpPr>
            <a:cxnSpLocks/>
          </p:cNvCxnSpPr>
          <p:nvPr/>
        </p:nvCxnSpPr>
        <p:spPr>
          <a:xfrm>
            <a:off x="533400" y="5323748"/>
            <a:ext cx="0" cy="894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BCF29F-24C4-4198-BAF4-32641610BCCB}"/>
                  </a:ext>
                </a:extLst>
              </p:cNvPr>
              <p:cNvSpPr txBox="1"/>
              <p:nvPr/>
            </p:nvSpPr>
            <p:spPr>
              <a:xfrm>
                <a:off x="9355504" y="3600154"/>
                <a:ext cx="2316661" cy="193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/>
                  <a:t>Here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BCF29F-24C4-4198-BAF4-32641610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04" y="3600154"/>
                <a:ext cx="2316661" cy="1930785"/>
              </a:xfrm>
              <a:prstGeom prst="rect">
                <a:avLst/>
              </a:prstGeom>
              <a:blipFill>
                <a:blip r:embed="rId5"/>
                <a:stretch>
                  <a:fillRect l="-789" t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F2CE4C1-D8BD-48E0-A95B-9C5F0B6047BC}"/>
              </a:ext>
            </a:extLst>
          </p:cNvPr>
          <p:cNvSpPr txBox="1"/>
          <p:nvPr/>
        </p:nvSpPr>
        <p:spPr>
          <a:xfrm>
            <a:off x="3292319" y="3505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BEAB369-9172-4B64-9044-4D7BC36FF0DA}"/>
              </a:ext>
            </a:extLst>
          </p:cNvPr>
          <p:cNvSpPr txBox="1"/>
          <p:nvPr/>
        </p:nvSpPr>
        <p:spPr>
          <a:xfrm>
            <a:off x="32766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7303A77-CA78-4E1E-8014-34956CE240FE}"/>
              </a:ext>
            </a:extLst>
          </p:cNvPr>
          <p:cNvSpPr txBox="1"/>
          <p:nvPr/>
        </p:nvSpPr>
        <p:spPr>
          <a:xfrm>
            <a:off x="3300004" y="4419600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78BAA80-744E-449F-B721-6B2415286851}"/>
              </a:ext>
            </a:extLst>
          </p:cNvPr>
          <p:cNvSpPr txBox="1"/>
          <p:nvPr/>
        </p:nvSpPr>
        <p:spPr>
          <a:xfrm>
            <a:off x="3124200" y="4857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A336FA0-6A5B-4EAD-A254-22FC5F6A3299}"/>
              </a:ext>
            </a:extLst>
          </p:cNvPr>
          <p:cNvSpPr txBox="1"/>
          <p:nvPr/>
        </p:nvSpPr>
        <p:spPr>
          <a:xfrm>
            <a:off x="4763432" y="3522048"/>
            <a:ext cx="53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E09F88D-DCF2-4451-A039-7A7660FC7FB8}"/>
              </a:ext>
            </a:extLst>
          </p:cNvPr>
          <p:cNvSpPr txBox="1"/>
          <p:nvPr/>
        </p:nvSpPr>
        <p:spPr>
          <a:xfrm>
            <a:off x="4800600" y="3984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64DEE05-B256-4C92-9645-45592427B0D5}"/>
              </a:ext>
            </a:extLst>
          </p:cNvPr>
          <p:cNvSpPr txBox="1"/>
          <p:nvPr/>
        </p:nvSpPr>
        <p:spPr>
          <a:xfrm>
            <a:off x="4800600" y="4410093"/>
            <a:ext cx="60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6F7F408-2D64-49AD-9B0F-73148C7050E3}"/>
              </a:ext>
            </a:extLst>
          </p:cNvPr>
          <p:cNvSpPr txBox="1"/>
          <p:nvPr/>
        </p:nvSpPr>
        <p:spPr>
          <a:xfrm>
            <a:off x="4642961" y="4852694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1DDA1EC-33E7-4AA6-99C6-6630CFCFCB00}"/>
              </a:ext>
            </a:extLst>
          </p:cNvPr>
          <p:cNvSpPr txBox="1"/>
          <p:nvPr/>
        </p:nvSpPr>
        <p:spPr>
          <a:xfrm>
            <a:off x="6216158" y="39740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F957429-87AE-4A0F-8060-1D2A79DBB9A4}"/>
              </a:ext>
            </a:extLst>
          </p:cNvPr>
          <p:cNvSpPr txBox="1"/>
          <p:nvPr/>
        </p:nvSpPr>
        <p:spPr>
          <a:xfrm>
            <a:off x="6235182" y="4444714"/>
            <a:ext cx="2527818" cy="298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1A5E045-2282-4181-BA8E-C7BDFC308A94}"/>
              </a:ext>
            </a:extLst>
          </p:cNvPr>
          <p:cNvSpPr txBox="1"/>
          <p:nvPr/>
        </p:nvSpPr>
        <p:spPr>
          <a:xfrm>
            <a:off x="6202303" y="48884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BC1A497-5F21-493B-8559-1A30CF4862D6}"/>
              </a:ext>
            </a:extLst>
          </p:cNvPr>
          <p:cNvSpPr txBox="1"/>
          <p:nvPr/>
        </p:nvSpPr>
        <p:spPr>
          <a:xfrm>
            <a:off x="6220449" y="3516868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462D789-25B2-4763-997C-608BD4BEE385}"/>
              </a:ext>
            </a:extLst>
          </p:cNvPr>
          <p:cNvCxnSpPr/>
          <p:nvPr/>
        </p:nvCxnSpPr>
        <p:spPr>
          <a:xfrm>
            <a:off x="914400" y="5638800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573C670-D6CC-420F-A125-7F328396AC5C}"/>
              </a:ext>
            </a:extLst>
          </p:cNvPr>
          <p:cNvSpPr txBox="1"/>
          <p:nvPr/>
        </p:nvSpPr>
        <p:spPr>
          <a:xfrm>
            <a:off x="1834640" y="53148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9664FFE-EA44-4B8B-BDAB-0C497BF8C1AA}"/>
              </a:ext>
            </a:extLst>
          </p:cNvPr>
          <p:cNvSpPr txBox="1"/>
          <p:nvPr/>
        </p:nvSpPr>
        <p:spPr>
          <a:xfrm>
            <a:off x="3130040" y="5292690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886453-1707-49FE-AAB4-A9B18A072105}"/>
              </a:ext>
            </a:extLst>
          </p:cNvPr>
          <p:cNvSpPr txBox="1"/>
          <p:nvPr/>
        </p:nvSpPr>
        <p:spPr>
          <a:xfrm>
            <a:off x="4637723" y="5257077"/>
            <a:ext cx="77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DD2EB0B-1BEA-439A-A709-B55D95E9E773}"/>
              </a:ext>
            </a:extLst>
          </p:cNvPr>
          <p:cNvSpPr txBox="1"/>
          <p:nvPr/>
        </p:nvSpPr>
        <p:spPr>
          <a:xfrm>
            <a:off x="6202303" y="5334000"/>
            <a:ext cx="2548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47" grpId="0" animBg="1"/>
      <p:bldP spid="40" grpId="0" animBg="1"/>
      <p:bldP spid="51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31" grpId="0"/>
      <p:bldP spid="32" grpId="0"/>
      <p:bldP spid="37" grpId="0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 - Exercise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Check whether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or not.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/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For any value of C and 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pt-BR" b="1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Ω</m:t>
                    </m:r>
                    <m:r>
                      <m:rPr>
                        <m:nor/>
                      </m:rPr>
                      <a: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𝐜𝐚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b="1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𝐛𝐞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𝐩𝐫𝐨𝐯𝐞𝐝</m:t>
                    </m:r>
                    <m: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 algn="just">
                  <a:buNone/>
                </a:pPr>
                <a:endParaRPr lang="en-US" b="1" dirty="0"/>
              </a:p>
              <a:p>
                <a:pPr algn="just"/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f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4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+16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+ 2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g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baseline="30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Taking 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this equality can be proved.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4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 - Exercise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4111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r>
                      <m:rPr>
                        <m:nor/>
                      </m:rPr>
                      <a:rPr lang="en-US" b="0" i="0" dirty="0" smtClean="0"/>
                      <m:t>−</m:t>
                    </m:r>
                    <m:r>
                      <m:rPr>
                        <m:nor/>
                      </m:rPr>
                      <a:rPr lang="en-US" b="0" i="0" dirty="0" smtClean="0"/>
                      <m:t>notation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pt-BR" dirty="0"/>
                  <a:t>for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4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∗2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0" indent="0" algn="just">
                  <a:buNone/>
                </a:pPr>
                <a:endParaRPr lang="en-US" b="1" dirty="0"/>
              </a:p>
              <a:p>
                <a:pPr algn="just"/>
                <a:r>
                  <a:rPr lang="en-US" dirty="0"/>
                  <a:t>Check equality (True/False).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r>
                  <a:rPr lang="el-G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θ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) is ...... </a:t>
                </a:r>
              </a:p>
              <a:p>
                <a:pPr marL="0" indent="0" algn="ctr">
                  <a:buNone/>
                </a:pPr>
                <a:r>
                  <a:rPr lang="pt-B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True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algn="just"/>
                <a:r>
                  <a:rPr lang="en-US" dirty="0"/>
                  <a:t>Check equality (True/False).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/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) is ...... </a:t>
                </a:r>
              </a:p>
              <a:p>
                <a:pPr marL="0" indent="0" algn="ctr">
                  <a:buNone/>
                </a:pPr>
                <a:r>
                  <a:rPr lang="pt-B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True</a:t>
                </a:r>
                <a:endParaRPr lang="en-US" dirty="0"/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411174"/>
              </a:xfrm>
              <a:blipFill>
                <a:blip r:embed="rId2"/>
                <a:stretch>
                  <a:fillRect l="-561" t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0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81200"/>
            <a:ext cx="8610601" cy="4114800"/>
          </a:xfrm>
        </p:spPr>
        <p:txBody>
          <a:bodyPr>
            <a:normAutofit/>
          </a:bodyPr>
          <a:lstStyle/>
          <a:p>
            <a:r>
              <a:rPr lang="en-US" sz="2400" dirty="0"/>
              <a:t>Suppose, you are given a jar containing some business cards.</a:t>
            </a:r>
          </a:p>
          <a:p>
            <a:r>
              <a:rPr lang="en-US" sz="2400" dirty="0"/>
              <a:t>You are asked to determine whether the name “</a:t>
            </a:r>
            <a:r>
              <a:rPr lang="en-US" sz="2400" dirty="0" err="1"/>
              <a:t>Mukesh</a:t>
            </a:r>
            <a:r>
              <a:rPr lang="en-US" sz="2400" dirty="0"/>
              <a:t> </a:t>
            </a:r>
            <a:r>
              <a:rPr lang="en-US" sz="2400" dirty="0" err="1"/>
              <a:t>Ambani</a:t>
            </a:r>
            <a:r>
              <a:rPr lang="en-US" sz="2400" dirty="0"/>
              <a:t>" is in the jar.  </a:t>
            </a:r>
          </a:p>
          <a:p>
            <a:r>
              <a:rPr lang="en-US" sz="2400" dirty="0"/>
              <a:t>To do this, you decide to simply go through all the cards one by one.</a:t>
            </a:r>
          </a:p>
          <a:p>
            <a:endParaRPr lang="en-US" sz="2400" dirty="0"/>
          </a:p>
          <a:p>
            <a:r>
              <a:rPr lang="en-US" sz="2400" dirty="0"/>
              <a:t>How long this takes? </a:t>
            </a:r>
          </a:p>
          <a:p>
            <a:pPr marL="400050"/>
            <a:r>
              <a:rPr lang="en-US" sz="2400" dirty="0">
                <a:solidFill>
                  <a:srgbClr val="C00000"/>
                </a:solidFill>
              </a:rPr>
              <a:t>Can be determined by how many cards are in the jar, i.e., Size of Input.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441" y="2057400"/>
            <a:ext cx="2167759" cy="1905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565A5-384D-4D7D-BF38-0448738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Prove (i)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n+1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?</a:t>
                </a:r>
                <a:r>
                  <a:rPr lang="pt-BR" dirty="0"/>
                  <a:t> (ii) 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Is 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= O(2</a:t>
                </a:r>
                <a:r>
                  <a:rPr lang="pt-BR" baseline="30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pt-B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Check the correctness for the following equality.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2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</a:t>
                </a:r>
                <a:r>
                  <a:rPr lang="el-GR" dirty="0"/>
                  <a:t>θ </a:t>
                </a:r>
                <a:r>
                  <a:rPr lang="en-US" dirty="0"/>
                  <a:t>notation for the following function</a:t>
                </a:r>
              </a:p>
              <a:p>
                <a:pPr marL="400050" lvl="1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3 ∗ 2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+ 4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+ 5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O</a:t>
                </a:r>
                <a:r>
                  <a:rPr lang="el-GR" dirty="0"/>
                  <a:t/>
                </a:r>
                <a:r>
                  <a:rPr lang="en-US" dirty="0"/>
                  <a:t>notation for the following function</a:t>
                </a:r>
              </a:p>
              <a:p>
                <a:pPr marL="400050" lvl="1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+ 2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 </m:t>
                    </m:r>
                  </m:oMath>
                </a14:m>
                <a:endParaRPr lang="en-US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457200" lvl="1" indent="-457200">
                  <a:buFont typeface="+mj-lt"/>
                  <a:buAutoNum type="arabicPeriod" startAt="5"/>
                </a:pPr>
                <a:r>
                  <a:rPr lang="en-US" sz="2400" dirty="0"/>
                  <a:t>Find </a:t>
                </a:r>
                <a:r>
                  <a:rPr lang="el-GR" sz="2400" dirty="0"/>
                  <a:t>Ω </a:t>
                </a:r>
                <a:r>
                  <a:rPr lang="en-US" sz="2400" dirty="0"/>
                  <a:t>notation for the following function</a:t>
                </a:r>
              </a:p>
              <a:p>
                <a:pPr marL="857250" lvl="3" indent="0" algn="ctr">
                  <a:buNone/>
                </a:pP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= 5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+ 3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+ 2 </m:t>
                    </m:r>
                  </m:oMath>
                </a14:m>
                <a:endPara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lvl="1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2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93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1680"/>
            <a:ext cx="10995591" cy="4206240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400" i="0" dirty="0">
                <a:effectLst/>
              </a:rPr>
              <a:t>While writing an algorithm, we mainly focus on the </a:t>
            </a:r>
            <a:r>
              <a:rPr lang="en-US" sz="2400" i="0" dirty="0">
                <a:solidFill>
                  <a:srgbClr val="C00000"/>
                </a:solidFill>
                <a:effectLst/>
              </a:rPr>
              <a:t>worst case </a:t>
            </a:r>
            <a:r>
              <a:rPr lang="en-US" sz="2400" i="0" dirty="0">
                <a:effectLst/>
              </a:rPr>
              <a:t>because it gives us an upper bound and a guarantee that our algorithm will </a:t>
            </a:r>
            <a:r>
              <a:rPr lang="en-US" sz="2400" i="0" dirty="0">
                <a:solidFill>
                  <a:srgbClr val="C00000"/>
                </a:solidFill>
                <a:effectLst/>
              </a:rPr>
              <a:t>never perform worse </a:t>
            </a:r>
            <a:r>
              <a:rPr lang="en-US" sz="2400" i="0" dirty="0">
                <a:effectLst/>
              </a:rPr>
              <a:t>than that.</a:t>
            </a:r>
          </a:p>
          <a:p>
            <a:pPr marL="0" lvl="1" indent="0" algn="just">
              <a:buNone/>
            </a:pPr>
            <a:endParaRPr lang="en-US" sz="2400" dirty="0"/>
          </a:p>
          <a:p>
            <a:pPr marL="0" lvl="1" indent="0" algn="just">
              <a:buNone/>
            </a:pPr>
            <a:r>
              <a:rPr lang="en-US" sz="2400" i="0" dirty="0">
                <a:effectLst/>
              </a:rPr>
              <a:t>Also, for most of the practical cases, average case is close to the worst case.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6EEBC8-9AB1-4C97-BE29-C468F7D4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0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7B8535-7606-4C03-AAB3-6DCD6289078E}"/>
              </a:ext>
            </a:extLst>
          </p:cNvPr>
          <p:cNvSpPr txBox="1"/>
          <p:nvPr/>
        </p:nvSpPr>
        <p:spPr>
          <a:xfrm>
            <a:off x="533400" y="2057400"/>
            <a:ext cx="11071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Commonly used functions and their comparison:</a:t>
            </a:r>
          </a:p>
          <a:p>
            <a:endParaRPr lang="en-US" sz="2400" b="1" dirty="0"/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Constant Functions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 - f(n) = 1 - Whatever is the input size n, these functions take a constant amount of time.</a:t>
            </a:r>
          </a:p>
          <a:p>
            <a:pPr algn="just">
              <a:buFont typeface="+mj-lt"/>
              <a:buAutoNum type="arabicPeriod"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dirty="0">
                <a:solidFill>
                  <a:srgbClr val="333333"/>
                </a:solidFill>
              </a:rPr>
              <a:t>Logarithmic Functions</a:t>
            </a:r>
            <a:r>
              <a:rPr lang="en-US" sz="2400" dirty="0">
                <a:solidFill>
                  <a:srgbClr val="333333"/>
                </a:solidFill>
              </a:rPr>
              <a:t> - f(n) = log(n) - These are slower growing than even linear functions.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solidFill>
                <a:srgbClr val="33333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 Linear Functions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 - f(n) = n - These functions grow linearly with the input size n.</a:t>
            </a:r>
          </a:p>
          <a:p>
            <a:pPr algn="just">
              <a:buFont typeface="+mj-lt"/>
              <a:buAutoNum type="arabicPeriod"/>
            </a:pPr>
            <a:endParaRPr lang="en-IN" sz="2400" dirty="0">
              <a:solidFill>
                <a:srgbClr val="33333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Superlinear</a:t>
            </a:r>
            <a:r>
              <a:rPr lang="en-US" sz="2400" b="1" dirty="0">
                <a:solidFill>
                  <a:srgbClr val="333333"/>
                </a:solidFill>
              </a:rPr>
              <a:t> Functions</a:t>
            </a:r>
            <a:r>
              <a:rPr lang="en-US" sz="2400" dirty="0">
                <a:solidFill>
                  <a:srgbClr val="333333"/>
                </a:solidFill>
              </a:rPr>
              <a:t> - f(n) = </a:t>
            </a:r>
            <a:r>
              <a:rPr lang="en-US" sz="2400" dirty="0" err="1">
                <a:solidFill>
                  <a:srgbClr val="333333"/>
                </a:solidFill>
              </a:rPr>
              <a:t>nlog</a:t>
            </a:r>
            <a:r>
              <a:rPr lang="en-US" sz="2400" dirty="0">
                <a:solidFill>
                  <a:srgbClr val="333333"/>
                </a:solidFill>
              </a:rPr>
              <a:t>(n) - Faster growing than linear but slower than quadratic.</a:t>
            </a:r>
            <a:endParaRPr lang="en-IN" sz="24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5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7B8535-7606-4C03-AAB3-6DCD6289078E}"/>
              </a:ext>
            </a:extLst>
          </p:cNvPr>
          <p:cNvSpPr txBox="1"/>
          <p:nvPr/>
        </p:nvSpPr>
        <p:spPr>
          <a:xfrm>
            <a:off x="533400" y="1828800"/>
            <a:ext cx="110717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Commonly used functions and their comparison:</a:t>
            </a:r>
          </a:p>
          <a:p>
            <a:endParaRPr lang="en-US" sz="2400" b="1" dirty="0"/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Noto Sans"/>
              </a:rPr>
              <a:t>5. </a:t>
            </a:r>
            <a:r>
              <a:rPr lang="en-IN" sz="2400" b="1" dirty="0">
                <a:solidFill>
                  <a:srgbClr val="333333"/>
                </a:solidFill>
              </a:rPr>
              <a:t>Quadratic Functions</a:t>
            </a:r>
            <a:r>
              <a:rPr lang="en-IN" sz="2400" dirty="0">
                <a:solidFill>
                  <a:srgbClr val="333333"/>
                </a:solidFill>
              </a:rPr>
              <a:t> - f(n) = n</a:t>
            </a:r>
            <a:r>
              <a:rPr lang="en-IN" sz="2400" baseline="30000" dirty="0">
                <a:solidFill>
                  <a:srgbClr val="333333"/>
                </a:solidFill>
              </a:rPr>
              <a:t>2</a:t>
            </a:r>
            <a:r>
              <a:rPr lang="en-IN" sz="2400" dirty="0">
                <a:solidFill>
                  <a:srgbClr val="333333"/>
                </a:solidFill>
              </a:rPr>
              <a:t> - These functions grow faster than the </a:t>
            </a:r>
            <a:r>
              <a:rPr lang="en-IN" sz="2400" dirty="0" err="1">
                <a:solidFill>
                  <a:srgbClr val="333333"/>
                </a:solidFill>
              </a:rPr>
              <a:t>superlinear</a:t>
            </a:r>
            <a:r>
              <a:rPr lang="en-IN" sz="2400" dirty="0">
                <a:solidFill>
                  <a:srgbClr val="333333"/>
                </a:solidFill>
              </a:rPr>
              <a:t> functions i.e., </a:t>
            </a:r>
            <a:r>
              <a:rPr lang="en-IN" sz="2400" dirty="0" err="1">
                <a:solidFill>
                  <a:srgbClr val="333333"/>
                </a:solidFill>
              </a:rPr>
              <a:t>nlog</a:t>
            </a:r>
            <a:r>
              <a:rPr lang="en-IN" sz="2400" dirty="0">
                <a:solidFill>
                  <a:srgbClr val="333333"/>
                </a:solidFill>
              </a:rPr>
              <a:t>(n).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6. </a:t>
            </a:r>
            <a:r>
              <a:rPr lang="en-IN" sz="2400" b="1" dirty="0">
                <a:solidFill>
                  <a:srgbClr val="333333"/>
                </a:solidFill>
              </a:rPr>
              <a:t>Cubic Functions</a:t>
            </a:r>
            <a:r>
              <a:rPr lang="en-IN" sz="2400" dirty="0">
                <a:solidFill>
                  <a:srgbClr val="333333"/>
                </a:solidFill>
              </a:rPr>
              <a:t> - f(n) = n</a:t>
            </a:r>
            <a:r>
              <a:rPr lang="en-IN" sz="2400" baseline="30000" dirty="0">
                <a:solidFill>
                  <a:srgbClr val="333333"/>
                </a:solidFill>
              </a:rPr>
              <a:t>3</a:t>
            </a:r>
            <a:r>
              <a:rPr lang="en-IN" sz="2400" dirty="0">
                <a:solidFill>
                  <a:srgbClr val="333333"/>
                </a:solidFill>
              </a:rPr>
              <a:t> - Faster growing than quadratic but slower than exponential. 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en-US" sz="2400" dirty="0">
              <a:solidFill>
                <a:srgbClr val="333333"/>
              </a:solidFill>
            </a:endParaRP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7. Exponential Functions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 f(n) = 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c</a:t>
            </a:r>
            <a:r>
              <a:rPr lang="en-US" sz="2400" b="0" i="0" baseline="30000" dirty="0" err="1">
                <a:solidFill>
                  <a:srgbClr val="333333"/>
                </a:solidFill>
                <a:effectLst/>
              </a:rPr>
              <a:t>n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 Faster than all of the functions mentioned here except the factorial functions.</a:t>
            </a:r>
          </a:p>
          <a:p>
            <a:pPr algn="just"/>
            <a:endParaRPr lang="en-US" sz="2400" dirty="0">
              <a:solidFill>
                <a:srgbClr val="333333"/>
              </a:solidFill>
            </a:endParaRP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</a:rPr>
              <a:t>8</a:t>
            </a:r>
            <a:r>
              <a:rPr lang="en-US" sz="2400" b="1" dirty="0">
                <a:solidFill>
                  <a:srgbClr val="333333"/>
                </a:solidFill>
              </a:rPr>
              <a:t>.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Factorial Functions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- f(n) = n! - Fastest growing than all these functions mentioned here.</a:t>
            </a:r>
          </a:p>
        </p:txBody>
      </p:sp>
    </p:spTree>
    <p:extLst>
      <p:ext uri="{BB962C8B-B14F-4D97-AF65-F5344CB8AC3E}">
        <p14:creationId xmlns:p14="http://schemas.microsoft.com/office/powerpoint/2010/main" xmlns="" val="26013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Content Placeholder 3"/>
              <p:cNvGraphicFramePr>
                <a:graphicFrameLocks/>
              </p:cNvGraphicFramePr>
              <p:nvPr/>
            </p:nvGraphicFramePr>
            <p:xfrm>
              <a:off x="1295400" y="2499360"/>
              <a:ext cx="9220199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145">
                      <a:extLst>
                        <a:ext uri="{9D8B030D-6E8A-4147-A177-3AD203B41FA5}">
                          <a16:colId xmlns:a16="http://schemas.microsoft.com/office/drawing/2014/main" val="1804823095"/>
                        </a:ext>
                      </a:extLst>
                    </a:gridCol>
                    <a:gridCol w="971640">
                      <a:extLst>
                        <a:ext uri="{9D8B030D-6E8A-4147-A177-3AD203B41FA5}">
                          <a16:colId xmlns:a16="http://schemas.microsoft.com/office/drawing/2014/main" val="146111838"/>
                        </a:ext>
                      </a:extLst>
                    </a:gridCol>
                    <a:gridCol w="1215753">
                      <a:extLst>
                        <a:ext uri="{9D8B030D-6E8A-4147-A177-3AD203B41FA5}">
                          <a16:colId xmlns:a16="http://schemas.microsoft.com/office/drawing/2014/main" val="3060244292"/>
                        </a:ext>
                      </a:extLst>
                    </a:gridCol>
                    <a:gridCol w="1367432">
                      <a:extLst>
                        <a:ext uri="{9D8B030D-6E8A-4147-A177-3AD203B41FA5}">
                          <a16:colId xmlns:a16="http://schemas.microsoft.com/office/drawing/2014/main" val="593426351"/>
                        </a:ext>
                      </a:extLst>
                    </a:gridCol>
                    <a:gridCol w="1689183">
                      <a:extLst>
                        <a:ext uri="{9D8B030D-6E8A-4147-A177-3AD203B41FA5}">
                          <a16:colId xmlns:a16="http://schemas.microsoft.com/office/drawing/2014/main" val="3123481914"/>
                        </a:ext>
                      </a:extLst>
                    </a:gridCol>
                    <a:gridCol w="1666262">
                      <a:extLst>
                        <a:ext uri="{9D8B030D-6E8A-4147-A177-3AD203B41FA5}">
                          <a16:colId xmlns:a16="http://schemas.microsoft.com/office/drawing/2014/main" val="3685998376"/>
                        </a:ext>
                      </a:extLst>
                    </a:gridCol>
                    <a:gridCol w="1470784">
                      <a:extLst>
                        <a:ext uri="{9D8B030D-6E8A-4147-A177-3AD203B41FA5}">
                          <a16:colId xmlns:a16="http://schemas.microsoft.com/office/drawing/2014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baseline="30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baseline="300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3259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2.09 x 10</a:t>
                          </a:r>
                          <a:r>
                            <a:rPr lang="en-US" sz="2000" b="0" i="0" baseline="30000" dirty="0"/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796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/>
                            <a:t>1.26 x 10</a:t>
                          </a:r>
                          <a:r>
                            <a:rPr lang="en-US" sz="2000" b="0" i="0" baseline="30000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485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29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9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b="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240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11800110"/>
                  </p:ext>
                </p:extLst>
              </p:nvPr>
            </p:nvGraphicFramePr>
            <p:xfrm>
              <a:off x="1295400" y="2499360"/>
              <a:ext cx="9220199" cy="306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1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04823095"/>
                        </a:ext>
                      </a:extLst>
                    </a:gridCol>
                    <a:gridCol w="9716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6111838"/>
                        </a:ext>
                      </a:extLst>
                    </a:gridCol>
                    <a:gridCol w="121575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60244292"/>
                        </a:ext>
                      </a:extLst>
                    </a:gridCol>
                    <a:gridCol w="13674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93426351"/>
                        </a:ext>
                      </a:extLst>
                    </a:gridCol>
                    <a:gridCol w="16891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23481914"/>
                        </a:ext>
                      </a:extLst>
                    </a:gridCol>
                    <a:gridCol w="166626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685998376"/>
                        </a:ext>
                      </a:extLst>
                    </a:gridCol>
                    <a:gridCol w="147078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3309785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" t="-1770" r="-99855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21" t="-1770" r="-766667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000" t="-1770" r="-509500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321" t="-1770" r="-35491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0650" t="-1770" r="-187004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599" t="-1770" r="-89051" b="-3601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1770" r="-1245" b="-3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14702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932594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2.09 x 10</a:t>
                          </a:r>
                          <a:r>
                            <a:rPr lang="en-US" sz="2000" b="0" i="0" baseline="30000" dirty="0"/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747961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baseline="0" dirty="0"/>
                            <a:t>1.26 x 10</a:t>
                          </a:r>
                          <a:r>
                            <a:rPr lang="en-US" sz="2000" b="0" i="0" baseline="30000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724851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476923" r="-1245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632923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576923" r="-124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981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/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000" b="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b="0" i="0" u="none" strike="noStrike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000" b="0" i="0" baseline="30000" dirty="0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16" t="-676923" r="-124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41240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295399" y="3962400"/>
            <a:ext cx="9220199" cy="381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F5EEBAA-445E-4DC5-A16D-C7E5605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47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548C7-E459-4791-8719-86BD7AE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rate of growth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3F2D5-45B5-4733-8766-04251D417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810" y="4876800"/>
            <a:ext cx="11224190" cy="1392223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From the graph, you can see that for any sufficiently larger n, </a:t>
            </a:r>
          </a:p>
          <a:p>
            <a:pPr algn="ctr"/>
            <a:r>
              <a:rPr lang="en-US" sz="2400" b="1" i="0" dirty="0">
                <a:solidFill>
                  <a:srgbClr val="333333"/>
                </a:solidFill>
                <a:effectLst/>
              </a:rPr>
              <a:t>n! ≥ 2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n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≥ n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3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≥ n</a:t>
            </a:r>
            <a:r>
              <a:rPr lang="en-US" sz="2400" b="1" i="0" baseline="30000" dirty="0">
                <a:solidFill>
                  <a:srgbClr val="333333"/>
                </a:solidFill>
                <a:effectLst/>
              </a:rPr>
              <a:t>2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≥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nlog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(n) ≥ n ≥ log(n) ≥ 1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Since we always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want to keep the rate of the growth as low as possible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we try to make an algorithm to follow the 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function with least growth rate to accomplish a task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.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2C1146-378F-4A0B-A20F-4316973A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0F25353-C042-4B17-83F4-0FAC4F6A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1000" y="1219201"/>
            <a:ext cx="1104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B209F5-DF74-43DF-81CA-C10F59F4CA5F}"/>
              </a:ext>
            </a:extLst>
          </p:cNvPr>
          <p:cNvSpPr/>
          <p:nvPr/>
        </p:nvSpPr>
        <p:spPr>
          <a:xfrm>
            <a:off x="3505200" y="5334000"/>
            <a:ext cx="5334000" cy="533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55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48740"/>
            <a:ext cx="8762999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E674AC-A3C7-4CC0-95A7-8900B8605955}"/>
              </a:ext>
            </a:extLst>
          </p:cNvPr>
          <p:cNvSpPr txBox="1"/>
          <p:nvPr/>
        </p:nvSpPr>
        <p:spPr>
          <a:xfrm>
            <a:off x="762000" y="2474905"/>
            <a:ext cx="1022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Example 1: </a:t>
            </a:r>
            <a:r>
              <a:rPr lang="en-IN" sz="2400" dirty="0"/>
              <a:t>2</a:t>
            </a:r>
            <a:r>
              <a:rPr lang="en-IN" sz="2400" baseline="30000" dirty="0"/>
              <a:t>n</a:t>
            </a:r>
            <a:r>
              <a:rPr lang="en-IN" sz="2400" dirty="0"/>
              <a:t>, n log n, n</a:t>
            </a:r>
            <a:r>
              <a:rPr lang="en-IN" sz="2400" baseline="30000" dirty="0"/>
              <a:t>2</a:t>
            </a:r>
            <a:r>
              <a:rPr lang="en-IN" sz="2400" dirty="0"/>
              <a:t>, 1, n, log n, n!, n</a:t>
            </a:r>
            <a:r>
              <a:rPr lang="en-IN" sz="2400" baseline="30000" dirty="0"/>
              <a:t>3</a:t>
            </a:r>
            <a:r>
              <a:rPr lang="en-IN" sz="2400" dirty="0"/>
              <a:t> 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C9384AC5-474D-4DEF-8392-D5E97BA60AAD}"/>
              </a:ext>
            </a:extLst>
          </p:cNvPr>
          <p:cNvGraphicFramePr>
            <a:graphicFrameLocks/>
          </p:cNvGraphicFramePr>
          <p:nvPr/>
        </p:nvGraphicFramePr>
        <p:xfrm>
          <a:off x="1157894" y="2953135"/>
          <a:ext cx="9043188" cy="226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9">
                  <a:extLst>
                    <a:ext uri="{9D8B030D-6E8A-4147-A177-3AD203B41FA5}">
                      <a16:colId xmlns:a16="http://schemas.microsoft.com/office/drawing/2014/main" xmlns="" val="1804823095"/>
                    </a:ext>
                  </a:extLst>
                </a:gridCol>
                <a:gridCol w="657226">
                  <a:extLst>
                    <a:ext uri="{9D8B030D-6E8A-4147-A177-3AD203B41FA5}">
                      <a16:colId xmlns:a16="http://schemas.microsoft.com/office/drawing/2014/main" xmlns="" val="146111838"/>
                    </a:ext>
                  </a:extLst>
                </a:gridCol>
                <a:gridCol w="1067993">
                  <a:extLst>
                    <a:ext uri="{9D8B030D-6E8A-4147-A177-3AD203B41FA5}">
                      <a16:colId xmlns:a16="http://schemas.microsoft.com/office/drawing/2014/main" xmlns="" val="3060244292"/>
                    </a:ext>
                  </a:extLst>
                </a:gridCol>
                <a:gridCol w="739379">
                  <a:extLst>
                    <a:ext uri="{9D8B030D-6E8A-4147-A177-3AD203B41FA5}">
                      <a16:colId xmlns:a16="http://schemas.microsoft.com/office/drawing/2014/main" xmlns="" val="593426351"/>
                    </a:ext>
                  </a:extLst>
                </a:gridCol>
                <a:gridCol w="1396606">
                  <a:extLst>
                    <a:ext uri="{9D8B030D-6E8A-4147-A177-3AD203B41FA5}">
                      <a16:colId xmlns:a16="http://schemas.microsoft.com/office/drawing/2014/main" xmlns="" val="3123481914"/>
                    </a:ext>
                  </a:extLst>
                </a:gridCol>
                <a:gridCol w="1024818">
                  <a:extLst>
                    <a:ext uri="{9D8B030D-6E8A-4147-A177-3AD203B41FA5}">
                      <a16:colId xmlns:a16="http://schemas.microsoft.com/office/drawing/2014/main" xmlns="" val="3685998376"/>
                    </a:ext>
                  </a:extLst>
                </a:gridCol>
                <a:gridCol w="1278835">
                  <a:extLst>
                    <a:ext uri="{9D8B030D-6E8A-4147-A177-3AD203B41FA5}">
                      <a16:colId xmlns:a16="http://schemas.microsoft.com/office/drawing/2014/main" xmlns="" val="633097854"/>
                    </a:ext>
                  </a:extLst>
                </a:gridCol>
                <a:gridCol w="762304">
                  <a:extLst>
                    <a:ext uri="{9D8B030D-6E8A-4147-A177-3AD203B41FA5}">
                      <a16:colId xmlns:a16="http://schemas.microsoft.com/office/drawing/2014/main" xmlns="" val="844874220"/>
                    </a:ext>
                  </a:extLst>
                </a:gridCol>
                <a:gridCol w="1361578">
                  <a:extLst>
                    <a:ext uri="{9D8B030D-6E8A-4147-A177-3AD203B41FA5}">
                      <a16:colId xmlns:a16="http://schemas.microsoft.com/office/drawing/2014/main" xmlns="" val="3014961157"/>
                    </a:ext>
                  </a:extLst>
                </a:gridCol>
              </a:tblGrid>
              <a:tr h="682091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4702910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259470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4796162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248515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3292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DF676A-E9EC-4766-9555-C49130EA3A3B}"/>
              </a:ext>
            </a:extLst>
          </p:cNvPr>
          <p:cNvSpPr txBox="1"/>
          <p:nvPr/>
        </p:nvSpPr>
        <p:spPr>
          <a:xfrm>
            <a:off x="10363199" y="3200400"/>
            <a:ext cx="1676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 per theoretical knowledge let’s arrange them 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BE768-9DB1-4932-A2BC-D732D3877DC6}"/>
              </a:ext>
            </a:extLst>
          </p:cNvPr>
          <p:cNvSpPr txBox="1"/>
          <p:nvPr/>
        </p:nvSpPr>
        <p:spPr>
          <a:xfrm>
            <a:off x="1371600" y="3124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56AD0F-D166-466A-8A35-559F683C6194}"/>
              </a:ext>
            </a:extLst>
          </p:cNvPr>
          <p:cNvSpPr txBox="1"/>
          <p:nvPr/>
        </p:nvSpPr>
        <p:spPr>
          <a:xfrm>
            <a:off x="2743200" y="3124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log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F8702B-1DB8-4B7E-B747-254C510036CA}"/>
              </a:ext>
            </a:extLst>
          </p:cNvPr>
          <p:cNvSpPr txBox="1"/>
          <p:nvPr/>
        </p:nvSpPr>
        <p:spPr>
          <a:xfrm>
            <a:off x="2133600" y="31475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02AE9-AFA2-4D7B-92FE-73023F137932}"/>
              </a:ext>
            </a:extLst>
          </p:cNvPr>
          <p:cNvSpPr txBox="1"/>
          <p:nvPr/>
        </p:nvSpPr>
        <p:spPr>
          <a:xfrm>
            <a:off x="3810000" y="31242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n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26AB8A-EC29-4DE0-BDED-2031D7641E85}"/>
              </a:ext>
            </a:extLst>
          </p:cNvPr>
          <p:cNvSpPr txBox="1"/>
          <p:nvPr/>
        </p:nvSpPr>
        <p:spPr>
          <a:xfrm>
            <a:off x="4572000" y="3124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n log 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518025-CA47-4C28-8E87-51C00DEC69B1}"/>
              </a:ext>
            </a:extLst>
          </p:cNvPr>
          <p:cNvSpPr txBox="1"/>
          <p:nvPr/>
        </p:nvSpPr>
        <p:spPr>
          <a:xfrm>
            <a:off x="60198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AF0F7BA-34A6-410D-AC80-5B412D5AFE89}"/>
              </a:ext>
            </a:extLst>
          </p:cNvPr>
          <p:cNvSpPr txBox="1"/>
          <p:nvPr/>
        </p:nvSpPr>
        <p:spPr>
          <a:xfrm>
            <a:off x="72390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615C2CA-24FD-4BCF-83B2-8D906C9C9630}"/>
              </a:ext>
            </a:extLst>
          </p:cNvPr>
          <p:cNvSpPr txBox="1"/>
          <p:nvPr/>
        </p:nvSpPr>
        <p:spPr>
          <a:xfrm>
            <a:off x="82296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baseline="30000" dirty="0">
                <a:solidFill>
                  <a:srgbClr val="C00000"/>
                </a:solidFill>
              </a:rPr>
              <a:t>n</a:t>
            </a:r>
            <a:endParaRPr lang="en-IN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7C8E47D-3D1B-4E09-9C8F-EBC84CD1FA7C}"/>
              </a:ext>
            </a:extLst>
          </p:cNvPr>
          <p:cNvSpPr txBox="1"/>
          <p:nvPr/>
        </p:nvSpPr>
        <p:spPr>
          <a:xfrm>
            <a:off x="9296400" y="3119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372627-FD36-4515-9343-289AAACE304E}"/>
              </a:ext>
            </a:extLst>
          </p:cNvPr>
          <p:cNvSpPr txBox="1"/>
          <p:nvPr/>
        </p:nvSpPr>
        <p:spPr>
          <a:xfrm>
            <a:off x="1371600" y="35769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BF3ED-E824-4547-BBEE-935FD704A6F1}"/>
              </a:ext>
            </a:extLst>
          </p:cNvPr>
          <p:cNvSpPr txBox="1"/>
          <p:nvPr/>
        </p:nvSpPr>
        <p:spPr>
          <a:xfrm>
            <a:off x="2133600" y="35769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AC338E-A65A-4CC8-9942-2BCA4B3C1829}"/>
              </a:ext>
            </a:extLst>
          </p:cNvPr>
          <p:cNvSpPr txBox="1"/>
          <p:nvPr/>
        </p:nvSpPr>
        <p:spPr>
          <a:xfrm>
            <a:off x="2895600" y="3581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03282D-7DE6-41F5-9BC8-EB428A352FC7}"/>
              </a:ext>
            </a:extLst>
          </p:cNvPr>
          <p:cNvSpPr txBox="1"/>
          <p:nvPr/>
        </p:nvSpPr>
        <p:spPr>
          <a:xfrm>
            <a:off x="3809999" y="356229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1DEAA9-80E3-4BB6-82F6-151E50B8F00A}"/>
              </a:ext>
            </a:extLst>
          </p:cNvPr>
          <p:cNvSpPr txBox="1"/>
          <p:nvPr/>
        </p:nvSpPr>
        <p:spPr>
          <a:xfrm>
            <a:off x="4876800" y="3581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E0164C-E01C-449D-B5D4-DEAD12CEF5A1}"/>
              </a:ext>
            </a:extLst>
          </p:cNvPr>
          <p:cNvSpPr txBox="1"/>
          <p:nvPr/>
        </p:nvSpPr>
        <p:spPr>
          <a:xfrm>
            <a:off x="6019800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B72C0EE-21A7-466E-8259-B4CE89CBC638}"/>
              </a:ext>
            </a:extLst>
          </p:cNvPr>
          <p:cNvSpPr txBox="1"/>
          <p:nvPr/>
        </p:nvSpPr>
        <p:spPr>
          <a:xfrm>
            <a:off x="72389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71D4CC-D0A8-48A6-B4B9-49574AFE9A2F}"/>
              </a:ext>
            </a:extLst>
          </p:cNvPr>
          <p:cNvSpPr txBox="1"/>
          <p:nvPr/>
        </p:nvSpPr>
        <p:spPr>
          <a:xfrm>
            <a:off x="82295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1CD5522-9230-408C-B037-AA5BED263B89}"/>
              </a:ext>
            </a:extLst>
          </p:cNvPr>
          <p:cNvSpPr txBox="1"/>
          <p:nvPr/>
        </p:nvSpPr>
        <p:spPr>
          <a:xfrm>
            <a:off x="9296399" y="3581400"/>
            <a:ext cx="68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D9C3BE-1000-4694-AFB3-1C31D0966ABD}"/>
              </a:ext>
            </a:extLst>
          </p:cNvPr>
          <p:cNvSpPr txBox="1"/>
          <p:nvPr/>
        </p:nvSpPr>
        <p:spPr>
          <a:xfrm>
            <a:off x="1295400" y="401949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DF14AF-7A79-4EA9-A54A-438F8ED2BA73}"/>
              </a:ext>
            </a:extLst>
          </p:cNvPr>
          <p:cNvSpPr txBox="1"/>
          <p:nvPr/>
        </p:nvSpPr>
        <p:spPr>
          <a:xfrm>
            <a:off x="2133600" y="4019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73AE692-F46D-4746-9394-ACAE3F9DB9AC}"/>
              </a:ext>
            </a:extLst>
          </p:cNvPr>
          <p:cNvSpPr txBox="1"/>
          <p:nvPr/>
        </p:nvSpPr>
        <p:spPr>
          <a:xfrm>
            <a:off x="3719822" y="4038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3E68CF0-323E-433A-8EEF-8F2C36E20B22}"/>
              </a:ext>
            </a:extLst>
          </p:cNvPr>
          <p:cNvSpPr txBox="1"/>
          <p:nvPr/>
        </p:nvSpPr>
        <p:spPr>
          <a:xfrm>
            <a:off x="5929622" y="4038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B9F4BB-F7B2-441C-90AB-6DB67AE94C4D}"/>
              </a:ext>
            </a:extLst>
          </p:cNvPr>
          <p:cNvSpPr txBox="1"/>
          <p:nvPr/>
        </p:nvSpPr>
        <p:spPr>
          <a:xfrm>
            <a:off x="6996422" y="4038600"/>
            <a:ext cx="77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FD3DDBD-B272-4485-808E-EA1083CE5166}"/>
              </a:ext>
            </a:extLst>
          </p:cNvPr>
          <p:cNvSpPr txBox="1"/>
          <p:nvPr/>
        </p:nvSpPr>
        <p:spPr>
          <a:xfrm>
            <a:off x="8063222" y="4038600"/>
            <a:ext cx="77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094E317-A29B-4D59-8DDB-6AEF6A162AC1}"/>
              </a:ext>
            </a:extLst>
          </p:cNvPr>
          <p:cNvSpPr txBox="1"/>
          <p:nvPr/>
        </p:nvSpPr>
        <p:spPr>
          <a:xfrm>
            <a:off x="2667000" y="4038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3.322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240F470-718E-48BD-8D1C-31CA25371CE8}"/>
              </a:ext>
            </a:extLst>
          </p:cNvPr>
          <p:cNvSpPr txBox="1"/>
          <p:nvPr/>
        </p:nvSpPr>
        <p:spPr>
          <a:xfrm>
            <a:off x="4724400" y="4038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33.22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A77DB5-87C7-4534-AC21-B8971E83F315}"/>
              </a:ext>
            </a:extLst>
          </p:cNvPr>
          <p:cNvSpPr txBox="1"/>
          <p:nvPr/>
        </p:nvSpPr>
        <p:spPr>
          <a:xfrm>
            <a:off x="8901422" y="4038600"/>
            <a:ext cx="138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36,28,800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708656-28FC-4E2B-B801-AF7FA45DB9B6}"/>
              </a:ext>
            </a:extLst>
          </p:cNvPr>
          <p:cNvSpPr txBox="1"/>
          <p:nvPr/>
        </p:nvSpPr>
        <p:spPr>
          <a:xfrm>
            <a:off x="1295400" y="4419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42186-5DE0-4E1E-84CA-79577231073A}"/>
              </a:ext>
            </a:extLst>
          </p:cNvPr>
          <p:cNvSpPr txBox="1"/>
          <p:nvPr/>
        </p:nvSpPr>
        <p:spPr>
          <a:xfrm>
            <a:off x="213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B53FFDE-9C33-4333-97D7-128C9FFA0F96}"/>
              </a:ext>
            </a:extLst>
          </p:cNvPr>
          <p:cNvSpPr txBox="1"/>
          <p:nvPr/>
        </p:nvSpPr>
        <p:spPr>
          <a:xfrm>
            <a:off x="3733800" y="4419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548697-E41E-415B-B76C-66B1A2E9C165}"/>
              </a:ext>
            </a:extLst>
          </p:cNvPr>
          <p:cNvSpPr txBox="1"/>
          <p:nvPr/>
        </p:nvSpPr>
        <p:spPr>
          <a:xfrm>
            <a:off x="5867400" y="4419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2500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61A8C73-965D-4215-A04C-39493A17B5C9}"/>
              </a:ext>
            </a:extLst>
          </p:cNvPr>
          <p:cNvSpPr txBox="1"/>
          <p:nvPr/>
        </p:nvSpPr>
        <p:spPr>
          <a:xfrm>
            <a:off x="68580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1,25,000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20F055B-2468-4B6F-9DBF-62A21BCBC77C}"/>
              </a:ext>
            </a:extLst>
          </p:cNvPr>
          <p:cNvSpPr txBox="1"/>
          <p:nvPr/>
        </p:nvSpPr>
        <p:spPr>
          <a:xfrm>
            <a:off x="82296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B13F77F-813B-4042-840F-1C327C6392FE}"/>
              </a:ext>
            </a:extLst>
          </p:cNvPr>
          <p:cNvSpPr txBox="1"/>
          <p:nvPr/>
        </p:nvSpPr>
        <p:spPr>
          <a:xfrm>
            <a:off x="2667000" y="4419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5.644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16F8A15-6065-4A96-8FE8-70C49DB3EE4E}"/>
              </a:ext>
            </a:extLst>
          </p:cNvPr>
          <p:cNvSpPr txBox="1"/>
          <p:nvPr/>
        </p:nvSpPr>
        <p:spPr>
          <a:xfrm>
            <a:off x="4648200" y="4419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282.21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25DAD50-B441-44FF-B8AD-1A56A67AEBF0}"/>
              </a:ext>
            </a:extLst>
          </p:cNvPr>
          <p:cNvSpPr txBox="1"/>
          <p:nvPr/>
        </p:nvSpPr>
        <p:spPr>
          <a:xfrm>
            <a:off x="9296400" y="4419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D579E1-839E-4541-B4FE-41395BB4CCE0}"/>
              </a:ext>
            </a:extLst>
          </p:cNvPr>
          <p:cNvSpPr txBox="1"/>
          <p:nvPr/>
        </p:nvSpPr>
        <p:spPr>
          <a:xfrm>
            <a:off x="1281422" y="4800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F00FF1E-EE6D-4BE6-AA7F-4E370AFFE428}"/>
              </a:ext>
            </a:extLst>
          </p:cNvPr>
          <p:cNvSpPr txBox="1"/>
          <p:nvPr/>
        </p:nvSpPr>
        <p:spPr>
          <a:xfrm>
            <a:off x="2133600" y="4800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20FD869-93A2-433A-B368-F9DE57F05EFA}"/>
              </a:ext>
            </a:extLst>
          </p:cNvPr>
          <p:cNvSpPr txBox="1"/>
          <p:nvPr/>
        </p:nvSpPr>
        <p:spPr>
          <a:xfrm>
            <a:off x="3719822" y="4800600"/>
            <a:ext cx="62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9DE9F8-CFC8-4FC7-BAF0-457CEBE253D1}"/>
              </a:ext>
            </a:extLst>
          </p:cNvPr>
          <p:cNvSpPr txBox="1"/>
          <p:nvPr/>
        </p:nvSpPr>
        <p:spPr>
          <a:xfrm>
            <a:off x="57912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10,000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9138873-5260-4966-869D-455A0871408F}"/>
              </a:ext>
            </a:extLst>
          </p:cNvPr>
          <p:cNvSpPr txBox="1"/>
          <p:nvPr/>
        </p:nvSpPr>
        <p:spPr>
          <a:xfrm>
            <a:off x="6781800" y="480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1,000,000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F1690C9-FA6F-4016-AD8A-9BB5F96CEA4C}"/>
              </a:ext>
            </a:extLst>
          </p:cNvPr>
          <p:cNvSpPr txBox="1"/>
          <p:nvPr/>
        </p:nvSpPr>
        <p:spPr>
          <a:xfrm>
            <a:off x="82296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9A5C505-58C0-4952-8A78-9F3765DFF671}"/>
              </a:ext>
            </a:extLst>
          </p:cNvPr>
          <p:cNvSpPr txBox="1"/>
          <p:nvPr/>
        </p:nvSpPr>
        <p:spPr>
          <a:xfrm>
            <a:off x="9296400" y="480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∞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22BC08-EC40-42E2-ABA6-F16A0D2A6BC3}"/>
              </a:ext>
            </a:extLst>
          </p:cNvPr>
          <p:cNvSpPr txBox="1"/>
          <p:nvPr/>
        </p:nvSpPr>
        <p:spPr>
          <a:xfrm>
            <a:off x="2667000" y="4800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6.6438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73E1257-68D4-4F5C-B12A-930341B1FC5A}"/>
              </a:ext>
            </a:extLst>
          </p:cNvPr>
          <p:cNvSpPr txBox="1"/>
          <p:nvPr/>
        </p:nvSpPr>
        <p:spPr>
          <a:xfrm>
            <a:off x="4572000" y="4800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664.38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C2971A-1EA5-4865-A4FC-3D1639DC1272}"/>
              </a:ext>
            </a:extLst>
          </p:cNvPr>
          <p:cNvSpPr txBox="1"/>
          <p:nvPr/>
        </p:nvSpPr>
        <p:spPr>
          <a:xfrm>
            <a:off x="914400" y="5486400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Order proves right for testing n values we have considered. So final answer is,</a:t>
            </a:r>
          </a:p>
          <a:p>
            <a:pPr algn="ctr"/>
            <a:r>
              <a:rPr lang="en-IN" sz="2800" dirty="0">
                <a:solidFill>
                  <a:srgbClr val="C00000"/>
                </a:solidFill>
              </a:rPr>
              <a:t>1, log n, n, n log n, n</a:t>
            </a:r>
            <a:r>
              <a:rPr lang="en-IN" sz="2800" baseline="30000" dirty="0">
                <a:solidFill>
                  <a:srgbClr val="C00000"/>
                </a:solidFill>
              </a:rPr>
              <a:t>2</a:t>
            </a:r>
            <a:r>
              <a:rPr lang="en-IN" sz="2800" dirty="0">
                <a:solidFill>
                  <a:srgbClr val="C00000"/>
                </a:solidFill>
              </a:rPr>
              <a:t>, n</a:t>
            </a:r>
            <a:r>
              <a:rPr lang="en-IN" sz="2800" baseline="30000" dirty="0">
                <a:solidFill>
                  <a:srgbClr val="C00000"/>
                </a:solidFill>
              </a:rPr>
              <a:t>3</a:t>
            </a:r>
            <a:r>
              <a:rPr lang="en-IN" sz="2800" dirty="0">
                <a:solidFill>
                  <a:srgbClr val="C00000"/>
                </a:solidFill>
              </a:rPr>
              <a:t>, 2</a:t>
            </a:r>
            <a:r>
              <a:rPr lang="en-IN" sz="2800" baseline="30000" dirty="0">
                <a:solidFill>
                  <a:srgbClr val="C00000"/>
                </a:solidFill>
              </a:rPr>
              <a:t>n</a:t>
            </a:r>
            <a:r>
              <a:rPr lang="en-IN" sz="2800" dirty="0">
                <a:solidFill>
                  <a:srgbClr val="C00000"/>
                </a:solidFill>
              </a:rPr>
              <a:t>, n!</a:t>
            </a:r>
          </a:p>
        </p:txBody>
      </p:sp>
    </p:spTree>
    <p:extLst>
      <p:ext uri="{BB962C8B-B14F-4D97-AF65-F5344CB8AC3E}">
        <p14:creationId xmlns:p14="http://schemas.microsoft.com/office/powerpoint/2010/main" xmlns="" val="38359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/>
      <p:bldP spid="8" grpId="0"/>
      <p:bldP spid="9" grpId="0"/>
      <p:bldP spid="14" grpId="0"/>
      <p:bldP spid="15" grpId="0"/>
      <p:bldP spid="16" grpId="0"/>
      <p:bldP spid="11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28800"/>
            <a:ext cx="8762999" cy="42580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E674AC-A3C7-4CC0-95A7-8900B8605955}"/>
                  </a:ext>
                </a:extLst>
              </p:cNvPr>
              <p:cNvSpPr txBox="1"/>
              <p:nvPr/>
            </p:nvSpPr>
            <p:spPr>
              <a:xfrm>
                <a:off x="762000" y="2286000"/>
                <a:ext cx="1022499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C00000"/>
                    </a:solidFill>
                  </a:rPr>
                  <a:t>Example 2: </a:t>
                </a:r>
                <a:r>
                  <a:rPr lang="en-IN" sz="2400" dirty="0">
                    <a:solidFill>
                      <a:schemeClr val="tx1"/>
                    </a:solidFill>
                  </a:rPr>
                  <a:t>n, n log n, 2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</a:rPr>
                  <a:t>, log n,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,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e</a:t>
                </a:r>
                <a:r>
                  <a:rPr lang="en-IN" sz="24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 + log n,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IN" sz="2400" dirty="0">
                    <a:solidFill>
                      <a:schemeClr val="tx1"/>
                    </a:solidFill>
                  </a:rPr>
                  <a:t>, log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log</a:t>
                </a:r>
                <a:r>
                  <a:rPr lang="en-IN" sz="2400" dirty="0">
                    <a:solidFill>
                      <a:schemeClr val="tx1"/>
                    </a:solidFill>
                  </a:rPr>
                  <a:t> n, (log n)</a:t>
                </a:r>
                <a:r>
                  <a:rPr lang="en-I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</a:rPr>
                  <a:t>, n! </a:t>
                </a:r>
                <a:endParaRPr lang="en-I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E674AC-A3C7-4CC0-95A7-8900B860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10224999" cy="465769"/>
              </a:xfrm>
              <a:prstGeom prst="rect">
                <a:avLst/>
              </a:prstGeom>
              <a:blipFill>
                <a:blip r:embed="rId2"/>
                <a:stretch>
                  <a:fillRect l="-894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C9384AC5-474D-4DEF-8392-D5E97BA60AAD}"/>
              </a:ext>
            </a:extLst>
          </p:cNvPr>
          <p:cNvGraphicFramePr>
            <a:graphicFrameLocks/>
          </p:cNvGraphicFramePr>
          <p:nvPr/>
        </p:nvGraphicFramePr>
        <p:xfrm>
          <a:off x="152400" y="2909859"/>
          <a:ext cx="11582398" cy="226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180482309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1461118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3060244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5934263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3123481914"/>
                    </a:ext>
                  </a:extLst>
                </a:gridCol>
                <a:gridCol w="1177786">
                  <a:extLst>
                    <a:ext uri="{9D8B030D-6E8A-4147-A177-3AD203B41FA5}">
                      <a16:colId xmlns:a16="http://schemas.microsoft.com/office/drawing/2014/main" xmlns="" val="368599837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633097854"/>
                    </a:ext>
                  </a:extLst>
                </a:gridCol>
                <a:gridCol w="798444">
                  <a:extLst>
                    <a:ext uri="{9D8B030D-6E8A-4147-A177-3AD203B41FA5}">
                      <a16:colId xmlns:a16="http://schemas.microsoft.com/office/drawing/2014/main" xmlns="" val="39338375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771913889"/>
                    </a:ext>
                  </a:extLst>
                </a:gridCol>
                <a:gridCol w="1109870">
                  <a:extLst>
                    <a:ext uri="{9D8B030D-6E8A-4147-A177-3AD203B41FA5}">
                      <a16:colId xmlns:a16="http://schemas.microsoft.com/office/drawing/2014/main" xmlns="" val="8448742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14961157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xmlns="" val="3479496480"/>
                    </a:ext>
                  </a:extLst>
                </a:gridCol>
              </a:tblGrid>
              <a:tr h="67511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baseline="30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4702910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3259470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4796162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2485153"/>
                  </a:ext>
                </a:extLst>
              </a:tr>
              <a:tr h="392187"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30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baseline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32923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BE768-9DB1-4932-A2BC-D732D3877DC6}"/>
              </a:ext>
            </a:extLst>
          </p:cNvPr>
          <p:cNvSpPr txBox="1"/>
          <p:nvPr/>
        </p:nvSpPr>
        <p:spPr>
          <a:xfrm>
            <a:off x="304800" y="3124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+mj-lt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56AD0F-D166-466A-8A35-559F683C6194}"/>
              </a:ext>
            </a:extLst>
          </p:cNvPr>
          <p:cNvSpPr txBox="1"/>
          <p:nvPr/>
        </p:nvSpPr>
        <p:spPr>
          <a:xfrm>
            <a:off x="1828800" y="3124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2</a:t>
            </a:r>
            <a:r>
              <a:rPr lang="en-US" sz="2000" b="1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F8702B-1DB8-4B7E-B747-254C510036CA}"/>
              </a:ext>
            </a:extLst>
          </p:cNvPr>
          <p:cNvSpPr txBox="1"/>
          <p:nvPr/>
        </p:nvSpPr>
        <p:spPr>
          <a:xfrm>
            <a:off x="685800" y="3147536"/>
            <a:ext cx="108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 log n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302AE9-AFA2-4D7B-92FE-73023F137932}"/>
              </a:ext>
            </a:extLst>
          </p:cNvPr>
          <p:cNvSpPr txBox="1"/>
          <p:nvPr/>
        </p:nvSpPr>
        <p:spPr>
          <a:xfrm>
            <a:off x="2743200" y="3124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log n</a:t>
            </a:r>
            <a:endParaRPr lang="en-IN" sz="1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26AB8A-EC29-4DE0-BDED-2031D7641E85}"/>
                  </a:ext>
                </a:extLst>
              </p:cNvPr>
              <p:cNvSpPr txBox="1"/>
              <p:nvPr/>
            </p:nvSpPr>
            <p:spPr>
              <a:xfrm>
                <a:off x="3429000" y="3124200"/>
                <a:ext cx="657844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IN" sz="2000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26AB8A-EC29-4DE0-BDED-2031D764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24200"/>
                <a:ext cx="657844" cy="403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518025-CA47-4C28-8E87-51C00DEC69B1}"/>
              </a:ext>
            </a:extLst>
          </p:cNvPr>
          <p:cNvSpPr txBox="1"/>
          <p:nvPr/>
        </p:nvSpPr>
        <p:spPr>
          <a:xfrm>
            <a:off x="4267200" y="3124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e</a:t>
            </a:r>
            <a:r>
              <a:rPr lang="en-US" sz="2000" b="1" baseline="30000" dirty="0" err="1">
                <a:solidFill>
                  <a:srgbClr val="C00000"/>
                </a:solidFill>
              </a:rPr>
              <a:t>n</a:t>
            </a:r>
            <a:endParaRPr lang="en-IN" sz="16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AF0F7BA-34A6-410D-AC80-5B412D5AFE89}"/>
              </a:ext>
            </a:extLst>
          </p:cNvPr>
          <p:cNvSpPr txBox="1"/>
          <p:nvPr/>
        </p:nvSpPr>
        <p:spPr>
          <a:xfrm>
            <a:off x="5257800" y="3119735"/>
            <a:ext cx="121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 + log n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615C2CA-24FD-4BCF-83B2-8D906C9C9630}"/>
              </a:ext>
            </a:extLst>
          </p:cNvPr>
          <p:cNvSpPr txBox="1"/>
          <p:nvPr/>
        </p:nvSpPr>
        <p:spPr>
          <a:xfrm>
            <a:off x="6629400" y="31197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</a:t>
            </a:r>
            <a:r>
              <a:rPr lang="en-IN" sz="2000" b="1" baseline="30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7C8E47D-3D1B-4E09-9C8F-EBC84CD1FA7C}"/>
              </a:ext>
            </a:extLst>
          </p:cNvPr>
          <p:cNvSpPr txBox="1"/>
          <p:nvPr/>
        </p:nvSpPr>
        <p:spPr>
          <a:xfrm>
            <a:off x="7543800" y="31197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</a:t>
            </a:r>
            <a:r>
              <a:rPr lang="en-IN" sz="2000" b="1" baseline="30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2372627-FD36-4515-9343-289AAACE304E}"/>
              </a:ext>
            </a:extLst>
          </p:cNvPr>
          <p:cNvSpPr txBox="1"/>
          <p:nvPr/>
        </p:nvSpPr>
        <p:spPr>
          <a:xfrm>
            <a:off x="304800" y="35769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BF3ED-E824-4547-BBEE-935FD704A6F1}"/>
              </a:ext>
            </a:extLst>
          </p:cNvPr>
          <p:cNvSpPr txBox="1"/>
          <p:nvPr/>
        </p:nvSpPr>
        <p:spPr>
          <a:xfrm>
            <a:off x="914400" y="35769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AC338E-A65A-4CC8-9942-2BCA4B3C1829}"/>
              </a:ext>
            </a:extLst>
          </p:cNvPr>
          <p:cNvSpPr txBox="1"/>
          <p:nvPr/>
        </p:nvSpPr>
        <p:spPr>
          <a:xfrm>
            <a:off x="1828800" y="3581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03282D-7DE6-41F5-9BC8-EB428A352FC7}"/>
              </a:ext>
            </a:extLst>
          </p:cNvPr>
          <p:cNvSpPr txBox="1"/>
          <p:nvPr/>
        </p:nvSpPr>
        <p:spPr>
          <a:xfrm>
            <a:off x="2895599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1DEAA9-80E3-4BB6-82F6-151E50B8F00A}"/>
              </a:ext>
            </a:extLst>
          </p:cNvPr>
          <p:cNvSpPr txBox="1"/>
          <p:nvPr/>
        </p:nvSpPr>
        <p:spPr>
          <a:xfrm>
            <a:off x="3657601" y="358140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E0164C-E01C-449D-B5D4-DEAD12CEF5A1}"/>
              </a:ext>
            </a:extLst>
          </p:cNvPr>
          <p:cNvSpPr txBox="1"/>
          <p:nvPr/>
        </p:nvSpPr>
        <p:spPr>
          <a:xfrm>
            <a:off x="4191000" y="3581400"/>
            <a:ext cx="68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2.71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B72C0EE-21A7-466E-8259-B4CE89CBC638}"/>
              </a:ext>
            </a:extLst>
          </p:cNvPr>
          <p:cNvSpPr txBox="1"/>
          <p:nvPr/>
        </p:nvSpPr>
        <p:spPr>
          <a:xfrm>
            <a:off x="55626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71D4CC-D0A8-48A6-B4B9-49574AFE9A2F}"/>
              </a:ext>
            </a:extLst>
          </p:cNvPr>
          <p:cNvSpPr txBox="1"/>
          <p:nvPr/>
        </p:nvSpPr>
        <p:spPr>
          <a:xfrm>
            <a:off x="66294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1CD5522-9230-408C-B037-AA5BED263B89}"/>
              </a:ext>
            </a:extLst>
          </p:cNvPr>
          <p:cNvSpPr txBox="1"/>
          <p:nvPr/>
        </p:nvSpPr>
        <p:spPr>
          <a:xfrm>
            <a:off x="75438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D9C3BE-1000-4694-AFB3-1C31D0966ABD}"/>
              </a:ext>
            </a:extLst>
          </p:cNvPr>
          <p:cNvSpPr txBox="1"/>
          <p:nvPr/>
        </p:nvSpPr>
        <p:spPr>
          <a:xfrm>
            <a:off x="228600" y="401949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DF14AF-7A79-4EA9-A54A-438F8ED2BA73}"/>
              </a:ext>
            </a:extLst>
          </p:cNvPr>
          <p:cNvSpPr txBox="1"/>
          <p:nvPr/>
        </p:nvSpPr>
        <p:spPr>
          <a:xfrm>
            <a:off x="762000" y="40194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33.21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73AE692-F46D-4746-9394-ACAE3F9DB9AC}"/>
              </a:ext>
            </a:extLst>
          </p:cNvPr>
          <p:cNvSpPr txBox="1"/>
          <p:nvPr/>
        </p:nvSpPr>
        <p:spPr>
          <a:xfrm>
            <a:off x="2743200" y="4038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3E68CF0-323E-433A-8EEF-8F2C36E20B22}"/>
              </a:ext>
            </a:extLst>
          </p:cNvPr>
          <p:cNvSpPr txBox="1"/>
          <p:nvPr/>
        </p:nvSpPr>
        <p:spPr>
          <a:xfrm>
            <a:off x="4114799" y="4038600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22,026.46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B9F4BB-F7B2-441C-90AB-6DB67AE94C4D}"/>
              </a:ext>
            </a:extLst>
          </p:cNvPr>
          <p:cNvSpPr txBox="1"/>
          <p:nvPr/>
        </p:nvSpPr>
        <p:spPr>
          <a:xfrm>
            <a:off x="5334000" y="4038600"/>
            <a:ext cx="9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103.32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FD3DDBD-B272-4485-808E-EA1083CE5166}"/>
              </a:ext>
            </a:extLst>
          </p:cNvPr>
          <p:cNvSpPr txBox="1"/>
          <p:nvPr/>
        </p:nvSpPr>
        <p:spPr>
          <a:xfrm>
            <a:off x="65532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094E317-A29B-4D59-8DDB-6AEF6A162AC1}"/>
              </a:ext>
            </a:extLst>
          </p:cNvPr>
          <p:cNvSpPr txBox="1"/>
          <p:nvPr/>
        </p:nvSpPr>
        <p:spPr>
          <a:xfrm>
            <a:off x="1676400" y="4038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240F470-718E-48BD-8D1C-31CA25371CE8}"/>
              </a:ext>
            </a:extLst>
          </p:cNvPr>
          <p:cNvSpPr txBox="1"/>
          <p:nvPr/>
        </p:nvSpPr>
        <p:spPr>
          <a:xfrm>
            <a:off x="3456956" y="4038600"/>
            <a:ext cx="6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6A77DB5-87C7-4534-AC21-B8971E83F315}"/>
              </a:ext>
            </a:extLst>
          </p:cNvPr>
          <p:cNvSpPr txBox="1"/>
          <p:nvPr/>
        </p:nvSpPr>
        <p:spPr>
          <a:xfrm>
            <a:off x="7377422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708656-28FC-4E2B-B801-AF7FA45DB9B6}"/>
              </a:ext>
            </a:extLst>
          </p:cNvPr>
          <p:cNvSpPr txBox="1"/>
          <p:nvPr/>
        </p:nvSpPr>
        <p:spPr>
          <a:xfrm>
            <a:off x="2286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42186-5DE0-4E1E-84CA-79577231073A}"/>
              </a:ext>
            </a:extLst>
          </p:cNvPr>
          <p:cNvSpPr txBox="1"/>
          <p:nvPr/>
        </p:nvSpPr>
        <p:spPr>
          <a:xfrm>
            <a:off x="6858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282.19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B53FFDE-9C33-4333-97D7-128C9FFA0F96}"/>
              </a:ext>
            </a:extLst>
          </p:cNvPr>
          <p:cNvSpPr txBox="1"/>
          <p:nvPr/>
        </p:nvSpPr>
        <p:spPr>
          <a:xfrm>
            <a:off x="27432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5.64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548697-E41E-415B-B76C-66B1A2E9C165}"/>
              </a:ext>
            </a:extLst>
          </p:cNvPr>
          <p:cNvSpPr txBox="1"/>
          <p:nvPr/>
        </p:nvSpPr>
        <p:spPr>
          <a:xfrm>
            <a:off x="41148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5.18*10</a:t>
            </a:r>
            <a:r>
              <a:rPr lang="en-IN" baseline="30000" dirty="0">
                <a:latin typeface="+mj-lt"/>
              </a:rPr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61A8C73-965D-4215-A04C-39493A17B5C9}"/>
              </a:ext>
            </a:extLst>
          </p:cNvPr>
          <p:cNvSpPr txBox="1"/>
          <p:nvPr/>
        </p:nvSpPr>
        <p:spPr>
          <a:xfrm>
            <a:off x="5257800" y="4419600"/>
            <a:ext cx="10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2505.64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20F055B-2468-4B6F-9DBF-62A21BCBC77C}"/>
              </a:ext>
            </a:extLst>
          </p:cNvPr>
          <p:cNvSpPr txBox="1"/>
          <p:nvPr/>
        </p:nvSpPr>
        <p:spPr>
          <a:xfrm>
            <a:off x="6477000" y="4419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B13F77F-813B-4042-840F-1C327C6392FE}"/>
              </a:ext>
            </a:extLst>
          </p:cNvPr>
          <p:cNvSpPr txBox="1"/>
          <p:nvPr/>
        </p:nvSpPr>
        <p:spPr>
          <a:xfrm>
            <a:off x="15240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1.12*10</a:t>
            </a:r>
            <a:r>
              <a:rPr lang="en-IN" baseline="30000" dirty="0">
                <a:latin typeface="+mj-lt"/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16F8A15-6065-4A96-8FE8-70C49DB3EE4E}"/>
              </a:ext>
            </a:extLst>
          </p:cNvPr>
          <p:cNvSpPr txBox="1"/>
          <p:nvPr/>
        </p:nvSpPr>
        <p:spPr>
          <a:xfrm>
            <a:off x="3429000" y="4419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7.07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25DAD50-B441-44FF-B8AD-1A56A67AEBF0}"/>
              </a:ext>
            </a:extLst>
          </p:cNvPr>
          <p:cNvSpPr txBox="1"/>
          <p:nvPr/>
        </p:nvSpPr>
        <p:spPr>
          <a:xfrm>
            <a:off x="72390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1,25,000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D579E1-839E-4541-B4FE-41395BB4CCE0}"/>
              </a:ext>
            </a:extLst>
          </p:cNvPr>
          <p:cNvSpPr txBox="1"/>
          <p:nvPr/>
        </p:nvSpPr>
        <p:spPr>
          <a:xfrm>
            <a:off x="152400" y="4800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F00FF1E-EE6D-4BE6-AA7F-4E370AFFE428}"/>
              </a:ext>
            </a:extLst>
          </p:cNvPr>
          <p:cNvSpPr txBox="1"/>
          <p:nvPr/>
        </p:nvSpPr>
        <p:spPr>
          <a:xfrm>
            <a:off x="685800" y="480060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664.38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20FD869-93A2-433A-B368-F9DE57F05EFA}"/>
              </a:ext>
            </a:extLst>
          </p:cNvPr>
          <p:cNvSpPr txBox="1"/>
          <p:nvPr/>
        </p:nvSpPr>
        <p:spPr>
          <a:xfrm>
            <a:off x="2729222" y="4800600"/>
            <a:ext cx="6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6.64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9DE9F8-CFC8-4FC7-BAF0-457CEBE253D1}"/>
              </a:ext>
            </a:extLst>
          </p:cNvPr>
          <p:cNvSpPr txBox="1"/>
          <p:nvPr/>
        </p:nvSpPr>
        <p:spPr>
          <a:xfrm>
            <a:off x="4114800" y="480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2.68*10</a:t>
            </a:r>
            <a:r>
              <a:rPr lang="en-IN" baseline="30000" dirty="0">
                <a:latin typeface="+mj-lt"/>
              </a:rPr>
              <a:t>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9138873-5260-4966-869D-455A0871408F}"/>
              </a:ext>
            </a:extLst>
          </p:cNvPr>
          <p:cNvSpPr txBox="1"/>
          <p:nvPr/>
        </p:nvSpPr>
        <p:spPr>
          <a:xfrm>
            <a:off x="5257800" y="4800600"/>
            <a:ext cx="12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10,006.64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F1690C9-FA6F-4016-AD8A-9BB5F96CEA4C}"/>
              </a:ext>
            </a:extLst>
          </p:cNvPr>
          <p:cNvSpPr txBox="1"/>
          <p:nvPr/>
        </p:nvSpPr>
        <p:spPr>
          <a:xfrm>
            <a:off x="7239000" y="4800600"/>
            <a:ext cx="12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1,000,000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9A5C505-58C0-4952-8A78-9F3765DFF671}"/>
              </a:ext>
            </a:extLst>
          </p:cNvPr>
          <p:cNvSpPr txBox="1"/>
          <p:nvPr/>
        </p:nvSpPr>
        <p:spPr>
          <a:xfrm>
            <a:off x="6400799" y="4800600"/>
            <a:ext cx="9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22BC08-EC40-42E2-ABA6-F16A0D2A6BC3}"/>
              </a:ext>
            </a:extLst>
          </p:cNvPr>
          <p:cNvSpPr txBox="1"/>
          <p:nvPr/>
        </p:nvSpPr>
        <p:spPr>
          <a:xfrm>
            <a:off x="15240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1.26*10</a:t>
            </a:r>
            <a:r>
              <a:rPr lang="en-IN" baseline="30000" dirty="0">
                <a:latin typeface="+mj-lt"/>
              </a:rPr>
              <a:t>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73E1257-68D4-4F5C-B12A-930341B1FC5A}"/>
              </a:ext>
            </a:extLst>
          </p:cNvPr>
          <p:cNvSpPr txBox="1"/>
          <p:nvPr/>
        </p:nvSpPr>
        <p:spPr>
          <a:xfrm>
            <a:off x="3505926" y="4800600"/>
            <a:ext cx="68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C2971A-1EA5-4865-A4FC-3D1639DC1272}"/>
                  </a:ext>
                </a:extLst>
              </p:cNvPr>
              <p:cNvSpPr txBox="1"/>
              <p:nvPr/>
            </p:nvSpPr>
            <p:spPr>
              <a:xfrm>
                <a:off x="914400" y="5486400"/>
                <a:ext cx="10439400" cy="89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So final answer is,</a:t>
                </a:r>
              </a:p>
              <a:p>
                <a:pPr algn="ctr"/>
                <a:r>
                  <a:rPr lang="en-IN" sz="2800" dirty="0">
                    <a:solidFill>
                      <a:srgbClr val="C00000"/>
                    </a:solidFill>
                  </a:rPr>
                  <a:t>log log n, log n,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I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sz="2800" b="0" i="0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rgbClr val="C00000"/>
                    </a:solidFill>
                  </a:rPr>
                  <a:t>n, n log n,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IN" sz="2800" dirty="0">
                    <a:solidFill>
                      <a:srgbClr val="C00000"/>
                    </a:solidFill>
                  </a:rPr>
                  <a:t> + log n, n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2</a:t>
                </a:r>
                <a:r>
                  <a:rPr lang="en-IN" sz="2800" baseline="30000" dirty="0">
                    <a:solidFill>
                      <a:srgbClr val="C00000"/>
                    </a:solidFill>
                  </a:rPr>
                  <a:t>n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</a:t>
                </a:r>
                <a:r>
                  <a:rPr lang="en-IN" sz="2800" dirty="0" err="1">
                    <a:solidFill>
                      <a:srgbClr val="C00000"/>
                    </a:solidFill>
                  </a:rPr>
                  <a:t>e</a:t>
                </a:r>
                <a:r>
                  <a:rPr lang="en-IN" sz="2800" baseline="30000" dirty="0" err="1">
                    <a:solidFill>
                      <a:srgbClr val="C00000"/>
                    </a:solidFill>
                  </a:rPr>
                  <a:t>n</a:t>
                </a:r>
                <a:r>
                  <a:rPr lang="en-IN" sz="2800" dirty="0">
                    <a:solidFill>
                      <a:srgbClr val="C00000"/>
                    </a:solidFill>
                  </a:rPr>
                  <a:t>, n!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C2971A-1EA5-4865-A4FC-3D1639D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10439400" cy="897362"/>
              </a:xfrm>
              <a:prstGeom prst="rect">
                <a:avLst/>
              </a:prstGeom>
              <a:blipFill>
                <a:blip r:embed="rId4"/>
                <a:stretch>
                  <a:fillRect l="-876" t="-5442" b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4D4D5E-0AE5-4DBE-B10C-8501B5224833}"/>
              </a:ext>
            </a:extLst>
          </p:cNvPr>
          <p:cNvSpPr txBox="1"/>
          <p:nvPr/>
        </p:nvSpPr>
        <p:spPr>
          <a:xfrm>
            <a:off x="8305800" y="3124200"/>
            <a:ext cx="121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log log n</a:t>
            </a:r>
            <a:endParaRPr lang="en-IN" sz="2000" b="1" baseline="300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B72C4BF-4A54-4B5A-9AB1-74CDCD090160}"/>
              </a:ext>
            </a:extLst>
          </p:cNvPr>
          <p:cNvSpPr txBox="1"/>
          <p:nvPr/>
        </p:nvSpPr>
        <p:spPr>
          <a:xfrm>
            <a:off x="86868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2B4F437-5BB5-4384-BF30-49B2A9F9B740}"/>
              </a:ext>
            </a:extLst>
          </p:cNvPr>
          <p:cNvSpPr txBox="1"/>
          <p:nvPr/>
        </p:nvSpPr>
        <p:spPr>
          <a:xfrm>
            <a:off x="8610600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1.73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BF9C3D1-C82C-41CB-B0AC-06CDC2850A97}"/>
              </a:ext>
            </a:extLst>
          </p:cNvPr>
          <p:cNvSpPr txBox="1"/>
          <p:nvPr/>
        </p:nvSpPr>
        <p:spPr>
          <a:xfrm>
            <a:off x="8610600" y="4419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2.49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A06A993-7DC0-4659-B39C-E6CD0D587C1B}"/>
              </a:ext>
            </a:extLst>
          </p:cNvPr>
          <p:cNvSpPr txBox="1"/>
          <p:nvPr/>
        </p:nvSpPr>
        <p:spPr>
          <a:xfrm>
            <a:off x="8610599" y="4800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2.73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E94A0F5-782E-4A07-AF2A-F7FCACEB5AB4}"/>
              </a:ext>
            </a:extLst>
          </p:cNvPr>
          <p:cNvSpPr txBox="1"/>
          <p:nvPr/>
        </p:nvSpPr>
        <p:spPr>
          <a:xfrm>
            <a:off x="9448800" y="3124200"/>
            <a:ext cx="121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(log n)</a:t>
            </a:r>
            <a:r>
              <a:rPr lang="en-IN" sz="2000" b="1" baseline="30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0E00D7F-5F82-4746-B9B4-4AD60485421A}"/>
              </a:ext>
            </a:extLst>
          </p:cNvPr>
          <p:cNvSpPr txBox="1"/>
          <p:nvPr/>
        </p:nvSpPr>
        <p:spPr>
          <a:xfrm>
            <a:off x="9677400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8DA2638-BD5B-4FF9-ACBB-168F1C531111}"/>
              </a:ext>
            </a:extLst>
          </p:cNvPr>
          <p:cNvSpPr txBox="1"/>
          <p:nvPr/>
        </p:nvSpPr>
        <p:spPr>
          <a:xfrm>
            <a:off x="9448800" y="4038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11.02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BB898F9-52DD-40F4-AAC4-4373E9A8B8CF}"/>
              </a:ext>
            </a:extLst>
          </p:cNvPr>
          <p:cNvSpPr txBox="1"/>
          <p:nvPr/>
        </p:nvSpPr>
        <p:spPr>
          <a:xfrm>
            <a:off x="9448800" y="4419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31.80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D5BBFEF-ADE4-40B8-887F-9D8474D00812}"/>
              </a:ext>
            </a:extLst>
          </p:cNvPr>
          <p:cNvSpPr txBox="1"/>
          <p:nvPr/>
        </p:nvSpPr>
        <p:spPr>
          <a:xfrm>
            <a:off x="9448800" y="4800600"/>
            <a:ext cx="77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44.08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28D5C20-F959-44F2-A0D1-1FAC51D42ADD}"/>
              </a:ext>
            </a:extLst>
          </p:cNvPr>
          <p:cNvSpPr txBox="1"/>
          <p:nvPr/>
        </p:nvSpPr>
        <p:spPr>
          <a:xfrm>
            <a:off x="10821853" y="3124200"/>
            <a:ext cx="684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n!</a:t>
            </a:r>
            <a:endParaRPr lang="en-IN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F50C760-7F9F-43ED-88FD-5C216BD7DEF6}"/>
              </a:ext>
            </a:extLst>
          </p:cNvPr>
          <p:cNvSpPr txBox="1"/>
          <p:nvPr/>
        </p:nvSpPr>
        <p:spPr>
          <a:xfrm>
            <a:off x="10896599" y="35814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CEE7823-932D-46BE-A819-6354E153B41A}"/>
              </a:ext>
            </a:extLst>
          </p:cNvPr>
          <p:cNvSpPr txBox="1"/>
          <p:nvPr/>
        </p:nvSpPr>
        <p:spPr>
          <a:xfrm>
            <a:off x="10516326" y="4038600"/>
            <a:ext cx="12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36,28,800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BA20FFE-3446-47A8-8A2D-3D0D9135484C}"/>
              </a:ext>
            </a:extLst>
          </p:cNvPr>
          <p:cNvSpPr txBox="1"/>
          <p:nvPr/>
        </p:nvSpPr>
        <p:spPr>
          <a:xfrm>
            <a:off x="10515600" y="4419600"/>
            <a:ext cx="11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3.04*10</a:t>
            </a:r>
            <a:r>
              <a:rPr lang="en-IN" baseline="30000" dirty="0">
                <a:latin typeface="+mj-lt"/>
              </a:rPr>
              <a:t>64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A3D72D3-6D07-47DA-8CE0-06A81EA543E3}"/>
              </a:ext>
            </a:extLst>
          </p:cNvPr>
          <p:cNvSpPr txBox="1"/>
          <p:nvPr/>
        </p:nvSpPr>
        <p:spPr>
          <a:xfrm>
            <a:off x="10439400" y="4800600"/>
            <a:ext cx="128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9.33*10</a:t>
            </a:r>
            <a:r>
              <a:rPr lang="en-IN" baseline="30000" dirty="0">
                <a:latin typeface="+mj-lt"/>
              </a:rPr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xmlns="" val="4318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8" grpId="0"/>
      <p:bldP spid="9" grpId="0"/>
      <p:bldP spid="14" grpId="0"/>
      <p:bldP spid="15" grpId="0"/>
      <p:bldP spid="16" grpId="0" animBg="1"/>
      <p:bldP spid="11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12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2" y="1848740"/>
            <a:ext cx="8762999" cy="609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Arrange the given notations in the increasing order of their values.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91780"/>
                  </p:ext>
                </p:extLst>
              </p:nvPr>
            </p:nvGraphicFramePr>
            <p:xfrm>
              <a:off x="1710727" y="3144140"/>
              <a:ext cx="7955977" cy="60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73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6346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751304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r>
                            <a:rPr lang="en-US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0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IN" sz="18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1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15491780"/>
                  </p:ext>
                </p:extLst>
              </p:nvPr>
            </p:nvGraphicFramePr>
            <p:xfrm>
              <a:off x="1710727" y="3144140"/>
              <a:ext cx="7955977" cy="60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0940253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25269452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654789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7864780"/>
                        </a:ext>
                      </a:extLst>
                    </a:gridCol>
                    <a:gridCol w="6346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40023161"/>
                        </a:ext>
                      </a:extLst>
                    </a:gridCol>
                    <a:gridCol w="42141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92681857"/>
                        </a:ext>
                      </a:extLst>
                    </a:gridCol>
                    <a:gridCol w="1306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9174794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50183584"/>
                        </a:ext>
                      </a:extLst>
                    </a:gridCol>
                    <a:gridCol w="75130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654007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90434344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7" t="-6931" r="-73248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333" t="-6931" r="-66666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0667" t="-6931" r="-123333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8938" t="-6931" r="-71858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6923" t="-6931" r="-680769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565" t="-6931" r="-92608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2617" t="-6931" r="-19859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4768" t="-6931" r="-181457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0650" t="-6931" r="-12276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1333" t="-6931" r="-66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1710730" y="2682478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349913"/>
                  </p:ext>
                </p:extLst>
              </p:nvPr>
            </p:nvGraphicFramePr>
            <p:xfrm>
              <a:off x="1710726" y="5261673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30920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p>
                                  <m:sSupPr>
                                    <m:ctrlPr>
                                      <a:rPr lang="en-US" sz="1800" b="1" i="1" baseline="30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/>
                                  <m:sup/>
                                </m:sSup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𝒏𝒍𝒐𝒈𝒏</m:t>
                                </m:r>
                                <m:r>
                                  <a:rPr lang="en-US" sz="1800" b="1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1" baseline="30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19349913"/>
                  </p:ext>
                </p:extLst>
              </p:nvPr>
            </p:nvGraphicFramePr>
            <p:xfrm>
              <a:off x="1710726" y="5261673"/>
              <a:ext cx="8756076" cy="377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85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09402537"/>
                        </a:ext>
                      </a:extLst>
                    </a:gridCol>
                    <a:gridCol w="18870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252694521"/>
                        </a:ext>
                      </a:extLst>
                    </a:gridCol>
                    <a:gridCol w="4050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6547894"/>
                        </a:ext>
                      </a:extLst>
                    </a:gridCol>
                    <a:gridCol w="118827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77864780"/>
                        </a:ext>
                      </a:extLst>
                    </a:gridCol>
                    <a:gridCol w="132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40023161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91747945"/>
                        </a:ext>
                      </a:extLst>
                    </a:gridCol>
                    <a:gridCol w="1562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59191163"/>
                        </a:ext>
                      </a:extLst>
                    </a:gridCol>
                  </a:tblGrid>
                  <a:tr h="37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1" t="-109677" r="-966667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71" t="-109677" r="-320968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5758" t="-109677" r="-1407576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2564" t="-109677" r="-376410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4312" t="-109677" r="-236697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9922" t="-109677" r="-100778" b="-1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719" t="-109677" r="-1172" b="-17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/>
          <p:cNvSpPr txBox="1"/>
          <p:nvPr/>
        </p:nvSpPr>
        <p:spPr>
          <a:xfrm>
            <a:off x="1710729" y="4800008"/>
            <a:ext cx="3654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C59C8C-0A57-44DC-BC43-54BB2A7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6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08" y="2057400"/>
            <a:ext cx="10766991" cy="42062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Linear search is a method for </a:t>
            </a:r>
            <a:r>
              <a:rPr lang="en-US" sz="2400" b="1" dirty="0"/>
              <a:t>finding a particular value </a:t>
            </a:r>
            <a:r>
              <a:rPr lang="en-US" sz="2400" dirty="0"/>
              <a:t>from the given list.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algorithm checks each element, </a:t>
            </a:r>
            <a:r>
              <a:rPr lang="en-US" sz="2400" b="1" dirty="0"/>
              <a:t>one at a time </a:t>
            </a:r>
            <a:r>
              <a:rPr lang="en-US" sz="2400" dirty="0"/>
              <a:t>and in sequence, until the desired element is found.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Linear search is the simplest search algorithm.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is a special case of </a:t>
            </a:r>
            <a:r>
              <a:rPr lang="en-US" sz="2400" b="1" dirty="0">
                <a:solidFill>
                  <a:srgbClr val="C00000"/>
                </a:solidFill>
              </a:rPr>
              <a:t>brute-force search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BD3258-0B40-489D-9043-CF4952A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8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057400" y="1824335"/>
                <a:ext cx="3642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/>
                  <a:t>Search for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400" b="1" dirty="0"/>
                  <a:t> in given array</a:t>
                </a:r>
                <a:endParaRPr lang="en-US" sz="2400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24335"/>
                <a:ext cx="3642344" cy="461665"/>
              </a:xfrm>
              <a:prstGeom prst="rect">
                <a:avLst/>
              </a:prstGeom>
              <a:blipFill>
                <a:blip r:embed="rId2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924955"/>
                  </p:ext>
                </p:extLst>
              </p:nvPr>
            </p:nvGraphicFramePr>
            <p:xfrm>
              <a:off x="6122715" y="1905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08924955"/>
                  </p:ext>
                </p:extLst>
              </p:nvPr>
            </p:nvGraphicFramePr>
            <p:xfrm>
              <a:off x="6122715" y="1905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2" t="-1316" r="-3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048" t="-1316" r="-2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23" t="-1316" r="-1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923" t="-1316" r="-2885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1752600" y="2362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2373868"/>
            <a:ext cx="1127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Comparing </a:t>
            </a:r>
            <a:r>
              <a:rPr lang="en-IN" b="1" dirty="0"/>
              <a:t>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</a:t>
            </a:r>
            <a:r>
              <a:rPr lang="en-IN" dirty="0"/>
              <a:t>with the given element one by one, until we get the required element or end of the array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28194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2831068"/>
            <a:ext cx="12266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39286"/>
                  </p:ext>
                </p:extLst>
              </p:nvPr>
            </p:nvGraphicFramePr>
            <p:xfrm>
              <a:off x="24651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38539286"/>
                  </p:ext>
                </p:extLst>
              </p:nvPr>
            </p:nvGraphicFramePr>
            <p:xfrm>
              <a:off x="24651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2693715" y="3805535"/>
            <a:ext cx="260008" cy="614065"/>
            <a:chOff x="457200" y="3505200"/>
            <a:chExt cx="260008" cy="614065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752600" y="47244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9538" y="4736068"/>
            <a:ext cx="12234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 i=1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736887"/>
                  </p:ext>
                </p:extLst>
              </p:nvPr>
            </p:nvGraphicFramePr>
            <p:xfrm>
              <a:off x="2424903" y="5257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33736887"/>
                  </p:ext>
                </p:extLst>
              </p:nvPr>
            </p:nvGraphicFramePr>
            <p:xfrm>
              <a:off x="2424903" y="5257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2653500" y="5710535"/>
            <a:ext cx="260008" cy="614065"/>
            <a:chOff x="457200" y="3505200"/>
            <a:chExt cx="260008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791200" y="28194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02778" y="2831068"/>
            <a:ext cx="122180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 i=2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375301"/>
                  </p:ext>
                </p:extLst>
              </p:nvPr>
            </p:nvGraphicFramePr>
            <p:xfrm>
              <a:off x="61227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33375301"/>
                  </p:ext>
                </p:extLst>
              </p:nvPr>
            </p:nvGraphicFramePr>
            <p:xfrm>
              <a:off x="6122718" y="33528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/>
          <p:cNvGrpSpPr/>
          <p:nvPr/>
        </p:nvGrpSpPr>
        <p:grpSpPr>
          <a:xfrm>
            <a:off x="6941799" y="3805535"/>
            <a:ext cx="260008" cy="614065"/>
            <a:chOff x="457200" y="3505200"/>
            <a:chExt cx="260008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5791200" y="4724400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1203" y="4736068"/>
            <a:ext cx="12282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4: i=3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845858"/>
                  </p:ext>
                </p:extLst>
              </p:nvPr>
            </p:nvGraphicFramePr>
            <p:xfrm>
              <a:off x="6111143" y="5334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61845858"/>
                  </p:ext>
                </p:extLst>
              </p:nvPr>
            </p:nvGraphicFramePr>
            <p:xfrm>
              <a:off x="6111143" y="5334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7566950" y="5786735"/>
            <a:ext cx="260008" cy="614065"/>
            <a:chOff x="457200" y="3505200"/>
            <a:chExt cx="260008" cy="614065"/>
          </a:xfrm>
        </p:grpSpPr>
        <p:sp>
          <p:nvSpPr>
            <p:cNvPr id="30" name="TextBox 29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8077200" y="49414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941428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248403" y="6260068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2412568" y="4324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68" y="4324290"/>
                <a:ext cx="82230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/>
              <p:cNvSpPr txBox="1"/>
              <p:nvPr/>
            </p:nvSpPr>
            <p:spPr>
              <a:xfrm>
                <a:off x="2937927" y="6229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27" y="6229290"/>
                <a:ext cx="8223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/>
              <p:cNvSpPr txBox="1"/>
              <p:nvPr/>
            </p:nvSpPr>
            <p:spPr>
              <a:xfrm>
                <a:off x="7391400" y="43242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324290"/>
                <a:ext cx="8223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xmlns="" id="{FFE0A1A0-FDE6-4C29-97E1-8B831796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2276E-6 L 0.06076 3.4227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9547E-6 L 0.06823 -2.8954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2109E-6 L 0.06666 1.22109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5" grpId="0" animBg="1"/>
      <p:bldP spid="21" grpId="0" animBg="1"/>
      <p:bldP spid="27" grpId="0" animBg="1"/>
      <p:bldP spid="32" grpId="0" animBg="1"/>
      <p:bldP spid="33" grpId="0"/>
      <p:bldP spid="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451080"/>
            <a:ext cx="8610600" cy="34163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	: Array A, element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	: First index of element in A or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  -1 if not found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sz="2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for i = 1 to last index of A: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 if A[i] equals element: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93373-A32B-440D-8684-B0188DD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96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1049000" cy="4206240"/>
          </a:xfrm>
        </p:spPr>
        <p:txBody>
          <a:bodyPr/>
          <a:lstStyle/>
          <a:p>
            <a:r>
              <a:rPr lang="en-US" dirty="0"/>
              <a:t>The required element in the given array can be found at,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E.g. 2: It is at the first position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Best Case: minimum comparison is required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E.g. 3 or 1: Anywhere after the first position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Average Case: average number of comparison is required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E.g. 8 or 7: Last position or does not found at all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Worst Case: maximum comparison is required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4573862"/>
              </p:ext>
            </p:extLst>
          </p:nvPr>
        </p:nvGraphicFramePr>
        <p:xfrm>
          <a:off x="4065318" y="48768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5317" y="4872335"/>
            <a:ext cx="63730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399313" y="4637310"/>
            <a:ext cx="533400" cy="1926779"/>
          </a:xfrm>
          <a:prstGeom prst="leftBrace">
            <a:avLst/>
          </a:prstGeom>
          <a:ln w="28575">
            <a:solidFill>
              <a:srgbClr val="009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7103852" y="4055852"/>
            <a:ext cx="346496" cy="1295400"/>
          </a:xfrm>
          <a:prstGeom prst="rightBrace">
            <a:avLst>
              <a:gd name="adj1" fmla="val 8333"/>
              <a:gd name="adj2" fmla="val 475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326086" y="5579918"/>
            <a:ext cx="1322114" cy="516082"/>
          </a:xfrm>
          <a:prstGeom prst="wedgeRoundRectCallout">
            <a:avLst>
              <a:gd name="adj1" fmla="val 26457"/>
              <a:gd name="adj2" fmla="val -85664"/>
              <a:gd name="adj3" fmla="val 16667"/>
            </a:avLst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Best Case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702626" y="6113318"/>
            <a:ext cx="1610591" cy="516082"/>
          </a:xfrm>
          <a:prstGeom prst="wedgeRoundRectCallout">
            <a:avLst>
              <a:gd name="adj1" fmla="val 11188"/>
              <a:gd name="adj2" fmla="val -8830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Average Case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696200" y="4114933"/>
            <a:ext cx="1447800" cy="380867"/>
          </a:xfrm>
          <a:prstGeom prst="wedgeRoundRectCallout">
            <a:avLst>
              <a:gd name="adj1" fmla="val -81526"/>
              <a:gd name="adj2" fmla="val 652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Worst Case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9A83FD3-EF71-4B10-A9BA-0E6A6B43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6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945517"/>
              </p:ext>
            </p:extLst>
          </p:nvPr>
        </p:nvGraphicFramePr>
        <p:xfrm>
          <a:off x="1600200" y="2057400"/>
          <a:ext cx="8839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Best case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Average case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Worst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 case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8248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3078122"/>
              </p:ext>
            </p:extLst>
          </p:nvPr>
        </p:nvGraphicFramePr>
        <p:xfrm>
          <a:off x="1600200" y="3197352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optimal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Algorithm’s behavior under random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Algorithm’s behavior under the worst condition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592363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2743191"/>
              </p:ext>
            </p:extLst>
          </p:nvPr>
        </p:nvGraphicFramePr>
        <p:xfrm>
          <a:off x="1600200" y="2505456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minimum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average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Resource usage is maximum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33420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8785053"/>
              </p:ext>
            </p:extLst>
          </p:nvPr>
        </p:nvGraphicFramePr>
        <p:xfrm>
          <a:off x="1600200" y="4578096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Lower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Upper bound on running time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59236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4936992"/>
              </p:ext>
            </p:extLst>
          </p:nvPr>
        </p:nvGraphicFramePr>
        <p:xfrm>
          <a:off x="1600200" y="3886200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xmlns="" val="44059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Minimum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Average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Maximum number of steps or operations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33420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2605923"/>
              </p:ext>
            </p:extLst>
          </p:nvPr>
        </p:nvGraphicFramePr>
        <p:xfrm>
          <a:off x="1600200" y="5269992"/>
          <a:ext cx="883920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xmlns="" val="241382212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xmlns="" val="60422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Generally</a:t>
                      </a:r>
                      <a:r>
                        <a:rPr lang="en-US" sz="2000" b="1" baseline="0" dirty="0"/>
                        <a:t> occurs very rare in real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Average and worst-case performances are the most used in algorithm analysis.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33420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E1C98F-DA63-4F29-92AC-93768589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11392</TotalTime>
  <Words>1855</Words>
  <Application>Microsoft Office PowerPoint</Application>
  <PresentationFormat>Custom</PresentationFormat>
  <Paragraphs>790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Banded</vt:lpstr>
      <vt:lpstr>Unit 1  Analysis of Algorithms</vt:lpstr>
      <vt:lpstr>Topics to be covered</vt:lpstr>
      <vt:lpstr>PERFORMANCE ANALYSIS of algorithm </vt:lpstr>
      <vt:lpstr>Linear Search</vt:lpstr>
      <vt:lpstr>Linear Search</vt:lpstr>
      <vt:lpstr>Linear Search - Example</vt:lpstr>
      <vt:lpstr>Linear Search Algorithm</vt:lpstr>
      <vt:lpstr>Linear Search</vt:lpstr>
      <vt:lpstr>Analysis of Algorithm</vt:lpstr>
      <vt:lpstr>Book Finder</vt:lpstr>
      <vt:lpstr>Number Sorting</vt:lpstr>
      <vt:lpstr>Best, Average, &amp; Worst Case</vt:lpstr>
      <vt:lpstr>Bounds on Running Time </vt:lpstr>
      <vt:lpstr>Elementary Operation</vt:lpstr>
      <vt:lpstr>Elementary operation </vt:lpstr>
      <vt:lpstr>Elementary operation </vt:lpstr>
      <vt:lpstr>Elementary operation </vt:lpstr>
      <vt:lpstr>Asymptotic Notation</vt:lpstr>
      <vt:lpstr>Asymptotic Notations</vt:lpstr>
      <vt:lpstr>O-Notation (Big O notation) (Upper Bound)</vt:lpstr>
      <vt:lpstr>Ω-Notation (Omega notation) (Lower Bound)</vt:lpstr>
      <vt:lpstr>θ-Notation (Theta notation) (Same order) </vt:lpstr>
      <vt:lpstr>Asymptotic Notations</vt:lpstr>
      <vt:lpstr>Asymptotic Notations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Example</vt:lpstr>
      <vt:lpstr>Asymptotic Notations - Exercise</vt:lpstr>
      <vt:lpstr>Asymptotic Notations - Exercise</vt:lpstr>
      <vt:lpstr>Home Work</vt:lpstr>
      <vt:lpstr>Summary</vt:lpstr>
      <vt:lpstr>Order of rate of growth</vt:lpstr>
      <vt:lpstr>Order of rate of growth</vt:lpstr>
      <vt:lpstr>Order of rate of growth</vt:lpstr>
      <vt:lpstr>Order of rate of growth</vt:lpstr>
      <vt:lpstr>Growth of Function</vt:lpstr>
      <vt:lpstr>Growth of Function</vt:lpstr>
      <vt:lpstr>Growth of Function (HW)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VCG</cp:lastModifiedBy>
  <cp:revision>1853</cp:revision>
  <dcterms:created xsi:type="dcterms:W3CDTF">2013-05-17T03:00:03Z</dcterms:created>
  <dcterms:modified xsi:type="dcterms:W3CDTF">2021-06-23T06:53:22Z</dcterms:modified>
</cp:coreProperties>
</file>