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5" r:id="rId3"/>
    <p:sldId id="266" r:id="rId4"/>
    <p:sldId id="278" r:id="rId5"/>
    <p:sldId id="262" r:id="rId6"/>
    <p:sldId id="263" r:id="rId7"/>
    <p:sldId id="264" r:id="rId8"/>
    <p:sldId id="260" r:id="rId9"/>
    <p:sldId id="326" r:id="rId10"/>
    <p:sldId id="273" r:id="rId11"/>
    <p:sldId id="269" r:id="rId12"/>
    <p:sldId id="271" r:id="rId13"/>
    <p:sldId id="272" r:id="rId14"/>
    <p:sldId id="274" r:id="rId15"/>
    <p:sldId id="275" r:id="rId16"/>
    <p:sldId id="276" r:id="rId17"/>
    <p:sldId id="277" r:id="rId18"/>
    <p:sldId id="327"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 id="290" r:id="rId32"/>
    <p:sldId id="292" r:id="rId33"/>
    <p:sldId id="293" r:id="rId34"/>
    <p:sldId id="294" r:id="rId35"/>
    <p:sldId id="295" r:id="rId36"/>
    <p:sldId id="303" r:id="rId37"/>
    <p:sldId id="313" r:id="rId38"/>
    <p:sldId id="304" r:id="rId39"/>
    <p:sldId id="305" r:id="rId40"/>
    <p:sldId id="306" r:id="rId41"/>
    <p:sldId id="307" r:id="rId42"/>
    <p:sldId id="308" r:id="rId43"/>
    <p:sldId id="309" r:id="rId44"/>
    <p:sldId id="324" r:id="rId45"/>
    <p:sldId id="328" r:id="rId46"/>
    <p:sldId id="330" r:id="rId47"/>
    <p:sldId id="334" r:id="rId48"/>
    <p:sldId id="331" r:id="rId49"/>
    <p:sldId id="332" r:id="rId50"/>
    <p:sldId id="333" r:id="rId51"/>
    <p:sldId id="329" r:id="rId52"/>
    <p:sldId id="336" r:id="rId53"/>
    <p:sldId id="335" r:id="rId54"/>
    <p:sldId id="337" r:id="rId55"/>
    <p:sldId id="338" r:id="rId56"/>
    <p:sldId id="339" r:id="rId57"/>
    <p:sldId id="310" r:id="rId58"/>
    <p:sldId id="311" r:id="rId59"/>
    <p:sldId id="314" r:id="rId60"/>
    <p:sldId id="312" r:id="rId61"/>
    <p:sldId id="315" r:id="rId62"/>
    <p:sldId id="316" r:id="rId63"/>
    <p:sldId id="317" r:id="rId64"/>
    <p:sldId id="318" r:id="rId65"/>
    <p:sldId id="319" r:id="rId66"/>
    <p:sldId id="320" r:id="rId67"/>
    <p:sldId id="321" r:id="rId68"/>
    <p:sldId id="322" r:id="rId69"/>
    <p:sldId id="323" r:id="rId70"/>
    <p:sldId id="348" r:id="rId71"/>
    <p:sldId id="340" r:id="rId72"/>
    <p:sldId id="296" r:id="rId73"/>
    <p:sldId id="341" r:id="rId74"/>
    <p:sldId id="343" r:id="rId75"/>
    <p:sldId id="342" r:id="rId76"/>
    <p:sldId id="298" r:id="rId77"/>
    <p:sldId id="299" r:id="rId78"/>
    <p:sldId id="300" r:id="rId79"/>
    <p:sldId id="301" r:id="rId80"/>
    <p:sldId id="302" r:id="rId81"/>
    <p:sldId id="325" r:id="rId82"/>
    <p:sldId id="344" r:id="rId83"/>
    <p:sldId id="349" r:id="rId84"/>
    <p:sldId id="345" r:id="rId85"/>
    <p:sldId id="346" r:id="rId86"/>
    <p:sldId id="347"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98" d="100"/>
          <a:sy n="98" d="100"/>
        </p:scale>
        <p:origin x="2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5802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400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5205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9053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0499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64967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84773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6004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454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691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0512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39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464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148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7451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545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7/13/2021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542874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0.png"/></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8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Unit-4</a:t>
            </a:r>
            <a:endParaRPr lang="en-IN" dirty="0"/>
          </a:p>
        </p:txBody>
      </p:sp>
      <p:sp>
        <p:nvSpPr>
          <p:cNvPr id="3" name="Subtitle 2"/>
          <p:cNvSpPr>
            <a:spLocks noGrp="1"/>
          </p:cNvSpPr>
          <p:nvPr>
            <p:ph type="subTitle" idx="1"/>
          </p:nvPr>
        </p:nvSpPr>
        <p:spPr/>
        <p:txBody>
          <a:bodyPr>
            <a:normAutofit/>
          </a:bodyPr>
          <a:lstStyle/>
          <a:p>
            <a:r>
              <a:rPr lang="en-IN" sz="4800" dirty="0" smtClean="0"/>
              <a:t>Dynamic Programming</a:t>
            </a:r>
            <a:endParaRPr lang="en-IN" sz="4800" dirty="0"/>
          </a:p>
        </p:txBody>
      </p:sp>
    </p:spTree>
    <p:extLst>
      <p:ext uri="{BB962C8B-B14F-4D97-AF65-F5344CB8AC3E}">
        <p14:creationId xmlns:p14="http://schemas.microsoft.com/office/powerpoint/2010/main" val="114865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Memoization Method:</a:t>
            </a:r>
            <a:endParaRPr lang="en-IN" dirty="0"/>
          </a:p>
        </p:txBody>
      </p:sp>
      <p:sp>
        <p:nvSpPr>
          <p:cNvPr id="3" name="Content Placeholder 2"/>
          <p:cNvSpPr>
            <a:spLocks noGrp="1"/>
          </p:cNvSpPr>
          <p:nvPr>
            <p:ph idx="1"/>
          </p:nvPr>
        </p:nvSpPr>
        <p:spPr>
          <a:xfrm>
            <a:off x="2589212" y="2140085"/>
            <a:ext cx="8915400" cy="3777622"/>
          </a:xfrm>
        </p:spPr>
        <p:txBody>
          <a:bodyPr/>
          <a:lstStyle/>
          <a:p>
            <a:r>
              <a:rPr lang="en-IN" dirty="0" smtClean="0"/>
              <a:t>By storing the results of function, we avoiding the same call again and again. To avoid the same call again and again by storing the result in an array.</a:t>
            </a:r>
          </a:p>
          <a:p>
            <a:r>
              <a:rPr lang="en-IN" dirty="0"/>
              <a:t>Compute solution in a bottom-up fashion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712" y="3526351"/>
            <a:ext cx="5581246" cy="2521618"/>
          </a:xfrm>
          <a:prstGeom prst="rect">
            <a:avLst/>
          </a:prstGeom>
        </p:spPr>
      </p:pic>
    </p:spTree>
    <p:extLst>
      <p:ext uri="{BB962C8B-B14F-4D97-AF65-F5344CB8AC3E}">
        <p14:creationId xmlns:p14="http://schemas.microsoft.com/office/powerpoint/2010/main" val="3786010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Fibonacci numbers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92219" y="2133600"/>
            <a:ext cx="8912393" cy="3777622"/>
          </a:xfrm>
          <a:prstGeom prst="rect">
            <a:avLst/>
          </a:prstGeom>
        </p:spPr>
      </p:pic>
    </p:spTree>
    <p:extLst>
      <p:ext uri="{BB962C8B-B14F-4D97-AF65-F5344CB8AC3E}">
        <p14:creationId xmlns:p14="http://schemas.microsoft.com/office/powerpoint/2010/main" val="52184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89212" y="2133600"/>
            <a:ext cx="8915400" cy="3777622"/>
          </a:xfrm>
          <a:prstGeom prst="rect">
            <a:avLst/>
          </a:prstGeom>
        </p:spPr>
      </p:pic>
    </p:spTree>
    <p:extLst>
      <p:ext uri="{BB962C8B-B14F-4D97-AF65-F5344CB8AC3E}">
        <p14:creationId xmlns:p14="http://schemas.microsoft.com/office/powerpoint/2010/main" val="2883142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algn="just"/>
                <a:r>
                  <a:rPr lang="en-IN" dirty="0" smtClean="0"/>
                  <a:t>For finding </a:t>
                </a:r>
                <a:r>
                  <a:rPr lang="en-IN" dirty="0" err="1" smtClean="0"/>
                  <a:t>fibbo</a:t>
                </a:r>
                <a:r>
                  <a:rPr lang="en-IN" dirty="0" smtClean="0"/>
                  <a:t>(6) than total functions calls are 25.</a:t>
                </a:r>
              </a:p>
              <a:p>
                <a:pPr algn="just"/>
                <a:r>
                  <a:rPr lang="en-IN" dirty="0" smtClean="0"/>
                  <a:t>If we consider all function calls than the time complexity is:</a:t>
                </a:r>
              </a:p>
              <a:p>
                <a:pPr lvl="1" algn="just"/>
                <a:r>
                  <a:rPr lang="en-IN" sz="1800" dirty="0"/>
                  <a:t>fibbo(n-2)+</a:t>
                </a:r>
                <a:r>
                  <a:rPr lang="en-IN" sz="1800" dirty="0" err="1"/>
                  <a:t>fibbo</a:t>
                </a:r>
                <a:r>
                  <a:rPr lang="en-IN" sz="1800" dirty="0"/>
                  <a:t>(n-1) than calling itself two times (assume n-2 as n-1)</a:t>
                </a:r>
              </a:p>
              <a:p>
                <a:pPr lvl="1" algn="just"/>
                <a:r>
                  <a:rPr lang="en-IN" sz="1800" dirty="0"/>
                  <a:t>Recurrence Relation:  T(n)=2T(n-1)+1</a:t>
                </a:r>
              </a:p>
              <a:p>
                <a:pPr lvl="1" algn="just"/>
                <a:r>
                  <a:rPr lang="en-IN" sz="1800" dirty="0"/>
                  <a:t>Time Complexity: O(</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2</m:t>
                        </m:r>
                      </m:e>
                      <m:sup>
                        <m:r>
                          <a:rPr lang="en-IN" sz="1800" i="1">
                            <a:latin typeface="Cambria Math" panose="02040503050406030204" pitchFamily="18" charset="0"/>
                          </a:rPr>
                          <m:t>𝑛</m:t>
                        </m:r>
                      </m:sup>
                    </m:sSup>
                  </m:oMath>
                </a14:m>
                <a:r>
                  <a:rPr lang="en-IN" sz="1800" dirty="0" smtClean="0"/>
                  <a:t>)</a:t>
                </a:r>
              </a:p>
              <a:p>
                <a:pPr algn="just"/>
                <a:r>
                  <a:rPr lang="en-IN" dirty="0" smtClean="0"/>
                  <a:t>To reduce this time, we take a array and store the value of </a:t>
                </a:r>
                <a:r>
                  <a:rPr lang="en-IN" dirty="0" err="1" smtClean="0"/>
                  <a:t>fibbo</a:t>
                </a:r>
                <a:r>
                  <a:rPr lang="en-IN" dirty="0" smtClean="0"/>
                  <a:t>() function to it.</a:t>
                </a:r>
              </a:p>
              <a:p>
                <a:pPr algn="just"/>
                <a:r>
                  <a:rPr lang="en-IN" dirty="0" smtClean="0"/>
                  <a:t>So, total number of calls are 7.</a:t>
                </a:r>
              </a:p>
              <a:p>
                <a:pPr algn="just"/>
                <a:r>
                  <a:rPr lang="en-IN" dirty="0" smtClean="0"/>
                  <a:t>If total number of calls are n</a:t>
                </a:r>
              </a:p>
              <a:p>
                <a:pPr lvl="1" algn="just"/>
                <a:r>
                  <a:rPr lang="en-IN" sz="1800" dirty="0" err="1" smtClean="0"/>
                  <a:t>fibbo</a:t>
                </a:r>
                <a:r>
                  <a:rPr lang="en-IN" sz="1800" dirty="0" smtClean="0"/>
                  <a:t>(n) = n+1 calls</a:t>
                </a:r>
              </a:p>
              <a:p>
                <a:pPr lvl="1" algn="just"/>
                <a:r>
                  <a:rPr lang="en-IN" sz="1800" dirty="0" smtClean="0"/>
                  <a:t>Time complexity: 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547" b="-15000"/>
                </a:stretch>
              </a:blipFill>
            </p:spPr>
            <p:txBody>
              <a:bodyPr/>
              <a:lstStyle/>
              <a:p>
                <a:r>
                  <a:rPr lang="en-IN">
                    <a:noFill/>
                  </a:rPr>
                  <a:t> </a:t>
                </a:r>
              </a:p>
            </p:txBody>
          </p:sp>
        </mc:Fallback>
      </mc:AlternateContent>
    </p:spTree>
    <p:extLst>
      <p:ext uri="{BB962C8B-B14F-4D97-AF65-F5344CB8AC3E}">
        <p14:creationId xmlns:p14="http://schemas.microsoft.com/office/powerpoint/2010/main" val="4290436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Tabulation Method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650388" y="19395"/>
            <a:ext cx="3729930" cy="7501139"/>
          </a:xfrm>
        </p:spPr>
      </p:pic>
    </p:spTree>
    <p:extLst>
      <p:ext uri="{BB962C8B-B14F-4D97-AF65-F5344CB8AC3E}">
        <p14:creationId xmlns:p14="http://schemas.microsoft.com/office/powerpoint/2010/main" val="3514982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We mostly write iterative functions only in dynamic programming which will fill up the table to get the values from  the smaller value onwards.</a:t>
            </a:r>
          </a:p>
          <a:p>
            <a:pPr algn="just"/>
            <a:r>
              <a:rPr lang="en-IN" dirty="0" smtClean="0"/>
              <a:t>It is bottom-up approach.</a:t>
            </a:r>
          </a:p>
          <a:p>
            <a:pPr algn="just"/>
            <a:r>
              <a:rPr lang="en-IN" dirty="0" smtClean="0"/>
              <a:t>Mostly tabulation method is used in dynamic programming.</a:t>
            </a:r>
            <a:endParaRPr lang="en-IN" dirty="0"/>
          </a:p>
        </p:txBody>
      </p:sp>
    </p:spTree>
    <p:extLst>
      <p:ext uri="{BB962C8B-B14F-4D97-AF65-F5344CB8AC3E}">
        <p14:creationId xmlns:p14="http://schemas.microsoft.com/office/powerpoint/2010/main" val="4168809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Binomial Coefficients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A binomial coefficient C(</a:t>
                </a:r>
                <a:r>
                  <a:rPr lang="en-IN" dirty="0" err="1" smtClean="0"/>
                  <a:t>n,k</a:t>
                </a:r>
                <a:r>
                  <a:rPr lang="en-IN" dirty="0" smtClean="0"/>
                  <a:t>) can be defined as the coefficient of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𝑘</m:t>
                        </m:r>
                      </m:sup>
                    </m:sSup>
                    <m:r>
                      <a:rPr lang="en-IN" b="0" i="1" smtClean="0">
                        <a:latin typeface="Cambria Math" panose="02040503050406030204" pitchFamily="18" charset="0"/>
                      </a:rPr>
                      <m:t> </m:t>
                    </m:r>
                  </m:oMath>
                </a14:m>
                <a:r>
                  <a:rPr lang="en-IN" dirty="0" smtClean="0"/>
                  <a:t>in the expansion of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m:t>
                        </m:r>
                        <m:r>
                          <a:rPr lang="en-IN" i="1">
                            <a:latin typeface="Cambria Math" panose="02040503050406030204" pitchFamily="18" charset="0"/>
                          </a:rPr>
                          <m:t>𝑥</m:t>
                        </m:r>
                        <m:r>
                          <a:rPr lang="en-IN" b="0" i="1" smtClean="0">
                            <a:latin typeface="Cambria Math" panose="02040503050406030204" pitchFamily="18" charset="0"/>
                          </a:rPr>
                          <m:t>)</m:t>
                        </m:r>
                      </m:e>
                      <m:sup>
                        <m:r>
                          <a:rPr lang="en-IN" b="0" i="1" smtClean="0">
                            <a:latin typeface="Cambria Math" panose="02040503050406030204" pitchFamily="18" charset="0"/>
                          </a:rPr>
                          <m:t>𝑛</m:t>
                        </m:r>
                      </m:sup>
                    </m:sSup>
                    <m:r>
                      <a:rPr lang="en-IN" i="1">
                        <a:latin typeface="Cambria Math" panose="02040503050406030204" pitchFamily="18" charset="0"/>
                      </a:rPr>
                      <m:t> </m:t>
                    </m:r>
                  </m:oMath>
                </a14:m>
                <a:r>
                  <a:rPr lang="en-IN" dirty="0" smtClean="0"/>
                  <a: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4386262" y="2990850"/>
            <a:ext cx="4069523" cy="1042886"/>
          </a:xfrm>
          <a:prstGeom prst="rect">
            <a:avLst/>
          </a:prstGeom>
        </p:spPr>
      </p:pic>
      <p:pic>
        <p:nvPicPr>
          <p:cNvPr id="5" name="Picture 4"/>
          <p:cNvPicPr>
            <a:picLocks noChangeAspect="1"/>
          </p:cNvPicPr>
          <p:nvPr/>
        </p:nvPicPr>
        <p:blipFill>
          <a:blip r:embed="rId4"/>
          <a:stretch>
            <a:fillRect/>
          </a:stretch>
        </p:blipFill>
        <p:spPr>
          <a:xfrm>
            <a:off x="3891771" y="4418182"/>
            <a:ext cx="5095875" cy="1238250"/>
          </a:xfrm>
          <a:prstGeom prst="rect">
            <a:avLst/>
          </a:prstGeom>
        </p:spPr>
      </p:pic>
    </p:spTree>
    <p:extLst>
      <p:ext uri="{BB962C8B-B14F-4D97-AF65-F5344CB8AC3E}">
        <p14:creationId xmlns:p14="http://schemas.microsoft.com/office/powerpoint/2010/main" val="1373966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89211" y="2133600"/>
            <a:ext cx="8915401" cy="3774331"/>
          </a:xfrm>
          <a:prstGeom prst="rect">
            <a:avLst/>
          </a:prstGeom>
        </p:spPr>
      </p:pic>
    </p:spTree>
    <p:extLst>
      <p:ext uri="{BB962C8B-B14F-4D97-AF65-F5344CB8AC3E}">
        <p14:creationId xmlns:p14="http://schemas.microsoft.com/office/powerpoint/2010/main" val="2786817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smtClean="0"/>
              <a:t>Application </a:t>
            </a:r>
            <a:r>
              <a:rPr lang="en-IN" b="1" dirty="0"/>
              <a:t>of Dynamic Programming</a:t>
            </a:r>
          </a:p>
          <a:p>
            <a:pPr marL="800100" lvl="1" indent="-342900">
              <a:buFont typeface="+mj-lt"/>
              <a:buAutoNum type="arabicParenR"/>
            </a:pPr>
            <a:r>
              <a:rPr lang="en-IN" dirty="0"/>
              <a:t>0/1 Knapsack </a:t>
            </a:r>
            <a:r>
              <a:rPr lang="en-IN" dirty="0" smtClean="0"/>
              <a:t>problem</a:t>
            </a:r>
          </a:p>
          <a:p>
            <a:pPr marL="800100" lvl="1" indent="-342900">
              <a:buFont typeface="+mj-lt"/>
              <a:buAutoNum type="arabicParenR"/>
            </a:pPr>
            <a:r>
              <a:rPr lang="en-IN" dirty="0" smtClean="0"/>
              <a:t>All pair shortest </a:t>
            </a:r>
            <a:r>
              <a:rPr lang="en-IN" dirty="0"/>
              <a:t>path </a:t>
            </a:r>
            <a:r>
              <a:rPr lang="en-IN" dirty="0" smtClean="0"/>
              <a:t>problem</a:t>
            </a:r>
          </a:p>
          <a:p>
            <a:pPr marL="800100" lvl="1" indent="-342900">
              <a:buFont typeface="+mj-lt"/>
              <a:buAutoNum type="arabicParenR"/>
            </a:pPr>
            <a:r>
              <a:rPr lang="en-IN" dirty="0" smtClean="0"/>
              <a:t>Matric </a:t>
            </a:r>
            <a:r>
              <a:rPr lang="en-IN" dirty="0"/>
              <a:t>chain </a:t>
            </a:r>
            <a:r>
              <a:rPr lang="en-IN" dirty="0" smtClean="0"/>
              <a:t>multiplication</a:t>
            </a:r>
          </a:p>
          <a:p>
            <a:pPr marL="800100" lvl="1" indent="-342900">
              <a:buFont typeface="+mj-lt"/>
              <a:buAutoNum type="arabicParenR"/>
            </a:pPr>
            <a:r>
              <a:rPr lang="en-IN" dirty="0" smtClean="0"/>
              <a:t>Longest Common Subsequence (LCS)</a:t>
            </a:r>
            <a:endParaRPr lang="en-IN" dirty="0"/>
          </a:p>
        </p:txBody>
      </p:sp>
    </p:spTree>
    <p:extLst>
      <p:ext uri="{BB962C8B-B14F-4D97-AF65-F5344CB8AC3E}">
        <p14:creationId xmlns:p14="http://schemas.microsoft.com/office/powerpoint/2010/main" val="752453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Making Change problem:</a:t>
            </a:r>
            <a:endParaRPr lang="en-IN" b="1" dirty="0"/>
          </a:p>
        </p:txBody>
      </p:sp>
      <p:sp>
        <p:nvSpPr>
          <p:cNvPr id="3" name="Content Placeholder 2"/>
          <p:cNvSpPr>
            <a:spLocks noGrp="1"/>
          </p:cNvSpPr>
          <p:nvPr>
            <p:ph idx="1"/>
          </p:nvPr>
        </p:nvSpPr>
        <p:spPr/>
        <p:txBody>
          <a:bodyPr/>
          <a:lstStyle/>
          <a:p>
            <a:pPr algn="just"/>
            <a:r>
              <a:rPr lang="en-IN" dirty="0" smtClean="0"/>
              <a:t>Given: Coins of different denomination and amount</a:t>
            </a:r>
          </a:p>
          <a:p>
            <a:pPr algn="just"/>
            <a:r>
              <a:rPr lang="en-IN" dirty="0" smtClean="0"/>
              <a:t>Problem: Find out minimum number of coins to make change of given amount using given coins [infinite supply of coins].</a:t>
            </a:r>
          </a:p>
          <a:p>
            <a:pPr algn="just"/>
            <a:r>
              <a:rPr lang="en-IN" dirty="0"/>
              <a:t>Greedy algorithm works only in a limited number of instances or when a coins of a particular denomination are missing or in short supply, the algorithm may either find a suboptimal answer or not find an answer at all. </a:t>
            </a:r>
          </a:p>
        </p:txBody>
      </p:sp>
      <p:pic>
        <p:nvPicPr>
          <p:cNvPr id="4" name="Picture 3"/>
          <p:cNvPicPr>
            <a:picLocks noChangeAspect="1"/>
          </p:cNvPicPr>
          <p:nvPr/>
        </p:nvPicPr>
        <p:blipFill>
          <a:blip r:embed="rId2"/>
          <a:stretch>
            <a:fillRect/>
          </a:stretch>
        </p:blipFill>
        <p:spPr>
          <a:xfrm>
            <a:off x="3610583" y="4520119"/>
            <a:ext cx="6538608" cy="1848255"/>
          </a:xfrm>
          <a:prstGeom prst="rect">
            <a:avLst/>
          </a:prstGeom>
        </p:spPr>
      </p:pic>
    </p:spTree>
    <p:extLst>
      <p:ext uri="{BB962C8B-B14F-4D97-AF65-F5344CB8AC3E}">
        <p14:creationId xmlns:p14="http://schemas.microsoft.com/office/powerpoint/2010/main" val="441763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Strategy for designing algorithms is dynamic programming</a:t>
            </a:r>
          </a:p>
          <a:p>
            <a:pPr lvl="1" algn="just"/>
            <a:r>
              <a:rPr lang="en-IN" dirty="0" smtClean="0"/>
              <a:t>Used </a:t>
            </a:r>
            <a:r>
              <a:rPr lang="en-IN" dirty="0"/>
              <a:t>when problem breaks down into recurring small sub </a:t>
            </a:r>
            <a:r>
              <a:rPr lang="en-IN" dirty="0" smtClean="0"/>
              <a:t>problems</a:t>
            </a:r>
          </a:p>
          <a:p>
            <a:pPr algn="just"/>
            <a:r>
              <a:rPr lang="en-IN" dirty="0" smtClean="0"/>
              <a:t>Dynamic programming is typically applied  to optimization problems. In such  problem  there can be many solutions. </a:t>
            </a:r>
            <a:endParaRPr lang="en-IN" dirty="0" smtClean="0"/>
          </a:p>
          <a:p>
            <a:pPr algn="just"/>
            <a:r>
              <a:rPr lang="en-IN" dirty="0" smtClean="0"/>
              <a:t>Each </a:t>
            </a:r>
            <a:r>
              <a:rPr lang="en-IN" dirty="0" smtClean="0"/>
              <a:t>solution has a value </a:t>
            </a:r>
            <a:r>
              <a:rPr lang="en-IN" dirty="0" smtClean="0"/>
              <a:t>and have </a:t>
            </a:r>
            <a:r>
              <a:rPr lang="en-IN" dirty="0" smtClean="0"/>
              <a:t>to find a solution with the optimal value.</a:t>
            </a:r>
          </a:p>
          <a:p>
            <a:pPr lvl="1" algn="just"/>
            <a:endParaRPr lang="en-IN" dirty="0" smtClean="0"/>
          </a:p>
        </p:txBody>
      </p:sp>
    </p:spTree>
    <p:extLst>
      <p:ext uri="{BB962C8B-B14F-4D97-AF65-F5344CB8AC3E}">
        <p14:creationId xmlns:p14="http://schemas.microsoft.com/office/powerpoint/2010/main" val="3624329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Steps:</a:t>
            </a:r>
          </a:p>
          <a:p>
            <a:pPr lvl="1"/>
            <a:r>
              <a:rPr lang="en-IN" dirty="0"/>
              <a:t>Exclude the coin</a:t>
            </a:r>
          </a:p>
          <a:p>
            <a:pPr lvl="1"/>
            <a:r>
              <a:rPr lang="en-IN" dirty="0"/>
              <a:t>Include the coin</a:t>
            </a:r>
          </a:p>
          <a:p>
            <a:pPr lvl="1"/>
            <a:r>
              <a:rPr lang="en-IN" dirty="0"/>
              <a:t>Add (1) and (</a:t>
            </a:r>
            <a:r>
              <a:rPr lang="en-IN" dirty="0" smtClean="0"/>
              <a:t>2</a:t>
            </a:r>
            <a:r>
              <a:rPr lang="en-IN" dirty="0"/>
              <a:t>)</a:t>
            </a:r>
            <a:endParaRPr lang="en-IN" dirty="0" smtClean="0"/>
          </a:p>
          <a:p>
            <a:r>
              <a:rPr lang="en-IN" dirty="0" smtClean="0"/>
              <a:t>Example: </a:t>
            </a:r>
          </a:p>
          <a:p>
            <a:pPr lvl="1"/>
            <a:r>
              <a:rPr lang="en-IN" dirty="0" smtClean="0"/>
              <a:t>Coins: {2, 3, 5, 10}</a:t>
            </a:r>
          </a:p>
          <a:p>
            <a:pPr lvl="1"/>
            <a:r>
              <a:rPr lang="en-IN" dirty="0" smtClean="0"/>
              <a:t>W: 15 (Total Amount)</a:t>
            </a:r>
          </a:p>
          <a:p>
            <a:pPr lvl="1"/>
            <a:r>
              <a:rPr lang="en-IN" dirty="0" smtClean="0"/>
              <a:t>Find total possible ways?</a:t>
            </a:r>
          </a:p>
        </p:txBody>
      </p:sp>
      <p:pic>
        <p:nvPicPr>
          <p:cNvPr id="4" name="Picture 3"/>
          <p:cNvPicPr>
            <a:picLocks noChangeAspect="1"/>
          </p:cNvPicPr>
          <p:nvPr/>
        </p:nvPicPr>
        <p:blipFill>
          <a:blip r:embed="rId2"/>
          <a:stretch>
            <a:fillRect/>
          </a:stretch>
        </p:blipFill>
        <p:spPr>
          <a:xfrm>
            <a:off x="4127366" y="5319727"/>
            <a:ext cx="6248805" cy="902780"/>
          </a:xfrm>
          <a:prstGeom prst="rect">
            <a:avLst/>
          </a:prstGeom>
        </p:spPr>
      </p:pic>
    </p:spTree>
    <p:extLst>
      <p:ext uri="{BB962C8B-B14F-4D97-AF65-F5344CB8AC3E}">
        <p14:creationId xmlns:p14="http://schemas.microsoft.com/office/powerpoint/2010/main" val="3723891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9919548"/>
              </p:ext>
            </p:extLst>
          </p:nvPr>
        </p:nvGraphicFramePr>
        <p:xfrm>
          <a:off x="1472119" y="2457856"/>
          <a:ext cx="10265960" cy="3450075"/>
        </p:xfrm>
        <a:graphic>
          <a:graphicData uri="http://schemas.openxmlformats.org/drawingml/2006/table">
            <a:tbl>
              <a:tblPr firstRow="1" bandRow="1">
                <a:tableStyleId>{5C22544A-7EE6-4342-B048-85BDC9FD1C3A}</a:tableStyleId>
              </a:tblPr>
              <a:tblGrid>
                <a:gridCol w="603880"/>
                <a:gridCol w="603880"/>
                <a:gridCol w="603880"/>
                <a:gridCol w="603880"/>
                <a:gridCol w="603880"/>
                <a:gridCol w="603880"/>
                <a:gridCol w="603880"/>
                <a:gridCol w="603880"/>
                <a:gridCol w="603880"/>
                <a:gridCol w="603880"/>
                <a:gridCol w="603880"/>
                <a:gridCol w="603880"/>
                <a:gridCol w="603880"/>
                <a:gridCol w="603880"/>
                <a:gridCol w="603880"/>
                <a:gridCol w="603880"/>
                <a:gridCol w="603880"/>
              </a:tblGrid>
              <a:tr h="690015">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c>
                  <a:txBody>
                    <a:bodyPr/>
                    <a:lstStyle/>
                    <a:p>
                      <a:pPr algn="ctr"/>
                      <a:r>
                        <a:rPr lang="en-IN" dirty="0" smtClean="0"/>
                        <a:t>9</a:t>
                      </a:r>
                      <a:endParaRPr lang="en-IN" dirty="0"/>
                    </a:p>
                  </a:txBody>
                  <a:tcPr/>
                </a:tc>
                <a:tc>
                  <a:txBody>
                    <a:bodyPr/>
                    <a:lstStyle/>
                    <a:p>
                      <a:pPr algn="ctr"/>
                      <a:r>
                        <a:rPr lang="en-IN" dirty="0" smtClean="0"/>
                        <a:t>10</a:t>
                      </a:r>
                      <a:endParaRPr lang="en-IN" dirty="0"/>
                    </a:p>
                  </a:txBody>
                  <a:tcPr/>
                </a:tc>
                <a:tc>
                  <a:txBody>
                    <a:bodyPr/>
                    <a:lstStyle/>
                    <a:p>
                      <a:pPr algn="ctr"/>
                      <a:r>
                        <a:rPr lang="en-IN" dirty="0" smtClean="0"/>
                        <a:t>11</a:t>
                      </a:r>
                      <a:endParaRPr lang="en-IN" dirty="0"/>
                    </a:p>
                  </a:txBody>
                  <a:tcPr/>
                </a:tc>
                <a:tc>
                  <a:txBody>
                    <a:bodyPr/>
                    <a:lstStyle/>
                    <a:p>
                      <a:pPr algn="ctr"/>
                      <a:r>
                        <a:rPr lang="en-IN" dirty="0" smtClean="0"/>
                        <a:t>12</a:t>
                      </a:r>
                      <a:endParaRPr lang="en-IN" dirty="0"/>
                    </a:p>
                  </a:txBody>
                  <a:tcPr/>
                </a:tc>
                <a:tc>
                  <a:txBody>
                    <a:bodyPr/>
                    <a:lstStyle/>
                    <a:p>
                      <a:pPr algn="ctr"/>
                      <a:r>
                        <a:rPr lang="en-IN" dirty="0" smtClean="0"/>
                        <a:t>13</a:t>
                      </a:r>
                      <a:endParaRPr lang="en-IN" dirty="0"/>
                    </a:p>
                  </a:txBody>
                  <a:tcPr/>
                </a:tc>
                <a:tc>
                  <a:txBody>
                    <a:bodyPr/>
                    <a:lstStyle/>
                    <a:p>
                      <a:pPr algn="ctr"/>
                      <a:r>
                        <a:rPr lang="en-IN" dirty="0" smtClean="0"/>
                        <a:t>14</a:t>
                      </a:r>
                      <a:endParaRPr lang="en-IN" dirty="0"/>
                    </a:p>
                  </a:txBody>
                  <a:tcPr/>
                </a:tc>
                <a:tc>
                  <a:txBody>
                    <a:bodyPr/>
                    <a:lstStyle/>
                    <a:p>
                      <a:pPr algn="ctr"/>
                      <a:r>
                        <a:rPr lang="en-IN" dirty="0" smtClean="0"/>
                        <a:t>15</a:t>
                      </a:r>
                      <a:endParaRPr lang="en-IN" dirty="0"/>
                    </a:p>
                  </a:txBody>
                  <a:tcPr/>
                </a:tc>
              </a:tr>
              <a:tr h="690015">
                <a:tc>
                  <a:txBody>
                    <a:bodyPr/>
                    <a:lstStyle/>
                    <a:p>
                      <a:pPr algn="ctr"/>
                      <a:r>
                        <a:rPr lang="en-IN" b="1" dirty="0" smtClean="0">
                          <a:solidFill>
                            <a:srgbClr val="0070C0"/>
                          </a:solidFill>
                        </a:rPr>
                        <a:t>2</a:t>
                      </a:r>
                      <a:endParaRPr lang="en-IN" b="1" dirty="0">
                        <a:solidFill>
                          <a:srgbClr val="0070C0"/>
                        </a:solidFill>
                      </a:endParaRPr>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r>
              <a:tr h="690015">
                <a:tc>
                  <a:txBody>
                    <a:bodyPr/>
                    <a:lstStyle/>
                    <a:p>
                      <a:pPr algn="ctr"/>
                      <a:r>
                        <a:rPr lang="en-IN" b="1" dirty="0" smtClean="0">
                          <a:solidFill>
                            <a:srgbClr val="0070C0"/>
                          </a:solidFill>
                        </a:rPr>
                        <a:t>3</a:t>
                      </a:r>
                      <a:endParaRPr lang="en-IN" b="1" dirty="0">
                        <a:solidFill>
                          <a:srgbClr val="0070C0"/>
                        </a:solidFill>
                      </a:endParaRPr>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r>
              <a:tr h="690015">
                <a:tc>
                  <a:txBody>
                    <a:bodyPr/>
                    <a:lstStyle/>
                    <a:p>
                      <a:pPr algn="ctr"/>
                      <a:r>
                        <a:rPr lang="en-IN" b="1" dirty="0" smtClean="0">
                          <a:solidFill>
                            <a:srgbClr val="0070C0"/>
                          </a:solidFill>
                        </a:rPr>
                        <a:t>5</a:t>
                      </a:r>
                      <a:endParaRPr lang="en-IN" b="1" dirty="0">
                        <a:solidFill>
                          <a:srgbClr val="0070C0"/>
                        </a:solidFill>
                      </a:endParaRPr>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r>
              <a:tr h="690015">
                <a:tc>
                  <a:txBody>
                    <a:bodyPr/>
                    <a:lstStyle/>
                    <a:p>
                      <a:pPr algn="ctr"/>
                      <a:r>
                        <a:rPr lang="en-IN" b="1" dirty="0" smtClean="0">
                          <a:solidFill>
                            <a:srgbClr val="0070C0"/>
                          </a:solidFill>
                        </a:rPr>
                        <a:t>10</a:t>
                      </a:r>
                      <a:endParaRPr lang="en-IN" b="1" dirty="0">
                        <a:solidFill>
                          <a:srgbClr val="0070C0"/>
                        </a:solidFill>
                      </a:endParaRPr>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5</a:t>
                      </a:r>
                      <a:endParaRPr lang="en-IN" dirty="0"/>
                    </a:p>
                  </a:txBody>
                  <a:tcPr/>
                </a:tc>
                <a:tc>
                  <a:txBody>
                    <a:bodyPr/>
                    <a:lstStyle/>
                    <a:p>
                      <a:pPr algn="ctr"/>
                      <a:r>
                        <a:rPr lang="en-IN" dirty="0" smtClean="0"/>
                        <a:t>4</a:t>
                      </a:r>
                      <a:endParaRPr lang="en-IN" dirty="0"/>
                    </a:p>
                  </a:txBody>
                  <a:tcPr/>
                </a:tc>
                <a:tc>
                  <a:txBody>
                    <a:bodyPr/>
                    <a:lstStyle/>
                    <a:p>
                      <a:pPr algn="ctr"/>
                      <a:r>
                        <a:rPr lang="en-IN" dirty="0" smtClean="0"/>
                        <a:t>6</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9</a:t>
                      </a:r>
                      <a:endParaRPr lang="en-IN" dirty="0"/>
                    </a:p>
                  </a:txBody>
                  <a:tcPr/>
                </a:tc>
              </a:tr>
            </a:tbl>
          </a:graphicData>
        </a:graphic>
      </p:graphicFrame>
      <p:cxnSp>
        <p:nvCxnSpPr>
          <p:cNvPr id="6" name="Straight Connector 5"/>
          <p:cNvCxnSpPr/>
          <p:nvPr/>
        </p:nvCxnSpPr>
        <p:spPr>
          <a:xfrm>
            <a:off x="1501300" y="2467796"/>
            <a:ext cx="557720" cy="64202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361871" y="2900996"/>
            <a:ext cx="1952017" cy="246221"/>
          </a:xfrm>
          <a:prstGeom prst="rect">
            <a:avLst/>
          </a:prstGeom>
          <a:noFill/>
        </p:spPr>
        <p:txBody>
          <a:bodyPr wrap="square" rtlCol="0">
            <a:spAutoFit/>
          </a:bodyPr>
          <a:lstStyle/>
          <a:p>
            <a:r>
              <a:rPr lang="en-IN" sz="1000" dirty="0" smtClean="0">
                <a:solidFill>
                  <a:schemeClr val="bg1"/>
                </a:solidFill>
              </a:rPr>
              <a:t>Coins (i)</a:t>
            </a:r>
            <a:endParaRPr lang="en-IN" sz="1000" dirty="0">
              <a:solidFill>
                <a:schemeClr val="bg1"/>
              </a:solidFill>
            </a:endParaRPr>
          </a:p>
        </p:txBody>
      </p:sp>
      <p:sp>
        <p:nvSpPr>
          <p:cNvPr id="11" name="TextBox 10"/>
          <p:cNvSpPr txBox="1"/>
          <p:nvPr/>
        </p:nvSpPr>
        <p:spPr>
          <a:xfrm>
            <a:off x="1658275" y="2542587"/>
            <a:ext cx="429926" cy="246221"/>
          </a:xfrm>
          <a:prstGeom prst="rect">
            <a:avLst/>
          </a:prstGeom>
          <a:noFill/>
        </p:spPr>
        <p:txBody>
          <a:bodyPr wrap="none" rtlCol="0">
            <a:spAutoFit/>
          </a:bodyPr>
          <a:lstStyle/>
          <a:p>
            <a:r>
              <a:rPr lang="en-IN" sz="1000" dirty="0" smtClean="0">
                <a:solidFill>
                  <a:schemeClr val="bg1"/>
                </a:solidFill>
              </a:rPr>
              <a:t>W(j)</a:t>
            </a:r>
            <a:endParaRPr lang="en-IN" sz="1000" dirty="0">
              <a:solidFill>
                <a:schemeClr val="bg1"/>
              </a:solidFill>
            </a:endParaRPr>
          </a:p>
        </p:txBody>
      </p:sp>
      <p:sp>
        <p:nvSpPr>
          <p:cNvPr id="12" name="Oval 11"/>
          <p:cNvSpPr/>
          <p:nvPr/>
        </p:nvSpPr>
        <p:spPr>
          <a:xfrm>
            <a:off x="11258144" y="5265906"/>
            <a:ext cx="337226" cy="376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IN" dirty="0"/>
          </a:p>
        </p:txBody>
      </p:sp>
      <p:sp>
        <p:nvSpPr>
          <p:cNvPr id="13" name="TextBox 12"/>
          <p:cNvSpPr txBox="1"/>
          <p:nvPr/>
        </p:nvSpPr>
        <p:spPr>
          <a:xfrm>
            <a:off x="9751204" y="5997314"/>
            <a:ext cx="2273379" cy="369332"/>
          </a:xfrm>
          <a:prstGeom prst="rect">
            <a:avLst/>
          </a:prstGeom>
          <a:noFill/>
        </p:spPr>
        <p:txBody>
          <a:bodyPr wrap="none" rtlCol="0">
            <a:spAutoFit/>
          </a:bodyPr>
          <a:lstStyle/>
          <a:p>
            <a:r>
              <a:rPr lang="en-IN" dirty="0" smtClean="0"/>
              <a:t>Total Possible ways</a:t>
            </a:r>
            <a:endParaRPr lang="en-IN" dirty="0"/>
          </a:p>
        </p:txBody>
      </p:sp>
      <p:cxnSp>
        <p:nvCxnSpPr>
          <p:cNvPr id="15" name="Straight Arrow Connector 14"/>
          <p:cNvCxnSpPr/>
          <p:nvPr/>
        </p:nvCxnSpPr>
        <p:spPr>
          <a:xfrm flipV="1">
            <a:off x="11426757" y="5642044"/>
            <a:ext cx="1" cy="453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3669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pic>
        <p:nvPicPr>
          <p:cNvPr id="4" name="Content Placeholder 3"/>
          <p:cNvPicPr>
            <a:picLocks noGrp="1" noChangeAspect="1"/>
          </p:cNvPicPr>
          <p:nvPr>
            <p:ph idx="1"/>
          </p:nvPr>
        </p:nvPicPr>
        <p:blipFill>
          <a:blip r:embed="rId2"/>
          <a:stretch>
            <a:fillRect/>
          </a:stretch>
        </p:blipFill>
        <p:spPr>
          <a:xfrm>
            <a:off x="3910518" y="1666674"/>
            <a:ext cx="5648529" cy="4532152"/>
          </a:xfrm>
          <a:prstGeom prst="rect">
            <a:avLst/>
          </a:prstGeom>
        </p:spPr>
      </p:pic>
    </p:spTree>
    <p:extLst>
      <p:ext uri="{BB962C8B-B14F-4D97-AF65-F5344CB8AC3E}">
        <p14:creationId xmlns:p14="http://schemas.microsoft.com/office/powerpoint/2010/main" val="2667128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pPr lvl="1"/>
            <a:r>
              <a:rPr lang="en-IN" dirty="0"/>
              <a:t>Coins: {1, 5, 6, 9} (Use infinite number of coins)</a:t>
            </a:r>
          </a:p>
          <a:p>
            <a:pPr lvl="1"/>
            <a:r>
              <a:rPr lang="en-IN" dirty="0"/>
              <a:t>Amount W = </a:t>
            </a:r>
            <a:r>
              <a:rPr lang="en-IN" dirty="0" smtClean="0"/>
              <a:t>10 </a:t>
            </a:r>
            <a:endParaRPr lang="en-IN" dirty="0"/>
          </a:p>
          <a:p>
            <a:pPr lvl="1"/>
            <a:r>
              <a:rPr lang="en-IN" dirty="0"/>
              <a:t>Find minimum number of coins</a:t>
            </a:r>
            <a:r>
              <a:rPr lang="en-IN" dirty="0" smtClean="0"/>
              <a:t>?</a:t>
            </a:r>
          </a:p>
          <a:p>
            <a:r>
              <a:rPr lang="en-IN" dirty="0" smtClean="0"/>
              <a:t>We use tabular method/bottom-up approach</a:t>
            </a:r>
          </a:p>
        </p:txBody>
      </p:sp>
    </p:spTree>
    <p:extLst>
      <p:ext uri="{BB962C8B-B14F-4D97-AF65-F5344CB8AC3E}">
        <p14:creationId xmlns:p14="http://schemas.microsoft.com/office/powerpoint/2010/main" val="1103142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1167411391"/>
              </p:ext>
            </p:extLst>
          </p:nvPr>
        </p:nvGraphicFramePr>
        <p:xfrm>
          <a:off x="2327129" y="2286049"/>
          <a:ext cx="9267216" cy="3304115"/>
        </p:xfrm>
        <a:graphic>
          <a:graphicData uri="http://schemas.openxmlformats.org/drawingml/2006/table">
            <a:tbl>
              <a:tblPr firstRow="1" bandRow="1">
                <a:tableStyleId>{5C22544A-7EE6-4342-B048-85BDC9FD1C3A}</a:tableStyleId>
              </a:tblPr>
              <a:tblGrid>
                <a:gridCol w="772268"/>
                <a:gridCol w="772268"/>
                <a:gridCol w="772268"/>
                <a:gridCol w="772268"/>
                <a:gridCol w="772268"/>
                <a:gridCol w="772268"/>
                <a:gridCol w="772268"/>
                <a:gridCol w="772268"/>
                <a:gridCol w="772268"/>
                <a:gridCol w="772268"/>
                <a:gridCol w="772268"/>
                <a:gridCol w="772268"/>
              </a:tblGrid>
              <a:tr h="660823">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c>
                  <a:txBody>
                    <a:bodyPr/>
                    <a:lstStyle/>
                    <a:p>
                      <a:pPr algn="ctr"/>
                      <a:r>
                        <a:rPr lang="en-IN" dirty="0" smtClean="0"/>
                        <a:t>9</a:t>
                      </a:r>
                      <a:endParaRPr lang="en-IN" dirty="0"/>
                    </a:p>
                  </a:txBody>
                  <a:tcPr/>
                </a:tc>
                <a:tc>
                  <a:txBody>
                    <a:bodyPr/>
                    <a:lstStyle/>
                    <a:p>
                      <a:pPr algn="ctr"/>
                      <a:r>
                        <a:rPr lang="en-IN" dirty="0" smtClean="0"/>
                        <a:t>10</a:t>
                      </a:r>
                      <a:endParaRPr lang="en-IN" dirty="0"/>
                    </a:p>
                  </a:txBody>
                  <a:tcPr/>
                </a:tc>
              </a:tr>
              <a:tr h="660823">
                <a:tc>
                  <a:txBody>
                    <a:bodyPr/>
                    <a:lstStyle/>
                    <a:p>
                      <a:pPr algn="ctr"/>
                      <a:r>
                        <a:rPr lang="en-IN" b="1" dirty="0" smtClean="0">
                          <a:solidFill>
                            <a:srgbClr val="0070C0"/>
                          </a:solidFill>
                        </a:rPr>
                        <a:t>1</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c>
                  <a:txBody>
                    <a:bodyPr/>
                    <a:lstStyle/>
                    <a:p>
                      <a:pPr algn="ctr"/>
                      <a:r>
                        <a:rPr lang="en-IN" dirty="0" smtClean="0"/>
                        <a:t>9</a:t>
                      </a:r>
                      <a:endParaRPr lang="en-IN" dirty="0"/>
                    </a:p>
                  </a:txBody>
                  <a:tcPr/>
                </a:tc>
                <a:tc>
                  <a:txBody>
                    <a:bodyPr/>
                    <a:lstStyle/>
                    <a:p>
                      <a:pPr algn="ctr"/>
                      <a:r>
                        <a:rPr lang="en-IN" dirty="0" smtClean="0"/>
                        <a:t>10</a:t>
                      </a:r>
                      <a:endParaRPr lang="en-IN" dirty="0"/>
                    </a:p>
                  </a:txBody>
                  <a:tcPr/>
                </a:tc>
              </a:tr>
              <a:tr h="660823">
                <a:tc>
                  <a:txBody>
                    <a:bodyPr/>
                    <a:lstStyle/>
                    <a:p>
                      <a:pPr algn="ctr"/>
                      <a:r>
                        <a:rPr lang="en-IN" b="1" dirty="0" smtClean="0">
                          <a:solidFill>
                            <a:srgbClr val="0070C0"/>
                          </a:solidFill>
                        </a:rPr>
                        <a:t>5</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2</a:t>
                      </a:r>
                      <a:endParaRPr lang="en-IN" dirty="0"/>
                    </a:p>
                  </a:txBody>
                  <a:tcPr/>
                </a:tc>
              </a:tr>
              <a:tr h="660823">
                <a:tc>
                  <a:txBody>
                    <a:bodyPr/>
                    <a:lstStyle/>
                    <a:p>
                      <a:pPr algn="ctr"/>
                      <a:r>
                        <a:rPr lang="en-IN" b="1" dirty="0" smtClean="0">
                          <a:solidFill>
                            <a:srgbClr val="0070C0"/>
                          </a:solidFill>
                        </a:rPr>
                        <a:t>6</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2</a:t>
                      </a:r>
                      <a:endParaRPr lang="en-IN" dirty="0"/>
                    </a:p>
                  </a:txBody>
                  <a:tcPr/>
                </a:tc>
              </a:tr>
              <a:tr h="660823">
                <a:tc>
                  <a:txBody>
                    <a:bodyPr/>
                    <a:lstStyle/>
                    <a:p>
                      <a:pPr algn="ctr"/>
                      <a:r>
                        <a:rPr lang="en-IN" b="1" dirty="0" smtClean="0">
                          <a:solidFill>
                            <a:srgbClr val="0070C0"/>
                          </a:solidFill>
                        </a:rPr>
                        <a:t>9</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r>
            </a:tbl>
          </a:graphicData>
        </a:graphic>
      </p:graphicFrame>
      <p:sp>
        <p:nvSpPr>
          <p:cNvPr id="5" name="Rectangle 4"/>
          <p:cNvSpPr/>
          <p:nvPr/>
        </p:nvSpPr>
        <p:spPr>
          <a:xfrm>
            <a:off x="2757839" y="2369588"/>
            <a:ext cx="405880" cy="230832"/>
          </a:xfrm>
          <a:prstGeom prst="rect">
            <a:avLst/>
          </a:prstGeom>
        </p:spPr>
        <p:txBody>
          <a:bodyPr wrap="none">
            <a:spAutoFit/>
          </a:bodyPr>
          <a:lstStyle/>
          <a:p>
            <a:r>
              <a:rPr lang="en-IN" sz="900" dirty="0" smtClean="0">
                <a:solidFill>
                  <a:schemeClr val="bg1"/>
                </a:solidFill>
              </a:rPr>
              <a:t>W(j)</a:t>
            </a:r>
            <a:endParaRPr lang="en-IN" sz="900" dirty="0"/>
          </a:p>
        </p:txBody>
      </p:sp>
      <p:sp>
        <p:nvSpPr>
          <p:cNvPr id="6" name="Rectangle 5"/>
          <p:cNvSpPr/>
          <p:nvPr/>
        </p:nvSpPr>
        <p:spPr>
          <a:xfrm>
            <a:off x="2305632" y="2725325"/>
            <a:ext cx="633507" cy="230832"/>
          </a:xfrm>
          <a:prstGeom prst="rect">
            <a:avLst/>
          </a:prstGeom>
        </p:spPr>
        <p:txBody>
          <a:bodyPr wrap="none">
            <a:spAutoFit/>
          </a:bodyPr>
          <a:lstStyle/>
          <a:p>
            <a:r>
              <a:rPr lang="en-IN" sz="900" dirty="0">
                <a:solidFill>
                  <a:schemeClr val="bg1"/>
                </a:solidFill>
              </a:rPr>
              <a:t>Coins (i)</a:t>
            </a:r>
          </a:p>
        </p:txBody>
      </p:sp>
      <p:cxnSp>
        <p:nvCxnSpPr>
          <p:cNvPr id="8" name="Straight Connector 7"/>
          <p:cNvCxnSpPr/>
          <p:nvPr/>
        </p:nvCxnSpPr>
        <p:spPr>
          <a:xfrm>
            <a:off x="2345567" y="2286318"/>
            <a:ext cx="728937" cy="609282"/>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11050621" y="4974077"/>
            <a:ext cx="369651" cy="363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0" name="TextBox 9"/>
          <p:cNvSpPr txBox="1"/>
          <p:nvPr/>
        </p:nvSpPr>
        <p:spPr>
          <a:xfrm>
            <a:off x="9298937" y="5726556"/>
            <a:ext cx="2552302" cy="369332"/>
          </a:xfrm>
          <a:prstGeom prst="rect">
            <a:avLst/>
          </a:prstGeom>
          <a:noFill/>
        </p:spPr>
        <p:txBody>
          <a:bodyPr wrap="none" rtlCol="0">
            <a:spAutoFit/>
          </a:bodyPr>
          <a:lstStyle/>
          <a:p>
            <a:r>
              <a:rPr lang="en-IN" dirty="0" smtClean="0"/>
              <a:t>Minimum no. of coins</a:t>
            </a:r>
            <a:endParaRPr lang="en-IN" dirty="0"/>
          </a:p>
        </p:txBody>
      </p:sp>
      <p:cxnSp>
        <p:nvCxnSpPr>
          <p:cNvPr id="12" name="Straight Arrow Connector 11"/>
          <p:cNvCxnSpPr/>
          <p:nvPr/>
        </p:nvCxnSpPr>
        <p:spPr>
          <a:xfrm flipV="1">
            <a:off x="11235446" y="5337244"/>
            <a:ext cx="0" cy="473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1645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10578027"/>
              </p:ext>
            </p:extLst>
          </p:nvPr>
        </p:nvGraphicFramePr>
        <p:xfrm>
          <a:off x="2327129" y="2286049"/>
          <a:ext cx="9267216" cy="3304115"/>
        </p:xfrm>
        <a:graphic>
          <a:graphicData uri="http://schemas.openxmlformats.org/drawingml/2006/table">
            <a:tbl>
              <a:tblPr firstRow="1" bandRow="1">
                <a:tableStyleId>{5C22544A-7EE6-4342-B048-85BDC9FD1C3A}</a:tableStyleId>
              </a:tblPr>
              <a:tblGrid>
                <a:gridCol w="772268"/>
                <a:gridCol w="772268"/>
                <a:gridCol w="772268"/>
                <a:gridCol w="772268"/>
                <a:gridCol w="772268"/>
                <a:gridCol w="772268"/>
                <a:gridCol w="772268"/>
                <a:gridCol w="772268"/>
                <a:gridCol w="772268"/>
                <a:gridCol w="772268"/>
                <a:gridCol w="772268"/>
                <a:gridCol w="772268"/>
              </a:tblGrid>
              <a:tr h="660823">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c>
                  <a:txBody>
                    <a:bodyPr/>
                    <a:lstStyle/>
                    <a:p>
                      <a:pPr algn="ctr"/>
                      <a:r>
                        <a:rPr lang="en-IN" dirty="0" smtClean="0"/>
                        <a:t>9</a:t>
                      </a:r>
                      <a:endParaRPr lang="en-IN" dirty="0"/>
                    </a:p>
                  </a:txBody>
                  <a:tcPr/>
                </a:tc>
                <a:tc>
                  <a:txBody>
                    <a:bodyPr/>
                    <a:lstStyle/>
                    <a:p>
                      <a:pPr algn="ctr"/>
                      <a:r>
                        <a:rPr lang="en-IN" dirty="0" smtClean="0"/>
                        <a:t>10</a:t>
                      </a:r>
                      <a:endParaRPr lang="en-IN" dirty="0"/>
                    </a:p>
                  </a:txBody>
                  <a:tcPr/>
                </a:tc>
              </a:tr>
              <a:tr h="660823">
                <a:tc>
                  <a:txBody>
                    <a:bodyPr/>
                    <a:lstStyle/>
                    <a:p>
                      <a:pPr algn="ctr"/>
                      <a:r>
                        <a:rPr lang="en-IN" b="1" dirty="0" smtClean="0">
                          <a:solidFill>
                            <a:srgbClr val="0070C0"/>
                          </a:solidFill>
                        </a:rPr>
                        <a:t>1</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c>
                  <a:txBody>
                    <a:bodyPr/>
                    <a:lstStyle/>
                    <a:p>
                      <a:pPr algn="ctr"/>
                      <a:r>
                        <a:rPr lang="en-IN" dirty="0" smtClean="0"/>
                        <a:t>9</a:t>
                      </a:r>
                      <a:endParaRPr lang="en-IN" dirty="0"/>
                    </a:p>
                  </a:txBody>
                  <a:tcPr/>
                </a:tc>
                <a:tc>
                  <a:txBody>
                    <a:bodyPr/>
                    <a:lstStyle/>
                    <a:p>
                      <a:pPr algn="ctr"/>
                      <a:r>
                        <a:rPr lang="en-IN" dirty="0" smtClean="0"/>
                        <a:t>10</a:t>
                      </a:r>
                      <a:endParaRPr lang="en-IN" dirty="0"/>
                    </a:p>
                  </a:txBody>
                  <a:tcPr/>
                </a:tc>
              </a:tr>
              <a:tr h="660823">
                <a:tc>
                  <a:txBody>
                    <a:bodyPr/>
                    <a:lstStyle/>
                    <a:p>
                      <a:pPr algn="ctr"/>
                      <a:r>
                        <a:rPr lang="en-IN" b="1" dirty="0" smtClean="0">
                          <a:solidFill>
                            <a:srgbClr val="0070C0"/>
                          </a:solidFill>
                        </a:rPr>
                        <a:t>5</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2</a:t>
                      </a:r>
                      <a:endParaRPr lang="en-IN" dirty="0"/>
                    </a:p>
                  </a:txBody>
                  <a:tcPr/>
                </a:tc>
              </a:tr>
              <a:tr h="660823">
                <a:tc>
                  <a:txBody>
                    <a:bodyPr/>
                    <a:lstStyle/>
                    <a:p>
                      <a:pPr algn="ctr"/>
                      <a:r>
                        <a:rPr lang="en-IN" b="1" dirty="0" smtClean="0">
                          <a:solidFill>
                            <a:srgbClr val="0070C0"/>
                          </a:solidFill>
                        </a:rPr>
                        <a:t>6</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2</a:t>
                      </a:r>
                      <a:endParaRPr lang="en-IN" dirty="0"/>
                    </a:p>
                  </a:txBody>
                  <a:tcPr/>
                </a:tc>
              </a:tr>
              <a:tr h="660823">
                <a:tc>
                  <a:txBody>
                    <a:bodyPr/>
                    <a:lstStyle/>
                    <a:p>
                      <a:pPr algn="ctr"/>
                      <a:r>
                        <a:rPr lang="en-IN" b="1" dirty="0" smtClean="0">
                          <a:solidFill>
                            <a:srgbClr val="0070C0"/>
                          </a:solidFill>
                        </a:rPr>
                        <a:t>9</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r>
            </a:tbl>
          </a:graphicData>
        </a:graphic>
      </p:graphicFrame>
      <p:sp>
        <p:nvSpPr>
          <p:cNvPr id="5" name="Rectangle 4"/>
          <p:cNvSpPr/>
          <p:nvPr/>
        </p:nvSpPr>
        <p:spPr>
          <a:xfrm>
            <a:off x="2757839" y="2369588"/>
            <a:ext cx="405880" cy="230832"/>
          </a:xfrm>
          <a:prstGeom prst="rect">
            <a:avLst/>
          </a:prstGeom>
        </p:spPr>
        <p:txBody>
          <a:bodyPr wrap="none">
            <a:spAutoFit/>
          </a:bodyPr>
          <a:lstStyle/>
          <a:p>
            <a:r>
              <a:rPr lang="en-IN" sz="900" dirty="0" smtClean="0">
                <a:solidFill>
                  <a:schemeClr val="bg1"/>
                </a:solidFill>
              </a:rPr>
              <a:t>W(j)</a:t>
            </a:r>
            <a:endParaRPr lang="en-IN" sz="900" dirty="0"/>
          </a:p>
        </p:txBody>
      </p:sp>
      <p:sp>
        <p:nvSpPr>
          <p:cNvPr id="6" name="Rectangle 5"/>
          <p:cNvSpPr/>
          <p:nvPr/>
        </p:nvSpPr>
        <p:spPr>
          <a:xfrm>
            <a:off x="2305632" y="2725325"/>
            <a:ext cx="633507" cy="230832"/>
          </a:xfrm>
          <a:prstGeom prst="rect">
            <a:avLst/>
          </a:prstGeom>
        </p:spPr>
        <p:txBody>
          <a:bodyPr wrap="none">
            <a:spAutoFit/>
          </a:bodyPr>
          <a:lstStyle/>
          <a:p>
            <a:r>
              <a:rPr lang="en-IN" sz="900" dirty="0">
                <a:solidFill>
                  <a:schemeClr val="bg1"/>
                </a:solidFill>
              </a:rPr>
              <a:t>Coins (i)</a:t>
            </a:r>
          </a:p>
        </p:txBody>
      </p:sp>
      <p:cxnSp>
        <p:nvCxnSpPr>
          <p:cNvPr id="8" name="Straight Connector 7"/>
          <p:cNvCxnSpPr/>
          <p:nvPr/>
        </p:nvCxnSpPr>
        <p:spPr>
          <a:xfrm>
            <a:off x="2334638" y="2276272"/>
            <a:ext cx="746492" cy="619328"/>
          </a:xfrm>
          <a:prstGeom prst="line">
            <a:avLst/>
          </a:prstGeom>
        </p:spPr>
        <p:style>
          <a:lnRef idx="1">
            <a:schemeClr val="dk1"/>
          </a:lnRef>
          <a:fillRef idx="0">
            <a:schemeClr val="dk1"/>
          </a:fillRef>
          <a:effectRef idx="0">
            <a:schemeClr val="dk1"/>
          </a:effectRef>
          <a:fontRef idx="minor">
            <a:schemeClr val="tx1"/>
          </a:fontRef>
        </p:style>
      </p:cxnSp>
      <p:sp>
        <p:nvSpPr>
          <p:cNvPr id="10" name="Oval 9"/>
          <p:cNvSpPr/>
          <p:nvPr/>
        </p:nvSpPr>
        <p:spPr>
          <a:xfrm>
            <a:off x="11076562" y="4993532"/>
            <a:ext cx="311285" cy="337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cxnSp>
        <p:nvCxnSpPr>
          <p:cNvPr id="12" name="Straight Arrow Connector 11"/>
          <p:cNvCxnSpPr/>
          <p:nvPr/>
        </p:nvCxnSpPr>
        <p:spPr>
          <a:xfrm flipH="1">
            <a:off x="11439729" y="5162144"/>
            <a:ext cx="311284" cy="6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p:nvPr/>
        </p:nvCxnSpPr>
        <p:spPr>
          <a:xfrm flipH="1">
            <a:off x="11297089" y="4464183"/>
            <a:ext cx="752272" cy="16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flipH="1">
            <a:off x="11297089" y="3766222"/>
            <a:ext cx="752272" cy="16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flipH="1">
            <a:off x="11387847" y="3129062"/>
            <a:ext cx="752272" cy="16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3" name="TextBox 32"/>
          <p:cNvSpPr txBox="1"/>
          <p:nvPr/>
        </p:nvSpPr>
        <p:spPr>
          <a:xfrm>
            <a:off x="11401559" y="3125851"/>
            <a:ext cx="662361" cy="230832"/>
          </a:xfrm>
          <a:prstGeom prst="rect">
            <a:avLst/>
          </a:prstGeom>
          <a:noFill/>
        </p:spPr>
        <p:txBody>
          <a:bodyPr wrap="none" rtlCol="0">
            <a:spAutoFit/>
          </a:bodyPr>
          <a:lstStyle/>
          <a:p>
            <a:r>
              <a:rPr lang="en-IN" sz="900" b="1" dirty="0" smtClean="0"/>
              <a:t>Different</a:t>
            </a:r>
            <a:endParaRPr lang="en-IN" sz="900" b="1" dirty="0"/>
          </a:p>
        </p:txBody>
      </p:sp>
      <p:sp>
        <p:nvSpPr>
          <p:cNvPr id="34" name="TextBox 33"/>
          <p:cNvSpPr txBox="1"/>
          <p:nvPr/>
        </p:nvSpPr>
        <p:spPr>
          <a:xfrm>
            <a:off x="11387847" y="3795017"/>
            <a:ext cx="503664" cy="230832"/>
          </a:xfrm>
          <a:prstGeom prst="rect">
            <a:avLst/>
          </a:prstGeom>
          <a:noFill/>
        </p:spPr>
        <p:txBody>
          <a:bodyPr wrap="none" rtlCol="0">
            <a:spAutoFit/>
          </a:bodyPr>
          <a:lstStyle/>
          <a:p>
            <a:r>
              <a:rPr lang="en-IN" sz="900" b="1" dirty="0" smtClean="0"/>
              <a:t>Same</a:t>
            </a:r>
            <a:endParaRPr lang="en-IN" sz="900" b="1" dirty="0"/>
          </a:p>
        </p:txBody>
      </p:sp>
      <p:sp>
        <p:nvSpPr>
          <p:cNvPr id="35" name="TextBox 34"/>
          <p:cNvSpPr txBox="1"/>
          <p:nvPr/>
        </p:nvSpPr>
        <p:spPr>
          <a:xfrm>
            <a:off x="11419832" y="4472277"/>
            <a:ext cx="503664" cy="230832"/>
          </a:xfrm>
          <a:prstGeom prst="rect">
            <a:avLst/>
          </a:prstGeom>
          <a:noFill/>
        </p:spPr>
        <p:txBody>
          <a:bodyPr wrap="none" rtlCol="0">
            <a:spAutoFit/>
          </a:bodyPr>
          <a:lstStyle/>
          <a:p>
            <a:r>
              <a:rPr lang="en-IN" sz="900" b="1" dirty="0" smtClean="0"/>
              <a:t>Same</a:t>
            </a:r>
            <a:endParaRPr lang="en-IN" sz="900" b="1" dirty="0"/>
          </a:p>
        </p:txBody>
      </p:sp>
      <p:cxnSp>
        <p:nvCxnSpPr>
          <p:cNvPr id="38" name="Straight Connector 37"/>
          <p:cNvCxnSpPr/>
          <p:nvPr/>
        </p:nvCxnSpPr>
        <p:spPr>
          <a:xfrm>
            <a:off x="7202557" y="3910433"/>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3326296" y="3924727"/>
            <a:ext cx="304800" cy="0"/>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32991" y="5943600"/>
            <a:ext cx="9271621" cy="646331"/>
          </a:xfrm>
          <a:prstGeom prst="rect">
            <a:avLst/>
          </a:prstGeom>
          <a:noFill/>
        </p:spPr>
        <p:txBody>
          <a:bodyPr wrap="square" rtlCol="0">
            <a:spAutoFit/>
          </a:bodyPr>
          <a:lstStyle/>
          <a:p>
            <a:pPr algn="just"/>
            <a:r>
              <a:rPr lang="en-IN" b="1" dirty="0" smtClean="0"/>
              <a:t>When we finally reach 0. i.e. initial state than further no coins are selected. So, 2 coins of 5rs. Is selected which is optimal solution. </a:t>
            </a:r>
            <a:endParaRPr lang="en-IN" b="1" dirty="0"/>
          </a:p>
        </p:txBody>
      </p:sp>
    </p:spTree>
    <p:extLst>
      <p:ext uri="{BB962C8B-B14F-4D97-AF65-F5344CB8AC3E}">
        <p14:creationId xmlns:p14="http://schemas.microsoft.com/office/powerpoint/2010/main" val="297036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787302" y="2133600"/>
            <a:ext cx="6173821" cy="3778250"/>
          </a:xfrm>
          <a:prstGeom prst="rect">
            <a:avLst/>
          </a:prstGeom>
        </p:spPr>
      </p:pic>
      <p:sp>
        <p:nvSpPr>
          <p:cNvPr id="5" name="TextBox 4"/>
          <p:cNvSpPr txBox="1"/>
          <p:nvPr/>
        </p:nvSpPr>
        <p:spPr>
          <a:xfrm>
            <a:off x="4633607" y="6140450"/>
            <a:ext cx="4481209" cy="923330"/>
          </a:xfrm>
          <a:prstGeom prst="rect">
            <a:avLst/>
          </a:prstGeom>
          <a:noFill/>
        </p:spPr>
        <p:txBody>
          <a:bodyPr wrap="square" rtlCol="0">
            <a:spAutoFit/>
          </a:bodyPr>
          <a:lstStyle/>
          <a:p>
            <a:r>
              <a:rPr lang="en-IN" dirty="0" smtClean="0">
                <a:solidFill>
                  <a:srgbClr val="FF0000"/>
                </a:solidFill>
              </a:rPr>
              <a:t>Time Complexity: O(n * w) </a:t>
            </a:r>
          </a:p>
          <a:p>
            <a:r>
              <a:rPr lang="en-IN" dirty="0" smtClean="0">
                <a:solidFill>
                  <a:srgbClr val="FF0000"/>
                </a:solidFill>
              </a:rPr>
              <a:t>Where n=no. of coins and w=amount</a:t>
            </a:r>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948269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0/1 Knapsack Problem</a:t>
            </a:r>
            <a:endParaRPr lang="en-IN" b="1" dirty="0"/>
          </a:p>
        </p:txBody>
      </p:sp>
      <p:sp>
        <p:nvSpPr>
          <p:cNvPr id="3" name="Content Placeholder 2"/>
          <p:cNvSpPr>
            <a:spLocks noGrp="1"/>
          </p:cNvSpPr>
          <p:nvPr>
            <p:ph idx="1"/>
          </p:nvPr>
        </p:nvSpPr>
        <p:spPr/>
        <p:txBody>
          <a:bodyPr>
            <a:normAutofit/>
          </a:bodyPr>
          <a:lstStyle/>
          <a:p>
            <a:r>
              <a:rPr lang="en-IN" dirty="0"/>
              <a:t>This problem is similar to ordinary knapsack problem but we may not take a fraction </a:t>
            </a:r>
            <a:r>
              <a:rPr lang="en-IN" dirty="0" smtClean="0"/>
              <a:t>of an </a:t>
            </a:r>
            <a:r>
              <a:rPr lang="en-IN" dirty="0"/>
              <a:t>object</a:t>
            </a:r>
            <a:r>
              <a:rPr lang="en-IN" dirty="0" smtClean="0"/>
              <a:t>.</a:t>
            </a:r>
          </a:p>
          <a:p>
            <a:r>
              <a:rPr lang="en-IN" dirty="0"/>
              <a:t>We are given ‘ N ‘ object with weight Wi and profits Pi where </a:t>
            </a:r>
            <a:r>
              <a:rPr lang="en-IN" dirty="0" smtClean="0"/>
              <a:t>i </a:t>
            </a:r>
            <a:r>
              <a:rPr lang="en-IN" dirty="0"/>
              <a:t>varies from </a:t>
            </a:r>
            <a:r>
              <a:rPr lang="en-IN" dirty="0" smtClean="0"/>
              <a:t>1 </a:t>
            </a:r>
            <a:r>
              <a:rPr lang="en-IN" dirty="0"/>
              <a:t>to N </a:t>
            </a:r>
            <a:r>
              <a:rPr lang="en-IN" dirty="0" smtClean="0"/>
              <a:t>and also </a:t>
            </a:r>
            <a:r>
              <a:rPr lang="en-IN" dirty="0"/>
              <a:t>a knapsack with capacity ‘ M </a:t>
            </a:r>
            <a:r>
              <a:rPr lang="en-IN" dirty="0" smtClean="0"/>
              <a:t>‘.</a:t>
            </a:r>
          </a:p>
          <a:p>
            <a:r>
              <a:rPr lang="en-IN" dirty="0"/>
              <a:t>The problem is, we have to fill the bag with the help of ‘ N ‘ objects and the </a:t>
            </a:r>
            <a:r>
              <a:rPr lang="en-IN" dirty="0" smtClean="0"/>
              <a:t>resulting profit </a:t>
            </a:r>
            <a:r>
              <a:rPr lang="en-IN" dirty="0"/>
              <a:t>has to be maximum</a:t>
            </a:r>
            <a:r>
              <a:rPr lang="en-IN" dirty="0" smtClean="0"/>
              <a:t>.</a:t>
            </a:r>
          </a:p>
          <a:p>
            <a:r>
              <a:rPr lang="en-IN" dirty="0"/>
              <a:t>Formally, the problem can be started as, </a:t>
            </a:r>
          </a:p>
        </p:txBody>
      </p:sp>
      <p:pic>
        <p:nvPicPr>
          <p:cNvPr id="5" name="Picture 4"/>
          <p:cNvPicPr>
            <a:picLocks noChangeAspect="1"/>
          </p:cNvPicPr>
          <p:nvPr/>
        </p:nvPicPr>
        <p:blipFill>
          <a:blip r:embed="rId2"/>
          <a:stretch>
            <a:fillRect/>
          </a:stretch>
        </p:blipFill>
        <p:spPr>
          <a:xfrm>
            <a:off x="4017524" y="4930147"/>
            <a:ext cx="5791200" cy="981075"/>
          </a:xfrm>
          <a:prstGeom prst="rect">
            <a:avLst/>
          </a:prstGeom>
        </p:spPr>
      </p:pic>
    </p:spTree>
    <p:extLst>
      <p:ext uri="{BB962C8B-B14F-4D97-AF65-F5344CB8AC3E}">
        <p14:creationId xmlns:p14="http://schemas.microsoft.com/office/powerpoint/2010/main" val="4171764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Where Xi are constraints on the solution </a:t>
            </a:r>
            <a:r>
              <a:rPr lang="en-IN" dirty="0" smtClean="0"/>
              <a:t>Xi  {0,1</a:t>
            </a:r>
            <a:r>
              <a:rPr lang="en-IN" dirty="0"/>
              <a:t>}. </a:t>
            </a:r>
            <a:r>
              <a:rPr lang="en-IN" dirty="0" smtClean="0"/>
              <a:t>Xi </a:t>
            </a:r>
            <a:r>
              <a:rPr lang="en-IN" dirty="0"/>
              <a:t>is required to be 0 or 1. if </a:t>
            </a:r>
            <a:r>
              <a:rPr lang="en-IN" dirty="0" smtClean="0"/>
              <a:t>the object </a:t>
            </a:r>
            <a:r>
              <a:rPr lang="en-IN" dirty="0"/>
              <a:t>is selected then the unit in 1. if the object is rejected than the unit is 0. </a:t>
            </a:r>
            <a:r>
              <a:rPr lang="en-IN" dirty="0" smtClean="0"/>
              <a:t>So, that why it </a:t>
            </a:r>
            <a:r>
              <a:rPr lang="en-IN" dirty="0"/>
              <a:t>is called as </a:t>
            </a:r>
            <a:r>
              <a:rPr lang="en-IN" dirty="0" smtClean="0"/>
              <a:t>0/1 knapsack </a:t>
            </a:r>
            <a:r>
              <a:rPr lang="en-IN" dirty="0"/>
              <a:t>problem</a:t>
            </a:r>
            <a:r>
              <a:rPr lang="en-IN" dirty="0" smtClean="0"/>
              <a:t>.</a:t>
            </a:r>
          </a:p>
          <a:p>
            <a:pPr algn="just"/>
            <a:r>
              <a:rPr lang="en-IN" dirty="0" smtClean="0"/>
              <a:t>0 = Object is absent</a:t>
            </a:r>
          </a:p>
          <a:p>
            <a:pPr algn="just"/>
            <a:r>
              <a:rPr lang="en-IN" dirty="0" smtClean="0"/>
              <a:t>1 = Object is present</a:t>
            </a:r>
          </a:p>
          <a:p>
            <a:pPr algn="just"/>
            <a:r>
              <a:rPr lang="en-IN" dirty="0" smtClean="0"/>
              <a:t>You have to pick the item completely means it is not divisible. Either you have to select that object or not selected. You can’t use fraction of that object.</a:t>
            </a:r>
            <a:endParaRPr lang="en-IN" dirty="0"/>
          </a:p>
        </p:txBody>
      </p:sp>
    </p:spTree>
    <p:extLst>
      <p:ext uri="{BB962C8B-B14F-4D97-AF65-F5344CB8AC3E}">
        <p14:creationId xmlns:p14="http://schemas.microsoft.com/office/powerpoint/2010/main" val="1655806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Rules to fill the table:</a:t>
            </a:r>
          </a:p>
          <a:p>
            <a:pPr lvl="1" algn="just"/>
            <a:r>
              <a:rPr lang="en-IN" sz="1800" dirty="0"/>
              <a:t>If </a:t>
            </a:r>
            <a:r>
              <a:rPr lang="en-IN" sz="1800" dirty="0" smtClean="0"/>
              <a:t>i=1 </a:t>
            </a:r>
            <a:r>
              <a:rPr lang="en-IN" sz="1800" dirty="0"/>
              <a:t>and j &lt; w(i) then T(</a:t>
            </a:r>
            <a:r>
              <a:rPr lang="en-IN" sz="1800" dirty="0" err="1"/>
              <a:t>i,j</a:t>
            </a:r>
            <a:r>
              <a:rPr lang="en-IN" sz="1800" dirty="0"/>
              <a:t>) </a:t>
            </a:r>
            <a:r>
              <a:rPr lang="en-IN" sz="1800" dirty="0" smtClean="0"/>
              <a:t>=0 filled </a:t>
            </a:r>
            <a:r>
              <a:rPr lang="en-IN" sz="1800" dirty="0"/>
              <a:t>in the table</a:t>
            </a:r>
            <a:r>
              <a:rPr lang="en-IN" sz="1800" dirty="0" smtClean="0"/>
              <a:t>.</a:t>
            </a:r>
          </a:p>
          <a:p>
            <a:pPr lvl="1" algn="just"/>
            <a:r>
              <a:rPr lang="en-IN" sz="1800" dirty="0"/>
              <a:t>If </a:t>
            </a:r>
            <a:r>
              <a:rPr lang="en-IN" sz="1800" dirty="0" smtClean="0"/>
              <a:t>i=1 </a:t>
            </a:r>
            <a:r>
              <a:rPr lang="en-IN" sz="1800" dirty="0"/>
              <a:t>and j </a:t>
            </a:r>
            <a:r>
              <a:rPr lang="en-IN" sz="1800" dirty="0" smtClean="0"/>
              <a:t>≥ </a:t>
            </a:r>
            <a:r>
              <a:rPr lang="en-IN" sz="1800" dirty="0"/>
              <a:t>w (i) then T (</a:t>
            </a:r>
            <a:r>
              <a:rPr lang="en-IN" sz="1800" dirty="0" err="1"/>
              <a:t>i,j</a:t>
            </a:r>
            <a:r>
              <a:rPr lang="en-IN" sz="1800" dirty="0"/>
              <a:t>) = p(i), the cell is filled with the profit p[i], since only </a:t>
            </a:r>
            <a:r>
              <a:rPr lang="en-IN" sz="1800" dirty="0" smtClean="0"/>
              <a:t>one object </a:t>
            </a:r>
            <a:r>
              <a:rPr lang="en-IN" sz="1800" dirty="0"/>
              <a:t>can be selected to the maximum</a:t>
            </a:r>
            <a:r>
              <a:rPr lang="en-IN" sz="1800" dirty="0" smtClean="0"/>
              <a:t>.</a:t>
            </a:r>
          </a:p>
          <a:p>
            <a:pPr lvl="1" algn="just"/>
            <a:r>
              <a:rPr lang="en-IN" sz="1800" dirty="0"/>
              <a:t>If </a:t>
            </a:r>
            <a:r>
              <a:rPr lang="en-IN" sz="1800" dirty="0" smtClean="0"/>
              <a:t>i&gt;1 </a:t>
            </a:r>
            <a:r>
              <a:rPr lang="en-IN" sz="1800" dirty="0"/>
              <a:t>and j &lt; w(i) then </a:t>
            </a:r>
            <a:r>
              <a:rPr lang="en-IN" sz="1800" dirty="0" smtClean="0"/>
              <a:t>T(i,1) </a:t>
            </a:r>
            <a:r>
              <a:rPr lang="en-IN" sz="1800" dirty="0"/>
              <a:t>= T (</a:t>
            </a:r>
            <a:r>
              <a:rPr lang="en-IN" sz="1800" dirty="0" smtClean="0"/>
              <a:t>i-</a:t>
            </a:r>
            <a:r>
              <a:rPr lang="en-IN" sz="1800" dirty="0"/>
              <a:t>1</a:t>
            </a:r>
            <a:r>
              <a:rPr lang="en-IN" sz="1800" dirty="0" smtClean="0"/>
              <a:t>,j</a:t>
            </a:r>
            <a:r>
              <a:rPr lang="en-IN" sz="1800" dirty="0"/>
              <a:t>) the cell is filled the profit of previous </a:t>
            </a:r>
            <a:r>
              <a:rPr lang="en-IN" sz="1800" dirty="0" smtClean="0"/>
              <a:t>object since </a:t>
            </a:r>
            <a:r>
              <a:rPr lang="en-IN" sz="1800" dirty="0"/>
              <a:t>it is not possible with the current object</a:t>
            </a:r>
            <a:r>
              <a:rPr lang="en-IN" sz="1800" dirty="0" smtClean="0"/>
              <a:t>.</a:t>
            </a:r>
          </a:p>
          <a:p>
            <a:pPr lvl="1" algn="just"/>
            <a:r>
              <a:rPr lang="en-IN" sz="1800" dirty="0"/>
              <a:t>If </a:t>
            </a:r>
            <a:r>
              <a:rPr lang="en-IN" sz="1800" dirty="0" smtClean="0"/>
              <a:t>i&gt;1 </a:t>
            </a:r>
            <a:r>
              <a:rPr lang="en-IN" sz="1800" dirty="0"/>
              <a:t>and j ≥</a:t>
            </a:r>
            <a:r>
              <a:rPr lang="en-IN" sz="1800" dirty="0" smtClean="0"/>
              <a:t> </a:t>
            </a:r>
            <a:r>
              <a:rPr lang="en-IN" sz="1800" dirty="0"/>
              <a:t>w(i) then T (</a:t>
            </a:r>
            <a:r>
              <a:rPr lang="en-IN" sz="1800" dirty="0" err="1"/>
              <a:t>i,j</a:t>
            </a:r>
            <a:r>
              <a:rPr lang="en-IN" sz="1800" dirty="0"/>
              <a:t>) = {f(i) +</a:t>
            </a:r>
            <a:r>
              <a:rPr lang="en-IN" sz="1800" dirty="0" smtClean="0"/>
              <a:t>T(i-</a:t>
            </a:r>
            <a:r>
              <a:rPr lang="en-IN" sz="1800" dirty="0"/>
              <a:t>1</a:t>
            </a:r>
            <a:r>
              <a:rPr lang="en-IN" sz="1800" dirty="0" smtClean="0"/>
              <a:t>,j-w(i</a:t>
            </a:r>
            <a:r>
              <a:rPr lang="en-IN" sz="1800" dirty="0"/>
              <a:t>)),. since only </a:t>
            </a:r>
            <a:r>
              <a:rPr lang="en-IN" sz="1800" dirty="0" smtClean="0"/>
              <a:t>‘1’ </a:t>
            </a:r>
            <a:r>
              <a:rPr lang="en-IN" sz="1800" dirty="0"/>
              <a:t>unit can be selected </a:t>
            </a:r>
            <a:r>
              <a:rPr lang="en-IN" sz="1800" dirty="0" smtClean="0"/>
              <a:t>to the </a:t>
            </a:r>
            <a:r>
              <a:rPr lang="en-IN" sz="1800" dirty="0"/>
              <a:t>maximum. If is the current profit + profit of the previous object to fill the </a:t>
            </a:r>
            <a:r>
              <a:rPr lang="en-IN" sz="1800" dirty="0" smtClean="0"/>
              <a:t>remaining capacity </a:t>
            </a:r>
            <a:r>
              <a:rPr lang="en-IN" sz="1800" dirty="0"/>
              <a:t>of the bag.</a:t>
            </a:r>
          </a:p>
          <a:p>
            <a:pPr marL="0" indent="0" algn="just">
              <a:buNone/>
            </a:pPr>
            <a:endParaRPr lang="en-IN" dirty="0"/>
          </a:p>
        </p:txBody>
      </p:sp>
    </p:spTree>
    <p:extLst>
      <p:ext uri="{BB962C8B-B14F-4D97-AF65-F5344CB8AC3E}">
        <p14:creationId xmlns:p14="http://schemas.microsoft.com/office/powerpoint/2010/main" val="1684457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Divide-and-Conquer</a:t>
            </a:r>
            <a:endParaRPr lang="en-IN" dirty="0"/>
          </a:p>
        </p:txBody>
      </p:sp>
      <p:sp>
        <p:nvSpPr>
          <p:cNvPr id="3" name="Content Placeholder 2"/>
          <p:cNvSpPr>
            <a:spLocks noGrp="1"/>
          </p:cNvSpPr>
          <p:nvPr>
            <p:ph idx="1"/>
          </p:nvPr>
        </p:nvSpPr>
        <p:spPr/>
        <p:txBody>
          <a:bodyPr/>
          <a:lstStyle/>
          <a:p>
            <a:r>
              <a:rPr lang="en-IN" dirty="0" smtClean="0"/>
              <a:t>Divide and conquer method for algorithm design:</a:t>
            </a:r>
          </a:p>
          <a:p>
            <a:r>
              <a:rPr lang="en-IN" b="1" dirty="0" smtClean="0"/>
              <a:t>Divide</a:t>
            </a:r>
            <a:r>
              <a:rPr lang="en-IN" b="1" dirty="0"/>
              <a:t>: </a:t>
            </a:r>
            <a:r>
              <a:rPr lang="en-IN" dirty="0" smtClean="0"/>
              <a:t>If </a:t>
            </a:r>
            <a:r>
              <a:rPr lang="en-IN" dirty="0"/>
              <a:t>the input size </a:t>
            </a:r>
            <a:r>
              <a:rPr lang="en-IN" dirty="0" smtClean="0"/>
              <a:t>is too </a:t>
            </a:r>
            <a:r>
              <a:rPr lang="en-IN" dirty="0"/>
              <a:t>large than divide the problem into two or more disjoint subproblems.</a:t>
            </a:r>
          </a:p>
          <a:p>
            <a:r>
              <a:rPr lang="en-IN" b="1" dirty="0"/>
              <a:t>Conquer: </a:t>
            </a:r>
            <a:r>
              <a:rPr lang="en-IN" dirty="0"/>
              <a:t>Conquer recursively to solve the subproblems.</a:t>
            </a:r>
          </a:p>
          <a:p>
            <a:r>
              <a:rPr lang="en-IN" b="1" dirty="0"/>
              <a:t>Combine: </a:t>
            </a:r>
            <a:r>
              <a:rPr lang="en-IN" dirty="0"/>
              <a:t>Take the solutions to the subproblems and merge these solution for the original problem</a:t>
            </a:r>
            <a:r>
              <a:rPr lang="en-IN" dirty="0" smtClean="0"/>
              <a:t>.</a:t>
            </a:r>
          </a:p>
          <a:p>
            <a:r>
              <a:rPr lang="en-IN" dirty="0" smtClean="0"/>
              <a:t>Example: </a:t>
            </a:r>
            <a:r>
              <a:rPr lang="en-IN" dirty="0" smtClean="0"/>
              <a:t>Merge-sort</a:t>
            </a:r>
            <a:endParaRPr lang="en-IN" dirty="0"/>
          </a:p>
        </p:txBody>
      </p:sp>
    </p:spTree>
    <p:extLst>
      <p:ext uri="{BB962C8B-B14F-4D97-AF65-F5344CB8AC3E}">
        <p14:creationId xmlns:p14="http://schemas.microsoft.com/office/powerpoint/2010/main" val="2939384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pPr lvl="1"/>
            <a:r>
              <a:rPr lang="en-IN" dirty="0" smtClean="0"/>
              <a:t>Weight: {3, 4, 6, 5}</a:t>
            </a:r>
          </a:p>
          <a:p>
            <a:pPr lvl="1"/>
            <a:r>
              <a:rPr lang="en-IN" dirty="0" smtClean="0"/>
              <a:t>Profit: {2, 3, 1, 4}</a:t>
            </a:r>
          </a:p>
          <a:p>
            <a:pPr lvl="1"/>
            <a:r>
              <a:rPr lang="en-IN" dirty="0" smtClean="0"/>
              <a:t>W = 8</a:t>
            </a:r>
            <a:endParaRPr lang="en-IN" dirty="0"/>
          </a:p>
        </p:txBody>
      </p:sp>
      <p:pic>
        <p:nvPicPr>
          <p:cNvPr id="4" name="Picture 3"/>
          <p:cNvPicPr>
            <a:picLocks noChangeAspect="1"/>
          </p:cNvPicPr>
          <p:nvPr/>
        </p:nvPicPr>
        <p:blipFill>
          <a:blip r:embed="rId2"/>
          <a:stretch>
            <a:fillRect/>
          </a:stretch>
        </p:blipFill>
        <p:spPr>
          <a:xfrm>
            <a:off x="3146999" y="4228455"/>
            <a:ext cx="7391299" cy="1180123"/>
          </a:xfrm>
          <a:prstGeom prst="rect">
            <a:avLst/>
          </a:prstGeom>
        </p:spPr>
      </p:pic>
    </p:spTree>
    <p:extLst>
      <p:ext uri="{BB962C8B-B14F-4D97-AF65-F5344CB8AC3E}">
        <p14:creationId xmlns:p14="http://schemas.microsoft.com/office/powerpoint/2010/main" val="1960280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274788898"/>
              </p:ext>
            </p:extLst>
          </p:nvPr>
        </p:nvGraphicFramePr>
        <p:xfrm>
          <a:off x="2080694" y="2331442"/>
          <a:ext cx="9235819" cy="3440298"/>
        </p:xfrm>
        <a:graphic>
          <a:graphicData uri="http://schemas.openxmlformats.org/drawingml/2006/table">
            <a:tbl>
              <a:tblPr firstRow="1" bandRow="1">
                <a:tableStyleId>{5C22544A-7EE6-4342-B048-85BDC9FD1C3A}</a:tableStyleId>
              </a:tblPr>
              <a:tblGrid>
                <a:gridCol w="667885"/>
                <a:gridCol w="756524"/>
                <a:gridCol w="783543"/>
                <a:gridCol w="834437"/>
                <a:gridCol w="809910"/>
                <a:gridCol w="762268"/>
                <a:gridCol w="754328"/>
                <a:gridCol w="794030"/>
                <a:gridCol w="801970"/>
                <a:gridCol w="674925"/>
                <a:gridCol w="801970"/>
                <a:gridCol w="794029"/>
              </a:tblGrid>
              <a:tr h="573383">
                <a:tc gridSpan="3">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r>
              <a:tr h="573383">
                <a:tc>
                  <a:txBody>
                    <a:bodyPr/>
                    <a:lstStyle/>
                    <a:p>
                      <a:pPr algn="ctr"/>
                      <a:r>
                        <a:rPr lang="en-IN" b="1" dirty="0" smtClean="0">
                          <a:solidFill>
                            <a:srgbClr val="0070C0"/>
                          </a:solidFill>
                        </a:rPr>
                        <a:t>Pi</a:t>
                      </a:r>
                      <a:endParaRPr lang="en-IN" b="1" dirty="0">
                        <a:solidFill>
                          <a:srgbClr val="0070C0"/>
                        </a:solidFill>
                      </a:endParaRPr>
                    </a:p>
                  </a:txBody>
                  <a:tcPr/>
                </a:tc>
                <a:tc>
                  <a:txBody>
                    <a:bodyPr/>
                    <a:lstStyle/>
                    <a:p>
                      <a:pPr algn="ctr"/>
                      <a:r>
                        <a:rPr lang="en-IN" b="1" dirty="0" smtClean="0">
                          <a:solidFill>
                            <a:srgbClr val="0070C0"/>
                          </a:solidFill>
                        </a:rPr>
                        <a:t>Wi</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r h="573383">
                <a:tc>
                  <a:txBody>
                    <a:bodyPr/>
                    <a:lstStyle/>
                    <a:p>
                      <a:pPr algn="ctr"/>
                      <a:r>
                        <a:rPr lang="en-IN" b="1" dirty="0" smtClean="0">
                          <a:solidFill>
                            <a:srgbClr val="0070C0"/>
                          </a:solidFill>
                        </a:rPr>
                        <a:t>2</a:t>
                      </a:r>
                      <a:endParaRPr lang="en-IN" b="1" dirty="0">
                        <a:solidFill>
                          <a:srgbClr val="0070C0"/>
                        </a:solidFill>
                      </a:endParaRPr>
                    </a:p>
                  </a:txBody>
                  <a:tcPr/>
                </a:tc>
                <a:tc>
                  <a:txBody>
                    <a:bodyPr/>
                    <a:lstStyle/>
                    <a:p>
                      <a:pPr algn="ctr"/>
                      <a:r>
                        <a:rPr lang="en-IN" b="1" dirty="0" smtClean="0">
                          <a:solidFill>
                            <a:srgbClr val="0070C0"/>
                          </a:solidFill>
                        </a:rPr>
                        <a:t>3</a:t>
                      </a:r>
                      <a:endParaRPr lang="en-IN" b="1" dirty="0">
                        <a:solidFill>
                          <a:srgbClr val="0070C0"/>
                        </a:solidFill>
                      </a:endParaRPr>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r>
              <a:tr h="573383">
                <a:tc>
                  <a:txBody>
                    <a:bodyPr/>
                    <a:lstStyle/>
                    <a:p>
                      <a:pPr algn="ctr"/>
                      <a:r>
                        <a:rPr lang="en-IN" b="1" dirty="0" smtClean="0">
                          <a:solidFill>
                            <a:srgbClr val="0070C0"/>
                          </a:solidFill>
                        </a:rPr>
                        <a:t>3</a:t>
                      </a:r>
                      <a:endParaRPr lang="en-IN" b="1" dirty="0">
                        <a:solidFill>
                          <a:srgbClr val="0070C0"/>
                        </a:solidFill>
                      </a:endParaRPr>
                    </a:p>
                  </a:txBody>
                  <a:tcPr/>
                </a:tc>
                <a:tc>
                  <a:txBody>
                    <a:bodyPr/>
                    <a:lstStyle/>
                    <a:p>
                      <a:pPr algn="ctr"/>
                      <a:r>
                        <a:rPr lang="en-IN" b="1" dirty="0" smtClean="0">
                          <a:solidFill>
                            <a:srgbClr val="0070C0"/>
                          </a:solidFill>
                        </a:rPr>
                        <a:t>4</a:t>
                      </a:r>
                      <a:endParaRPr lang="en-IN" b="1" dirty="0">
                        <a:solidFill>
                          <a:srgbClr val="0070C0"/>
                        </a:solidFill>
                      </a:endParaRPr>
                    </a:p>
                  </a:txBody>
                  <a:tcPr/>
                </a:tc>
                <a:tc>
                  <a:txBody>
                    <a:bodyPr/>
                    <a:lstStyle/>
                    <a:p>
                      <a:pPr algn="ctr"/>
                      <a:r>
                        <a:rPr lang="en-IN" dirty="0" smtClean="0"/>
                        <a:t>2</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5</a:t>
                      </a:r>
                      <a:endParaRPr lang="en-IN" dirty="0"/>
                    </a:p>
                  </a:txBody>
                  <a:tcPr/>
                </a:tc>
                <a:tc>
                  <a:txBody>
                    <a:bodyPr/>
                    <a:lstStyle/>
                    <a:p>
                      <a:pPr algn="ctr"/>
                      <a:r>
                        <a:rPr lang="en-IN" dirty="0" smtClean="0"/>
                        <a:t>5</a:t>
                      </a:r>
                      <a:endParaRPr lang="en-IN" dirty="0"/>
                    </a:p>
                  </a:txBody>
                  <a:tcPr/>
                </a:tc>
              </a:tr>
              <a:tr h="573383">
                <a:tc>
                  <a:txBody>
                    <a:bodyPr/>
                    <a:lstStyle/>
                    <a:p>
                      <a:pPr algn="ctr"/>
                      <a:r>
                        <a:rPr lang="en-IN" b="1" dirty="0" smtClean="0">
                          <a:solidFill>
                            <a:srgbClr val="0070C0"/>
                          </a:solidFill>
                        </a:rPr>
                        <a:t>4</a:t>
                      </a:r>
                      <a:endParaRPr lang="en-IN" b="1" dirty="0">
                        <a:solidFill>
                          <a:srgbClr val="0070C0"/>
                        </a:solidFill>
                      </a:endParaRPr>
                    </a:p>
                  </a:txBody>
                  <a:tcPr/>
                </a:tc>
                <a:tc>
                  <a:txBody>
                    <a:bodyPr/>
                    <a:lstStyle/>
                    <a:p>
                      <a:pPr algn="ctr"/>
                      <a:r>
                        <a:rPr lang="en-IN" b="1" dirty="0" smtClean="0">
                          <a:solidFill>
                            <a:srgbClr val="0070C0"/>
                          </a:solidFill>
                        </a:rPr>
                        <a:t>5</a:t>
                      </a:r>
                      <a:endParaRPr lang="en-IN" b="1" dirty="0">
                        <a:solidFill>
                          <a:srgbClr val="0070C0"/>
                        </a:solidFill>
                      </a:endParaRPr>
                    </a:p>
                  </a:txBody>
                  <a:tcPr/>
                </a:tc>
                <a:tc>
                  <a:txBody>
                    <a:bodyPr/>
                    <a:lstStyle/>
                    <a:p>
                      <a:pPr algn="ctr"/>
                      <a:r>
                        <a:rPr lang="en-IN" dirty="0" smtClean="0"/>
                        <a:t>3</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r h="573383">
                <a:tc>
                  <a:txBody>
                    <a:bodyPr/>
                    <a:lstStyle/>
                    <a:p>
                      <a:pPr algn="ctr"/>
                      <a:r>
                        <a:rPr lang="en-IN" b="1" dirty="0" smtClean="0">
                          <a:solidFill>
                            <a:srgbClr val="0070C0"/>
                          </a:solidFill>
                        </a:rPr>
                        <a:t>1</a:t>
                      </a:r>
                      <a:endParaRPr lang="en-IN" b="1" dirty="0">
                        <a:solidFill>
                          <a:srgbClr val="0070C0"/>
                        </a:solidFill>
                      </a:endParaRPr>
                    </a:p>
                  </a:txBody>
                  <a:tcPr/>
                </a:tc>
                <a:tc>
                  <a:txBody>
                    <a:bodyPr/>
                    <a:lstStyle/>
                    <a:p>
                      <a:pPr algn="ctr"/>
                      <a:r>
                        <a:rPr lang="en-IN" b="1" dirty="0" smtClean="0">
                          <a:solidFill>
                            <a:srgbClr val="0070C0"/>
                          </a:solidFill>
                        </a:rPr>
                        <a:t>6</a:t>
                      </a:r>
                      <a:endParaRPr lang="en-IN" b="1" dirty="0">
                        <a:solidFill>
                          <a:srgbClr val="0070C0"/>
                        </a:solidFill>
                      </a:endParaRPr>
                    </a:p>
                  </a:txBody>
                  <a:tcPr/>
                </a:tc>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bl>
          </a:graphicData>
        </a:graphic>
      </p:graphicFrame>
      <p:cxnSp>
        <p:nvCxnSpPr>
          <p:cNvPr id="6" name="Straight Connector 5"/>
          <p:cNvCxnSpPr/>
          <p:nvPr/>
        </p:nvCxnSpPr>
        <p:spPr>
          <a:xfrm>
            <a:off x="2107660" y="2378097"/>
            <a:ext cx="2159540" cy="488320"/>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2269790" y="2471146"/>
            <a:ext cx="231154" cy="369332"/>
          </a:xfrm>
          <a:prstGeom prst="rect">
            <a:avLst/>
          </a:prstGeom>
          <a:noFill/>
        </p:spPr>
        <p:txBody>
          <a:bodyPr wrap="none" rtlCol="0">
            <a:spAutoFit/>
          </a:bodyPr>
          <a:lstStyle/>
          <a:p>
            <a:r>
              <a:rPr lang="en-IN" dirty="0" smtClean="0">
                <a:solidFill>
                  <a:schemeClr val="bg1"/>
                </a:solidFill>
              </a:rPr>
              <a:t>i</a:t>
            </a:r>
            <a:endParaRPr lang="en-IN" dirty="0">
              <a:solidFill>
                <a:schemeClr val="bg1"/>
              </a:solidFill>
            </a:endParaRPr>
          </a:p>
        </p:txBody>
      </p:sp>
      <p:sp>
        <p:nvSpPr>
          <p:cNvPr id="8" name="TextBox 7"/>
          <p:cNvSpPr txBox="1"/>
          <p:nvPr/>
        </p:nvSpPr>
        <p:spPr>
          <a:xfrm>
            <a:off x="3774336" y="2386519"/>
            <a:ext cx="405880" cy="369332"/>
          </a:xfrm>
          <a:prstGeom prst="rect">
            <a:avLst/>
          </a:prstGeom>
          <a:noFill/>
        </p:spPr>
        <p:txBody>
          <a:bodyPr wrap="none" rtlCol="0">
            <a:spAutoFit/>
          </a:bodyPr>
          <a:lstStyle/>
          <a:p>
            <a:r>
              <a:rPr lang="en-IN" dirty="0" smtClean="0">
                <a:solidFill>
                  <a:schemeClr val="bg1"/>
                </a:solidFill>
              </a:rPr>
              <a:t>W</a:t>
            </a:r>
            <a:endParaRPr lang="en-IN" dirty="0">
              <a:solidFill>
                <a:schemeClr val="bg1"/>
              </a:solidFill>
            </a:endParaRPr>
          </a:p>
        </p:txBody>
      </p:sp>
      <p:cxnSp>
        <p:nvCxnSpPr>
          <p:cNvPr id="10" name="Straight Arrow Connector 9"/>
          <p:cNvCxnSpPr/>
          <p:nvPr/>
        </p:nvCxnSpPr>
        <p:spPr>
          <a:xfrm>
            <a:off x="3754876" y="2393004"/>
            <a:ext cx="45127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a:off x="2245471" y="2461098"/>
            <a:ext cx="3242" cy="36640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Oval 17"/>
          <p:cNvSpPr/>
          <p:nvPr/>
        </p:nvSpPr>
        <p:spPr>
          <a:xfrm>
            <a:off x="10752306" y="5239966"/>
            <a:ext cx="389107" cy="3566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19" name="TextBox 18"/>
          <p:cNvSpPr txBox="1"/>
          <p:nvPr/>
        </p:nvSpPr>
        <p:spPr>
          <a:xfrm>
            <a:off x="9734145" y="5979268"/>
            <a:ext cx="2632953" cy="369332"/>
          </a:xfrm>
          <a:prstGeom prst="rect">
            <a:avLst/>
          </a:prstGeom>
          <a:noFill/>
        </p:spPr>
        <p:txBody>
          <a:bodyPr wrap="square" rtlCol="0">
            <a:spAutoFit/>
          </a:bodyPr>
          <a:lstStyle/>
          <a:p>
            <a:r>
              <a:rPr lang="en-IN" dirty="0" smtClean="0"/>
              <a:t>Maximum Profit</a:t>
            </a:r>
            <a:endParaRPr lang="en-IN" dirty="0"/>
          </a:p>
        </p:txBody>
      </p:sp>
      <p:cxnSp>
        <p:nvCxnSpPr>
          <p:cNvPr id="21" name="Straight Arrow Connector 20"/>
          <p:cNvCxnSpPr/>
          <p:nvPr/>
        </p:nvCxnSpPr>
        <p:spPr>
          <a:xfrm flipV="1">
            <a:off x="10946859" y="5596648"/>
            <a:ext cx="0" cy="440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072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4164404631"/>
              </p:ext>
            </p:extLst>
          </p:nvPr>
        </p:nvGraphicFramePr>
        <p:xfrm>
          <a:off x="2080694" y="2331442"/>
          <a:ext cx="9235819" cy="3440298"/>
        </p:xfrm>
        <a:graphic>
          <a:graphicData uri="http://schemas.openxmlformats.org/drawingml/2006/table">
            <a:tbl>
              <a:tblPr firstRow="1" bandRow="1">
                <a:tableStyleId>{5C22544A-7EE6-4342-B048-85BDC9FD1C3A}</a:tableStyleId>
              </a:tblPr>
              <a:tblGrid>
                <a:gridCol w="667885"/>
                <a:gridCol w="756524"/>
                <a:gridCol w="783543"/>
                <a:gridCol w="834437"/>
                <a:gridCol w="809910"/>
                <a:gridCol w="762268"/>
                <a:gridCol w="754328"/>
                <a:gridCol w="794030"/>
                <a:gridCol w="801970"/>
                <a:gridCol w="674925"/>
                <a:gridCol w="801970"/>
                <a:gridCol w="794029"/>
              </a:tblGrid>
              <a:tr h="573383">
                <a:tc gridSpan="3">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c>
                  <a:txBody>
                    <a:bodyPr/>
                    <a:lstStyle/>
                    <a:p>
                      <a:pPr algn="ctr"/>
                      <a:r>
                        <a:rPr lang="en-IN" dirty="0" smtClean="0"/>
                        <a:t>7</a:t>
                      </a:r>
                      <a:endParaRPr lang="en-IN" dirty="0"/>
                    </a:p>
                  </a:txBody>
                  <a:tcPr/>
                </a:tc>
                <a:tc>
                  <a:txBody>
                    <a:bodyPr/>
                    <a:lstStyle/>
                    <a:p>
                      <a:pPr algn="ctr"/>
                      <a:r>
                        <a:rPr lang="en-IN" dirty="0" smtClean="0"/>
                        <a:t>8</a:t>
                      </a:r>
                      <a:endParaRPr lang="en-IN" dirty="0"/>
                    </a:p>
                  </a:txBody>
                  <a:tcPr/>
                </a:tc>
              </a:tr>
              <a:tr h="573383">
                <a:tc>
                  <a:txBody>
                    <a:bodyPr/>
                    <a:lstStyle/>
                    <a:p>
                      <a:pPr algn="ctr"/>
                      <a:r>
                        <a:rPr lang="en-IN" b="1" dirty="0" smtClean="0">
                          <a:solidFill>
                            <a:srgbClr val="0070C0"/>
                          </a:solidFill>
                        </a:rPr>
                        <a:t>Pi</a:t>
                      </a:r>
                      <a:endParaRPr lang="en-IN" b="1" dirty="0">
                        <a:solidFill>
                          <a:srgbClr val="0070C0"/>
                        </a:solidFill>
                      </a:endParaRPr>
                    </a:p>
                  </a:txBody>
                  <a:tcPr/>
                </a:tc>
                <a:tc>
                  <a:txBody>
                    <a:bodyPr/>
                    <a:lstStyle/>
                    <a:p>
                      <a:pPr algn="ctr"/>
                      <a:r>
                        <a:rPr lang="en-IN" b="1" dirty="0" smtClean="0">
                          <a:solidFill>
                            <a:srgbClr val="0070C0"/>
                          </a:solidFill>
                        </a:rPr>
                        <a:t>Wi</a:t>
                      </a:r>
                      <a:endParaRPr lang="en-IN" b="1" dirty="0">
                        <a:solidFill>
                          <a:srgbClr val="0070C0"/>
                        </a:solidFill>
                      </a:endParaRPr>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r h="573383">
                <a:tc>
                  <a:txBody>
                    <a:bodyPr/>
                    <a:lstStyle/>
                    <a:p>
                      <a:pPr algn="ctr"/>
                      <a:r>
                        <a:rPr lang="en-IN" b="1" dirty="0" smtClean="0">
                          <a:solidFill>
                            <a:srgbClr val="0070C0"/>
                          </a:solidFill>
                        </a:rPr>
                        <a:t>2</a:t>
                      </a:r>
                      <a:endParaRPr lang="en-IN" b="1" dirty="0">
                        <a:solidFill>
                          <a:srgbClr val="0070C0"/>
                        </a:solidFill>
                      </a:endParaRPr>
                    </a:p>
                  </a:txBody>
                  <a:tcPr/>
                </a:tc>
                <a:tc>
                  <a:txBody>
                    <a:bodyPr/>
                    <a:lstStyle/>
                    <a:p>
                      <a:pPr algn="ctr"/>
                      <a:r>
                        <a:rPr lang="en-IN" b="1" dirty="0" smtClean="0">
                          <a:solidFill>
                            <a:srgbClr val="0070C0"/>
                          </a:solidFill>
                        </a:rPr>
                        <a:t>3</a:t>
                      </a:r>
                      <a:endParaRPr lang="en-IN" b="1" dirty="0">
                        <a:solidFill>
                          <a:srgbClr val="0070C0"/>
                        </a:solidFill>
                      </a:endParaRPr>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tr>
              <a:tr h="573383">
                <a:tc>
                  <a:txBody>
                    <a:bodyPr/>
                    <a:lstStyle/>
                    <a:p>
                      <a:pPr algn="ctr"/>
                      <a:r>
                        <a:rPr lang="en-IN" b="1" dirty="0" smtClean="0">
                          <a:solidFill>
                            <a:srgbClr val="0070C0"/>
                          </a:solidFill>
                        </a:rPr>
                        <a:t>3</a:t>
                      </a:r>
                      <a:endParaRPr lang="en-IN" b="1" dirty="0">
                        <a:solidFill>
                          <a:srgbClr val="0070C0"/>
                        </a:solidFill>
                      </a:endParaRPr>
                    </a:p>
                  </a:txBody>
                  <a:tcPr/>
                </a:tc>
                <a:tc>
                  <a:txBody>
                    <a:bodyPr/>
                    <a:lstStyle/>
                    <a:p>
                      <a:pPr algn="ctr"/>
                      <a:r>
                        <a:rPr lang="en-IN" b="1" dirty="0" smtClean="0">
                          <a:solidFill>
                            <a:srgbClr val="0070C0"/>
                          </a:solidFill>
                        </a:rPr>
                        <a:t>4</a:t>
                      </a:r>
                      <a:endParaRPr lang="en-IN" b="1" dirty="0">
                        <a:solidFill>
                          <a:srgbClr val="0070C0"/>
                        </a:solidFill>
                      </a:endParaRPr>
                    </a:p>
                  </a:txBody>
                  <a:tcPr/>
                </a:tc>
                <a:tc>
                  <a:txBody>
                    <a:bodyPr/>
                    <a:lstStyle/>
                    <a:p>
                      <a:pPr algn="ctr"/>
                      <a:r>
                        <a:rPr lang="en-IN" dirty="0" smtClean="0"/>
                        <a:t>2</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3</a:t>
                      </a:r>
                      <a:endParaRPr lang="en-IN" dirty="0"/>
                    </a:p>
                  </a:txBody>
                  <a:tcPr/>
                </a:tc>
                <a:tc>
                  <a:txBody>
                    <a:bodyPr/>
                    <a:lstStyle/>
                    <a:p>
                      <a:pPr algn="ctr"/>
                      <a:r>
                        <a:rPr lang="en-IN" dirty="0" smtClean="0"/>
                        <a:t>5</a:t>
                      </a:r>
                      <a:endParaRPr lang="en-IN" dirty="0"/>
                    </a:p>
                  </a:txBody>
                  <a:tcPr/>
                </a:tc>
                <a:tc>
                  <a:txBody>
                    <a:bodyPr/>
                    <a:lstStyle/>
                    <a:p>
                      <a:pPr algn="ctr"/>
                      <a:r>
                        <a:rPr lang="en-IN" dirty="0" smtClean="0"/>
                        <a:t>5</a:t>
                      </a:r>
                      <a:endParaRPr lang="en-IN" dirty="0"/>
                    </a:p>
                  </a:txBody>
                  <a:tcPr/>
                </a:tc>
              </a:tr>
              <a:tr h="573383">
                <a:tc>
                  <a:txBody>
                    <a:bodyPr/>
                    <a:lstStyle/>
                    <a:p>
                      <a:pPr algn="ctr"/>
                      <a:r>
                        <a:rPr lang="en-IN" b="1" dirty="0" smtClean="0">
                          <a:solidFill>
                            <a:srgbClr val="0070C0"/>
                          </a:solidFill>
                        </a:rPr>
                        <a:t>4</a:t>
                      </a:r>
                      <a:endParaRPr lang="en-IN" b="1" dirty="0">
                        <a:solidFill>
                          <a:srgbClr val="0070C0"/>
                        </a:solidFill>
                      </a:endParaRPr>
                    </a:p>
                  </a:txBody>
                  <a:tcPr/>
                </a:tc>
                <a:tc>
                  <a:txBody>
                    <a:bodyPr/>
                    <a:lstStyle/>
                    <a:p>
                      <a:pPr algn="ctr"/>
                      <a:r>
                        <a:rPr lang="en-IN" b="1" dirty="0" smtClean="0">
                          <a:solidFill>
                            <a:srgbClr val="0070C0"/>
                          </a:solidFill>
                        </a:rPr>
                        <a:t>5</a:t>
                      </a:r>
                      <a:endParaRPr lang="en-IN" b="1" dirty="0">
                        <a:solidFill>
                          <a:srgbClr val="0070C0"/>
                        </a:solidFill>
                      </a:endParaRPr>
                    </a:p>
                  </a:txBody>
                  <a:tcPr/>
                </a:tc>
                <a:tc>
                  <a:txBody>
                    <a:bodyPr/>
                    <a:lstStyle/>
                    <a:p>
                      <a:pPr algn="ctr"/>
                      <a:r>
                        <a:rPr lang="en-IN" dirty="0" smtClean="0"/>
                        <a:t>3</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r h="573383">
                <a:tc>
                  <a:txBody>
                    <a:bodyPr/>
                    <a:lstStyle/>
                    <a:p>
                      <a:pPr algn="ctr"/>
                      <a:r>
                        <a:rPr lang="en-IN" b="1" dirty="0" smtClean="0">
                          <a:solidFill>
                            <a:srgbClr val="0070C0"/>
                          </a:solidFill>
                        </a:rPr>
                        <a:t>1</a:t>
                      </a:r>
                      <a:endParaRPr lang="en-IN" b="1" dirty="0">
                        <a:solidFill>
                          <a:srgbClr val="0070C0"/>
                        </a:solidFill>
                      </a:endParaRPr>
                    </a:p>
                  </a:txBody>
                  <a:tcPr/>
                </a:tc>
                <a:tc>
                  <a:txBody>
                    <a:bodyPr/>
                    <a:lstStyle/>
                    <a:p>
                      <a:pPr algn="ctr"/>
                      <a:r>
                        <a:rPr lang="en-IN" b="1" dirty="0" smtClean="0">
                          <a:solidFill>
                            <a:srgbClr val="0070C0"/>
                          </a:solidFill>
                        </a:rPr>
                        <a:t>6</a:t>
                      </a:r>
                      <a:endParaRPr lang="en-IN" b="1" dirty="0">
                        <a:solidFill>
                          <a:srgbClr val="0070C0"/>
                        </a:solidFill>
                      </a:endParaRPr>
                    </a:p>
                  </a:txBody>
                  <a:tcPr/>
                </a:tc>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tr>
            </a:tbl>
          </a:graphicData>
        </a:graphic>
      </p:graphicFrame>
      <p:cxnSp>
        <p:nvCxnSpPr>
          <p:cNvPr id="5" name="Straight Connector 4"/>
          <p:cNvCxnSpPr/>
          <p:nvPr/>
        </p:nvCxnSpPr>
        <p:spPr>
          <a:xfrm>
            <a:off x="2107660" y="2378097"/>
            <a:ext cx="2159540" cy="48832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2245471" y="2461098"/>
            <a:ext cx="3242" cy="36640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2269790" y="2471146"/>
            <a:ext cx="231154" cy="369332"/>
          </a:xfrm>
          <a:prstGeom prst="rect">
            <a:avLst/>
          </a:prstGeom>
          <a:noFill/>
        </p:spPr>
        <p:txBody>
          <a:bodyPr wrap="none" rtlCol="0">
            <a:spAutoFit/>
          </a:bodyPr>
          <a:lstStyle/>
          <a:p>
            <a:r>
              <a:rPr lang="en-IN" dirty="0" smtClean="0">
                <a:solidFill>
                  <a:schemeClr val="bg1"/>
                </a:solidFill>
              </a:rPr>
              <a:t>i</a:t>
            </a:r>
            <a:endParaRPr lang="en-IN" dirty="0">
              <a:solidFill>
                <a:schemeClr val="bg1"/>
              </a:solidFill>
            </a:endParaRPr>
          </a:p>
        </p:txBody>
      </p:sp>
      <p:cxnSp>
        <p:nvCxnSpPr>
          <p:cNvPr id="8" name="Straight Arrow Connector 7"/>
          <p:cNvCxnSpPr/>
          <p:nvPr/>
        </p:nvCxnSpPr>
        <p:spPr>
          <a:xfrm>
            <a:off x="3754876" y="2393004"/>
            <a:ext cx="45127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3774336" y="2386519"/>
            <a:ext cx="405880" cy="369332"/>
          </a:xfrm>
          <a:prstGeom prst="rect">
            <a:avLst/>
          </a:prstGeom>
          <a:noFill/>
        </p:spPr>
        <p:txBody>
          <a:bodyPr wrap="none" rtlCol="0">
            <a:spAutoFit/>
          </a:bodyPr>
          <a:lstStyle/>
          <a:p>
            <a:r>
              <a:rPr lang="en-IN" dirty="0" smtClean="0">
                <a:solidFill>
                  <a:schemeClr val="bg1"/>
                </a:solidFill>
              </a:rPr>
              <a:t>W</a:t>
            </a:r>
            <a:endParaRPr lang="en-IN" dirty="0">
              <a:solidFill>
                <a:schemeClr val="bg1"/>
              </a:solidFill>
            </a:endParaRPr>
          </a:p>
        </p:txBody>
      </p:sp>
      <p:cxnSp>
        <p:nvCxnSpPr>
          <p:cNvPr id="10" name="Straight Arrow Connector 9"/>
          <p:cNvCxnSpPr/>
          <p:nvPr/>
        </p:nvCxnSpPr>
        <p:spPr>
          <a:xfrm flipH="1">
            <a:off x="11026305" y="5402094"/>
            <a:ext cx="290205" cy="16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H="1">
            <a:off x="11016580" y="4821678"/>
            <a:ext cx="290205" cy="16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flipH="1">
            <a:off x="11010095" y="4231533"/>
            <a:ext cx="290205" cy="16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10964079" y="4866500"/>
            <a:ext cx="540533" cy="246221"/>
          </a:xfrm>
          <a:prstGeom prst="rect">
            <a:avLst/>
          </a:prstGeom>
          <a:noFill/>
        </p:spPr>
        <p:txBody>
          <a:bodyPr wrap="none" rtlCol="0">
            <a:spAutoFit/>
          </a:bodyPr>
          <a:lstStyle/>
          <a:p>
            <a:r>
              <a:rPr lang="en-IN" sz="1000" b="1" dirty="0" smtClean="0"/>
              <a:t>Same</a:t>
            </a:r>
            <a:endParaRPr lang="en-IN" sz="1000" b="1" dirty="0"/>
          </a:p>
        </p:txBody>
      </p:sp>
      <p:sp>
        <p:nvSpPr>
          <p:cNvPr id="16" name="TextBox 15"/>
          <p:cNvSpPr txBox="1"/>
          <p:nvPr/>
        </p:nvSpPr>
        <p:spPr>
          <a:xfrm>
            <a:off x="10934041" y="4276354"/>
            <a:ext cx="696024" cy="246221"/>
          </a:xfrm>
          <a:prstGeom prst="rect">
            <a:avLst/>
          </a:prstGeom>
          <a:noFill/>
        </p:spPr>
        <p:txBody>
          <a:bodyPr wrap="none" rtlCol="0">
            <a:spAutoFit/>
          </a:bodyPr>
          <a:lstStyle/>
          <a:p>
            <a:r>
              <a:rPr lang="en-IN" sz="1000" b="1" dirty="0" smtClean="0"/>
              <a:t>Different</a:t>
            </a:r>
            <a:endParaRPr lang="en-IN" sz="1000" b="1" dirty="0"/>
          </a:p>
        </p:txBody>
      </p:sp>
      <p:cxnSp>
        <p:nvCxnSpPr>
          <p:cNvPr id="19" name="Straight Connector 18"/>
          <p:cNvCxnSpPr/>
          <p:nvPr/>
        </p:nvCxnSpPr>
        <p:spPr>
          <a:xfrm flipV="1">
            <a:off x="3018816" y="4961110"/>
            <a:ext cx="220494" cy="2"/>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3374141" y="5911056"/>
            <a:ext cx="8151779" cy="646331"/>
          </a:xfrm>
          <a:prstGeom prst="rect">
            <a:avLst/>
          </a:prstGeom>
          <a:noFill/>
        </p:spPr>
        <p:txBody>
          <a:bodyPr wrap="square" rtlCol="0">
            <a:spAutoFit/>
          </a:bodyPr>
          <a:lstStyle/>
          <a:p>
            <a:r>
              <a:rPr lang="en-IN" dirty="0" smtClean="0"/>
              <a:t>Profit =&gt; 6-4 = 2      So, Selected Objects = {1, 0, 0, 1}</a:t>
            </a:r>
          </a:p>
          <a:p>
            <a:r>
              <a:rPr lang="en-IN" dirty="0"/>
              <a:t> </a:t>
            </a:r>
            <a:r>
              <a:rPr lang="en-IN" dirty="0" smtClean="0"/>
              <a:t>              2-2 = 0</a:t>
            </a:r>
            <a:endParaRPr lang="en-IN" dirty="0"/>
          </a:p>
        </p:txBody>
      </p:sp>
      <p:cxnSp>
        <p:nvCxnSpPr>
          <p:cNvPr id="24" name="Straight Arrow Connector 23"/>
          <p:cNvCxnSpPr/>
          <p:nvPr/>
        </p:nvCxnSpPr>
        <p:spPr>
          <a:xfrm flipH="1">
            <a:off x="7137126" y="4229185"/>
            <a:ext cx="290205" cy="16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flipH="1">
            <a:off x="7159826" y="3668224"/>
            <a:ext cx="290205" cy="16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a:off x="7133886" y="3084564"/>
            <a:ext cx="290205" cy="16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7101494" y="3676564"/>
            <a:ext cx="540533" cy="246221"/>
          </a:xfrm>
          <a:prstGeom prst="rect">
            <a:avLst/>
          </a:prstGeom>
          <a:noFill/>
        </p:spPr>
        <p:txBody>
          <a:bodyPr wrap="none" rtlCol="0">
            <a:spAutoFit/>
          </a:bodyPr>
          <a:lstStyle/>
          <a:p>
            <a:r>
              <a:rPr lang="en-IN" sz="1000" b="1" dirty="0" smtClean="0"/>
              <a:t>Same</a:t>
            </a:r>
            <a:endParaRPr lang="en-IN" sz="1000" b="1" dirty="0"/>
          </a:p>
        </p:txBody>
      </p:sp>
      <p:sp>
        <p:nvSpPr>
          <p:cNvPr id="28" name="TextBox 27"/>
          <p:cNvSpPr txBox="1"/>
          <p:nvPr/>
        </p:nvSpPr>
        <p:spPr>
          <a:xfrm>
            <a:off x="7076079" y="3094133"/>
            <a:ext cx="696024" cy="246221"/>
          </a:xfrm>
          <a:prstGeom prst="rect">
            <a:avLst/>
          </a:prstGeom>
          <a:noFill/>
        </p:spPr>
        <p:txBody>
          <a:bodyPr wrap="none" rtlCol="0">
            <a:spAutoFit/>
          </a:bodyPr>
          <a:lstStyle/>
          <a:p>
            <a:r>
              <a:rPr lang="en-IN" sz="1000" b="1" dirty="0" smtClean="0"/>
              <a:t>Different</a:t>
            </a:r>
            <a:endParaRPr lang="en-IN" sz="1000" b="1" dirty="0"/>
          </a:p>
        </p:txBody>
      </p:sp>
      <p:cxnSp>
        <p:nvCxnSpPr>
          <p:cNvPr id="29" name="Straight Connector 28"/>
          <p:cNvCxnSpPr/>
          <p:nvPr/>
        </p:nvCxnSpPr>
        <p:spPr>
          <a:xfrm flipV="1">
            <a:off x="3018816" y="3799674"/>
            <a:ext cx="220494" cy="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5784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5" name="TextBox 4"/>
          <p:cNvSpPr txBox="1"/>
          <p:nvPr/>
        </p:nvSpPr>
        <p:spPr>
          <a:xfrm>
            <a:off x="4273684" y="5888477"/>
            <a:ext cx="3546164" cy="400110"/>
          </a:xfrm>
          <a:prstGeom prst="rect">
            <a:avLst/>
          </a:prstGeom>
          <a:noFill/>
        </p:spPr>
        <p:txBody>
          <a:bodyPr wrap="none" rtlCol="0">
            <a:spAutoFit/>
          </a:bodyPr>
          <a:lstStyle/>
          <a:p>
            <a:r>
              <a:rPr lang="en-IN" sz="2000" dirty="0" smtClean="0">
                <a:solidFill>
                  <a:srgbClr val="FF0000"/>
                </a:solidFill>
              </a:rPr>
              <a:t>Time complexity = O(n * </a:t>
            </a:r>
            <a:r>
              <a:rPr lang="en-IN" sz="2000" dirty="0">
                <a:solidFill>
                  <a:srgbClr val="FF0000"/>
                </a:solidFill>
              </a:rPr>
              <a:t>m</a:t>
            </a:r>
            <a:r>
              <a:rPr lang="en-IN" sz="2000" dirty="0" smtClean="0">
                <a:solidFill>
                  <a:srgbClr val="FF0000"/>
                </a:solidFill>
              </a:rPr>
              <a:t>)</a:t>
            </a:r>
            <a:endParaRPr lang="en-IN" sz="2000" dirty="0">
              <a:solidFill>
                <a:srgbClr val="FF0000"/>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476667" y="2243847"/>
            <a:ext cx="9027945" cy="3513330"/>
          </a:xfrm>
          <a:prstGeom prst="rect">
            <a:avLst/>
          </a:prstGeom>
        </p:spPr>
      </p:pic>
    </p:spTree>
    <p:extLst>
      <p:ext uri="{BB962C8B-B14F-4D97-AF65-F5344CB8AC3E}">
        <p14:creationId xmlns:p14="http://schemas.microsoft.com/office/powerpoint/2010/main" val="1076263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8" name="Text Placeholder 7"/>
          <p:cNvSpPr>
            <a:spLocks noGrp="1"/>
          </p:cNvSpPr>
          <p:nvPr>
            <p:ph type="body" idx="1"/>
          </p:nvPr>
        </p:nvSpPr>
        <p:spPr/>
        <p:txBody>
          <a:bodyPr/>
          <a:lstStyle/>
          <a:p>
            <a:r>
              <a:rPr lang="en-IN" b="1" dirty="0"/>
              <a:t>when i=1</a:t>
            </a:r>
          </a:p>
        </p:txBody>
      </p:sp>
      <p:sp>
        <p:nvSpPr>
          <p:cNvPr id="3" name="Content Placeholder 2"/>
          <p:cNvSpPr>
            <a:spLocks noGrp="1"/>
          </p:cNvSpPr>
          <p:nvPr>
            <p:ph sz="half" idx="2"/>
          </p:nvPr>
        </p:nvSpPr>
        <p:spPr/>
        <p:txBody>
          <a:bodyPr>
            <a:normAutofit/>
          </a:bodyPr>
          <a:lstStyle/>
          <a:p>
            <a:r>
              <a:rPr lang="en-IN" dirty="0" smtClean="0"/>
              <a:t>T(</a:t>
            </a:r>
            <a:r>
              <a:rPr lang="en-IN" dirty="0" err="1" smtClean="0"/>
              <a:t>i,w</a:t>
            </a:r>
            <a:r>
              <a:rPr lang="en-IN" dirty="0"/>
              <a:t>) = max {T[i-1,w], m[i-1,w-w[i]] + p[i]}</a:t>
            </a:r>
          </a:p>
          <a:p>
            <a:r>
              <a:rPr lang="en-IN" dirty="0" smtClean="0"/>
              <a:t>T(1,3</a:t>
            </a:r>
            <a:r>
              <a:rPr lang="en-IN" dirty="0"/>
              <a:t>) = max {</a:t>
            </a:r>
            <a:r>
              <a:rPr lang="en-IN" dirty="0" smtClean="0"/>
              <a:t>T(2+0</a:t>
            </a:r>
            <a:r>
              <a:rPr lang="en-IN" dirty="0"/>
              <a:t>),0} = </a:t>
            </a:r>
            <a:r>
              <a:rPr lang="en-IN" dirty="0" smtClean="0"/>
              <a:t>2</a:t>
            </a:r>
            <a:endParaRPr lang="en-IN" dirty="0"/>
          </a:p>
          <a:p>
            <a:r>
              <a:rPr lang="en-IN" dirty="0" smtClean="0"/>
              <a:t>T(1,4) </a:t>
            </a:r>
            <a:r>
              <a:rPr lang="en-IN" dirty="0"/>
              <a:t>= max {</a:t>
            </a:r>
            <a:r>
              <a:rPr lang="en-IN" dirty="0" smtClean="0"/>
              <a:t>T(2+0</a:t>
            </a:r>
            <a:r>
              <a:rPr lang="en-IN" dirty="0"/>
              <a:t>),0} = </a:t>
            </a:r>
            <a:r>
              <a:rPr lang="en-IN" dirty="0" smtClean="0"/>
              <a:t>2</a:t>
            </a:r>
            <a:endParaRPr lang="en-IN" dirty="0"/>
          </a:p>
          <a:p>
            <a:r>
              <a:rPr lang="en-IN" dirty="0" smtClean="0"/>
              <a:t>T(1,5) </a:t>
            </a:r>
            <a:r>
              <a:rPr lang="en-IN" dirty="0"/>
              <a:t>= max {T(2+0),0} = 2</a:t>
            </a:r>
          </a:p>
          <a:p>
            <a:r>
              <a:rPr lang="en-IN" dirty="0" smtClean="0"/>
              <a:t>T(1,6</a:t>
            </a:r>
            <a:r>
              <a:rPr lang="en-IN" dirty="0"/>
              <a:t>) = max {</a:t>
            </a:r>
            <a:r>
              <a:rPr lang="en-IN" dirty="0" smtClean="0"/>
              <a:t>T(2+0</a:t>
            </a:r>
            <a:r>
              <a:rPr lang="en-IN" dirty="0"/>
              <a:t>),0} = </a:t>
            </a:r>
            <a:r>
              <a:rPr lang="en-IN" dirty="0" smtClean="0"/>
              <a:t>2</a:t>
            </a:r>
            <a:endParaRPr lang="en-IN" dirty="0"/>
          </a:p>
          <a:p>
            <a:r>
              <a:rPr lang="en-IN" dirty="0"/>
              <a:t>T(1,7) = max {</a:t>
            </a:r>
            <a:r>
              <a:rPr lang="en-IN" dirty="0" smtClean="0"/>
              <a:t>T(2+0</a:t>
            </a:r>
            <a:r>
              <a:rPr lang="en-IN" dirty="0"/>
              <a:t>),0} = </a:t>
            </a:r>
            <a:r>
              <a:rPr lang="en-IN" dirty="0" smtClean="0"/>
              <a:t>2</a:t>
            </a:r>
            <a:endParaRPr lang="en-IN" dirty="0"/>
          </a:p>
          <a:p>
            <a:r>
              <a:rPr lang="en-IN" dirty="0"/>
              <a:t>T(1,8) = max {</a:t>
            </a:r>
            <a:r>
              <a:rPr lang="en-IN" dirty="0" smtClean="0"/>
              <a:t>T(2+0</a:t>
            </a:r>
            <a:r>
              <a:rPr lang="en-IN" dirty="0"/>
              <a:t>),0} = 2</a:t>
            </a:r>
          </a:p>
          <a:p>
            <a:endParaRPr lang="en-IN" dirty="0"/>
          </a:p>
        </p:txBody>
      </p:sp>
      <p:sp>
        <p:nvSpPr>
          <p:cNvPr id="9" name="Text Placeholder 8"/>
          <p:cNvSpPr>
            <a:spLocks noGrp="1"/>
          </p:cNvSpPr>
          <p:nvPr>
            <p:ph type="body" sz="quarter" idx="3"/>
          </p:nvPr>
        </p:nvSpPr>
        <p:spPr/>
        <p:txBody>
          <a:bodyPr/>
          <a:lstStyle/>
          <a:p>
            <a:r>
              <a:rPr lang="en-IN" b="1" dirty="0"/>
              <a:t>when i=2</a:t>
            </a:r>
          </a:p>
        </p:txBody>
      </p:sp>
      <p:sp>
        <p:nvSpPr>
          <p:cNvPr id="10" name="Content Placeholder 9"/>
          <p:cNvSpPr>
            <a:spLocks noGrp="1"/>
          </p:cNvSpPr>
          <p:nvPr>
            <p:ph sz="quarter" idx="4"/>
          </p:nvPr>
        </p:nvSpPr>
        <p:spPr/>
        <p:txBody>
          <a:bodyPr>
            <a:normAutofit/>
          </a:bodyPr>
          <a:lstStyle/>
          <a:p>
            <a:r>
              <a:rPr lang="en-IN" dirty="0" smtClean="0"/>
              <a:t>T(</a:t>
            </a:r>
            <a:r>
              <a:rPr lang="en-IN" dirty="0" err="1" smtClean="0"/>
              <a:t>i,w</a:t>
            </a:r>
            <a:r>
              <a:rPr lang="en-IN" dirty="0"/>
              <a:t>) = max {T[i-1,w], m[i-1,w-w[i]] + p[i]}</a:t>
            </a:r>
          </a:p>
          <a:p>
            <a:r>
              <a:rPr lang="en-IN" dirty="0" smtClean="0"/>
              <a:t>T(2,4</a:t>
            </a:r>
            <a:r>
              <a:rPr lang="en-IN" dirty="0"/>
              <a:t>) = max {</a:t>
            </a:r>
            <a:r>
              <a:rPr lang="en-IN" dirty="0" smtClean="0"/>
              <a:t>T(3+0),2} </a:t>
            </a:r>
            <a:r>
              <a:rPr lang="en-IN" dirty="0"/>
              <a:t>= </a:t>
            </a:r>
            <a:r>
              <a:rPr lang="en-IN" dirty="0" smtClean="0"/>
              <a:t>3</a:t>
            </a:r>
            <a:endParaRPr lang="en-IN" dirty="0"/>
          </a:p>
          <a:p>
            <a:r>
              <a:rPr lang="en-IN" dirty="0"/>
              <a:t>T(2,5) = max {</a:t>
            </a:r>
            <a:r>
              <a:rPr lang="en-IN" dirty="0" smtClean="0"/>
              <a:t>T(3+0),2} </a:t>
            </a:r>
            <a:r>
              <a:rPr lang="en-IN" dirty="0"/>
              <a:t>= 3</a:t>
            </a:r>
          </a:p>
          <a:p>
            <a:r>
              <a:rPr lang="en-IN" dirty="0"/>
              <a:t>T(2,6) = max {</a:t>
            </a:r>
            <a:r>
              <a:rPr lang="en-IN" dirty="0" smtClean="0"/>
              <a:t>T(3+0),2} </a:t>
            </a:r>
            <a:r>
              <a:rPr lang="en-IN" dirty="0"/>
              <a:t>= 3</a:t>
            </a:r>
          </a:p>
          <a:p>
            <a:r>
              <a:rPr lang="en-IN" dirty="0"/>
              <a:t>T(2,7) = max {</a:t>
            </a:r>
            <a:r>
              <a:rPr lang="en-IN" dirty="0" smtClean="0"/>
              <a:t>T(3+2),2} </a:t>
            </a:r>
            <a:r>
              <a:rPr lang="en-IN" dirty="0"/>
              <a:t>= </a:t>
            </a:r>
            <a:r>
              <a:rPr lang="en-IN" dirty="0" smtClean="0"/>
              <a:t>5</a:t>
            </a:r>
            <a:endParaRPr lang="en-IN" dirty="0"/>
          </a:p>
          <a:p>
            <a:r>
              <a:rPr lang="en-IN" dirty="0"/>
              <a:t>T(2,8) = max {</a:t>
            </a:r>
            <a:r>
              <a:rPr lang="en-IN" dirty="0" smtClean="0"/>
              <a:t>T(3+2),2} </a:t>
            </a:r>
            <a:r>
              <a:rPr lang="en-IN" dirty="0"/>
              <a:t>= </a:t>
            </a:r>
            <a:r>
              <a:rPr lang="en-IN" dirty="0" smtClean="0"/>
              <a:t>5</a:t>
            </a:r>
            <a:endParaRPr lang="en-IN" dirty="0"/>
          </a:p>
          <a:p>
            <a:endParaRPr lang="en-IN" dirty="0"/>
          </a:p>
        </p:txBody>
      </p:sp>
    </p:spTree>
    <p:extLst>
      <p:ext uri="{BB962C8B-B14F-4D97-AF65-F5344CB8AC3E}">
        <p14:creationId xmlns:p14="http://schemas.microsoft.com/office/powerpoint/2010/main" val="670123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IN" b="1" dirty="0"/>
              <a:t>when i=3</a:t>
            </a:r>
          </a:p>
        </p:txBody>
      </p:sp>
      <p:sp>
        <p:nvSpPr>
          <p:cNvPr id="4" name="Content Placeholder 3"/>
          <p:cNvSpPr>
            <a:spLocks noGrp="1"/>
          </p:cNvSpPr>
          <p:nvPr>
            <p:ph sz="half" idx="2"/>
          </p:nvPr>
        </p:nvSpPr>
        <p:spPr/>
        <p:txBody>
          <a:bodyPr/>
          <a:lstStyle/>
          <a:p>
            <a:r>
              <a:rPr lang="en-IN" dirty="0"/>
              <a:t>T(</a:t>
            </a:r>
            <a:r>
              <a:rPr lang="en-IN" dirty="0" err="1"/>
              <a:t>i,w</a:t>
            </a:r>
            <a:r>
              <a:rPr lang="en-IN" dirty="0"/>
              <a:t>) = max {T[i-1,w], m[i-1,w-w[i]] + p[i]}</a:t>
            </a:r>
          </a:p>
          <a:p>
            <a:r>
              <a:rPr lang="en-IN" dirty="0" smtClean="0"/>
              <a:t>T(3,5</a:t>
            </a:r>
            <a:r>
              <a:rPr lang="en-IN" dirty="0"/>
              <a:t>) = max {</a:t>
            </a:r>
            <a:r>
              <a:rPr lang="en-IN" dirty="0" smtClean="0"/>
              <a:t>T(4+0</a:t>
            </a:r>
            <a:r>
              <a:rPr lang="en-IN" dirty="0"/>
              <a:t>),3} = </a:t>
            </a:r>
            <a:r>
              <a:rPr lang="en-IN" dirty="0" smtClean="0"/>
              <a:t>4</a:t>
            </a:r>
            <a:endParaRPr lang="en-IN" dirty="0"/>
          </a:p>
          <a:p>
            <a:r>
              <a:rPr lang="en-IN" dirty="0"/>
              <a:t>T(3,6) = max {</a:t>
            </a:r>
            <a:r>
              <a:rPr lang="en-IN" dirty="0" smtClean="0"/>
              <a:t>T(4+0),</a:t>
            </a:r>
            <a:r>
              <a:rPr lang="en-IN" dirty="0"/>
              <a:t>3} = </a:t>
            </a:r>
            <a:r>
              <a:rPr lang="en-IN" dirty="0" smtClean="0"/>
              <a:t>4</a:t>
            </a:r>
            <a:endParaRPr lang="en-IN" dirty="0"/>
          </a:p>
          <a:p>
            <a:r>
              <a:rPr lang="en-IN" dirty="0"/>
              <a:t>T(3,7) = max {</a:t>
            </a:r>
            <a:r>
              <a:rPr lang="en-IN" dirty="0" smtClean="0"/>
              <a:t>T(4+0),5} </a:t>
            </a:r>
            <a:r>
              <a:rPr lang="en-IN" dirty="0"/>
              <a:t>= </a:t>
            </a:r>
            <a:r>
              <a:rPr lang="en-IN" dirty="0" smtClean="0"/>
              <a:t>5</a:t>
            </a:r>
            <a:endParaRPr lang="en-IN" dirty="0"/>
          </a:p>
          <a:p>
            <a:r>
              <a:rPr lang="en-IN" dirty="0"/>
              <a:t>T(3,8) = max {</a:t>
            </a:r>
            <a:r>
              <a:rPr lang="en-IN" dirty="0" smtClean="0"/>
              <a:t>T(4+2),5} </a:t>
            </a:r>
            <a:r>
              <a:rPr lang="en-IN" dirty="0"/>
              <a:t>= </a:t>
            </a:r>
            <a:r>
              <a:rPr lang="en-IN" dirty="0" smtClean="0"/>
              <a:t>6</a:t>
            </a:r>
            <a:endParaRPr lang="en-IN" dirty="0"/>
          </a:p>
          <a:p>
            <a:endParaRPr lang="en-IN" dirty="0"/>
          </a:p>
        </p:txBody>
      </p:sp>
      <p:sp>
        <p:nvSpPr>
          <p:cNvPr id="5" name="Text Placeholder 4"/>
          <p:cNvSpPr>
            <a:spLocks noGrp="1"/>
          </p:cNvSpPr>
          <p:nvPr>
            <p:ph type="body" sz="quarter" idx="3"/>
          </p:nvPr>
        </p:nvSpPr>
        <p:spPr/>
        <p:txBody>
          <a:bodyPr/>
          <a:lstStyle/>
          <a:p>
            <a:r>
              <a:rPr lang="en-IN" b="1" dirty="0"/>
              <a:t>when i=4</a:t>
            </a:r>
          </a:p>
        </p:txBody>
      </p:sp>
      <p:sp>
        <p:nvSpPr>
          <p:cNvPr id="6" name="Content Placeholder 5"/>
          <p:cNvSpPr>
            <a:spLocks noGrp="1"/>
          </p:cNvSpPr>
          <p:nvPr>
            <p:ph sz="quarter" idx="4"/>
          </p:nvPr>
        </p:nvSpPr>
        <p:spPr/>
        <p:txBody>
          <a:bodyPr/>
          <a:lstStyle/>
          <a:p>
            <a:r>
              <a:rPr lang="en-IN" dirty="0"/>
              <a:t>T(</a:t>
            </a:r>
            <a:r>
              <a:rPr lang="en-IN" dirty="0" err="1"/>
              <a:t>i,w</a:t>
            </a:r>
            <a:r>
              <a:rPr lang="en-IN" dirty="0"/>
              <a:t>) = max {T[i-1,w], m[i-1,w-w[i]] + p[i]}</a:t>
            </a:r>
          </a:p>
          <a:p>
            <a:r>
              <a:rPr lang="en-IN" dirty="0" smtClean="0"/>
              <a:t>T(4,6</a:t>
            </a:r>
            <a:r>
              <a:rPr lang="en-IN" dirty="0"/>
              <a:t>) = max {</a:t>
            </a:r>
            <a:r>
              <a:rPr lang="en-IN" dirty="0" smtClean="0"/>
              <a:t>T(1+0),4} </a:t>
            </a:r>
            <a:r>
              <a:rPr lang="en-IN" dirty="0"/>
              <a:t>= </a:t>
            </a:r>
            <a:r>
              <a:rPr lang="en-IN" dirty="0" smtClean="0"/>
              <a:t>4</a:t>
            </a:r>
            <a:endParaRPr lang="en-IN" dirty="0"/>
          </a:p>
          <a:p>
            <a:r>
              <a:rPr lang="en-IN" dirty="0"/>
              <a:t>T(4,7) = max {</a:t>
            </a:r>
            <a:r>
              <a:rPr lang="en-IN" dirty="0" smtClean="0"/>
              <a:t>T(1+0),5} </a:t>
            </a:r>
            <a:r>
              <a:rPr lang="en-IN" dirty="0"/>
              <a:t>= </a:t>
            </a:r>
            <a:r>
              <a:rPr lang="en-IN" dirty="0" smtClean="0"/>
              <a:t>5</a:t>
            </a:r>
            <a:endParaRPr lang="en-IN" dirty="0"/>
          </a:p>
          <a:p>
            <a:r>
              <a:rPr lang="en-IN" dirty="0"/>
              <a:t>T(4,8) = max {</a:t>
            </a:r>
            <a:r>
              <a:rPr lang="en-IN" dirty="0" smtClean="0"/>
              <a:t>T(1+0),6} </a:t>
            </a:r>
            <a:r>
              <a:rPr lang="en-IN" dirty="0"/>
              <a:t>= </a:t>
            </a:r>
            <a:r>
              <a:rPr lang="en-IN" dirty="0" smtClean="0"/>
              <a:t>6</a:t>
            </a:r>
            <a:endParaRPr lang="en-IN" dirty="0"/>
          </a:p>
          <a:p>
            <a:endParaRPr lang="en-IN" dirty="0"/>
          </a:p>
          <a:p>
            <a:endParaRPr lang="en-IN" dirty="0"/>
          </a:p>
        </p:txBody>
      </p:sp>
    </p:spTree>
    <p:extLst>
      <p:ext uri="{BB962C8B-B14F-4D97-AF65-F5344CB8AC3E}">
        <p14:creationId xmlns:p14="http://schemas.microsoft.com/office/powerpoint/2010/main" val="7685772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b="1" dirty="0" smtClean="0"/>
              <a:t>Floyd’s Algorithm for shortest path </a:t>
            </a:r>
            <a:endParaRPr lang="en-IN" b="1" dirty="0"/>
          </a:p>
        </p:txBody>
      </p:sp>
      <p:sp>
        <p:nvSpPr>
          <p:cNvPr id="10" name="Content Placeholder 9"/>
          <p:cNvSpPr>
            <a:spLocks noGrp="1"/>
          </p:cNvSpPr>
          <p:nvPr>
            <p:ph idx="1"/>
          </p:nvPr>
        </p:nvSpPr>
        <p:spPr/>
        <p:txBody>
          <a:bodyPr>
            <a:noAutofit/>
          </a:bodyPr>
          <a:lstStyle/>
          <a:p>
            <a:pPr algn="just"/>
            <a:r>
              <a:rPr lang="en-IN" dirty="0"/>
              <a:t>Floyd-</a:t>
            </a:r>
            <a:r>
              <a:rPr lang="en-IN" dirty="0" err="1"/>
              <a:t>Warshall</a:t>
            </a:r>
            <a:r>
              <a:rPr lang="en-IN" dirty="0"/>
              <a:t> Algorithm is an algorithm for finding the shortest path between all the pairs of vertices in a weighted graph.</a:t>
            </a:r>
            <a:r>
              <a:rPr lang="en-IN" dirty="0" smtClean="0"/>
              <a:t> </a:t>
            </a:r>
            <a:r>
              <a:rPr lang="en-IN" dirty="0"/>
              <a:t>As a result of this algorithm, it will generate a </a:t>
            </a:r>
            <a:r>
              <a:rPr lang="en-IN" dirty="0" smtClean="0"/>
              <a:t>matrix which </a:t>
            </a:r>
            <a:r>
              <a:rPr lang="en-IN" dirty="0"/>
              <a:t>will represent the minimum distance from any node to all other nodes in the graph</a:t>
            </a:r>
            <a:r>
              <a:rPr lang="en-IN" dirty="0" smtClean="0"/>
              <a:t>.</a:t>
            </a:r>
            <a:endParaRPr lang="en-IN" dirty="0"/>
          </a:p>
          <a:p>
            <a:pPr algn="just"/>
            <a:r>
              <a:rPr lang="en-IN" dirty="0" smtClean="0"/>
              <a:t>This </a:t>
            </a:r>
            <a:r>
              <a:rPr lang="en-IN" dirty="0"/>
              <a:t>algorithm works for both the directed and undirected weighted graphs. But, it does not work for the graphs with negative cycles (where the sum of the edges in a cycle is negative</a:t>
            </a:r>
            <a:r>
              <a:rPr lang="en-IN" dirty="0" smtClean="0"/>
              <a:t>).</a:t>
            </a:r>
          </a:p>
          <a:p>
            <a:pPr algn="just"/>
            <a:r>
              <a:rPr lang="en-IN" dirty="0" smtClean="0"/>
              <a:t>Floyd-Warshall </a:t>
            </a:r>
            <a:r>
              <a:rPr lang="en-IN" dirty="0"/>
              <a:t>algorithm is also called as Floyd's algorithm, Roy-Floyd algorithm, Roy-Warshall </a:t>
            </a:r>
            <a:r>
              <a:rPr lang="en-IN" dirty="0" smtClean="0"/>
              <a:t>algorithm and </a:t>
            </a:r>
            <a:r>
              <a:rPr lang="en-IN" dirty="0"/>
              <a:t>WFI algorithm. </a:t>
            </a:r>
            <a:endParaRPr lang="en-IN" dirty="0" smtClean="0"/>
          </a:p>
          <a:p>
            <a:pPr algn="just"/>
            <a:endParaRPr lang="en-IN" dirty="0"/>
          </a:p>
        </p:txBody>
      </p:sp>
    </p:spTree>
    <p:extLst>
      <p:ext uri="{BB962C8B-B14F-4D97-AF65-F5344CB8AC3E}">
        <p14:creationId xmlns:p14="http://schemas.microsoft.com/office/powerpoint/2010/main" val="69192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sz="2300" dirty="0" smtClean="0"/>
              <a:t>How Floyd’s warshall algorithm works?</a:t>
            </a:r>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IN" sz="2300" dirty="0" smtClean="0"/>
              <a:t>Create </a:t>
            </a:r>
            <a:r>
              <a:rPr lang="en-IN" sz="2300" dirty="0"/>
              <a:t>a matrix </a:t>
            </a:r>
            <a:r>
              <a:rPr lang="en-IN" dirty="0"/>
              <a:t>A</a:t>
            </a:r>
            <a:r>
              <a:rPr lang="en-IN" baseline="30000" dirty="0"/>
              <a:t>0</a:t>
            </a:r>
            <a:r>
              <a:rPr lang="en-IN" sz="2300" dirty="0" smtClean="0"/>
              <a:t> </a:t>
            </a:r>
            <a:r>
              <a:rPr lang="en-IN" sz="2300" dirty="0"/>
              <a:t>of dimension n*n where n is the number of vertices. The row and the column are indexed as i and j respectively. i and j are the vertices of the graph</a:t>
            </a:r>
            <a:r>
              <a:rPr lang="en-IN" sz="2300" dirty="0" smtClean="0"/>
              <a:t>.</a:t>
            </a:r>
            <a:endParaRPr lang="en-IN" sz="2300" dirty="0"/>
          </a:p>
          <a:p>
            <a:r>
              <a:rPr lang="en-IN" sz="2300" dirty="0"/>
              <a:t>Each cell A[i][j] is filled with the distance from the </a:t>
            </a:r>
            <a:r>
              <a:rPr lang="en-IN" dirty="0" err="1"/>
              <a:t>i</a:t>
            </a:r>
            <a:r>
              <a:rPr lang="en-IN" baseline="30000" dirty="0" err="1"/>
              <a:t>th</a:t>
            </a:r>
            <a:r>
              <a:rPr lang="en-IN" sz="2300" dirty="0" smtClean="0"/>
              <a:t> </a:t>
            </a:r>
            <a:r>
              <a:rPr lang="en-IN" sz="2300" dirty="0"/>
              <a:t>vertex to the </a:t>
            </a:r>
            <a:r>
              <a:rPr lang="en-IN" dirty="0" err="1"/>
              <a:t>j</a:t>
            </a:r>
            <a:r>
              <a:rPr lang="en-IN" baseline="30000" dirty="0" err="1"/>
              <a:t>th</a:t>
            </a:r>
            <a:r>
              <a:rPr lang="en-IN" sz="2300" dirty="0" smtClean="0"/>
              <a:t> </a:t>
            </a:r>
            <a:r>
              <a:rPr lang="en-IN" sz="2300" dirty="0"/>
              <a:t>vertex. If there is no path from </a:t>
            </a:r>
            <a:r>
              <a:rPr lang="en-IN" dirty="0" err="1"/>
              <a:t>i</a:t>
            </a:r>
            <a:r>
              <a:rPr lang="en-IN" baseline="30000" dirty="0" err="1" smtClean="0"/>
              <a:t>th</a:t>
            </a:r>
            <a:r>
              <a:rPr lang="en-IN" sz="2300" dirty="0" smtClean="0"/>
              <a:t> </a:t>
            </a:r>
            <a:r>
              <a:rPr lang="en-IN" sz="2300" dirty="0"/>
              <a:t>vertex to </a:t>
            </a:r>
            <a:r>
              <a:rPr lang="en-IN" dirty="0" err="1"/>
              <a:t>j</a:t>
            </a:r>
            <a:r>
              <a:rPr lang="en-IN" baseline="30000" dirty="0" err="1"/>
              <a:t>th</a:t>
            </a:r>
            <a:r>
              <a:rPr lang="en-IN" sz="2300" dirty="0" smtClean="0"/>
              <a:t> </a:t>
            </a:r>
            <a:r>
              <a:rPr lang="en-IN" sz="2300" dirty="0"/>
              <a:t>vertex, the cell is left as infinity.</a:t>
            </a:r>
          </a:p>
        </p:txBody>
      </p:sp>
      <p:pic>
        <p:nvPicPr>
          <p:cNvPr id="35" name="Content Placeholder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678" y="2453078"/>
            <a:ext cx="2295221" cy="2005298"/>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19" y="2523687"/>
            <a:ext cx="2519650" cy="1798940"/>
          </a:xfrm>
          <a:prstGeom prst="rect">
            <a:avLst/>
          </a:prstGeom>
        </p:spPr>
      </p:pic>
    </p:spTree>
    <p:extLst>
      <p:ext uri="{BB962C8B-B14F-4D97-AF65-F5344CB8AC3E}">
        <p14:creationId xmlns:p14="http://schemas.microsoft.com/office/powerpoint/2010/main" val="2004182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IN"/>
          </a:p>
        </p:txBody>
      </p:sp>
      <p:sp>
        <p:nvSpPr>
          <p:cNvPr id="15" name="Content Placeholder 14"/>
          <p:cNvSpPr>
            <a:spLocks noGrp="1"/>
          </p:cNvSpPr>
          <p:nvPr>
            <p:ph idx="1"/>
          </p:nvPr>
        </p:nvSpPr>
        <p:spPr/>
        <p:txBody>
          <a:bodyPr/>
          <a:lstStyle/>
          <a:p>
            <a:pPr algn="just"/>
            <a:r>
              <a:rPr lang="en-IN" dirty="0"/>
              <a:t>Now, create a matrix A</a:t>
            </a:r>
            <a:r>
              <a:rPr lang="en-IN" baseline="30000" dirty="0"/>
              <a:t>1</a:t>
            </a:r>
            <a:r>
              <a:rPr lang="en-IN" dirty="0" smtClean="0"/>
              <a:t> </a:t>
            </a:r>
            <a:r>
              <a:rPr lang="en-IN" dirty="0"/>
              <a:t>using matrix A</a:t>
            </a:r>
            <a:r>
              <a:rPr lang="en-IN" baseline="30000" dirty="0"/>
              <a:t>0</a:t>
            </a:r>
            <a:r>
              <a:rPr lang="en-IN" dirty="0" smtClean="0"/>
              <a:t>. </a:t>
            </a:r>
            <a:r>
              <a:rPr lang="en-IN" dirty="0"/>
              <a:t>The elements in the first column and the first row are left as they are. The remaining cells are filled in the following way</a:t>
            </a:r>
            <a:r>
              <a:rPr lang="en-IN" dirty="0" smtClean="0"/>
              <a:t>.</a:t>
            </a:r>
            <a:endParaRPr lang="en-IN" dirty="0"/>
          </a:p>
          <a:p>
            <a:pPr algn="just"/>
            <a:r>
              <a:rPr lang="en-IN" dirty="0"/>
              <a:t>Let k be the intermediate vertex in the shortest path from source to destination. In this step, k is the first vertex. A[i][j] is filled with </a:t>
            </a:r>
            <a:r>
              <a:rPr lang="en-IN" dirty="0" smtClean="0"/>
              <a:t>(A[i</a:t>
            </a:r>
            <a:r>
              <a:rPr lang="en-IN" dirty="0"/>
              <a:t>][k] + A[k][j]) if (A[i][j] &gt; A[i][k] + A[k][j</a:t>
            </a:r>
            <a:r>
              <a:rPr lang="en-IN" dirty="0" smtClean="0"/>
              <a:t>]</a:t>
            </a:r>
            <a:endParaRPr lang="en-IN" dirty="0"/>
          </a:p>
        </p:txBody>
      </p:sp>
      <p:pic>
        <p:nvPicPr>
          <p:cNvPr id="2" name="Picture 1"/>
          <p:cNvPicPr>
            <a:picLocks noChangeAspect="1"/>
          </p:cNvPicPr>
          <p:nvPr/>
        </p:nvPicPr>
        <p:blipFill>
          <a:blip r:embed="rId2"/>
          <a:stretch>
            <a:fillRect/>
          </a:stretch>
        </p:blipFill>
        <p:spPr>
          <a:xfrm>
            <a:off x="4054813" y="4236168"/>
            <a:ext cx="6120319" cy="2066950"/>
          </a:xfrm>
          <a:prstGeom prst="rect">
            <a:avLst/>
          </a:prstGeom>
        </p:spPr>
      </p:pic>
    </p:spTree>
    <p:extLst>
      <p:ext uri="{BB962C8B-B14F-4D97-AF65-F5344CB8AC3E}">
        <p14:creationId xmlns:p14="http://schemas.microsoft.com/office/powerpoint/2010/main" val="30924909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r>
              <a:rPr lang="en-IN" dirty="0"/>
              <a:t>if the direct distance from the source to the destination is greater than the path through the vertex k, then the cell is filled with A[i][k] + A[k][j</a:t>
            </a:r>
            <a:r>
              <a:rPr lang="en-IN" dirty="0" smtClean="0"/>
              <a:t>].</a:t>
            </a:r>
          </a:p>
          <a:p>
            <a:r>
              <a:rPr lang="en-IN" dirty="0"/>
              <a:t>Similarly, A2 is created using A1. </a:t>
            </a:r>
          </a:p>
        </p:txBody>
      </p:sp>
      <p:pic>
        <p:nvPicPr>
          <p:cNvPr id="2" name="Picture 1"/>
          <p:cNvPicPr>
            <a:picLocks noChangeAspect="1"/>
          </p:cNvPicPr>
          <p:nvPr/>
        </p:nvPicPr>
        <p:blipFill>
          <a:blip r:embed="rId2"/>
          <a:stretch>
            <a:fillRect/>
          </a:stretch>
        </p:blipFill>
        <p:spPr>
          <a:xfrm>
            <a:off x="3723500" y="3531550"/>
            <a:ext cx="6115050" cy="2324100"/>
          </a:xfrm>
          <a:prstGeom prst="rect">
            <a:avLst/>
          </a:prstGeom>
        </p:spPr>
      </p:pic>
    </p:spTree>
    <p:extLst>
      <p:ext uri="{BB962C8B-B14F-4D97-AF65-F5344CB8AC3E}">
        <p14:creationId xmlns:p14="http://schemas.microsoft.com/office/powerpoint/2010/main" val="3492187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589212" y="2133599"/>
            <a:ext cx="8915400" cy="4040221"/>
          </a:xfrm>
        </p:spPr>
        <p:txBody>
          <a:bodyPr>
            <a:noAutofit/>
          </a:bodyPr>
          <a:lstStyle/>
          <a:p>
            <a:pPr algn="just"/>
            <a:r>
              <a:rPr lang="en-IN" b="1" dirty="0" smtClean="0"/>
              <a:t>Difference between Divide-and-Conquer and Dynamic Programming:</a:t>
            </a:r>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smtClean="0"/>
          </a:p>
          <a:p>
            <a:pPr algn="just"/>
            <a:endParaRPr lang="en-IN" dirty="0" smtClean="0"/>
          </a:p>
          <a:p>
            <a:pPr algn="just"/>
            <a:r>
              <a:rPr lang="en-IN" dirty="0" smtClean="0"/>
              <a:t>Both </a:t>
            </a:r>
            <a:r>
              <a:rPr lang="en-IN" dirty="0" smtClean="0"/>
              <a:t>splits their input into parts, find subproblems to the parts and synthesize larger solutions from smaller ones.</a:t>
            </a:r>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18134329"/>
              </p:ext>
            </p:extLst>
          </p:nvPr>
        </p:nvGraphicFramePr>
        <p:xfrm>
          <a:off x="2978858" y="2717079"/>
          <a:ext cx="8460902" cy="2360760"/>
        </p:xfrm>
        <a:graphic>
          <a:graphicData uri="http://schemas.openxmlformats.org/drawingml/2006/table">
            <a:tbl>
              <a:tblPr firstRow="1" bandRow="1">
                <a:tableStyleId>{5C22544A-7EE6-4342-B048-85BDC9FD1C3A}</a:tableStyleId>
              </a:tblPr>
              <a:tblGrid>
                <a:gridCol w="4230451"/>
                <a:gridCol w="4230451"/>
              </a:tblGrid>
              <a:tr h="380932">
                <a:tc>
                  <a:txBody>
                    <a:bodyPr/>
                    <a:lstStyle/>
                    <a:p>
                      <a:pPr algn="just"/>
                      <a:r>
                        <a:rPr lang="en-IN" dirty="0" smtClean="0"/>
                        <a:t>Divide-and-Conquer</a:t>
                      </a:r>
                      <a:endParaRPr lang="en-IN" dirty="0"/>
                    </a:p>
                  </a:txBody>
                  <a:tcPr/>
                </a:tc>
                <a:tc>
                  <a:txBody>
                    <a:bodyPr/>
                    <a:lstStyle/>
                    <a:p>
                      <a:pPr algn="just"/>
                      <a:r>
                        <a:rPr lang="en-IN" dirty="0" smtClean="0"/>
                        <a:t>Dynamic Programming</a:t>
                      </a:r>
                      <a:endParaRPr lang="en-IN" dirty="0"/>
                    </a:p>
                  </a:txBody>
                  <a:tcPr/>
                </a:tc>
              </a:tr>
              <a:tr h="1221070">
                <a:tc>
                  <a:txBody>
                    <a:bodyPr/>
                    <a:lstStyle/>
                    <a:p>
                      <a:pPr algn="just"/>
                      <a:r>
                        <a:rPr lang="en-IN" dirty="0" smtClean="0"/>
                        <a:t>Split its input at prespecified deterministic point (e.g. always in middle)</a:t>
                      </a:r>
                      <a:endParaRPr lang="en-IN" dirty="0"/>
                    </a:p>
                  </a:txBody>
                  <a:tcPr/>
                </a:tc>
                <a:tc>
                  <a:txBody>
                    <a:bodyPr/>
                    <a:lstStyle/>
                    <a:p>
                      <a:pPr algn="just"/>
                      <a:r>
                        <a:rPr lang="en-IN" dirty="0" smtClean="0"/>
                        <a:t>Split its input at every possible split point rather than at a prespecified point. After trying all split points, it determines optimal path.</a:t>
                      </a:r>
                      <a:endParaRPr lang="en-IN" dirty="0"/>
                    </a:p>
                  </a:txBody>
                  <a:tcPr/>
                </a:tc>
              </a:tr>
              <a:tr h="758758">
                <a:tc>
                  <a:txBody>
                    <a:bodyPr/>
                    <a:lstStyle/>
                    <a:p>
                      <a:pPr algn="just"/>
                      <a:r>
                        <a:rPr lang="en-IN" dirty="0" smtClean="0"/>
                        <a:t>The problem</a:t>
                      </a:r>
                      <a:r>
                        <a:rPr lang="en-IN" baseline="0" dirty="0" smtClean="0"/>
                        <a:t> </a:t>
                      </a:r>
                      <a:r>
                        <a:rPr lang="en-IN" dirty="0" smtClean="0"/>
                        <a:t>have independent subproblems</a:t>
                      </a:r>
                      <a:endParaRPr lang="en-IN" dirty="0"/>
                    </a:p>
                  </a:txBody>
                  <a:tcPr/>
                </a:tc>
                <a:tc>
                  <a:txBody>
                    <a:bodyPr/>
                    <a:lstStyle/>
                    <a:p>
                      <a:pPr algn="just"/>
                      <a:r>
                        <a:rPr lang="en-IN" dirty="0" smtClean="0"/>
                        <a:t>The subproblems are not independent</a:t>
                      </a:r>
                      <a:endParaRPr lang="en-IN" dirty="0"/>
                    </a:p>
                  </a:txBody>
                  <a:tcPr/>
                </a:tc>
              </a:tr>
            </a:tbl>
          </a:graphicData>
        </a:graphic>
      </p:graphicFrame>
    </p:spTree>
    <p:extLst>
      <p:ext uri="{BB962C8B-B14F-4D97-AF65-F5344CB8AC3E}">
        <p14:creationId xmlns:p14="http://schemas.microsoft.com/office/powerpoint/2010/main" val="2231945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IN" dirty="0"/>
          </a:p>
        </p:txBody>
      </p:sp>
      <p:pic>
        <p:nvPicPr>
          <p:cNvPr id="3" name="Picture 2"/>
          <p:cNvPicPr>
            <a:picLocks noChangeAspect="1"/>
          </p:cNvPicPr>
          <p:nvPr/>
        </p:nvPicPr>
        <p:blipFill>
          <a:blip r:embed="rId2"/>
          <a:stretch>
            <a:fillRect/>
          </a:stretch>
        </p:blipFill>
        <p:spPr>
          <a:xfrm>
            <a:off x="3960370" y="2133600"/>
            <a:ext cx="5216056" cy="19328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370" y="4110205"/>
            <a:ext cx="5154881" cy="1888517"/>
          </a:xfrm>
          <a:prstGeom prst="rect">
            <a:avLst/>
          </a:prstGeom>
        </p:spPr>
      </p:pic>
    </p:spTree>
    <p:extLst>
      <p:ext uri="{BB962C8B-B14F-4D97-AF65-F5344CB8AC3E}">
        <p14:creationId xmlns:p14="http://schemas.microsoft.com/office/powerpoint/2010/main" val="2247271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pPr algn="just"/>
                <a:r>
                  <a:rPr lang="en-IN" dirty="0" smtClean="0"/>
                  <a:t>Formula for getting value from any intermediate vertex.</a:t>
                </a:r>
              </a:p>
              <a:p>
                <a:pPr marL="0" indent="0" algn="just">
                  <a:buNone/>
                </a:pPr>
                <a:r>
                  <a:rPr lang="en-IN" dirty="0"/>
                  <a:t>		</a:t>
                </a:r>
                <a14:m>
                  <m:oMath xmlns:m="http://schemas.openxmlformats.org/officeDocument/2006/math">
                    <m:sSup>
                      <m:sSupPr>
                        <m:ctrlPr>
                          <a:rPr lang="nn-NO" i="1" dirty="0">
                            <a:latin typeface="Cambria Math" panose="02040503050406030204" pitchFamily="18" charset="0"/>
                          </a:rPr>
                        </m:ctrlPr>
                      </m:sSupPr>
                      <m:e>
                        <m:r>
                          <a:rPr lang="en-IN" i="1" dirty="0">
                            <a:latin typeface="Cambria Math" panose="02040503050406030204" pitchFamily="18" charset="0"/>
                          </a:rPr>
                          <m:t>𝐴</m:t>
                        </m:r>
                      </m:e>
                      <m:sup>
                        <m:r>
                          <a:rPr lang="en-IN" i="1" dirty="0">
                            <a:latin typeface="Cambria Math" panose="02040503050406030204" pitchFamily="18" charset="0"/>
                          </a:rPr>
                          <m:t>𝑘</m:t>
                        </m:r>
                      </m:sup>
                    </m:sSup>
                  </m:oMath>
                </a14:m>
                <a:r>
                  <a:rPr lang="nn-NO" dirty="0"/>
                  <a:t>[i, j] = min </a:t>
                </a:r>
                <a14:m>
                  <m:oMath xmlns:m="http://schemas.openxmlformats.org/officeDocument/2006/math">
                    <m:r>
                      <a:rPr lang="en-IN" dirty="0">
                        <a:latin typeface="Cambria Math" panose="02040503050406030204" pitchFamily="18" charset="0"/>
                      </a:rPr>
                      <m:t>{ </m:t>
                    </m:r>
                    <m:sSup>
                      <m:sSupPr>
                        <m:ctrlPr>
                          <a:rPr lang="nn-NO" i="1" dirty="0">
                            <a:latin typeface="Cambria Math" panose="02040503050406030204" pitchFamily="18" charset="0"/>
                          </a:rPr>
                        </m:ctrlPr>
                      </m:sSupPr>
                      <m:e>
                        <m:r>
                          <a:rPr lang="en-IN" i="1" dirty="0">
                            <a:latin typeface="Cambria Math" panose="02040503050406030204" pitchFamily="18" charset="0"/>
                          </a:rPr>
                          <m:t>𝐴</m:t>
                        </m:r>
                      </m:e>
                      <m:sup>
                        <m:r>
                          <a:rPr lang="en-IN" i="1" dirty="0">
                            <a:latin typeface="Cambria Math" panose="02040503050406030204" pitchFamily="18" charset="0"/>
                          </a:rPr>
                          <m:t>𝑘</m:t>
                        </m:r>
                        <m:r>
                          <a:rPr lang="en-IN" i="1" dirty="0">
                            <a:latin typeface="Cambria Math" panose="02040503050406030204" pitchFamily="18" charset="0"/>
                          </a:rPr>
                          <m:t>−1</m:t>
                        </m:r>
                      </m:sup>
                    </m:sSup>
                  </m:oMath>
                </a14:m>
                <a:r>
                  <a:rPr lang="nn-NO" dirty="0"/>
                  <a:t>[i, j], </a:t>
                </a:r>
                <a14:m>
                  <m:oMath xmlns:m="http://schemas.openxmlformats.org/officeDocument/2006/math">
                    <m:sSup>
                      <m:sSupPr>
                        <m:ctrlPr>
                          <a:rPr lang="nn-NO" i="1" dirty="0">
                            <a:latin typeface="Cambria Math" panose="02040503050406030204" pitchFamily="18" charset="0"/>
                          </a:rPr>
                        </m:ctrlPr>
                      </m:sSupPr>
                      <m:e>
                        <m:r>
                          <a:rPr lang="en-IN" i="1" dirty="0">
                            <a:latin typeface="Cambria Math" panose="02040503050406030204" pitchFamily="18" charset="0"/>
                          </a:rPr>
                          <m:t>𝐴</m:t>
                        </m:r>
                      </m:e>
                      <m:sup>
                        <m:r>
                          <a:rPr lang="en-IN" i="1" dirty="0">
                            <a:latin typeface="Cambria Math" panose="02040503050406030204" pitchFamily="18" charset="0"/>
                          </a:rPr>
                          <m:t>𝑘</m:t>
                        </m:r>
                        <m:r>
                          <a:rPr lang="en-IN" i="1" dirty="0">
                            <a:latin typeface="Cambria Math" panose="02040503050406030204" pitchFamily="18" charset="0"/>
                          </a:rPr>
                          <m:t>−1</m:t>
                        </m:r>
                      </m:sup>
                    </m:sSup>
                  </m:oMath>
                </a14:m>
                <a:r>
                  <a:rPr lang="nn-NO" dirty="0"/>
                  <a:t>[i, k] + </a:t>
                </a:r>
                <a14:m>
                  <m:oMath xmlns:m="http://schemas.openxmlformats.org/officeDocument/2006/math">
                    <m:sSup>
                      <m:sSupPr>
                        <m:ctrlPr>
                          <a:rPr lang="nn-NO" i="1" dirty="0">
                            <a:latin typeface="Cambria Math" panose="02040503050406030204" pitchFamily="18" charset="0"/>
                          </a:rPr>
                        </m:ctrlPr>
                      </m:sSupPr>
                      <m:e>
                        <m:r>
                          <a:rPr lang="en-IN" i="1" dirty="0">
                            <a:latin typeface="Cambria Math" panose="02040503050406030204" pitchFamily="18" charset="0"/>
                          </a:rPr>
                          <m:t>𝐴</m:t>
                        </m:r>
                      </m:e>
                      <m:sup>
                        <m:r>
                          <a:rPr lang="en-IN" i="1" dirty="0">
                            <a:latin typeface="Cambria Math" panose="02040503050406030204" pitchFamily="18" charset="0"/>
                          </a:rPr>
                          <m:t>𝑘</m:t>
                        </m:r>
                        <m:r>
                          <a:rPr lang="en-IN" i="1" dirty="0">
                            <a:latin typeface="Cambria Math" panose="02040503050406030204" pitchFamily="18" charset="0"/>
                          </a:rPr>
                          <m:t>−1</m:t>
                        </m:r>
                      </m:sup>
                    </m:sSup>
                    <m:r>
                      <a:rPr lang="en-IN" i="1" dirty="0">
                        <a:latin typeface="Cambria Math" panose="02040503050406030204" pitchFamily="18" charset="0"/>
                      </a:rPr>
                      <m:t> </m:t>
                    </m:r>
                  </m:oMath>
                </a14:m>
                <a:r>
                  <a:rPr lang="nn-NO" dirty="0"/>
                  <a:t>[k, j</a:t>
                </a:r>
                <a:r>
                  <a:rPr lang="nn-NO" dirty="0" smtClean="0"/>
                  <a:t>]}</a:t>
                </a:r>
              </a:p>
              <a:p>
                <a:pPr algn="just"/>
                <a:r>
                  <a:rPr lang="en-IN" dirty="0" smtClean="0"/>
                  <a:t>This </a:t>
                </a:r>
                <a:r>
                  <a:rPr lang="en-IN" dirty="0"/>
                  <a:t>kind of algorithm is better when graph is dense graph (Each vertex is connected with each other and also having negative weights).</a:t>
                </a:r>
              </a:p>
              <a:p>
                <a:pPr algn="just"/>
                <a:endParaRPr lang="en-IN" b="1" dirty="0" smtClean="0"/>
              </a:p>
              <a:p>
                <a:pPr algn="just"/>
                <a:endParaRPr lang="en-IN" b="1" dirty="0" smtClean="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479" t="-806" r="-547"/>
                </a:stretch>
              </a:blipFill>
            </p:spPr>
            <p:txBody>
              <a:bodyPr/>
              <a:lstStyle/>
              <a:p>
                <a:r>
                  <a:rPr lang="en-IN">
                    <a:noFill/>
                  </a:rPr>
                  <a:t> </a:t>
                </a:r>
              </a:p>
            </p:txBody>
          </p:sp>
        </mc:Fallback>
      </mc:AlternateContent>
    </p:spTree>
    <p:extLst>
      <p:ext uri="{BB962C8B-B14F-4D97-AF65-F5344CB8AC3E}">
        <p14:creationId xmlns:p14="http://schemas.microsoft.com/office/powerpoint/2010/main" val="3434088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stretch>
            <a:fillRect/>
          </a:stretch>
        </p:blipFill>
        <p:spPr>
          <a:xfrm>
            <a:off x="2729374" y="2243848"/>
            <a:ext cx="6233044" cy="3345292"/>
          </a:xfrm>
          <a:prstGeom prst="rect">
            <a:avLst/>
          </a:prstGeom>
        </p:spPr>
      </p:pic>
      <p:sp>
        <p:nvSpPr>
          <p:cNvPr id="10" name="Right Brace 9"/>
          <p:cNvSpPr/>
          <p:nvPr/>
        </p:nvSpPr>
        <p:spPr>
          <a:xfrm>
            <a:off x="8748408" y="3015575"/>
            <a:ext cx="622570" cy="2166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p:cNvSpPr txBox="1"/>
          <p:nvPr/>
        </p:nvSpPr>
        <p:spPr>
          <a:xfrm>
            <a:off x="9306126" y="3916494"/>
            <a:ext cx="2769142" cy="369332"/>
          </a:xfrm>
          <a:prstGeom prst="rect">
            <a:avLst/>
          </a:prstGeom>
          <a:noFill/>
        </p:spPr>
        <p:txBody>
          <a:bodyPr wrap="square" rtlCol="0">
            <a:spAutoFit/>
          </a:bodyPr>
          <a:lstStyle/>
          <a:p>
            <a:r>
              <a:rPr lang="en-IN" dirty="0" smtClean="0"/>
              <a:t>To generate the matrix</a:t>
            </a:r>
            <a:endParaRPr lang="en-IN" dirty="0"/>
          </a:p>
        </p:txBody>
      </p:sp>
      <p:sp>
        <p:nvSpPr>
          <p:cNvPr id="12" name="Right Brace 11"/>
          <p:cNvSpPr/>
          <p:nvPr/>
        </p:nvSpPr>
        <p:spPr>
          <a:xfrm>
            <a:off x="5317786" y="2285189"/>
            <a:ext cx="239949" cy="3501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p:cNvSpPr txBox="1"/>
          <p:nvPr/>
        </p:nvSpPr>
        <p:spPr>
          <a:xfrm>
            <a:off x="5664197" y="2266053"/>
            <a:ext cx="2769142" cy="369332"/>
          </a:xfrm>
          <a:prstGeom prst="rect">
            <a:avLst/>
          </a:prstGeom>
          <a:noFill/>
        </p:spPr>
        <p:txBody>
          <a:bodyPr wrap="square" rtlCol="0">
            <a:spAutoFit/>
          </a:bodyPr>
          <a:lstStyle/>
          <a:p>
            <a:r>
              <a:rPr lang="en-IN" dirty="0" smtClean="0"/>
              <a:t>For intermediate vertex</a:t>
            </a:r>
            <a:endParaRPr lang="en-IN" dirty="0"/>
          </a:p>
        </p:txBody>
      </p:sp>
      <mc:AlternateContent xmlns:mc="http://schemas.openxmlformats.org/markup-compatibility/2006" xmlns:a14="http://schemas.microsoft.com/office/drawing/2010/main">
        <mc:Choice Requires="a14">
          <p:sp>
            <p:nvSpPr>
              <p:cNvPr id="2" name="TextBox 1"/>
              <p:cNvSpPr txBox="1"/>
              <p:nvPr/>
            </p:nvSpPr>
            <p:spPr>
              <a:xfrm>
                <a:off x="3651959" y="5823625"/>
                <a:ext cx="3023520" cy="935769"/>
              </a:xfrm>
              <a:prstGeom prst="rect">
                <a:avLst/>
              </a:prstGeom>
              <a:noFill/>
            </p:spPr>
            <p:txBody>
              <a:bodyPr wrap="none" rtlCol="0">
                <a:spAutoFit/>
              </a:bodyPr>
              <a:lstStyle/>
              <a:p>
                <a:pPr algn="just"/>
                <a:r>
                  <a:rPr lang="en-IN" b="1" dirty="0" smtClean="0">
                    <a:solidFill>
                      <a:srgbClr val="FF0000"/>
                    </a:solidFill>
                  </a:rPr>
                  <a:t>Time Complexity: O</a:t>
                </a:r>
                <a14:m>
                  <m:oMath xmlns:m="http://schemas.openxmlformats.org/officeDocument/2006/math">
                    <m:sSup>
                      <m:sSupPr>
                        <m:ctrlPr>
                          <a:rPr lang="nn-NO" b="1" i="1" dirty="0">
                            <a:solidFill>
                              <a:srgbClr val="FF0000"/>
                            </a:solidFill>
                            <a:latin typeface="Cambria Math" panose="02040503050406030204" pitchFamily="18" charset="0"/>
                          </a:rPr>
                        </m:ctrlPr>
                      </m:sSupPr>
                      <m:e>
                        <m:r>
                          <a:rPr lang="en-IN" b="1" i="1" dirty="0">
                            <a:solidFill>
                              <a:srgbClr val="FF0000"/>
                            </a:solidFill>
                            <a:latin typeface="Cambria Math" panose="02040503050406030204" pitchFamily="18" charset="0"/>
                          </a:rPr>
                          <m:t>(</m:t>
                        </m:r>
                        <m:r>
                          <a:rPr lang="en-IN" b="1" i="1" dirty="0">
                            <a:solidFill>
                              <a:srgbClr val="FF0000"/>
                            </a:solidFill>
                            <a:latin typeface="Cambria Math" panose="02040503050406030204" pitchFamily="18" charset="0"/>
                          </a:rPr>
                          <m:t>𝒏</m:t>
                        </m:r>
                      </m:e>
                      <m:sup>
                        <m:r>
                          <a:rPr lang="en-IN" b="1" i="1" dirty="0">
                            <a:solidFill>
                              <a:srgbClr val="FF0000"/>
                            </a:solidFill>
                            <a:latin typeface="Cambria Math" panose="02040503050406030204" pitchFamily="18" charset="0"/>
                          </a:rPr>
                          <m:t>𝟑</m:t>
                        </m:r>
                      </m:sup>
                    </m:sSup>
                  </m:oMath>
                </a14:m>
                <a:r>
                  <a:rPr lang="en-IN" b="1" dirty="0">
                    <a:solidFill>
                      <a:srgbClr val="FF0000"/>
                    </a:solidFill>
                  </a:rPr>
                  <a:t>)</a:t>
                </a:r>
              </a:p>
              <a:p>
                <a:pPr algn="just"/>
                <a:r>
                  <a:rPr lang="en-IN" b="1" dirty="0">
                    <a:solidFill>
                      <a:srgbClr val="FF0000"/>
                    </a:solidFill>
                  </a:rPr>
                  <a:t>Space Complexity: O</a:t>
                </a:r>
                <a14:m>
                  <m:oMath xmlns:m="http://schemas.openxmlformats.org/officeDocument/2006/math">
                    <m:sSup>
                      <m:sSupPr>
                        <m:ctrlPr>
                          <a:rPr lang="nn-NO" b="1" i="1" dirty="0">
                            <a:solidFill>
                              <a:srgbClr val="FF0000"/>
                            </a:solidFill>
                            <a:latin typeface="Cambria Math" panose="02040503050406030204" pitchFamily="18" charset="0"/>
                          </a:rPr>
                        </m:ctrlPr>
                      </m:sSupPr>
                      <m:e>
                        <m:r>
                          <a:rPr lang="en-IN" b="1" i="1" dirty="0">
                            <a:solidFill>
                              <a:srgbClr val="FF0000"/>
                            </a:solidFill>
                            <a:latin typeface="Cambria Math" panose="02040503050406030204" pitchFamily="18" charset="0"/>
                          </a:rPr>
                          <m:t>(</m:t>
                        </m:r>
                        <m:r>
                          <a:rPr lang="en-IN" b="1" i="1" dirty="0">
                            <a:solidFill>
                              <a:srgbClr val="FF0000"/>
                            </a:solidFill>
                            <a:latin typeface="Cambria Math" panose="02040503050406030204" pitchFamily="18" charset="0"/>
                          </a:rPr>
                          <m:t>𝒏</m:t>
                        </m:r>
                      </m:e>
                      <m:sup>
                        <m:r>
                          <a:rPr lang="en-IN" b="1" i="1" dirty="0">
                            <a:solidFill>
                              <a:srgbClr val="FF0000"/>
                            </a:solidFill>
                            <a:latin typeface="Cambria Math" panose="02040503050406030204" pitchFamily="18" charset="0"/>
                          </a:rPr>
                          <m:t>𝟐</m:t>
                        </m:r>
                      </m:sup>
                    </m:sSup>
                  </m:oMath>
                </a14:m>
                <a:r>
                  <a:rPr lang="en-IN" b="1" dirty="0">
                    <a:solidFill>
                      <a:srgbClr val="FF0000"/>
                    </a:solidFill>
                  </a:rPr>
                  <a:t>)</a:t>
                </a:r>
              </a:p>
              <a:p>
                <a:endParaRPr lang="en-IN"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651959" y="5823625"/>
                <a:ext cx="3023520" cy="935769"/>
              </a:xfrm>
              <a:prstGeom prst="rect">
                <a:avLst/>
              </a:prstGeom>
              <a:blipFill rotWithShape="0">
                <a:blip r:embed="rId3"/>
                <a:stretch>
                  <a:fillRect l="-1613" t="-2597" r="-1008"/>
                </a:stretch>
              </a:blipFill>
            </p:spPr>
            <p:txBody>
              <a:bodyPr/>
              <a:lstStyle/>
              <a:p>
                <a:r>
                  <a:rPr lang="en-IN">
                    <a:noFill/>
                  </a:rPr>
                  <a:t> </a:t>
                </a:r>
              </a:p>
            </p:txBody>
          </p:sp>
        </mc:Fallback>
      </mc:AlternateContent>
    </p:spTree>
    <p:extLst>
      <p:ext uri="{BB962C8B-B14F-4D97-AF65-F5344CB8AC3E}">
        <p14:creationId xmlns:p14="http://schemas.microsoft.com/office/powerpoint/2010/main" val="3020314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IN" dirty="0"/>
          </a:p>
        </p:txBody>
      </p:sp>
      <p:sp>
        <p:nvSpPr>
          <p:cNvPr id="10" name="Content Placeholder 9"/>
          <p:cNvSpPr>
            <a:spLocks noGrp="1"/>
          </p:cNvSpPr>
          <p:nvPr>
            <p:ph idx="1"/>
          </p:nvPr>
        </p:nvSpPr>
        <p:spPr/>
        <p:txBody>
          <a:bodyPr>
            <a:normAutofit/>
          </a:bodyPr>
          <a:lstStyle/>
          <a:p>
            <a:pPr algn="just"/>
            <a:r>
              <a:rPr lang="en-IN" dirty="0" smtClean="0"/>
              <a:t>Floyd Warshall Algorithm application:</a:t>
            </a:r>
          </a:p>
          <a:p>
            <a:pPr lvl="1" algn="just"/>
            <a:r>
              <a:rPr lang="en-IN" sz="1800" dirty="0" smtClean="0"/>
              <a:t>To find the shortest path in a directed graph</a:t>
            </a:r>
          </a:p>
          <a:p>
            <a:pPr lvl="1" algn="just"/>
            <a:r>
              <a:rPr lang="en-IN" sz="1800" dirty="0" smtClean="0"/>
              <a:t>To find a transitive closure of directed graphs: </a:t>
            </a:r>
            <a:r>
              <a:rPr lang="en-IN" sz="1800" dirty="0"/>
              <a:t>Basically for determining reachability of nodes. </a:t>
            </a:r>
            <a:endParaRPr lang="en-IN" sz="1800" dirty="0" smtClean="0"/>
          </a:p>
          <a:p>
            <a:pPr lvl="1" algn="just"/>
            <a:r>
              <a:rPr lang="en-IN" sz="1800" dirty="0" smtClean="0"/>
              <a:t>Detecting </a:t>
            </a:r>
            <a:r>
              <a:rPr lang="en-IN" sz="1800" dirty="0"/>
              <a:t>negative-weight cycles in graphs. (If there is a negative weight cycle, the distance from a the start node to itself will be negative after running the algorithm)</a:t>
            </a:r>
          </a:p>
          <a:p>
            <a:pPr lvl="1" algn="just"/>
            <a:endParaRPr lang="en-IN" sz="1800" dirty="0"/>
          </a:p>
        </p:txBody>
      </p:sp>
    </p:spTree>
    <p:extLst>
      <p:ext uri="{BB962C8B-B14F-4D97-AF65-F5344CB8AC3E}">
        <p14:creationId xmlns:p14="http://schemas.microsoft.com/office/powerpoint/2010/main" val="147822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Bellman Ford Algorithm</a:t>
            </a:r>
            <a:endParaRPr lang="en-IN" b="1" dirty="0"/>
          </a:p>
        </p:txBody>
      </p:sp>
      <p:sp>
        <p:nvSpPr>
          <p:cNvPr id="3" name="Content Placeholder 2"/>
          <p:cNvSpPr>
            <a:spLocks noGrp="1"/>
          </p:cNvSpPr>
          <p:nvPr>
            <p:ph idx="1"/>
          </p:nvPr>
        </p:nvSpPr>
        <p:spPr/>
        <p:txBody>
          <a:bodyPr>
            <a:noAutofit/>
          </a:bodyPr>
          <a:lstStyle/>
          <a:p>
            <a:pPr algn="just"/>
            <a:r>
              <a:rPr lang="en-IN" dirty="0" smtClean="0"/>
              <a:t>Floyd warshall algorithm can find the shortest path between all the pairs of vertices in a weighted graph but algorithm </a:t>
            </a:r>
            <a:r>
              <a:rPr lang="en-IN" dirty="0"/>
              <a:t>does not apply to graphs </a:t>
            </a:r>
            <a:r>
              <a:rPr lang="en-IN" dirty="0" smtClean="0"/>
              <a:t>which containing </a:t>
            </a:r>
            <a:r>
              <a:rPr lang="en-IN" dirty="0"/>
              <a:t>negative weight </a:t>
            </a:r>
            <a:r>
              <a:rPr lang="en-IN" dirty="0" smtClean="0"/>
              <a:t>cycle. </a:t>
            </a:r>
            <a:endParaRPr lang="en-IN" dirty="0"/>
          </a:p>
          <a:p>
            <a:pPr algn="just"/>
            <a:r>
              <a:rPr lang="en-IN" dirty="0" smtClean="0"/>
              <a:t>This </a:t>
            </a:r>
            <a:r>
              <a:rPr lang="en-IN" dirty="0"/>
              <a:t>can be done in the following way: R</a:t>
            </a:r>
            <a:r>
              <a:rPr lang="en-IN" dirty="0" smtClean="0"/>
              <a:t>un </a:t>
            </a:r>
            <a:r>
              <a:rPr lang="en-IN" dirty="0"/>
              <a:t>the </a:t>
            </a:r>
            <a:r>
              <a:rPr lang="en-IN" dirty="0" smtClean="0"/>
              <a:t>Floyd-Warshall </a:t>
            </a:r>
            <a:r>
              <a:rPr lang="en-IN" dirty="0"/>
              <a:t>algorithm for a given graph. Then a shortest path between vertices i and j does not </a:t>
            </a:r>
            <a:r>
              <a:rPr lang="en-IN" dirty="0" smtClean="0"/>
              <a:t>exist if </a:t>
            </a:r>
            <a:r>
              <a:rPr lang="en-IN" dirty="0"/>
              <a:t>and only </a:t>
            </a:r>
            <a:r>
              <a:rPr lang="en-IN" dirty="0" smtClean="0"/>
              <a:t>if there </a:t>
            </a:r>
            <a:r>
              <a:rPr lang="en-IN" dirty="0"/>
              <a:t>is a vertex t</a:t>
            </a:r>
            <a:r>
              <a:rPr lang="en-IN" dirty="0" smtClean="0"/>
              <a:t> </a:t>
            </a:r>
            <a:r>
              <a:rPr lang="en-IN" dirty="0"/>
              <a:t>that is reachable from i and also from </a:t>
            </a:r>
            <a:r>
              <a:rPr lang="en-IN" dirty="0" smtClean="0"/>
              <a:t>j for </a:t>
            </a:r>
            <a:r>
              <a:rPr lang="en-IN" dirty="0"/>
              <a:t>which d[t][t]&lt;0</a:t>
            </a:r>
            <a:r>
              <a:rPr lang="en-IN" dirty="0" smtClean="0"/>
              <a:t>.</a:t>
            </a:r>
            <a:endParaRPr lang="en-IN" dirty="0"/>
          </a:p>
        </p:txBody>
      </p:sp>
    </p:spTree>
    <p:extLst>
      <p:ext uri="{BB962C8B-B14F-4D97-AF65-F5344CB8AC3E}">
        <p14:creationId xmlns:p14="http://schemas.microsoft.com/office/powerpoint/2010/main" val="3871360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2133600"/>
            <a:ext cx="8915400" cy="3777622"/>
          </a:xfrm>
        </p:spPr>
        <p:txBody>
          <a:bodyPr>
            <a:normAutofit lnSpcReduction="10000"/>
          </a:bodyPr>
          <a:lstStyle/>
          <a:p>
            <a:pPr algn="just"/>
            <a:r>
              <a:rPr lang="en-IN" dirty="0" smtClean="0"/>
              <a:t>What is need of bellman ford algorithm?</a:t>
            </a:r>
          </a:p>
          <a:p>
            <a:pPr lvl="1" algn="just"/>
            <a:r>
              <a:rPr lang="en-IN" sz="1800" dirty="0"/>
              <a:t>Dijkstra's algorithm will not work for properly if the graph contains negative weight cycle. Some times dijkstra's may give and may not give the correct </a:t>
            </a:r>
            <a:r>
              <a:rPr lang="en-IN" sz="1800" dirty="0" smtClean="0"/>
              <a:t>result and it is also not able </a:t>
            </a:r>
            <a:r>
              <a:rPr lang="en-IN" sz="1800" dirty="0"/>
              <a:t>to detect </a:t>
            </a:r>
            <a:r>
              <a:rPr lang="en-IN" sz="1800" dirty="0" smtClean="0"/>
              <a:t>negative weight cycle which give </a:t>
            </a:r>
            <a:r>
              <a:rPr lang="en-IN" sz="1800" dirty="0"/>
              <a:t>an incorrect result </a:t>
            </a:r>
            <a:r>
              <a:rPr lang="en-IN" sz="1800" dirty="0" smtClean="0"/>
              <a:t>and </a:t>
            </a:r>
            <a:r>
              <a:rPr lang="en-IN" sz="1800" dirty="0"/>
              <a:t>reduce the path length.</a:t>
            </a:r>
            <a:r>
              <a:rPr lang="en-IN" sz="1800" dirty="0" smtClean="0"/>
              <a:t>.</a:t>
            </a:r>
            <a:endParaRPr lang="en-IN" sz="1800" dirty="0"/>
          </a:p>
          <a:p>
            <a:pPr lvl="1" algn="just"/>
            <a:r>
              <a:rPr lang="en-IN" sz="1800" dirty="0"/>
              <a:t>So, bellman ford algorithm can confirm that the result is correct which follows dynamic programming strategy</a:t>
            </a:r>
            <a:r>
              <a:rPr lang="en-IN" sz="1800" dirty="0" smtClean="0"/>
              <a:t>.</a:t>
            </a:r>
          </a:p>
          <a:p>
            <a:pPr algn="just"/>
            <a:r>
              <a:rPr lang="en-IN" dirty="0" smtClean="0"/>
              <a:t>As bellman ford algorithm follows dynamic programming, we have to try all the possibilities and we can do so by relaxing all the edges one by one.</a:t>
            </a:r>
          </a:p>
          <a:p>
            <a:pPr algn="just"/>
            <a:r>
              <a:rPr lang="en-IN" dirty="0" smtClean="0"/>
              <a:t>Each edges of the graph are relaxed n-1 time. Where n=number of vertices.</a:t>
            </a:r>
          </a:p>
          <a:p>
            <a:pPr algn="just"/>
            <a:r>
              <a:rPr lang="en-IN" dirty="0" smtClean="0">
                <a:solidFill>
                  <a:srgbClr val="FF0000"/>
                </a:solidFill>
              </a:rPr>
              <a:t>Equation for Relaxing edges</a:t>
            </a:r>
          </a:p>
        </p:txBody>
      </p:sp>
      <p:pic>
        <p:nvPicPr>
          <p:cNvPr id="4" name="Picture 3"/>
          <p:cNvPicPr>
            <a:picLocks noChangeAspect="1"/>
          </p:cNvPicPr>
          <p:nvPr/>
        </p:nvPicPr>
        <p:blipFill>
          <a:blip r:embed="rId2"/>
          <a:stretch>
            <a:fillRect/>
          </a:stretch>
        </p:blipFill>
        <p:spPr>
          <a:xfrm>
            <a:off x="4943169" y="5839884"/>
            <a:ext cx="3578261" cy="736618"/>
          </a:xfrm>
          <a:prstGeom prst="rect">
            <a:avLst/>
          </a:prstGeom>
        </p:spPr>
      </p:pic>
    </p:spTree>
    <p:extLst>
      <p:ext uri="{BB962C8B-B14F-4D97-AF65-F5344CB8AC3E}">
        <p14:creationId xmlns:p14="http://schemas.microsoft.com/office/powerpoint/2010/main" val="3156570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342900" lvl="1" indent="-342900" algn="just"/>
            <a:r>
              <a:rPr lang="en-IN" sz="1800" dirty="0" smtClean="0"/>
              <a:t>First </a:t>
            </a:r>
            <a:r>
              <a:rPr lang="en-IN" sz="1800" dirty="0"/>
              <a:t>list out all the edges of the graph. You can select any edges first but make sure that each and every edges should be </a:t>
            </a:r>
            <a:r>
              <a:rPr lang="en-IN" sz="1800" dirty="0" smtClean="0"/>
              <a:t>selected.</a:t>
            </a:r>
          </a:p>
          <a:p>
            <a:pPr marL="342900" lvl="1" indent="-342900" algn="just"/>
            <a:r>
              <a:rPr lang="en-IN" sz="1800" dirty="0" smtClean="0"/>
              <a:t>And relaxed each edge one by one. </a:t>
            </a:r>
          </a:p>
          <a:p>
            <a:pPr marL="742950" lvl="2" indent="-342900" algn="just"/>
            <a:r>
              <a:rPr lang="en-IN" sz="1800" dirty="0"/>
              <a:t>Total how many time edges should be </a:t>
            </a:r>
            <a:r>
              <a:rPr lang="en-IN" sz="1800" dirty="0" smtClean="0"/>
              <a:t>relaxed?</a:t>
            </a:r>
          </a:p>
          <a:p>
            <a:pPr marL="742950" lvl="2" indent="-342900" algn="just"/>
            <a:r>
              <a:rPr lang="en-IN" sz="1800" dirty="0" smtClean="0"/>
              <a:t>If </a:t>
            </a:r>
            <a:r>
              <a:rPr lang="en-IN" sz="1800" dirty="0"/>
              <a:t>the graph has total 7 vertices so relaxation can be done 6 (n-1)times.</a:t>
            </a:r>
          </a:p>
          <a:p>
            <a:pPr marL="342900" lvl="1" indent="-342900" algn="just"/>
            <a:endParaRPr lang="en-IN" sz="1800" dirty="0" smtClean="0"/>
          </a:p>
          <a:p>
            <a:pPr marL="0" indent="0" algn="just">
              <a:buNone/>
            </a:pPr>
            <a:endParaRPr lang="en-IN" dirty="0"/>
          </a:p>
        </p:txBody>
      </p:sp>
    </p:spTree>
    <p:extLst>
      <p:ext uri="{BB962C8B-B14F-4D97-AF65-F5344CB8AC3E}">
        <p14:creationId xmlns:p14="http://schemas.microsoft.com/office/powerpoint/2010/main" val="244371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Example: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342900" lvl="1" indent="-342900"/>
            <a:r>
              <a:rPr lang="en-IN" sz="1800" dirty="0"/>
              <a:t>List </a:t>
            </a:r>
            <a:r>
              <a:rPr lang="en-IN" sz="1800" dirty="0" smtClean="0"/>
              <a:t>out all edges: </a:t>
            </a:r>
            <a:r>
              <a:rPr lang="en-IN" sz="1800" dirty="0"/>
              <a:t>(1,2), (1,3), (1,4), (2,5), (3,2), (3,5), (4,3), (4,6), (5,7), (6,7</a:t>
            </a:r>
            <a:r>
              <a:rPr lang="en-IN" sz="1800" dirty="0" smtClean="0"/>
              <a:t>)</a:t>
            </a:r>
          </a:p>
          <a:p>
            <a:pPr marL="342900" lvl="1" indent="-342900"/>
            <a:endParaRPr lang="en-IN" sz="1800" dirty="0"/>
          </a:p>
          <a:p>
            <a:endParaRPr lang="en-IN" dirty="0"/>
          </a:p>
        </p:txBody>
      </p:sp>
      <p:pic>
        <p:nvPicPr>
          <p:cNvPr id="4" name="Picture 3"/>
          <p:cNvPicPr>
            <a:picLocks noChangeAspect="1"/>
          </p:cNvPicPr>
          <p:nvPr/>
        </p:nvPicPr>
        <p:blipFill>
          <a:blip r:embed="rId2"/>
          <a:stretch>
            <a:fillRect/>
          </a:stretch>
        </p:blipFill>
        <p:spPr>
          <a:xfrm>
            <a:off x="4252609" y="2689032"/>
            <a:ext cx="3627854" cy="2291530"/>
          </a:xfrm>
          <a:prstGeom prst="rect">
            <a:avLst/>
          </a:prstGeom>
        </p:spPr>
      </p:pic>
    </p:spTree>
    <p:extLst>
      <p:ext uri="{BB962C8B-B14F-4D97-AF65-F5344CB8AC3E}">
        <p14:creationId xmlns:p14="http://schemas.microsoft.com/office/powerpoint/2010/main" val="42809770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TextBox 5"/>
          <p:cNvSpPr txBox="1"/>
          <p:nvPr/>
        </p:nvSpPr>
        <p:spPr>
          <a:xfrm>
            <a:off x="4001311" y="5421549"/>
            <a:ext cx="1500732" cy="369332"/>
          </a:xfrm>
          <a:prstGeom prst="rect">
            <a:avLst/>
          </a:prstGeom>
          <a:noFill/>
        </p:spPr>
        <p:txBody>
          <a:bodyPr wrap="none" rtlCol="0">
            <a:spAutoFit/>
          </a:bodyPr>
          <a:lstStyle/>
          <a:p>
            <a:r>
              <a:rPr lang="en-IN" b="1" dirty="0" smtClean="0">
                <a:solidFill>
                  <a:srgbClr val="0070C0"/>
                </a:solidFill>
              </a:rPr>
              <a:t>Initialization</a:t>
            </a:r>
            <a:endParaRPr lang="en-IN" b="1" dirty="0">
              <a:solidFill>
                <a:srgbClr val="0070C0"/>
              </a:solidFill>
            </a:endParaRPr>
          </a:p>
        </p:txBody>
      </p:sp>
      <p:sp>
        <p:nvSpPr>
          <p:cNvPr id="7" name="TextBox 6"/>
          <p:cNvSpPr txBox="1"/>
          <p:nvPr/>
        </p:nvSpPr>
        <p:spPr>
          <a:xfrm>
            <a:off x="8524668" y="5401775"/>
            <a:ext cx="1988045" cy="369332"/>
          </a:xfrm>
          <a:prstGeom prst="rect">
            <a:avLst/>
          </a:prstGeom>
          <a:noFill/>
        </p:spPr>
        <p:txBody>
          <a:bodyPr wrap="none" rtlCol="0">
            <a:spAutoFit/>
          </a:bodyPr>
          <a:lstStyle/>
          <a:p>
            <a:r>
              <a:rPr lang="en-IN" b="1" dirty="0" smtClean="0">
                <a:solidFill>
                  <a:srgbClr val="0070C0"/>
                </a:solidFill>
              </a:rPr>
              <a:t>End of Pass One</a:t>
            </a:r>
            <a:endParaRPr lang="en-IN" b="1" dirty="0">
              <a:solidFill>
                <a:srgbClr val="0070C0"/>
              </a:solidFill>
            </a:endParaRPr>
          </a:p>
        </p:txBody>
      </p:sp>
      <p:pic>
        <p:nvPicPr>
          <p:cNvPr id="10" name="Content Placeholder 9"/>
          <p:cNvPicPr>
            <a:picLocks noGrp="1" noChangeAspect="1"/>
          </p:cNvPicPr>
          <p:nvPr>
            <p:ph idx="1"/>
          </p:nvPr>
        </p:nvPicPr>
        <p:blipFill>
          <a:blip r:embed="rId2"/>
          <a:stretch>
            <a:fillRect/>
          </a:stretch>
        </p:blipFill>
        <p:spPr>
          <a:xfrm>
            <a:off x="7454631" y="2568244"/>
            <a:ext cx="4112776" cy="2704875"/>
          </a:xfrm>
          <a:prstGeom prst="rect">
            <a:avLst/>
          </a:prstGeom>
        </p:spPr>
      </p:pic>
      <p:pic>
        <p:nvPicPr>
          <p:cNvPr id="9" name="Picture 8"/>
          <p:cNvPicPr>
            <a:picLocks noChangeAspect="1"/>
          </p:cNvPicPr>
          <p:nvPr/>
        </p:nvPicPr>
        <p:blipFill>
          <a:blip r:embed="rId3"/>
          <a:stretch>
            <a:fillRect/>
          </a:stretch>
        </p:blipFill>
        <p:spPr>
          <a:xfrm>
            <a:off x="2664430" y="2568244"/>
            <a:ext cx="4131419" cy="2704875"/>
          </a:xfrm>
          <a:prstGeom prst="rect">
            <a:avLst/>
          </a:prstGeom>
        </p:spPr>
      </p:pic>
      <p:sp>
        <p:nvSpPr>
          <p:cNvPr id="3" name="TextBox 2"/>
          <p:cNvSpPr txBox="1"/>
          <p:nvPr/>
        </p:nvSpPr>
        <p:spPr>
          <a:xfrm>
            <a:off x="4182893" y="2033656"/>
            <a:ext cx="6244017" cy="646331"/>
          </a:xfrm>
          <a:prstGeom prst="rect">
            <a:avLst/>
          </a:prstGeom>
          <a:noFill/>
        </p:spPr>
        <p:txBody>
          <a:bodyPr wrap="none" rtlCol="0">
            <a:spAutoFit/>
          </a:bodyPr>
          <a:lstStyle/>
          <a:p>
            <a:pPr marL="0" lvl="1"/>
            <a:r>
              <a:rPr lang="en-IN" dirty="0"/>
              <a:t>(1,2), (1,3), (1,4), (2,5), (3,2), (3,5), (4,3), (4,6), (5,7), (6,7)</a:t>
            </a:r>
          </a:p>
          <a:p>
            <a:endParaRPr lang="en-IN" dirty="0"/>
          </a:p>
        </p:txBody>
      </p:sp>
    </p:spTree>
    <p:extLst>
      <p:ext uri="{BB962C8B-B14F-4D97-AF65-F5344CB8AC3E}">
        <p14:creationId xmlns:p14="http://schemas.microsoft.com/office/powerpoint/2010/main" val="19991943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5" name="TextBox 4"/>
          <p:cNvSpPr txBox="1"/>
          <p:nvPr/>
        </p:nvSpPr>
        <p:spPr>
          <a:xfrm>
            <a:off x="3446834" y="5392336"/>
            <a:ext cx="1936749" cy="369332"/>
          </a:xfrm>
          <a:prstGeom prst="rect">
            <a:avLst/>
          </a:prstGeom>
          <a:noFill/>
        </p:spPr>
        <p:txBody>
          <a:bodyPr wrap="none" rtlCol="0">
            <a:spAutoFit/>
          </a:bodyPr>
          <a:lstStyle/>
          <a:p>
            <a:r>
              <a:rPr lang="en-IN" b="1" dirty="0" smtClean="0">
                <a:solidFill>
                  <a:srgbClr val="0070C0"/>
                </a:solidFill>
              </a:rPr>
              <a:t>End of Pass Two</a:t>
            </a:r>
            <a:endParaRPr lang="en-IN" b="1" dirty="0">
              <a:solidFill>
                <a:srgbClr val="0070C0"/>
              </a:solidFill>
            </a:endParaRPr>
          </a:p>
        </p:txBody>
      </p:sp>
      <p:pic>
        <p:nvPicPr>
          <p:cNvPr id="6" name="Picture 5"/>
          <p:cNvPicPr>
            <a:picLocks noChangeAspect="1"/>
          </p:cNvPicPr>
          <p:nvPr/>
        </p:nvPicPr>
        <p:blipFill>
          <a:blip r:embed="rId2"/>
          <a:stretch>
            <a:fillRect/>
          </a:stretch>
        </p:blipFill>
        <p:spPr>
          <a:xfrm>
            <a:off x="2336204" y="2556429"/>
            <a:ext cx="4383212" cy="2686353"/>
          </a:xfrm>
          <a:prstGeom prst="rect">
            <a:avLst/>
          </a:prstGeom>
        </p:spPr>
      </p:pic>
      <p:pic>
        <p:nvPicPr>
          <p:cNvPr id="7" name="Picture 6"/>
          <p:cNvPicPr>
            <a:picLocks noChangeAspect="1"/>
          </p:cNvPicPr>
          <p:nvPr/>
        </p:nvPicPr>
        <p:blipFill>
          <a:blip r:embed="rId3"/>
          <a:stretch>
            <a:fillRect/>
          </a:stretch>
        </p:blipFill>
        <p:spPr>
          <a:xfrm>
            <a:off x="7270844" y="2719098"/>
            <a:ext cx="4013241" cy="2606626"/>
          </a:xfrm>
          <a:prstGeom prst="rect">
            <a:avLst/>
          </a:prstGeom>
        </p:spPr>
      </p:pic>
      <p:sp>
        <p:nvSpPr>
          <p:cNvPr id="8" name="TextBox 7"/>
          <p:cNvSpPr txBox="1"/>
          <p:nvPr/>
        </p:nvSpPr>
        <p:spPr>
          <a:xfrm>
            <a:off x="8224932" y="5392336"/>
            <a:ext cx="2105063" cy="369332"/>
          </a:xfrm>
          <a:prstGeom prst="rect">
            <a:avLst/>
          </a:prstGeom>
          <a:noFill/>
        </p:spPr>
        <p:txBody>
          <a:bodyPr wrap="none" rtlCol="0">
            <a:spAutoFit/>
          </a:bodyPr>
          <a:lstStyle/>
          <a:p>
            <a:r>
              <a:rPr lang="en-IN" b="1" dirty="0" smtClean="0">
                <a:solidFill>
                  <a:srgbClr val="0070C0"/>
                </a:solidFill>
              </a:rPr>
              <a:t>End of Pass Three</a:t>
            </a:r>
            <a:endParaRPr lang="en-IN" b="1" dirty="0">
              <a:solidFill>
                <a:srgbClr val="0070C0"/>
              </a:solidFill>
            </a:endParaRPr>
          </a:p>
        </p:txBody>
      </p:sp>
    </p:spTree>
    <p:extLst>
      <p:ext uri="{BB962C8B-B14F-4D97-AF65-F5344CB8AC3E}">
        <p14:creationId xmlns:p14="http://schemas.microsoft.com/office/powerpoint/2010/main" val="1897292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Programming </a:t>
            </a:r>
            <a:endParaRPr lang="en-IN" dirty="0"/>
          </a:p>
        </p:txBody>
      </p:sp>
      <p:sp>
        <p:nvSpPr>
          <p:cNvPr id="3" name="Content Placeholder 2"/>
          <p:cNvSpPr>
            <a:spLocks noGrp="1"/>
          </p:cNvSpPr>
          <p:nvPr>
            <p:ph idx="1"/>
          </p:nvPr>
        </p:nvSpPr>
        <p:spPr/>
        <p:txBody>
          <a:bodyPr>
            <a:noAutofit/>
          </a:bodyPr>
          <a:lstStyle/>
          <a:p>
            <a:pPr algn="just"/>
            <a:r>
              <a:rPr lang="en-IN" dirty="0" smtClean="0"/>
              <a:t>Dynamic </a:t>
            </a:r>
            <a:r>
              <a:rPr lang="en-IN" dirty="0"/>
              <a:t>programming:	Find out all possible solutions and than pickup the best solution/ optimal solution.</a:t>
            </a:r>
          </a:p>
          <a:p>
            <a:pPr algn="just"/>
            <a:r>
              <a:rPr lang="en-IN" dirty="0"/>
              <a:t>Used for solving optimization problem.</a:t>
            </a:r>
          </a:p>
          <a:p>
            <a:pPr algn="just"/>
            <a:r>
              <a:rPr lang="en-IN" dirty="0"/>
              <a:t>I</a:t>
            </a:r>
            <a:r>
              <a:rPr lang="en-IN" dirty="0" smtClean="0"/>
              <a:t>dea </a:t>
            </a:r>
            <a:r>
              <a:rPr lang="en-IN" dirty="0"/>
              <a:t>of dynamic programming: avoid calculating the same thing twice, usually by keeping a table of known result that fills up a sub instances are solved</a:t>
            </a:r>
            <a:r>
              <a:rPr lang="en-IN" dirty="0" smtClean="0"/>
              <a:t>. For </a:t>
            </a:r>
            <a:r>
              <a:rPr lang="en-IN" dirty="0"/>
              <a:t>any problem there may be many solution which are feasible, so find solutions of all problem and than choose optimal solution</a:t>
            </a:r>
            <a:r>
              <a:rPr lang="en-IN" dirty="0" smtClean="0"/>
              <a:t>.</a:t>
            </a:r>
          </a:p>
          <a:p>
            <a:pPr algn="just"/>
            <a:r>
              <a:rPr lang="en-IN" dirty="0" smtClean="0"/>
              <a:t>Divide </a:t>
            </a:r>
            <a:r>
              <a:rPr lang="en-IN" dirty="0"/>
              <a:t>and conquer is a top-down method</a:t>
            </a:r>
            <a:r>
              <a:rPr lang="en-IN" dirty="0" smtClean="0"/>
              <a:t>.</a:t>
            </a:r>
          </a:p>
          <a:p>
            <a:pPr algn="just"/>
            <a:r>
              <a:rPr lang="en-IN" dirty="0"/>
              <a:t>Dynamic </a:t>
            </a:r>
            <a:r>
              <a:rPr lang="en-IN" dirty="0" smtClean="0"/>
              <a:t>programming like </a:t>
            </a:r>
            <a:r>
              <a:rPr lang="en-IN" dirty="0"/>
              <a:t>divide-and-conquer </a:t>
            </a:r>
            <a:r>
              <a:rPr lang="en-IN" dirty="0" smtClean="0"/>
              <a:t>method solve </a:t>
            </a:r>
            <a:r>
              <a:rPr lang="en-IN" dirty="0"/>
              <a:t>problems by combining the solutions to sub-problems</a:t>
            </a:r>
            <a:r>
              <a:rPr lang="en-IN" dirty="0" smtClean="0"/>
              <a:t>.</a:t>
            </a:r>
            <a:endParaRPr lang="en-IN" dirty="0"/>
          </a:p>
        </p:txBody>
      </p:sp>
    </p:spTree>
    <p:extLst>
      <p:ext uri="{BB962C8B-B14F-4D97-AF65-F5344CB8AC3E}">
        <p14:creationId xmlns:p14="http://schemas.microsoft.com/office/powerpoint/2010/main" val="1640299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2133600"/>
            <a:ext cx="8915400" cy="4383932"/>
          </a:xfrm>
        </p:spPr>
        <p:txBody>
          <a:bodyPr>
            <a:no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After pass four edge weights are not changed.</a:t>
            </a:r>
          </a:p>
          <a:p>
            <a:r>
              <a:rPr lang="en-IN" dirty="0" smtClean="0"/>
              <a:t>So, the shortest paths are</a:t>
            </a:r>
          </a:p>
          <a:p>
            <a:pPr lvl="1"/>
            <a:r>
              <a:rPr lang="en-IN" sz="1800" dirty="0" smtClean="0"/>
              <a:t>Vertex 1: 0, </a:t>
            </a:r>
            <a:r>
              <a:rPr lang="en-IN" sz="1800" dirty="0"/>
              <a:t>Vertex </a:t>
            </a:r>
            <a:r>
              <a:rPr lang="en-IN" sz="1800" dirty="0" smtClean="0"/>
              <a:t>2: 1, </a:t>
            </a:r>
            <a:r>
              <a:rPr lang="en-IN" sz="1800" dirty="0"/>
              <a:t>Vertex </a:t>
            </a:r>
            <a:r>
              <a:rPr lang="en-IN" sz="1800" dirty="0" smtClean="0"/>
              <a:t>3: 3, </a:t>
            </a:r>
            <a:r>
              <a:rPr lang="en-IN" sz="1800" dirty="0"/>
              <a:t>Vertex </a:t>
            </a:r>
            <a:r>
              <a:rPr lang="en-IN" sz="1800" dirty="0" smtClean="0"/>
              <a:t>4: 5, </a:t>
            </a:r>
            <a:r>
              <a:rPr lang="en-IN" sz="1800" dirty="0"/>
              <a:t>Vertex </a:t>
            </a:r>
            <a:r>
              <a:rPr lang="en-IN" sz="1800" dirty="0" smtClean="0"/>
              <a:t>5: 0, </a:t>
            </a:r>
            <a:r>
              <a:rPr lang="en-IN" sz="1800" dirty="0"/>
              <a:t>Vertex </a:t>
            </a:r>
            <a:r>
              <a:rPr lang="en-IN" sz="1800" dirty="0" smtClean="0"/>
              <a:t>6: 4, </a:t>
            </a:r>
            <a:r>
              <a:rPr lang="en-IN" sz="1800" dirty="0"/>
              <a:t>Vertex </a:t>
            </a:r>
            <a:r>
              <a:rPr lang="en-IN" sz="1800" dirty="0" smtClean="0"/>
              <a:t>7: 3.</a:t>
            </a:r>
            <a:endParaRPr lang="en-IN" sz="1800" dirty="0"/>
          </a:p>
        </p:txBody>
      </p:sp>
      <p:pic>
        <p:nvPicPr>
          <p:cNvPr id="4" name="Picture 3"/>
          <p:cNvPicPr>
            <a:picLocks noChangeAspect="1"/>
          </p:cNvPicPr>
          <p:nvPr/>
        </p:nvPicPr>
        <p:blipFill>
          <a:blip r:embed="rId2"/>
          <a:stretch>
            <a:fillRect/>
          </a:stretch>
        </p:blipFill>
        <p:spPr>
          <a:xfrm>
            <a:off x="4930592" y="1608303"/>
            <a:ext cx="4133850" cy="2527108"/>
          </a:xfrm>
          <a:prstGeom prst="rect">
            <a:avLst/>
          </a:prstGeom>
        </p:spPr>
      </p:pic>
      <p:sp>
        <p:nvSpPr>
          <p:cNvPr id="5" name="TextBox 4"/>
          <p:cNvSpPr txBox="1"/>
          <p:nvPr/>
        </p:nvSpPr>
        <p:spPr>
          <a:xfrm>
            <a:off x="6008450" y="4280919"/>
            <a:ext cx="1968809" cy="369332"/>
          </a:xfrm>
          <a:prstGeom prst="rect">
            <a:avLst/>
          </a:prstGeom>
          <a:noFill/>
        </p:spPr>
        <p:txBody>
          <a:bodyPr wrap="none" rtlCol="0">
            <a:spAutoFit/>
          </a:bodyPr>
          <a:lstStyle/>
          <a:p>
            <a:r>
              <a:rPr lang="en-IN" b="1" dirty="0" smtClean="0">
                <a:solidFill>
                  <a:srgbClr val="0070C0"/>
                </a:solidFill>
              </a:rPr>
              <a:t>End of Pass Four</a:t>
            </a:r>
            <a:endParaRPr lang="en-IN" b="1" dirty="0">
              <a:solidFill>
                <a:srgbClr val="0070C0"/>
              </a:solidFill>
            </a:endParaRPr>
          </a:p>
        </p:txBody>
      </p:sp>
    </p:spTree>
    <p:extLst>
      <p:ext uri="{BB962C8B-B14F-4D97-AF65-F5344CB8AC3E}">
        <p14:creationId xmlns:p14="http://schemas.microsoft.com/office/powerpoint/2010/main" val="2568632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a:xfrm>
            <a:off x="2589212" y="2133600"/>
            <a:ext cx="8915400" cy="4500664"/>
          </a:xfrm>
        </p:spPr>
        <p:txBody>
          <a:bodyPr>
            <a:normAutofit/>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p:txBody>
      </p:sp>
      <p:pic>
        <p:nvPicPr>
          <p:cNvPr id="6" name="Picture 5"/>
          <p:cNvPicPr>
            <a:picLocks noChangeAspect="1"/>
          </p:cNvPicPr>
          <p:nvPr/>
        </p:nvPicPr>
        <p:blipFill>
          <a:blip r:embed="rId2"/>
          <a:stretch>
            <a:fillRect/>
          </a:stretch>
        </p:blipFill>
        <p:spPr>
          <a:xfrm>
            <a:off x="3098565" y="1733406"/>
            <a:ext cx="7037658" cy="4062456"/>
          </a:xfrm>
          <a:prstGeom prst="rect">
            <a:avLst/>
          </a:prstGeom>
        </p:spPr>
      </p:pic>
    </p:spTree>
    <p:extLst>
      <p:ext uri="{BB962C8B-B14F-4D97-AF65-F5344CB8AC3E}">
        <p14:creationId xmlns:p14="http://schemas.microsoft.com/office/powerpoint/2010/main" val="3056142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IN" dirty="0" smtClean="0"/>
                  <a:t>Time Complexity:</a:t>
                </a:r>
              </a:p>
              <a:p>
                <a:pPr lvl="1" algn="just"/>
                <a:r>
                  <a:rPr lang="en-IN" sz="1800" dirty="0" smtClean="0"/>
                  <a:t>Relaxing all the </a:t>
                </a:r>
                <a:r>
                  <a:rPr lang="en-IN" sz="1800" dirty="0" err="1" smtClean="0"/>
                  <a:t>edges|E</a:t>
                </a:r>
                <a:r>
                  <a:rPr lang="en-IN" sz="1800" dirty="0" smtClean="0"/>
                  <a:t>| and total edges are |V|-1. </a:t>
                </a:r>
              </a:p>
              <a:p>
                <a:pPr lvl="1" algn="just"/>
                <a:r>
                  <a:rPr lang="en-IN" sz="1800" dirty="0" smtClean="0"/>
                  <a:t>So, </a:t>
                </a:r>
                <a:r>
                  <a:rPr lang="en-IN" sz="1800" b="1" dirty="0" smtClean="0"/>
                  <a:t>Total time is</a:t>
                </a:r>
                <a:r>
                  <a:rPr lang="en-IN" sz="1800" dirty="0" smtClean="0"/>
                  <a:t> </a:t>
                </a:r>
                <a:r>
                  <a:rPr lang="en-IN" sz="1800" b="1" dirty="0" smtClean="0"/>
                  <a:t>O(|V||E|)</a:t>
                </a:r>
                <a:r>
                  <a:rPr lang="en-IN" sz="1800" dirty="0" smtClean="0"/>
                  <a:t>. If edges and vertices are taken as n than time complexity is O(</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𝑛</m:t>
                        </m:r>
                      </m:e>
                      <m:sup>
                        <m:r>
                          <a:rPr lang="en-IN" sz="1800" b="0" i="1" smtClean="0">
                            <a:latin typeface="Cambria Math" panose="02040503050406030204" pitchFamily="18" charset="0"/>
                          </a:rPr>
                          <m:t>2</m:t>
                        </m:r>
                      </m:sup>
                    </m:sSup>
                  </m:oMath>
                </a14:m>
                <a:r>
                  <a:rPr lang="en-IN" sz="1800" dirty="0" smtClean="0"/>
                  <a:t>).</a:t>
                </a:r>
              </a:p>
              <a:p>
                <a:pPr lvl="1" algn="just"/>
                <a:r>
                  <a:rPr lang="en-IN" sz="1800" dirty="0" smtClean="0"/>
                  <a:t>If the graph is complete graph,</a:t>
                </a:r>
              </a:p>
              <a:p>
                <a:pPr lvl="2" algn="just"/>
                <a:r>
                  <a:rPr lang="en-IN" sz="1800" dirty="0" smtClean="0"/>
                  <a:t>Complete graph means there is a edge between every pair of vertex.</a:t>
                </a:r>
              </a:p>
              <a:p>
                <a:pPr lvl="2" algn="just"/>
                <a:r>
                  <a:rPr lang="en-IN" sz="1800" dirty="0" smtClean="0"/>
                  <a:t>Total edges = (|V||V-1|)/2 and total vertices are |V-1|</a:t>
                </a:r>
              </a:p>
              <a:p>
                <a:pPr lvl="2" algn="just"/>
                <a:r>
                  <a:rPr lang="en-IN" sz="1800" dirty="0" smtClean="0"/>
                  <a:t>If edges </a:t>
                </a:r>
                <a:r>
                  <a:rPr lang="en-IN" sz="1800" dirty="0"/>
                  <a:t>and vertices </a:t>
                </a:r>
                <a:r>
                  <a:rPr lang="en-IN" sz="1800" dirty="0" smtClean="0"/>
                  <a:t>are taken as n. So</a:t>
                </a:r>
                <a:r>
                  <a:rPr lang="en-IN" sz="1800" dirty="0"/>
                  <a:t>, Time complexity is [(n*(n-1)/2)*(</a:t>
                </a:r>
                <a:r>
                  <a:rPr lang="en-IN" sz="1800" dirty="0" smtClean="0"/>
                  <a:t>n-1)] = </a:t>
                </a:r>
                <a:r>
                  <a:rPr lang="en-IN" sz="1800" dirty="0"/>
                  <a:t>O(</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𝑛</m:t>
                        </m:r>
                      </m:e>
                      <m:sup>
                        <m:r>
                          <a:rPr lang="en-IN" sz="1800" b="0" i="1" smtClean="0">
                            <a:latin typeface="Cambria Math" panose="02040503050406030204" pitchFamily="18" charset="0"/>
                          </a:rPr>
                          <m:t>3</m:t>
                        </m:r>
                      </m:sup>
                    </m:sSup>
                  </m:oMath>
                </a14:m>
                <a:r>
                  <a:rPr lang="en-IN" sz="1800" dirty="0"/>
                  <a:t>).</a:t>
                </a:r>
              </a:p>
              <a:p>
                <a:pPr marL="457200" lvl="1" indent="0" algn="just">
                  <a:buNone/>
                </a:pPr>
                <a:endParaRPr lang="en-IN"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547"/>
                </a:stretch>
              </a:blipFill>
            </p:spPr>
            <p:txBody>
              <a:bodyPr/>
              <a:lstStyle/>
              <a:p>
                <a:r>
                  <a:rPr lang="en-IN">
                    <a:noFill/>
                  </a:rPr>
                  <a:t> </a:t>
                </a:r>
              </a:p>
            </p:txBody>
          </p:sp>
        </mc:Fallback>
      </mc:AlternateContent>
    </p:spTree>
    <p:extLst>
      <p:ext uri="{BB962C8B-B14F-4D97-AF65-F5344CB8AC3E}">
        <p14:creationId xmlns:p14="http://schemas.microsoft.com/office/powerpoint/2010/main" val="13999271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Disadvantage of Bellman-Ford </a:t>
            </a:r>
            <a:r>
              <a:rPr lang="en-IN" b="1" dirty="0" err="1" smtClean="0"/>
              <a:t>Algo</a:t>
            </a:r>
            <a:r>
              <a:rPr lang="en-IN" b="1" dirty="0" smtClean="0"/>
              <a:t>.</a:t>
            </a:r>
            <a:endParaRPr lang="en-IN" b="1" dirty="0"/>
          </a:p>
        </p:txBody>
      </p:sp>
      <p:sp>
        <p:nvSpPr>
          <p:cNvPr id="3" name="Content Placeholder 2"/>
          <p:cNvSpPr>
            <a:spLocks noGrp="1"/>
          </p:cNvSpPr>
          <p:nvPr>
            <p:ph idx="1"/>
          </p:nvPr>
        </p:nvSpPr>
        <p:spPr/>
        <p:txBody>
          <a:bodyPr>
            <a:normAutofit lnSpcReduction="10000"/>
          </a:bodyPr>
          <a:lstStyle/>
          <a:p>
            <a:r>
              <a:rPr lang="en-IN" dirty="0"/>
              <a:t>If a value d[v] fails to converge after |V|-1 passes, there exists a negative weight cycle in G reachable from S</a:t>
            </a:r>
            <a:r>
              <a:rPr lang="en-IN" dirty="0" smtClean="0"/>
              <a:t>.</a:t>
            </a:r>
          </a:p>
          <a:p>
            <a:r>
              <a:rPr lang="en-IN" dirty="0" smtClean="0"/>
              <a:t>Example:</a:t>
            </a:r>
          </a:p>
          <a:p>
            <a:endParaRPr lang="en-IN" dirty="0"/>
          </a:p>
          <a:p>
            <a:endParaRPr lang="en-IN" dirty="0" smtClean="0"/>
          </a:p>
          <a:p>
            <a:endParaRPr lang="en-IN" dirty="0"/>
          </a:p>
          <a:p>
            <a:endParaRPr lang="en-IN" dirty="0" smtClean="0"/>
          </a:p>
          <a:p>
            <a:endParaRPr lang="en-IN" dirty="0"/>
          </a:p>
          <a:p>
            <a:r>
              <a:rPr lang="en-IN" dirty="0" smtClean="0"/>
              <a:t>List out Edges: (1,2), (1,4), (2,4), (3,2), (4,3) </a:t>
            </a:r>
          </a:p>
          <a:p>
            <a:r>
              <a:rPr lang="en-IN" dirty="0" smtClean="0"/>
              <a:t>Total we have to relaxed edges 3 times.</a:t>
            </a:r>
          </a:p>
          <a:p>
            <a:endParaRPr lang="en-IN" dirty="0"/>
          </a:p>
        </p:txBody>
      </p:sp>
      <p:pic>
        <p:nvPicPr>
          <p:cNvPr id="4" name="Picture 3"/>
          <p:cNvPicPr>
            <a:picLocks noChangeAspect="1"/>
          </p:cNvPicPr>
          <p:nvPr/>
        </p:nvPicPr>
        <p:blipFill>
          <a:blip r:embed="rId2"/>
          <a:stretch>
            <a:fillRect/>
          </a:stretch>
        </p:blipFill>
        <p:spPr>
          <a:xfrm>
            <a:off x="4889567" y="2940834"/>
            <a:ext cx="2542365" cy="1872999"/>
          </a:xfrm>
          <a:prstGeom prst="rect">
            <a:avLst/>
          </a:prstGeom>
        </p:spPr>
      </p:pic>
    </p:spTree>
    <p:extLst>
      <p:ext uri="{BB962C8B-B14F-4D97-AF65-F5344CB8AC3E}">
        <p14:creationId xmlns:p14="http://schemas.microsoft.com/office/powerpoint/2010/main" val="23277313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Picture 7"/>
          <p:cNvPicPr>
            <a:picLocks noChangeAspect="1"/>
          </p:cNvPicPr>
          <p:nvPr/>
        </p:nvPicPr>
        <p:blipFill>
          <a:blip r:embed="rId2"/>
          <a:stretch>
            <a:fillRect/>
          </a:stretch>
        </p:blipFill>
        <p:spPr>
          <a:xfrm>
            <a:off x="2523997" y="2727595"/>
            <a:ext cx="2673588" cy="2589630"/>
          </a:xfrm>
          <a:prstGeom prst="rect">
            <a:avLst/>
          </a:prstGeom>
        </p:spPr>
      </p:pic>
      <p:pic>
        <p:nvPicPr>
          <p:cNvPr id="10" name="Picture 9"/>
          <p:cNvPicPr>
            <a:picLocks noChangeAspect="1"/>
          </p:cNvPicPr>
          <p:nvPr/>
        </p:nvPicPr>
        <p:blipFill>
          <a:blip r:embed="rId3"/>
          <a:stretch>
            <a:fillRect/>
          </a:stretch>
        </p:blipFill>
        <p:spPr>
          <a:xfrm>
            <a:off x="5718214" y="2727595"/>
            <a:ext cx="2661107" cy="2418207"/>
          </a:xfrm>
          <a:prstGeom prst="rect">
            <a:avLst/>
          </a:prstGeom>
        </p:spPr>
      </p:pic>
      <p:pic>
        <p:nvPicPr>
          <p:cNvPr id="11" name="Picture 10"/>
          <p:cNvPicPr>
            <a:picLocks noChangeAspect="1"/>
          </p:cNvPicPr>
          <p:nvPr/>
        </p:nvPicPr>
        <p:blipFill>
          <a:blip r:embed="rId4"/>
          <a:stretch>
            <a:fillRect/>
          </a:stretch>
        </p:blipFill>
        <p:spPr>
          <a:xfrm>
            <a:off x="8664102" y="2819283"/>
            <a:ext cx="2607013" cy="2260769"/>
          </a:xfrm>
          <a:prstGeom prst="rect">
            <a:avLst/>
          </a:prstGeom>
        </p:spPr>
      </p:pic>
      <p:sp>
        <p:nvSpPr>
          <p:cNvPr id="12" name="TextBox 11"/>
          <p:cNvSpPr txBox="1"/>
          <p:nvPr/>
        </p:nvSpPr>
        <p:spPr>
          <a:xfrm>
            <a:off x="2876386" y="5428781"/>
            <a:ext cx="1962397" cy="369332"/>
          </a:xfrm>
          <a:prstGeom prst="rect">
            <a:avLst/>
          </a:prstGeom>
          <a:noFill/>
        </p:spPr>
        <p:txBody>
          <a:bodyPr wrap="none" rtlCol="0">
            <a:spAutoFit/>
          </a:bodyPr>
          <a:lstStyle/>
          <a:p>
            <a:r>
              <a:rPr lang="en-IN" b="1" dirty="0" smtClean="0">
                <a:solidFill>
                  <a:srgbClr val="0070C0"/>
                </a:solidFill>
              </a:rPr>
              <a:t>End of Pass One</a:t>
            </a:r>
            <a:endParaRPr lang="en-IN" b="1" dirty="0">
              <a:solidFill>
                <a:srgbClr val="0070C0"/>
              </a:solidFill>
            </a:endParaRPr>
          </a:p>
        </p:txBody>
      </p:sp>
      <p:sp>
        <p:nvSpPr>
          <p:cNvPr id="13" name="TextBox 12"/>
          <p:cNvSpPr txBox="1"/>
          <p:nvPr/>
        </p:nvSpPr>
        <p:spPr>
          <a:xfrm>
            <a:off x="5891718" y="5428781"/>
            <a:ext cx="1911101" cy="369332"/>
          </a:xfrm>
          <a:prstGeom prst="rect">
            <a:avLst/>
          </a:prstGeom>
          <a:noFill/>
        </p:spPr>
        <p:txBody>
          <a:bodyPr wrap="none" rtlCol="0">
            <a:spAutoFit/>
          </a:bodyPr>
          <a:lstStyle/>
          <a:p>
            <a:r>
              <a:rPr lang="en-IN" b="1" dirty="0" smtClean="0">
                <a:solidFill>
                  <a:srgbClr val="0070C0"/>
                </a:solidFill>
              </a:rPr>
              <a:t>End of Pass Two</a:t>
            </a:r>
            <a:endParaRPr lang="en-IN" b="1" dirty="0">
              <a:solidFill>
                <a:srgbClr val="0070C0"/>
              </a:solidFill>
            </a:endParaRPr>
          </a:p>
        </p:txBody>
      </p:sp>
      <p:sp>
        <p:nvSpPr>
          <p:cNvPr id="14" name="TextBox 13"/>
          <p:cNvSpPr txBox="1"/>
          <p:nvPr/>
        </p:nvSpPr>
        <p:spPr>
          <a:xfrm>
            <a:off x="8983203" y="5439096"/>
            <a:ext cx="2085827" cy="369332"/>
          </a:xfrm>
          <a:prstGeom prst="rect">
            <a:avLst/>
          </a:prstGeom>
          <a:noFill/>
        </p:spPr>
        <p:txBody>
          <a:bodyPr wrap="none" rtlCol="0">
            <a:spAutoFit/>
          </a:bodyPr>
          <a:lstStyle/>
          <a:p>
            <a:r>
              <a:rPr lang="en-IN" b="1" dirty="0" smtClean="0">
                <a:solidFill>
                  <a:srgbClr val="0070C0"/>
                </a:solidFill>
              </a:rPr>
              <a:t>End of Pass Three</a:t>
            </a:r>
            <a:endParaRPr lang="en-IN" b="1" dirty="0">
              <a:solidFill>
                <a:srgbClr val="0070C0"/>
              </a:solidFill>
            </a:endParaRPr>
          </a:p>
        </p:txBody>
      </p:sp>
    </p:spTree>
    <p:extLst>
      <p:ext uri="{BB962C8B-B14F-4D97-AF65-F5344CB8AC3E}">
        <p14:creationId xmlns:p14="http://schemas.microsoft.com/office/powerpoint/2010/main" val="37117187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When we try to relax one more time than also it will relax.</a:t>
            </a:r>
          </a:p>
          <a:p>
            <a:r>
              <a:rPr lang="en-IN" dirty="0" smtClean="0"/>
              <a:t>Reason behind this id the graph contains a negative weight cycle.</a:t>
            </a:r>
            <a:endParaRPr lang="en-IN" dirty="0"/>
          </a:p>
        </p:txBody>
      </p:sp>
      <p:pic>
        <p:nvPicPr>
          <p:cNvPr id="5" name="Picture 4"/>
          <p:cNvPicPr>
            <a:picLocks noChangeAspect="1"/>
          </p:cNvPicPr>
          <p:nvPr/>
        </p:nvPicPr>
        <p:blipFill>
          <a:blip r:embed="rId2"/>
          <a:stretch>
            <a:fillRect/>
          </a:stretch>
        </p:blipFill>
        <p:spPr>
          <a:xfrm>
            <a:off x="2978691" y="3243108"/>
            <a:ext cx="3026518" cy="2668114"/>
          </a:xfrm>
          <a:prstGeom prst="rect">
            <a:avLst/>
          </a:prstGeom>
        </p:spPr>
      </p:pic>
      <p:pic>
        <p:nvPicPr>
          <p:cNvPr id="6" name="Picture 5"/>
          <p:cNvPicPr>
            <a:picLocks noChangeAspect="1"/>
          </p:cNvPicPr>
          <p:nvPr/>
        </p:nvPicPr>
        <p:blipFill>
          <a:blip r:embed="rId3"/>
          <a:stretch>
            <a:fillRect/>
          </a:stretch>
        </p:blipFill>
        <p:spPr>
          <a:xfrm>
            <a:off x="7562006" y="3380059"/>
            <a:ext cx="2991660" cy="2210870"/>
          </a:xfrm>
          <a:prstGeom prst="rect">
            <a:avLst/>
          </a:prstGeom>
        </p:spPr>
      </p:pic>
      <p:sp>
        <p:nvSpPr>
          <p:cNvPr id="7" name="TextBox 6"/>
          <p:cNvSpPr txBox="1"/>
          <p:nvPr/>
        </p:nvSpPr>
        <p:spPr>
          <a:xfrm>
            <a:off x="7360596" y="5748203"/>
            <a:ext cx="3732112" cy="646331"/>
          </a:xfrm>
          <a:prstGeom prst="rect">
            <a:avLst/>
          </a:prstGeom>
          <a:noFill/>
        </p:spPr>
        <p:txBody>
          <a:bodyPr wrap="none" rtlCol="0">
            <a:spAutoFit/>
          </a:bodyPr>
          <a:lstStyle/>
          <a:p>
            <a:r>
              <a:rPr lang="en-IN" dirty="0" smtClean="0"/>
              <a:t>Negative weight cycle = 5+3-10</a:t>
            </a:r>
          </a:p>
          <a:p>
            <a:r>
              <a:rPr lang="en-IN" dirty="0"/>
              <a:t> </a:t>
            </a:r>
            <a:r>
              <a:rPr lang="en-IN" dirty="0" smtClean="0"/>
              <a:t>                                        = -2</a:t>
            </a:r>
            <a:endParaRPr lang="en-IN" dirty="0"/>
          </a:p>
        </p:txBody>
      </p:sp>
      <p:sp>
        <p:nvSpPr>
          <p:cNvPr id="8" name="TextBox 7"/>
          <p:cNvSpPr txBox="1"/>
          <p:nvPr/>
        </p:nvSpPr>
        <p:spPr>
          <a:xfrm>
            <a:off x="3356042" y="6025202"/>
            <a:ext cx="1968809" cy="369332"/>
          </a:xfrm>
          <a:prstGeom prst="rect">
            <a:avLst/>
          </a:prstGeom>
          <a:noFill/>
        </p:spPr>
        <p:txBody>
          <a:bodyPr wrap="none" rtlCol="0">
            <a:spAutoFit/>
          </a:bodyPr>
          <a:lstStyle/>
          <a:p>
            <a:r>
              <a:rPr lang="en-IN" b="1" dirty="0" smtClean="0">
                <a:solidFill>
                  <a:srgbClr val="0070C0"/>
                </a:solidFill>
              </a:rPr>
              <a:t>End of Pass Four</a:t>
            </a:r>
            <a:endParaRPr lang="en-IN" b="1" dirty="0">
              <a:solidFill>
                <a:srgbClr val="0070C0"/>
              </a:solidFill>
            </a:endParaRPr>
          </a:p>
        </p:txBody>
      </p:sp>
    </p:spTree>
    <p:extLst>
      <p:ext uri="{BB962C8B-B14F-4D97-AF65-F5344CB8AC3E}">
        <p14:creationId xmlns:p14="http://schemas.microsoft.com/office/powerpoint/2010/main" val="421165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Bellman ford algorithm failed when graph has negative weight cycle but it can detect if there is an negative weight cycle in the graph. </a:t>
            </a:r>
          </a:p>
          <a:p>
            <a:pPr marL="342900" lvl="1" indent="-342900" algn="just"/>
            <a:r>
              <a:rPr lang="en-IN" sz="1800" dirty="0"/>
              <a:t>Bellman Ford's algorithm and Dijkstra's algorithm are very similar in structure. While Dijkstra looks only to the immediate neighbours of a vertex and Bellman goes through each edge in every iteration.</a:t>
            </a:r>
          </a:p>
          <a:p>
            <a:pPr algn="just"/>
            <a:r>
              <a:rPr lang="en-IN" b="1" dirty="0" smtClean="0"/>
              <a:t>Application:</a:t>
            </a:r>
          </a:p>
          <a:p>
            <a:pPr lvl="1" algn="just"/>
            <a:r>
              <a:rPr lang="en-IN" sz="1800" dirty="0" smtClean="0"/>
              <a:t>For calculating shortest paths in routing algorithms.</a:t>
            </a:r>
          </a:p>
        </p:txBody>
      </p:sp>
    </p:spTree>
    <p:extLst>
      <p:ext uri="{BB962C8B-B14F-4D97-AF65-F5344CB8AC3E}">
        <p14:creationId xmlns:p14="http://schemas.microsoft.com/office/powerpoint/2010/main" val="332892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smtClean="0"/>
              <a:t>Matrix Chain Multiplication</a:t>
            </a:r>
            <a:endParaRPr lang="en-IN" b="1" dirty="0"/>
          </a:p>
        </p:txBody>
      </p:sp>
      <p:sp>
        <p:nvSpPr>
          <p:cNvPr id="8" name="Content Placeholder 7"/>
          <p:cNvSpPr>
            <a:spLocks noGrp="1"/>
          </p:cNvSpPr>
          <p:nvPr>
            <p:ph idx="1"/>
          </p:nvPr>
        </p:nvSpPr>
        <p:spPr/>
        <p:txBody>
          <a:bodyPr/>
          <a:lstStyle/>
          <a:p>
            <a:pPr algn="just"/>
            <a:r>
              <a:rPr lang="en-IN" dirty="0"/>
              <a:t>Determine the optimal parenthesization of a product of n matrices.</a:t>
            </a:r>
          </a:p>
          <a:p>
            <a:pPr algn="just"/>
            <a:r>
              <a:rPr lang="en-IN" dirty="0"/>
              <a:t>W</a:t>
            </a:r>
            <a:r>
              <a:rPr lang="en-IN" dirty="0" smtClean="0"/>
              <a:t>e </a:t>
            </a:r>
            <a:r>
              <a:rPr lang="en-IN" dirty="0"/>
              <a:t>have already seen multiplication of only two matrices. However when more than two matrices are multiplied then the way in which the matrices are multiplied can change the cost of multiplication</a:t>
            </a:r>
            <a:r>
              <a:rPr lang="en-IN" dirty="0" smtClean="0"/>
              <a:t>.</a:t>
            </a:r>
            <a:endParaRPr lang="en-IN" dirty="0"/>
          </a:p>
          <a:p>
            <a:pPr algn="just"/>
            <a:r>
              <a:rPr lang="en-IN" dirty="0"/>
              <a:t>Matrix chain multiplication is an optimization problem that to find the most efficient way to given sequence of matrices. The Question is not to multiply and get the answer but which pair we should take such that the total cost of </a:t>
            </a:r>
            <a:r>
              <a:rPr lang="en-IN" dirty="0" smtClean="0"/>
              <a:t>multiplying </a:t>
            </a:r>
            <a:r>
              <a:rPr lang="en-IN" dirty="0"/>
              <a:t>all of them is minimum</a:t>
            </a:r>
            <a:r>
              <a:rPr lang="en-IN" dirty="0" smtClean="0"/>
              <a:t>.</a:t>
            </a:r>
            <a:endParaRPr lang="en-IN" dirty="0"/>
          </a:p>
          <a:p>
            <a:pPr algn="just"/>
            <a:r>
              <a:rPr lang="en-IN" dirty="0" smtClean="0"/>
              <a:t>So, matrix </a:t>
            </a:r>
            <a:r>
              <a:rPr lang="en-IN" dirty="0"/>
              <a:t>chain multiplication problem means how should we </a:t>
            </a:r>
            <a:r>
              <a:rPr lang="en-IN" dirty="0" smtClean="0"/>
              <a:t>parenthesis </a:t>
            </a:r>
            <a:r>
              <a:rPr lang="en-IN" dirty="0"/>
              <a:t>them.</a:t>
            </a:r>
          </a:p>
        </p:txBody>
      </p:sp>
    </p:spTree>
    <p:extLst>
      <p:ext uri="{BB962C8B-B14F-4D97-AF65-F5344CB8AC3E}">
        <p14:creationId xmlns:p14="http://schemas.microsoft.com/office/powerpoint/2010/main" val="33824240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IN"/>
          </a:p>
        </p:txBody>
      </p:sp>
      <p:pic>
        <p:nvPicPr>
          <p:cNvPr id="13" name="Content Placeholder 12"/>
          <p:cNvPicPr>
            <a:picLocks noGrp="1" noChangeAspect="1"/>
          </p:cNvPicPr>
          <p:nvPr>
            <p:ph idx="1"/>
          </p:nvPr>
        </p:nvPicPr>
        <p:blipFill>
          <a:blip r:embed="rId2"/>
          <a:stretch>
            <a:fillRect/>
          </a:stretch>
        </p:blipFill>
        <p:spPr>
          <a:xfrm>
            <a:off x="7651346" y="788166"/>
            <a:ext cx="3619770" cy="1685442"/>
          </a:xfrm>
          <a:prstGeom prst="rect">
            <a:avLst/>
          </a:prstGeom>
        </p:spPr>
      </p:pic>
      <p:pic>
        <p:nvPicPr>
          <p:cNvPr id="12" name="Picture 11"/>
          <p:cNvPicPr>
            <a:picLocks noChangeAspect="1"/>
          </p:cNvPicPr>
          <p:nvPr/>
        </p:nvPicPr>
        <p:blipFill>
          <a:blip r:embed="rId3"/>
          <a:stretch>
            <a:fillRect/>
          </a:stretch>
        </p:blipFill>
        <p:spPr>
          <a:xfrm>
            <a:off x="2327037" y="765362"/>
            <a:ext cx="5377270" cy="2279061"/>
          </a:xfrm>
          <a:prstGeom prst="rect">
            <a:avLst/>
          </a:prstGeom>
        </p:spPr>
      </p:pic>
      <p:pic>
        <p:nvPicPr>
          <p:cNvPr id="14" name="Picture 13"/>
          <p:cNvPicPr>
            <a:picLocks noChangeAspect="1"/>
          </p:cNvPicPr>
          <p:nvPr/>
        </p:nvPicPr>
        <p:blipFill>
          <a:blip r:embed="rId4"/>
          <a:stretch>
            <a:fillRect/>
          </a:stretch>
        </p:blipFill>
        <p:spPr>
          <a:xfrm>
            <a:off x="4176510" y="3044423"/>
            <a:ext cx="6128324" cy="1757464"/>
          </a:xfrm>
          <a:prstGeom prst="rect">
            <a:avLst/>
          </a:prstGeom>
        </p:spPr>
      </p:pic>
      <p:pic>
        <p:nvPicPr>
          <p:cNvPr id="15" name="Picture 14"/>
          <p:cNvPicPr>
            <a:picLocks noChangeAspect="1"/>
          </p:cNvPicPr>
          <p:nvPr/>
        </p:nvPicPr>
        <p:blipFill>
          <a:blip r:embed="rId5"/>
          <a:stretch>
            <a:fillRect/>
          </a:stretch>
        </p:blipFill>
        <p:spPr>
          <a:xfrm>
            <a:off x="2816664" y="5422375"/>
            <a:ext cx="7213118" cy="1273179"/>
          </a:xfrm>
          <a:prstGeom prst="rect">
            <a:avLst/>
          </a:prstGeom>
        </p:spPr>
      </p:pic>
      <p:sp>
        <p:nvSpPr>
          <p:cNvPr id="17" name="TextBox 16"/>
          <p:cNvSpPr txBox="1"/>
          <p:nvPr/>
        </p:nvSpPr>
        <p:spPr>
          <a:xfrm>
            <a:off x="2204936" y="4987047"/>
            <a:ext cx="5522666" cy="369332"/>
          </a:xfrm>
          <a:prstGeom prst="rect">
            <a:avLst/>
          </a:prstGeom>
          <a:noFill/>
        </p:spPr>
        <p:txBody>
          <a:bodyPr wrap="none" rtlCol="0">
            <a:spAutoFit/>
          </a:bodyPr>
          <a:lstStyle/>
          <a:p>
            <a:r>
              <a:rPr lang="en-IN" dirty="0" smtClean="0">
                <a:solidFill>
                  <a:srgbClr val="FF0000"/>
                </a:solidFill>
              </a:rPr>
              <a:t>The formula used for matrix chain multiplication:</a:t>
            </a:r>
            <a:endParaRPr lang="en-IN" dirty="0">
              <a:solidFill>
                <a:srgbClr val="FF0000"/>
              </a:solidFill>
            </a:endParaRPr>
          </a:p>
        </p:txBody>
      </p:sp>
    </p:spTree>
    <p:extLst>
      <p:ext uri="{BB962C8B-B14F-4D97-AF65-F5344CB8AC3E}">
        <p14:creationId xmlns:p14="http://schemas.microsoft.com/office/powerpoint/2010/main" val="21719832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Example:</a:t>
            </a:r>
          </a:p>
          <a:p>
            <a:pPr marL="457200" lvl="1" indent="0">
              <a:buNone/>
            </a:pPr>
            <a:r>
              <a:rPr lang="en-IN" dirty="0" smtClean="0"/>
              <a:t>A1 = 3 </a:t>
            </a:r>
            <a:r>
              <a:rPr lang="el-GR" dirty="0" smtClean="0"/>
              <a:t>Χ</a:t>
            </a:r>
            <a:r>
              <a:rPr lang="en-IN" dirty="0" smtClean="0"/>
              <a:t> 2, A2 = 2 </a:t>
            </a:r>
            <a:r>
              <a:rPr lang="el-GR" dirty="0"/>
              <a:t>Χ </a:t>
            </a:r>
            <a:r>
              <a:rPr lang="en-IN" dirty="0" smtClean="0"/>
              <a:t>4, A3 = 4 </a:t>
            </a:r>
            <a:r>
              <a:rPr lang="el-GR" dirty="0"/>
              <a:t>Χ</a:t>
            </a:r>
            <a:r>
              <a:rPr lang="en-IN" dirty="0" smtClean="0"/>
              <a:t> 2, A4 = 2 </a:t>
            </a:r>
            <a:r>
              <a:rPr lang="el-GR" dirty="0"/>
              <a:t>Χ </a:t>
            </a:r>
            <a:r>
              <a:rPr lang="en-IN" dirty="0" smtClean="0"/>
              <a:t>5</a:t>
            </a:r>
          </a:p>
          <a:p>
            <a:pPr marL="457200" lvl="1" indent="0">
              <a:buNone/>
            </a:pPr>
            <a:r>
              <a:rPr lang="en-IN" dirty="0" smtClean="0"/>
              <a:t>	A1		A2		A3		A4</a:t>
            </a:r>
          </a:p>
          <a:p>
            <a:pPr marL="457200" lvl="1" indent="0">
              <a:buNone/>
            </a:pPr>
            <a:r>
              <a:rPr lang="en-IN" dirty="0" smtClean="0"/>
              <a:t>      3 </a:t>
            </a:r>
            <a:r>
              <a:rPr lang="el-GR" dirty="0"/>
              <a:t>Χ</a:t>
            </a:r>
            <a:r>
              <a:rPr lang="en-IN" dirty="0"/>
              <a:t> </a:t>
            </a:r>
            <a:r>
              <a:rPr lang="en-IN" dirty="0" smtClean="0"/>
              <a:t>2</a:t>
            </a:r>
            <a:r>
              <a:rPr lang="en-IN" dirty="0"/>
              <a:t> </a:t>
            </a:r>
            <a:r>
              <a:rPr lang="en-IN" dirty="0" smtClean="0"/>
              <a:t>       2 </a:t>
            </a:r>
            <a:r>
              <a:rPr lang="el-GR" dirty="0"/>
              <a:t>Χ </a:t>
            </a:r>
            <a:r>
              <a:rPr lang="en-IN" dirty="0" smtClean="0"/>
              <a:t>4</a:t>
            </a:r>
            <a:r>
              <a:rPr lang="en-IN" dirty="0"/>
              <a:t> </a:t>
            </a:r>
            <a:r>
              <a:rPr lang="en-IN" dirty="0" smtClean="0"/>
              <a:t>        4 </a:t>
            </a:r>
            <a:r>
              <a:rPr lang="el-GR" dirty="0"/>
              <a:t>Χ</a:t>
            </a:r>
            <a:r>
              <a:rPr lang="en-IN" dirty="0"/>
              <a:t> </a:t>
            </a:r>
            <a:r>
              <a:rPr lang="en-IN" dirty="0" smtClean="0"/>
              <a:t>2        2 </a:t>
            </a:r>
            <a:r>
              <a:rPr lang="el-GR" dirty="0"/>
              <a:t>Χ </a:t>
            </a:r>
            <a:r>
              <a:rPr lang="en-IN" dirty="0"/>
              <a:t>5</a:t>
            </a:r>
          </a:p>
          <a:p>
            <a:pPr marL="457200" lvl="1" indent="0">
              <a:buNone/>
            </a:pPr>
            <a:endParaRPr lang="en-IN" dirty="0"/>
          </a:p>
        </p:txBody>
      </p:sp>
      <p:cxnSp>
        <p:nvCxnSpPr>
          <p:cNvPr id="5" name="Straight Connector 4"/>
          <p:cNvCxnSpPr/>
          <p:nvPr/>
        </p:nvCxnSpPr>
        <p:spPr>
          <a:xfrm>
            <a:off x="3437106" y="3573294"/>
            <a:ext cx="162128"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3816486" y="3573294"/>
            <a:ext cx="658238"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4766555" y="3573294"/>
            <a:ext cx="658238"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693925" y="3573294"/>
            <a:ext cx="658238"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6566170" y="3563567"/>
            <a:ext cx="162128"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297962" y="3563567"/>
            <a:ext cx="407484" cy="369332"/>
          </a:xfrm>
          <a:prstGeom prst="rect">
            <a:avLst/>
          </a:prstGeom>
          <a:noFill/>
        </p:spPr>
        <p:txBody>
          <a:bodyPr wrap="none" rtlCol="0">
            <a:spAutoFit/>
          </a:bodyPr>
          <a:lstStyle/>
          <a:p>
            <a:r>
              <a:rPr lang="en-IN" dirty="0" smtClean="0"/>
              <a:t>d</a:t>
            </a:r>
            <a:r>
              <a:rPr lang="en-IN" sz="900" dirty="0" smtClean="0"/>
              <a:t>0</a:t>
            </a:r>
            <a:endParaRPr lang="en-IN" sz="900" dirty="0"/>
          </a:p>
        </p:txBody>
      </p:sp>
      <p:sp>
        <p:nvSpPr>
          <p:cNvPr id="14" name="TextBox 13"/>
          <p:cNvSpPr txBox="1"/>
          <p:nvPr/>
        </p:nvSpPr>
        <p:spPr>
          <a:xfrm>
            <a:off x="3941863" y="3563567"/>
            <a:ext cx="407484" cy="369332"/>
          </a:xfrm>
          <a:prstGeom prst="rect">
            <a:avLst/>
          </a:prstGeom>
          <a:noFill/>
        </p:spPr>
        <p:txBody>
          <a:bodyPr wrap="none" rtlCol="0">
            <a:spAutoFit/>
          </a:bodyPr>
          <a:lstStyle/>
          <a:p>
            <a:r>
              <a:rPr lang="en-IN" dirty="0" smtClean="0"/>
              <a:t>d</a:t>
            </a:r>
            <a:r>
              <a:rPr lang="en-IN" sz="900" dirty="0"/>
              <a:t>1</a:t>
            </a:r>
          </a:p>
        </p:txBody>
      </p:sp>
      <p:sp>
        <p:nvSpPr>
          <p:cNvPr id="15" name="TextBox 14"/>
          <p:cNvSpPr txBox="1"/>
          <p:nvPr/>
        </p:nvSpPr>
        <p:spPr>
          <a:xfrm>
            <a:off x="4846532" y="3563567"/>
            <a:ext cx="407484" cy="369332"/>
          </a:xfrm>
          <a:prstGeom prst="rect">
            <a:avLst/>
          </a:prstGeom>
          <a:noFill/>
        </p:spPr>
        <p:txBody>
          <a:bodyPr wrap="none" rtlCol="0">
            <a:spAutoFit/>
          </a:bodyPr>
          <a:lstStyle/>
          <a:p>
            <a:r>
              <a:rPr lang="en-IN" dirty="0" smtClean="0"/>
              <a:t>d</a:t>
            </a:r>
            <a:r>
              <a:rPr lang="en-IN" sz="900" dirty="0"/>
              <a:t>2</a:t>
            </a:r>
          </a:p>
        </p:txBody>
      </p:sp>
      <p:sp>
        <p:nvSpPr>
          <p:cNvPr id="16" name="TextBox 15"/>
          <p:cNvSpPr txBox="1"/>
          <p:nvPr/>
        </p:nvSpPr>
        <p:spPr>
          <a:xfrm>
            <a:off x="5796601" y="3563567"/>
            <a:ext cx="407484" cy="369332"/>
          </a:xfrm>
          <a:prstGeom prst="rect">
            <a:avLst/>
          </a:prstGeom>
          <a:noFill/>
        </p:spPr>
        <p:txBody>
          <a:bodyPr wrap="none" rtlCol="0">
            <a:spAutoFit/>
          </a:bodyPr>
          <a:lstStyle/>
          <a:p>
            <a:r>
              <a:rPr lang="en-IN" dirty="0" smtClean="0"/>
              <a:t>d</a:t>
            </a:r>
            <a:r>
              <a:rPr lang="en-IN" sz="900" dirty="0"/>
              <a:t>3</a:t>
            </a:r>
          </a:p>
        </p:txBody>
      </p:sp>
      <p:sp>
        <p:nvSpPr>
          <p:cNvPr id="17" name="TextBox 16"/>
          <p:cNvSpPr txBox="1"/>
          <p:nvPr/>
        </p:nvSpPr>
        <p:spPr>
          <a:xfrm>
            <a:off x="6434066" y="3563567"/>
            <a:ext cx="407484" cy="369332"/>
          </a:xfrm>
          <a:prstGeom prst="rect">
            <a:avLst/>
          </a:prstGeom>
          <a:noFill/>
        </p:spPr>
        <p:txBody>
          <a:bodyPr wrap="none" rtlCol="0">
            <a:spAutoFit/>
          </a:bodyPr>
          <a:lstStyle/>
          <a:p>
            <a:r>
              <a:rPr lang="en-IN" dirty="0" smtClean="0"/>
              <a:t>d</a:t>
            </a:r>
            <a:r>
              <a:rPr lang="en-IN" sz="900" dirty="0"/>
              <a:t>4</a:t>
            </a:r>
          </a:p>
        </p:txBody>
      </p:sp>
      <p:graphicFrame>
        <p:nvGraphicFramePr>
          <p:cNvPr id="19" name="Table 18"/>
          <p:cNvGraphicFramePr>
            <a:graphicFrameLocks noGrp="1"/>
          </p:cNvGraphicFramePr>
          <p:nvPr>
            <p:extLst>
              <p:ext uri="{D42A27DB-BD31-4B8C-83A1-F6EECF244321}">
                <p14:modId xmlns:p14="http://schemas.microsoft.com/office/powerpoint/2010/main" val="2785703885"/>
              </p:ext>
            </p:extLst>
          </p:nvPr>
        </p:nvGraphicFramePr>
        <p:xfrm>
          <a:off x="2789671" y="4091918"/>
          <a:ext cx="3052325" cy="2373735"/>
        </p:xfrm>
        <a:graphic>
          <a:graphicData uri="http://schemas.openxmlformats.org/drawingml/2006/table">
            <a:tbl>
              <a:tblPr firstRow="1" bandRow="1">
                <a:tableStyleId>{5C22544A-7EE6-4342-B048-85BDC9FD1C3A}</a:tableStyleId>
              </a:tblPr>
              <a:tblGrid>
                <a:gridCol w="610465"/>
                <a:gridCol w="610465"/>
                <a:gridCol w="610465"/>
                <a:gridCol w="610465"/>
                <a:gridCol w="610465"/>
              </a:tblGrid>
              <a:tr h="474747">
                <a:tc>
                  <a:txBody>
                    <a:bodyPr/>
                    <a:lstStyle/>
                    <a:p>
                      <a:pPr algn="ctr"/>
                      <a:r>
                        <a:rPr lang="en-IN" dirty="0" smtClean="0"/>
                        <a:t>M</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r>
              <a:tr h="474747">
                <a:tc>
                  <a:txBody>
                    <a:bodyPr/>
                    <a:lstStyle/>
                    <a:p>
                      <a:pPr algn="ctr"/>
                      <a:r>
                        <a:rPr lang="en-IN" b="1" dirty="0" smtClean="0"/>
                        <a:t>1</a:t>
                      </a:r>
                      <a:endParaRPr lang="en-IN" b="1" dirty="0"/>
                    </a:p>
                  </a:txBody>
                  <a:tcPr/>
                </a:tc>
                <a:tc>
                  <a:txBody>
                    <a:bodyPr/>
                    <a:lstStyle/>
                    <a:p>
                      <a:pPr algn="ctr"/>
                      <a:r>
                        <a:rPr lang="en-IN" dirty="0" smtClean="0"/>
                        <a:t>0</a:t>
                      </a:r>
                      <a:endParaRPr lang="en-IN" dirty="0"/>
                    </a:p>
                  </a:txBody>
                  <a:tcPr/>
                </a:tc>
                <a:tc>
                  <a:txBody>
                    <a:bodyPr/>
                    <a:lstStyle/>
                    <a:p>
                      <a:pPr algn="ctr"/>
                      <a:r>
                        <a:rPr lang="en-IN" dirty="0" smtClean="0"/>
                        <a:t>24</a:t>
                      </a:r>
                      <a:endParaRPr lang="en-IN" dirty="0"/>
                    </a:p>
                  </a:txBody>
                  <a:tcPr/>
                </a:tc>
                <a:tc>
                  <a:txBody>
                    <a:bodyPr/>
                    <a:lstStyle/>
                    <a:p>
                      <a:pPr algn="ctr"/>
                      <a:r>
                        <a:rPr lang="en-IN" dirty="0" smtClean="0"/>
                        <a:t>28</a:t>
                      </a:r>
                      <a:endParaRPr lang="en-IN" dirty="0"/>
                    </a:p>
                  </a:txBody>
                  <a:tcPr/>
                </a:tc>
                <a:tc>
                  <a:txBody>
                    <a:bodyPr/>
                    <a:lstStyle/>
                    <a:p>
                      <a:pPr algn="ctr"/>
                      <a:r>
                        <a:rPr lang="en-IN" dirty="0" smtClean="0"/>
                        <a:t>58</a:t>
                      </a:r>
                      <a:endParaRPr lang="en-IN" dirty="0"/>
                    </a:p>
                  </a:txBody>
                  <a:tcPr/>
                </a:tc>
              </a:tr>
              <a:tr h="474747">
                <a:tc>
                  <a:txBody>
                    <a:bodyPr/>
                    <a:lstStyle/>
                    <a:p>
                      <a:pPr algn="ctr"/>
                      <a:r>
                        <a:rPr lang="en-IN" b="1" dirty="0" smtClean="0"/>
                        <a:t>2</a:t>
                      </a:r>
                      <a:endParaRPr lang="en-IN" b="1" dirty="0"/>
                    </a:p>
                  </a:txBody>
                  <a:tcPr/>
                </a:tc>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16</a:t>
                      </a:r>
                      <a:endParaRPr lang="en-IN" dirty="0"/>
                    </a:p>
                  </a:txBody>
                  <a:tcPr/>
                </a:tc>
                <a:tc>
                  <a:txBody>
                    <a:bodyPr/>
                    <a:lstStyle/>
                    <a:p>
                      <a:pPr algn="ctr"/>
                      <a:r>
                        <a:rPr lang="en-IN" dirty="0" smtClean="0"/>
                        <a:t>36</a:t>
                      </a:r>
                      <a:endParaRPr lang="en-IN" dirty="0"/>
                    </a:p>
                  </a:txBody>
                  <a:tcPr/>
                </a:tc>
              </a:tr>
              <a:tr h="474747">
                <a:tc>
                  <a:txBody>
                    <a:bodyPr/>
                    <a:lstStyle/>
                    <a:p>
                      <a:pPr algn="ctr"/>
                      <a:r>
                        <a:rPr lang="en-IN" b="1" dirty="0" smtClean="0"/>
                        <a:t>3</a:t>
                      </a:r>
                      <a:endParaRPr lang="en-IN" b="1" dirty="0"/>
                    </a:p>
                  </a:txBody>
                  <a:tcPr/>
                </a:tc>
                <a:tc>
                  <a:txBody>
                    <a:bodyPr/>
                    <a:lstStyle/>
                    <a:p>
                      <a:pPr algn="ctr"/>
                      <a:endParaRPr lang="en-IN"/>
                    </a:p>
                  </a:txBody>
                  <a:tcPr/>
                </a:tc>
                <a:tc>
                  <a:txBody>
                    <a:bodyPr/>
                    <a:lstStyle/>
                    <a:p>
                      <a:pPr algn="ctr"/>
                      <a:endParaRPr lang="en-IN"/>
                    </a:p>
                  </a:txBody>
                  <a:tcPr/>
                </a:tc>
                <a:tc>
                  <a:txBody>
                    <a:bodyPr/>
                    <a:lstStyle/>
                    <a:p>
                      <a:pPr algn="ctr"/>
                      <a:r>
                        <a:rPr lang="en-IN" dirty="0" smtClean="0"/>
                        <a:t>0</a:t>
                      </a:r>
                      <a:endParaRPr lang="en-IN" dirty="0"/>
                    </a:p>
                  </a:txBody>
                  <a:tcPr/>
                </a:tc>
                <a:tc>
                  <a:txBody>
                    <a:bodyPr/>
                    <a:lstStyle/>
                    <a:p>
                      <a:pPr algn="ctr"/>
                      <a:r>
                        <a:rPr lang="en-IN" dirty="0" smtClean="0"/>
                        <a:t>40</a:t>
                      </a:r>
                      <a:endParaRPr lang="en-IN" dirty="0"/>
                    </a:p>
                  </a:txBody>
                  <a:tcPr/>
                </a:tc>
              </a:tr>
              <a:tr h="474747">
                <a:tc>
                  <a:txBody>
                    <a:bodyPr/>
                    <a:lstStyle/>
                    <a:p>
                      <a:pPr algn="ctr"/>
                      <a:r>
                        <a:rPr lang="en-IN" b="1" dirty="0" smtClean="0"/>
                        <a:t>4</a:t>
                      </a:r>
                      <a:endParaRPr lang="en-IN" b="1" dirty="0"/>
                    </a:p>
                  </a:txBody>
                  <a:tcPr/>
                </a:tc>
                <a:tc>
                  <a:txBody>
                    <a:bodyPr/>
                    <a:lstStyle/>
                    <a:p>
                      <a:pPr algn="ctr"/>
                      <a:endParaRPr lang="en-IN"/>
                    </a:p>
                  </a:txBody>
                  <a:tcPr/>
                </a:tc>
                <a:tc>
                  <a:txBody>
                    <a:bodyPr/>
                    <a:lstStyle/>
                    <a:p>
                      <a:pPr algn="ctr"/>
                      <a:endParaRPr lang="en-IN"/>
                    </a:p>
                  </a:txBody>
                  <a:tcPr/>
                </a:tc>
                <a:tc>
                  <a:txBody>
                    <a:bodyPr/>
                    <a:lstStyle/>
                    <a:p>
                      <a:pPr algn="ctr"/>
                      <a:endParaRPr lang="en-IN" dirty="0"/>
                    </a:p>
                  </a:txBody>
                  <a:tcPr/>
                </a:tc>
                <a:tc>
                  <a:txBody>
                    <a:bodyPr/>
                    <a:lstStyle/>
                    <a:p>
                      <a:pPr algn="ctr"/>
                      <a:r>
                        <a:rPr lang="en-IN" dirty="0" smtClean="0"/>
                        <a:t>0</a:t>
                      </a:r>
                      <a:endParaRPr lang="en-IN"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88294119"/>
              </p:ext>
            </p:extLst>
          </p:nvPr>
        </p:nvGraphicFramePr>
        <p:xfrm>
          <a:off x="6891501" y="4114616"/>
          <a:ext cx="3052325" cy="2373735"/>
        </p:xfrm>
        <a:graphic>
          <a:graphicData uri="http://schemas.openxmlformats.org/drawingml/2006/table">
            <a:tbl>
              <a:tblPr firstRow="1" bandRow="1">
                <a:tableStyleId>{5C22544A-7EE6-4342-B048-85BDC9FD1C3A}</a:tableStyleId>
              </a:tblPr>
              <a:tblGrid>
                <a:gridCol w="610465"/>
                <a:gridCol w="610465"/>
                <a:gridCol w="610465"/>
                <a:gridCol w="610465"/>
                <a:gridCol w="610465"/>
              </a:tblGrid>
              <a:tr h="474747">
                <a:tc>
                  <a:txBody>
                    <a:bodyPr/>
                    <a:lstStyle/>
                    <a:p>
                      <a:pPr algn="ctr"/>
                      <a:r>
                        <a:rPr lang="en-IN" dirty="0" smtClean="0"/>
                        <a:t>K</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r>
              <a:tr h="474747">
                <a:tc>
                  <a:txBody>
                    <a:bodyPr/>
                    <a:lstStyle/>
                    <a:p>
                      <a:pPr algn="ctr"/>
                      <a:r>
                        <a:rPr lang="en-IN" b="1" dirty="0" smtClean="0"/>
                        <a:t>1</a:t>
                      </a:r>
                      <a:endParaRPr lang="en-IN" b="1"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3</a:t>
                      </a:r>
                      <a:endParaRPr lang="en-IN" dirty="0"/>
                    </a:p>
                  </a:txBody>
                  <a:tcPr/>
                </a:tc>
              </a:tr>
              <a:tr h="474747">
                <a:tc>
                  <a:txBody>
                    <a:bodyPr/>
                    <a:lstStyle/>
                    <a:p>
                      <a:pPr algn="ctr"/>
                      <a:r>
                        <a:rPr lang="en-IN" b="1" dirty="0" smtClean="0"/>
                        <a:t>2</a:t>
                      </a:r>
                      <a:endParaRPr lang="en-IN" b="1" dirty="0"/>
                    </a:p>
                  </a:txBody>
                  <a:tcPr/>
                </a:tc>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r>
              <a:tr h="474747">
                <a:tc>
                  <a:txBody>
                    <a:bodyPr/>
                    <a:lstStyle/>
                    <a:p>
                      <a:pPr algn="ctr"/>
                      <a:r>
                        <a:rPr lang="en-IN" b="1" dirty="0" smtClean="0"/>
                        <a:t>3</a:t>
                      </a:r>
                      <a:endParaRPr lang="en-IN" b="1" dirty="0"/>
                    </a:p>
                  </a:txBody>
                  <a:tcPr/>
                </a:tc>
                <a:tc>
                  <a:txBody>
                    <a:bodyPr/>
                    <a:lstStyle/>
                    <a:p>
                      <a:pPr algn="ctr"/>
                      <a:endParaRPr lang="en-IN"/>
                    </a:p>
                  </a:txBody>
                  <a:tcPr/>
                </a:tc>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3</a:t>
                      </a:r>
                      <a:endParaRPr lang="en-IN" dirty="0"/>
                    </a:p>
                  </a:txBody>
                  <a:tcPr/>
                </a:tc>
              </a:tr>
              <a:tr h="474747">
                <a:tc>
                  <a:txBody>
                    <a:bodyPr/>
                    <a:lstStyle/>
                    <a:p>
                      <a:pPr algn="ctr"/>
                      <a:r>
                        <a:rPr lang="en-IN" b="1" dirty="0" smtClean="0"/>
                        <a:t>4</a:t>
                      </a:r>
                      <a:endParaRPr lang="en-IN" b="1" dirty="0"/>
                    </a:p>
                  </a:txBody>
                  <a:tcPr/>
                </a:tc>
                <a:tc>
                  <a:txBody>
                    <a:bodyPr/>
                    <a:lstStyle/>
                    <a:p>
                      <a:pPr algn="ctr"/>
                      <a:endParaRPr lang="en-IN"/>
                    </a:p>
                  </a:txBody>
                  <a:tcPr/>
                </a:tc>
                <a:tc>
                  <a:txBody>
                    <a:bodyPr/>
                    <a:lstStyle/>
                    <a:p>
                      <a:pPr algn="ctr"/>
                      <a:endParaRPr lang="en-IN"/>
                    </a:p>
                  </a:txBody>
                  <a:tcPr/>
                </a:tc>
                <a:tc>
                  <a:txBody>
                    <a:bodyPr/>
                    <a:lstStyle/>
                    <a:p>
                      <a:pPr algn="ctr"/>
                      <a:endParaRPr lang="en-IN" dirty="0"/>
                    </a:p>
                  </a:txBody>
                  <a:tcPr/>
                </a:tc>
                <a:tc>
                  <a:txBody>
                    <a:bodyPr/>
                    <a:lstStyle/>
                    <a:p>
                      <a:pPr algn="ctr"/>
                      <a:r>
                        <a:rPr lang="en-IN" dirty="0" smtClean="0"/>
                        <a:t>0</a:t>
                      </a:r>
                      <a:endParaRPr lang="en-IN" dirty="0"/>
                    </a:p>
                  </a:txBody>
                  <a:tcPr/>
                </a:tc>
              </a:tr>
            </a:tbl>
          </a:graphicData>
        </a:graphic>
      </p:graphicFrame>
      <p:sp>
        <p:nvSpPr>
          <p:cNvPr id="23" name="TextBox 22"/>
          <p:cNvSpPr txBox="1"/>
          <p:nvPr/>
        </p:nvSpPr>
        <p:spPr>
          <a:xfrm>
            <a:off x="7662152" y="1439795"/>
            <a:ext cx="3894307" cy="338554"/>
          </a:xfrm>
          <a:prstGeom prst="rect">
            <a:avLst/>
          </a:prstGeom>
          <a:noFill/>
        </p:spPr>
        <p:txBody>
          <a:bodyPr wrap="square" rtlCol="0">
            <a:spAutoFit/>
          </a:bodyPr>
          <a:lstStyle/>
          <a:p>
            <a:r>
              <a:rPr lang="en-IN" sz="1600" dirty="0" smtClean="0"/>
              <a:t>You can also draw the table like this</a:t>
            </a:r>
            <a:endParaRPr lang="en-IN" sz="1600" dirty="0"/>
          </a:p>
        </p:txBody>
      </p:sp>
      <p:pic>
        <p:nvPicPr>
          <p:cNvPr id="4" name="Picture 3"/>
          <p:cNvPicPr>
            <a:picLocks noChangeAspect="1"/>
          </p:cNvPicPr>
          <p:nvPr/>
        </p:nvPicPr>
        <p:blipFill>
          <a:blip r:embed="rId2"/>
          <a:stretch>
            <a:fillRect/>
          </a:stretch>
        </p:blipFill>
        <p:spPr>
          <a:xfrm>
            <a:off x="8330626" y="1778349"/>
            <a:ext cx="2655144" cy="1965785"/>
          </a:xfrm>
          <a:prstGeom prst="rect">
            <a:avLst/>
          </a:prstGeom>
        </p:spPr>
      </p:pic>
    </p:spTree>
    <p:extLst>
      <p:ext uri="{BB962C8B-B14F-4D97-AF65-F5344CB8AC3E}">
        <p14:creationId xmlns:p14="http://schemas.microsoft.com/office/powerpoint/2010/main" val="285892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On the other hand Dynamic programming is a bottom-up technique.</a:t>
            </a:r>
          </a:p>
          <a:p>
            <a:pPr algn="just"/>
            <a:r>
              <a:rPr lang="en-IN" dirty="0"/>
              <a:t>We usually start with the smallest and the simplest sub- instances.</a:t>
            </a:r>
          </a:p>
          <a:p>
            <a:pPr algn="just"/>
            <a:r>
              <a:rPr lang="en-IN" dirty="0"/>
              <a:t>By combining their solutions, we obtain the answers to sub-instances of increasing </a:t>
            </a:r>
            <a:r>
              <a:rPr lang="en-IN" dirty="0" smtClean="0"/>
              <a:t>size until </a:t>
            </a:r>
            <a:r>
              <a:rPr lang="en-IN" dirty="0"/>
              <a:t>finally we arrive at the solution of the original instances.</a:t>
            </a:r>
          </a:p>
          <a:p>
            <a:pPr algn="just"/>
            <a:r>
              <a:rPr lang="en-IN" dirty="0" smtClean="0"/>
              <a:t>Dynamic </a:t>
            </a:r>
            <a:r>
              <a:rPr lang="en-IN" dirty="0"/>
              <a:t>programming always give optimal answer</a:t>
            </a:r>
            <a:r>
              <a:rPr lang="en-IN" dirty="0" smtClean="0"/>
              <a:t>.</a:t>
            </a:r>
          </a:p>
          <a:p>
            <a:pPr algn="just"/>
            <a:r>
              <a:rPr lang="en-IN" dirty="0"/>
              <a:t>Dynamic programming adopt tabulation method and memoization method.</a:t>
            </a:r>
          </a:p>
          <a:p>
            <a:pPr algn="just"/>
            <a:endParaRPr lang="en-IN" dirty="0"/>
          </a:p>
          <a:p>
            <a:pPr algn="just"/>
            <a:endParaRPr lang="en-IN" dirty="0" smtClean="0"/>
          </a:p>
          <a:p>
            <a:pPr algn="just"/>
            <a:endParaRPr lang="en-IN" dirty="0"/>
          </a:p>
        </p:txBody>
      </p:sp>
    </p:spTree>
    <p:extLst>
      <p:ext uri="{BB962C8B-B14F-4D97-AF65-F5344CB8AC3E}">
        <p14:creationId xmlns:p14="http://schemas.microsoft.com/office/powerpoint/2010/main" val="973361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IN"/>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464" y="2178996"/>
            <a:ext cx="8496607" cy="3778250"/>
          </a:xfrm>
          <a:prstGeom prst="rect">
            <a:avLst/>
          </a:prstGeom>
        </p:spPr>
      </p:pic>
    </p:spTree>
    <p:extLst>
      <p:ext uri="{BB962C8B-B14F-4D97-AF65-F5344CB8AC3E}">
        <p14:creationId xmlns:p14="http://schemas.microsoft.com/office/powerpoint/2010/main" val="34415129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1516" y="1984442"/>
            <a:ext cx="8034504" cy="4576077"/>
          </a:xfrm>
        </p:spPr>
      </p:pic>
    </p:spTree>
    <p:extLst>
      <p:ext uri="{BB962C8B-B14F-4D97-AF65-F5344CB8AC3E}">
        <p14:creationId xmlns:p14="http://schemas.microsoft.com/office/powerpoint/2010/main" val="25762917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2589212" y="2156717"/>
            <a:ext cx="6428869" cy="3731387"/>
          </a:xfrm>
          <a:prstGeom prst="rect">
            <a:avLst/>
          </a:prstGeom>
        </p:spPr>
      </p:pic>
    </p:spTree>
    <p:extLst>
      <p:ext uri="{BB962C8B-B14F-4D97-AF65-F5344CB8AC3E}">
        <p14:creationId xmlns:p14="http://schemas.microsoft.com/office/powerpoint/2010/main" val="10382396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Time Complexity:</a:t>
                </a:r>
              </a:p>
              <a:p>
                <a:pPr lvl="1"/>
                <a:r>
                  <a:rPr lang="en-IN" sz="1800" dirty="0" smtClean="0"/>
                  <a:t>Here, we are preparing only half of the table. So, n(n+1)/2 elements are generated. So, </a:t>
                </a:r>
                <a:r>
                  <a:rPr lang="en-IN" sz="1800" b="1" dirty="0" smtClean="0"/>
                  <a:t>n(n+1)/2 = </a:t>
                </a:r>
                <a14:m>
                  <m:oMath xmlns:m="http://schemas.openxmlformats.org/officeDocument/2006/math">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𝒏</m:t>
                        </m:r>
                      </m:e>
                      <m:sup>
                        <m:r>
                          <a:rPr lang="en-IN" sz="1800" b="1" i="1" smtClean="0">
                            <a:latin typeface="Cambria Math" panose="02040503050406030204" pitchFamily="18" charset="0"/>
                          </a:rPr>
                          <m:t>𝟐</m:t>
                        </m:r>
                      </m:sup>
                    </m:sSup>
                  </m:oMath>
                </a14:m>
                <a:endParaRPr lang="en-IN" sz="1800" b="1" dirty="0" smtClean="0"/>
              </a:p>
              <a:p>
                <a:pPr lvl="1"/>
                <a:r>
                  <a:rPr lang="en-IN" sz="1800" dirty="0" smtClean="0"/>
                  <a:t>but for getting each element we are calculating all and than choose minimum. So, it will take at most n time,</a:t>
                </a:r>
              </a:p>
              <a:p>
                <a:pPr marL="914400" lvl="2" indent="0">
                  <a:buNone/>
                </a:pPr>
                <a:r>
                  <a:rPr lang="en-IN" sz="1800" dirty="0" smtClean="0"/>
                  <a:t>		</a:t>
                </a:r>
                <a:r>
                  <a:rPr lang="en-IN" sz="1800" dirty="0"/>
                  <a:t>	</a:t>
                </a:r>
                <a:r>
                  <a:rPr lang="en-IN" sz="1800" b="1" dirty="0"/>
                  <a:t>n(n-1)/2 = </a:t>
                </a:r>
                <a14:m>
                  <m:oMath xmlns:m="http://schemas.openxmlformats.org/officeDocument/2006/math">
                    <m:sSup>
                      <m:sSupPr>
                        <m:ctrlPr>
                          <a:rPr lang="en-IN" sz="1800" b="1" i="1">
                            <a:latin typeface="Cambria Math" panose="02040503050406030204" pitchFamily="18" charset="0"/>
                          </a:rPr>
                        </m:ctrlPr>
                      </m:sSupPr>
                      <m:e>
                        <m:r>
                          <a:rPr lang="en-IN" sz="1800" b="1" i="1">
                            <a:latin typeface="Cambria Math" panose="02040503050406030204" pitchFamily="18" charset="0"/>
                          </a:rPr>
                          <m:t>𝒏</m:t>
                        </m:r>
                      </m:e>
                      <m:sup>
                        <m:r>
                          <a:rPr lang="en-IN" sz="1800" b="1" i="1">
                            <a:latin typeface="Cambria Math" panose="02040503050406030204" pitchFamily="18" charset="0"/>
                          </a:rPr>
                          <m:t>𝟐</m:t>
                        </m:r>
                      </m:sup>
                    </m:sSup>
                  </m:oMath>
                </a14:m>
                <a:r>
                  <a:rPr lang="en-IN" sz="1800" b="1" dirty="0"/>
                  <a:t> * n = </a:t>
                </a:r>
                <a14:m>
                  <m:oMath xmlns:m="http://schemas.openxmlformats.org/officeDocument/2006/math">
                    <m:sSup>
                      <m:sSupPr>
                        <m:ctrlPr>
                          <a:rPr lang="en-IN" sz="1800" b="1" i="1">
                            <a:latin typeface="Cambria Math" panose="02040503050406030204" pitchFamily="18" charset="0"/>
                          </a:rPr>
                        </m:ctrlPr>
                      </m:sSupPr>
                      <m:e>
                        <m:r>
                          <a:rPr lang="en-IN" sz="1800" b="1" i="1">
                            <a:latin typeface="Cambria Math" panose="02040503050406030204" pitchFamily="18" charset="0"/>
                          </a:rPr>
                          <m:t>𝒏</m:t>
                        </m:r>
                      </m:e>
                      <m:sup>
                        <m:r>
                          <a:rPr lang="en-IN" sz="1800" b="1" i="1">
                            <a:latin typeface="Cambria Math" panose="02040503050406030204" pitchFamily="18" charset="0"/>
                          </a:rPr>
                          <m:t>𝟑</m:t>
                        </m:r>
                      </m:sup>
                    </m:sSup>
                  </m:oMath>
                </a14:m>
                <a:endParaRPr lang="en-IN" sz="1800" b="1" dirty="0" smtClean="0"/>
              </a:p>
              <a:p>
                <a:pPr lvl="1"/>
                <a:r>
                  <a:rPr lang="en-IN" sz="1800" b="1" dirty="0" smtClean="0"/>
                  <a:t>Time Complexity of matrix chain multiplication: O(</a:t>
                </a:r>
                <a14:m>
                  <m:oMath xmlns:m="http://schemas.openxmlformats.org/officeDocument/2006/math">
                    <m:sSup>
                      <m:sSupPr>
                        <m:ctrlPr>
                          <a:rPr lang="en-IN" sz="1800" b="1" i="1">
                            <a:latin typeface="Cambria Math" panose="02040503050406030204" pitchFamily="18" charset="0"/>
                          </a:rPr>
                        </m:ctrlPr>
                      </m:sSupPr>
                      <m:e>
                        <m:r>
                          <a:rPr lang="en-IN" sz="1800" b="1" i="1">
                            <a:latin typeface="Cambria Math" panose="02040503050406030204" pitchFamily="18" charset="0"/>
                          </a:rPr>
                          <m:t>𝒏</m:t>
                        </m:r>
                      </m:e>
                      <m:sup>
                        <m:r>
                          <a:rPr lang="en-IN" sz="1800" b="1" i="1">
                            <a:latin typeface="Cambria Math" panose="02040503050406030204" pitchFamily="18" charset="0"/>
                          </a:rPr>
                          <m:t>𝟑</m:t>
                        </m:r>
                      </m:sup>
                    </m:sSup>
                  </m:oMath>
                </a14:m>
                <a:r>
                  <a:rPr lang="en-IN" sz="1800" b="1" dirty="0" smtClean="0"/>
                  <a:t>) </a:t>
                </a:r>
              </a:p>
              <a:p>
                <a:pPr marL="914400" lvl="2" indent="0">
                  <a:buNone/>
                </a:pPr>
                <a:r>
                  <a:rPr lang="en-IN" sz="1800" dirty="0"/>
                  <a:t>	</a:t>
                </a:r>
                <a:endParaRPr lang="en-IN"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410"/>
                </a:stretch>
              </a:blipFill>
            </p:spPr>
            <p:txBody>
              <a:bodyPr/>
              <a:lstStyle/>
              <a:p>
                <a:r>
                  <a:rPr lang="en-IN">
                    <a:noFill/>
                  </a:rPr>
                  <a:t> </a:t>
                </a:r>
              </a:p>
            </p:txBody>
          </p:sp>
        </mc:Fallback>
      </mc:AlternateContent>
    </p:spTree>
    <p:extLst>
      <p:ext uri="{BB962C8B-B14F-4D97-AF65-F5344CB8AC3E}">
        <p14:creationId xmlns:p14="http://schemas.microsoft.com/office/powerpoint/2010/main" val="16857659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Longest Common Subsequence (LCS)</a:t>
            </a:r>
            <a:endParaRPr lang="en-IN" b="1" dirty="0"/>
          </a:p>
        </p:txBody>
      </p:sp>
      <p:sp>
        <p:nvSpPr>
          <p:cNvPr id="3" name="Content Placeholder 2"/>
          <p:cNvSpPr>
            <a:spLocks noGrp="1"/>
          </p:cNvSpPr>
          <p:nvPr>
            <p:ph idx="1"/>
          </p:nvPr>
        </p:nvSpPr>
        <p:spPr/>
        <p:txBody>
          <a:bodyPr/>
          <a:lstStyle/>
          <a:p>
            <a:pPr algn="just"/>
            <a:r>
              <a:rPr lang="en-IN" dirty="0"/>
              <a:t>The longest common subsequence (LCS) is defined as the longest subsequence that is common to all the given sequences, provided that the elements of the subsequence are not required to occupy consecutive positions within the original sequences</a:t>
            </a:r>
            <a:r>
              <a:rPr lang="en-IN" dirty="0" smtClean="0"/>
              <a:t>.</a:t>
            </a:r>
          </a:p>
          <a:p>
            <a:pPr algn="just"/>
            <a:r>
              <a:rPr lang="en-IN" dirty="0"/>
              <a:t>If S1 and S2 are the two given sequences </a:t>
            </a:r>
            <a:r>
              <a:rPr lang="en-IN" dirty="0" smtClean="0"/>
              <a:t>then Z </a:t>
            </a:r>
            <a:r>
              <a:rPr lang="en-IN" dirty="0"/>
              <a:t>is the common subsequence of S1 and S2 if Z is a subsequence of both S1 and S2. Furthermore, Z must be a strictly increasing sequence of the indices of both S1 and S2</a:t>
            </a:r>
            <a:r>
              <a:rPr lang="en-IN" dirty="0" smtClean="0"/>
              <a:t>.</a:t>
            </a:r>
            <a:endParaRPr lang="en-IN" dirty="0"/>
          </a:p>
          <a:p>
            <a:pPr algn="just"/>
            <a:r>
              <a:rPr lang="en-IN" dirty="0"/>
              <a:t>In a strictly increasing sequence, the indices of the elements chosen from the original sequences must be in ascending order in Z.</a:t>
            </a:r>
          </a:p>
          <a:p>
            <a:pPr algn="just"/>
            <a:endParaRPr lang="en-IN" dirty="0"/>
          </a:p>
        </p:txBody>
      </p:sp>
    </p:spTree>
    <p:extLst>
      <p:ext uri="{BB962C8B-B14F-4D97-AF65-F5344CB8AC3E}">
        <p14:creationId xmlns:p14="http://schemas.microsoft.com/office/powerpoint/2010/main" val="40117739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pPr marL="457200" lvl="1" indent="0">
              <a:buNone/>
            </a:pPr>
            <a:r>
              <a:rPr lang="en-IN" dirty="0" smtClean="0"/>
              <a:t>S1 </a:t>
            </a:r>
            <a:r>
              <a:rPr lang="en-IN" dirty="0"/>
              <a:t>= {B, C, D, A, A, C, </a:t>
            </a:r>
            <a:r>
              <a:rPr lang="en-IN" dirty="0" smtClean="0"/>
              <a:t>D}, S2 </a:t>
            </a:r>
            <a:r>
              <a:rPr lang="en-IN" dirty="0"/>
              <a:t>= {A, C, D, B, A, C}</a:t>
            </a:r>
          </a:p>
          <a:p>
            <a:pPr marL="457200" lvl="1" indent="0">
              <a:buNone/>
            </a:pPr>
            <a:r>
              <a:rPr lang="en-IN" dirty="0"/>
              <a:t>Then, common subsequences are </a:t>
            </a:r>
          </a:p>
          <a:p>
            <a:pPr marL="457200" lvl="1" indent="0">
              <a:buNone/>
            </a:pPr>
            <a:r>
              <a:rPr lang="en-IN" dirty="0" smtClean="0"/>
              <a:t>	{</a:t>
            </a:r>
            <a:r>
              <a:rPr lang="en-IN" dirty="0"/>
              <a:t>B, C}, {C, D, A, C}, {D, A, C}, {A, A, C}, {A, C}, {C, D}, ...</a:t>
            </a:r>
          </a:p>
          <a:p>
            <a:pPr marL="457200" lvl="1" indent="0">
              <a:buNone/>
            </a:pPr>
            <a:r>
              <a:rPr lang="en-IN" dirty="0" smtClean="0"/>
              <a:t>Among </a:t>
            </a:r>
            <a:r>
              <a:rPr lang="en-IN" dirty="0"/>
              <a:t>these subsequences, {C, D, A, C} is the longest common subsequence. </a:t>
            </a:r>
          </a:p>
          <a:p>
            <a:endParaRPr lang="en-IN" dirty="0"/>
          </a:p>
          <a:p>
            <a:endParaRPr lang="en-IN" dirty="0"/>
          </a:p>
          <a:p>
            <a:endParaRPr lang="en-IN" dirty="0"/>
          </a:p>
        </p:txBody>
      </p:sp>
      <p:pic>
        <p:nvPicPr>
          <p:cNvPr id="5" name="Picture 4"/>
          <p:cNvPicPr>
            <a:picLocks noChangeAspect="1"/>
          </p:cNvPicPr>
          <p:nvPr/>
        </p:nvPicPr>
        <p:blipFill>
          <a:blip r:embed="rId2"/>
          <a:stretch>
            <a:fillRect/>
          </a:stretch>
        </p:blipFill>
        <p:spPr>
          <a:xfrm>
            <a:off x="3210229" y="4784894"/>
            <a:ext cx="5155558" cy="1509547"/>
          </a:xfrm>
          <a:prstGeom prst="rect">
            <a:avLst/>
          </a:prstGeom>
        </p:spPr>
      </p:pic>
      <p:sp>
        <p:nvSpPr>
          <p:cNvPr id="6" name="TextBox 5"/>
          <p:cNvSpPr txBox="1"/>
          <p:nvPr/>
        </p:nvSpPr>
        <p:spPr>
          <a:xfrm>
            <a:off x="3080426" y="4415562"/>
            <a:ext cx="2768707" cy="369332"/>
          </a:xfrm>
          <a:prstGeom prst="rect">
            <a:avLst/>
          </a:prstGeom>
          <a:noFill/>
        </p:spPr>
        <p:txBody>
          <a:bodyPr wrap="none" rtlCol="0">
            <a:spAutoFit/>
          </a:bodyPr>
          <a:lstStyle/>
          <a:p>
            <a:r>
              <a:rPr lang="en-IN" b="1" dirty="0" smtClean="0"/>
              <a:t>Equations used for LCS:</a:t>
            </a:r>
            <a:endParaRPr lang="en-IN" b="1" dirty="0"/>
          </a:p>
        </p:txBody>
      </p:sp>
      <p:sp>
        <p:nvSpPr>
          <p:cNvPr id="8" name="Right Brace 7"/>
          <p:cNvSpPr/>
          <p:nvPr/>
        </p:nvSpPr>
        <p:spPr>
          <a:xfrm>
            <a:off x="6965004" y="4852246"/>
            <a:ext cx="343711" cy="6874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p:cNvSpPr/>
          <p:nvPr/>
        </p:nvSpPr>
        <p:spPr>
          <a:xfrm>
            <a:off x="8258782" y="5759121"/>
            <a:ext cx="343711" cy="6874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7376807" y="5011290"/>
            <a:ext cx="2107659" cy="369332"/>
          </a:xfrm>
          <a:prstGeom prst="rect">
            <a:avLst/>
          </a:prstGeom>
          <a:noFill/>
        </p:spPr>
        <p:txBody>
          <a:bodyPr wrap="square" rtlCol="0">
            <a:spAutoFit/>
          </a:bodyPr>
          <a:lstStyle/>
          <a:p>
            <a:r>
              <a:rPr lang="en-IN" dirty="0" smtClean="0"/>
              <a:t>If matched</a:t>
            </a:r>
            <a:endParaRPr lang="en-IN" dirty="0"/>
          </a:p>
        </p:txBody>
      </p:sp>
      <p:sp>
        <p:nvSpPr>
          <p:cNvPr id="11" name="TextBox 10"/>
          <p:cNvSpPr txBox="1"/>
          <p:nvPr/>
        </p:nvSpPr>
        <p:spPr>
          <a:xfrm>
            <a:off x="8592782" y="5911222"/>
            <a:ext cx="2107659" cy="369332"/>
          </a:xfrm>
          <a:prstGeom prst="rect">
            <a:avLst/>
          </a:prstGeom>
          <a:noFill/>
        </p:spPr>
        <p:txBody>
          <a:bodyPr wrap="square" rtlCol="0">
            <a:spAutoFit/>
          </a:bodyPr>
          <a:lstStyle/>
          <a:p>
            <a:r>
              <a:rPr lang="en-IN" dirty="0" smtClean="0"/>
              <a:t>If no matched</a:t>
            </a:r>
            <a:endParaRPr lang="en-IN" dirty="0"/>
          </a:p>
        </p:txBody>
      </p:sp>
    </p:spTree>
    <p:extLst>
      <p:ext uri="{BB962C8B-B14F-4D97-AF65-F5344CB8AC3E}">
        <p14:creationId xmlns:p14="http://schemas.microsoft.com/office/powerpoint/2010/main" val="21561334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Find longest </a:t>
            </a:r>
            <a:r>
              <a:rPr lang="en-IN" dirty="0"/>
              <a:t>common subsequence using dynamic programming.</a:t>
            </a:r>
          </a:p>
        </p:txBody>
      </p:sp>
      <p:pic>
        <p:nvPicPr>
          <p:cNvPr id="4" name="Picture 3"/>
          <p:cNvPicPr>
            <a:picLocks noChangeAspect="1"/>
          </p:cNvPicPr>
          <p:nvPr/>
        </p:nvPicPr>
        <p:blipFill>
          <a:blip r:embed="rId2"/>
          <a:stretch>
            <a:fillRect/>
          </a:stretch>
        </p:blipFill>
        <p:spPr>
          <a:xfrm>
            <a:off x="4709707" y="2454827"/>
            <a:ext cx="2981629" cy="194704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440680717"/>
              </p:ext>
            </p:extLst>
          </p:nvPr>
        </p:nvGraphicFramePr>
        <p:xfrm>
          <a:off x="2692974" y="4513636"/>
          <a:ext cx="4596284" cy="1990925"/>
        </p:xfrm>
        <a:graphic>
          <a:graphicData uri="http://schemas.openxmlformats.org/drawingml/2006/table">
            <a:tbl>
              <a:tblPr firstRow="1" bandRow="1">
                <a:tableStyleId>{5C22544A-7EE6-4342-B048-85BDC9FD1C3A}</a:tableStyleId>
              </a:tblPr>
              <a:tblGrid>
                <a:gridCol w="656612"/>
                <a:gridCol w="656612"/>
                <a:gridCol w="656612"/>
                <a:gridCol w="656612"/>
                <a:gridCol w="656612"/>
                <a:gridCol w="656612"/>
                <a:gridCol w="656612"/>
              </a:tblGrid>
              <a:tr h="398185">
                <a:tc rowSpan="2" gridSpan="2">
                  <a:txBody>
                    <a:bodyPr/>
                    <a:lstStyle/>
                    <a:p>
                      <a:pPr algn="ctr"/>
                      <a:endParaRPr lang="en-IN" dirty="0"/>
                    </a:p>
                  </a:txBody>
                  <a:tcPr/>
                </a:tc>
                <a:tc rowSpan="2" hMerge="1">
                  <a:txBody>
                    <a:bodyPr/>
                    <a:lstStyle/>
                    <a:p>
                      <a:pPr algn="ctr"/>
                      <a:endParaRPr lang="en-IN" dirty="0"/>
                    </a:p>
                  </a:txBody>
                  <a:tcPr/>
                </a:tc>
                <a:tc>
                  <a:txBody>
                    <a:bodyPr/>
                    <a:lstStyle/>
                    <a:p>
                      <a:endParaRPr lang="en-IN" b="1" dirty="0"/>
                    </a:p>
                  </a:txBody>
                  <a:tcPr/>
                </a:tc>
                <a:tc>
                  <a:txBody>
                    <a:bodyPr/>
                    <a:lstStyle/>
                    <a:p>
                      <a:pPr algn="ctr"/>
                      <a:r>
                        <a:rPr lang="en-IN" b="1" dirty="0" smtClean="0"/>
                        <a:t>a</a:t>
                      </a:r>
                      <a:endParaRPr lang="en-IN" b="1" dirty="0"/>
                    </a:p>
                  </a:txBody>
                  <a:tcPr/>
                </a:tc>
                <a:tc>
                  <a:txBody>
                    <a:bodyPr/>
                    <a:lstStyle/>
                    <a:p>
                      <a:pPr algn="ctr"/>
                      <a:r>
                        <a:rPr lang="en-IN" b="1" dirty="0" smtClean="0"/>
                        <a:t>b</a:t>
                      </a:r>
                      <a:endParaRPr lang="en-IN" b="1" dirty="0"/>
                    </a:p>
                  </a:txBody>
                  <a:tcPr/>
                </a:tc>
                <a:tc>
                  <a:txBody>
                    <a:bodyPr/>
                    <a:lstStyle/>
                    <a:p>
                      <a:pPr algn="ctr"/>
                      <a:r>
                        <a:rPr lang="en-IN" b="1" dirty="0" smtClean="0"/>
                        <a:t>c</a:t>
                      </a:r>
                      <a:endParaRPr lang="en-IN" b="1" dirty="0"/>
                    </a:p>
                  </a:txBody>
                  <a:tcPr/>
                </a:tc>
                <a:tc>
                  <a:txBody>
                    <a:bodyPr/>
                    <a:lstStyle/>
                    <a:p>
                      <a:pPr algn="ctr"/>
                      <a:r>
                        <a:rPr lang="en-IN" b="1" dirty="0" smtClean="0"/>
                        <a:t>d</a:t>
                      </a:r>
                      <a:endParaRPr lang="en-IN" b="1" dirty="0"/>
                    </a:p>
                  </a:txBody>
                  <a:tcPr/>
                </a:tc>
              </a:tr>
              <a:tr h="398185">
                <a:tc gridSpan="2" vMerge="1">
                  <a:txBody>
                    <a:bodyPr/>
                    <a:lstStyle/>
                    <a:p>
                      <a:pPr algn="ctr"/>
                      <a:endParaRPr lang="en-IN" dirty="0"/>
                    </a:p>
                  </a:txBody>
                  <a:tcPr/>
                </a:tc>
                <a:tc hMerge="1" vMerge="1">
                  <a:txBody>
                    <a:bodyPr/>
                    <a:lstStyle/>
                    <a:p>
                      <a:pPr algn="ctr"/>
                      <a:endParaRPr lang="en-IN"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2</a:t>
                      </a:r>
                      <a:endParaRPr lang="en-IN" b="1" dirty="0"/>
                    </a:p>
                  </a:txBody>
                  <a:tcPr/>
                </a:tc>
                <a:tc>
                  <a:txBody>
                    <a:bodyPr/>
                    <a:lstStyle/>
                    <a:p>
                      <a:pPr algn="ctr"/>
                      <a:r>
                        <a:rPr lang="en-IN" b="1" dirty="0" smtClean="0"/>
                        <a:t>3</a:t>
                      </a:r>
                      <a:endParaRPr lang="en-IN" b="1" dirty="0"/>
                    </a:p>
                  </a:txBody>
                  <a:tcPr/>
                </a:tc>
                <a:tc>
                  <a:txBody>
                    <a:bodyPr/>
                    <a:lstStyle/>
                    <a:p>
                      <a:pPr algn="ctr"/>
                      <a:r>
                        <a:rPr lang="en-IN" b="1" dirty="0" smtClean="0"/>
                        <a:t>4</a:t>
                      </a:r>
                      <a:endParaRPr lang="en-IN" b="1" dirty="0"/>
                    </a:p>
                  </a:txBody>
                  <a:tcPr/>
                </a:tc>
              </a:tr>
              <a:tr h="398185">
                <a:tc>
                  <a:txBody>
                    <a:bodyPr/>
                    <a:lstStyle/>
                    <a:p>
                      <a:pPr algn="ctr"/>
                      <a:endParaRPr lang="en-IN" b="1" dirty="0"/>
                    </a:p>
                  </a:txBody>
                  <a:tcPr/>
                </a:tc>
                <a:tc>
                  <a:txBody>
                    <a:bodyPr/>
                    <a:lstStyle/>
                    <a:p>
                      <a:pPr algn="ctr"/>
                      <a:r>
                        <a:rPr lang="en-IN" b="1" dirty="0" smtClean="0"/>
                        <a:t>0</a:t>
                      </a:r>
                      <a:endParaRPr lang="en-IN" b="1"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r h="398185">
                <a:tc>
                  <a:txBody>
                    <a:bodyPr/>
                    <a:lstStyle/>
                    <a:p>
                      <a:pPr algn="ctr"/>
                      <a:r>
                        <a:rPr lang="en-IN" b="1" dirty="0" smtClean="0"/>
                        <a:t>b</a:t>
                      </a:r>
                      <a:endParaRPr lang="en-IN" b="1" dirty="0"/>
                    </a:p>
                  </a:txBody>
                  <a:tcPr/>
                </a:tc>
                <a:tc>
                  <a:txBody>
                    <a:bodyPr/>
                    <a:lstStyle/>
                    <a:p>
                      <a:pPr algn="ctr"/>
                      <a:r>
                        <a:rPr lang="en-IN" b="1" dirty="0" smtClean="0"/>
                        <a:t>1</a:t>
                      </a:r>
                      <a:endParaRPr lang="en-IN" b="1"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r>
              <a:tr h="398185">
                <a:tc>
                  <a:txBody>
                    <a:bodyPr/>
                    <a:lstStyle/>
                    <a:p>
                      <a:pPr algn="ctr"/>
                      <a:r>
                        <a:rPr lang="en-IN" b="1" dirty="0" smtClean="0"/>
                        <a:t>d</a:t>
                      </a:r>
                      <a:endParaRPr lang="en-IN" b="1" dirty="0"/>
                    </a:p>
                  </a:txBody>
                  <a:tcPr/>
                </a:tc>
                <a:tc>
                  <a:txBody>
                    <a:bodyPr/>
                    <a:lstStyle/>
                    <a:p>
                      <a:pPr algn="ctr"/>
                      <a:r>
                        <a:rPr lang="en-IN" b="1" dirty="0" smtClean="0"/>
                        <a:t>2</a:t>
                      </a:r>
                      <a:endParaRPr lang="en-IN" b="1"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r>
            </a:tbl>
          </a:graphicData>
        </a:graphic>
      </p:graphicFrame>
      <p:sp>
        <p:nvSpPr>
          <p:cNvPr id="8" name="Oval 7"/>
          <p:cNvSpPr/>
          <p:nvPr/>
        </p:nvSpPr>
        <p:spPr>
          <a:xfrm>
            <a:off x="6848272" y="6167336"/>
            <a:ext cx="239949" cy="265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9" name="TextBox 8"/>
          <p:cNvSpPr txBox="1"/>
          <p:nvPr/>
        </p:nvSpPr>
        <p:spPr>
          <a:xfrm>
            <a:off x="5489566" y="6581001"/>
            <a:ext cx="2717411" cy="276999"/>
          </a:xfrm>
          <a:prstGeom prst="rect">
            <a:avLst/>
          </a:prstGeom>
          <a:noFill/>
        </p:spPr>
        <p:txBody>
          <a:bodyPr wrap="none" rtlCol="0">
            <a:spAutoFit/>
          </a:bodyPr>
          <a:lstStyle/>
          <a:p>
            <a:r>
              <a:rPr lang="en-IN" sz="1200" dirty="0" smtClean="0"/>
              <a:t>Maximum Length of subsequence</a:t>
            </a:r>
            <a:endParaRPr lang="en-IN" sz="1200" dirty="0"/>
          </a:p>
        </p:txBody>
      </p:sp>
      <p:cxnSp>
        <p:nvCxnSpPr>
          <p:cNvPr id="11" name="Straight Arrow Connector 10"/>
          <p:cNvCxnSpPr/>
          <p:nvPr/>
        </p:nvCxnSpPr>
        <p:spPr>
          <a:xfrm flipH="1" flipV="1">
            <a:off x="6974727" y="6448194"/>
            <a:ext cx="3243" cy="21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743007282"/>
              </p:ext>
            </p:extLst>
          </p:nvPr>
        </p:nvGraphicFramePr>
        <p:xfrm>
          <a:off x="7430345" y="4523672"/>
          <a:ext cx="4596284" cy="1990925"/>
        </p:xfrm>
        <a:graphic>
          <a:graphicData uri="http://schemas.openxmlformats.org/drawingml/2006/table">
            <a:tbl>
              <a:tblPr firstRow="1" bandRow="1">
                <a:tableStyleId>{5C22544A-7EE6-4342-B048-85BDC9FD1C3A}</a:tableStyleId>
              </a:tblPr>
              <a:tblGrid>
                <a:gridCol w="656612"/>
                <a:gridCol w="656612"/>
                <a:gridCol w="656612"/>
                <a:gridCol w="656612"/>
                <a:gridCol w="656612"/>
                <a:gridCol w="656612"/>
                <a:gridCol w="656612"/>
              </a:tblGrid>
              <a:tr h="398185">
                <a:tc rowSpan="2" gridSpan="2">
                  <a:txBody>
                    <a:bodyPr/>
                    <a:lstStyle/>
                    <a:p>
                      <a:pPr algn="ctr"/>
                      <a:endParaRPr lang="en-IN" dirty="0"/>
                    </a:p>
                  </a:txBody>
                  <a:tcPr/>
                </a:tc>
                <a:tc rowSpan="2" hMerge="1">
                  <a:txBody>
                    <a:bodyPr/>
                    <a:lstStyle/>
                    <a:p>
                      <a:pPr algn="ctr"/>
                      <a:endParaRPr lang="en-IN" dirty="0"/>
                    </a:p>
                  </a:txBody>
                  <a:tcPr/>
                </a:tc>
                <a:tc>
                  <a:txBody>
                    <a:bodyPr/>
                    <a:lstStyle/>
                    <a:p>
                      <a:endParaRPr lang="en-IN" b="1" dirty="0"/>
                    </a:p>
                  </a:txBody>
                  <a:tcPr/>
                </a:tc>
                <a:tc>
                  <a:txBody>
                    <a:bodyPr/>
                    <a:lstStyle/>
                    <a:p>
                      <a:pPr algn="ctr"/>
                      <a:r>
                        <a:rPr lang="en-IN" b="1" dirty="0" smtClean="0"/>
                        <a:t>a</a:t>
                      </a:r>
                      <a:endParaRPr lang="en-IN" b="1" dirty="0"/>
                    </a:p>
                  </a:txBody>
                  <a:tcPr/>
                </a:tc>
                <a:tc>
                  <a:txBody>
                    <a:bodyPr/>
                    <a:lstStyle/>
                    <a:p>
                      <a:pPr algn="ctr"/>
                      <a:r>
                        <a:rPr lang="en-IN" b="1" dirty="0" smtClean="0"/>
                        <a:t>b</a:t>
                      </a:r>
                      <a:endParaRPr lang="en-IN" b="1" dirty="0"/>
                    </a:p>
                  </a:txBody>
                  <a:tcPr/>
                </a:tc>
                <a:tc>
                  <a:txBody>
                    <a:bodyPr/>
                    <a:lstStyle/>
                    <a:p>
                      <a:pPr algn="ctr"/>
                      <a:r>
                        <a:rPr lang="en-IN" b="1" dirty="0" smtClean="0"/>
                        <a:t>c</a:t>
                      </a:r>
                      <a:endParaRPr lang="en-IN" b="1" dirty="0"/>
                    </a:p>
                  </a:txBody>
                  <a:tcPr/>
                </a:tc>
                <a:tc>
                  <a:txBody>
                    <a:bodyPr/>
                    <a:lstStyle/>
                    <a:p>
                      <a:pPr algn="ctr"/>
                      <a:r>
                        <a:rPr lang="en-IN" b="1" dirty="0" smtClean="0"/>
                        <a:t>d</a:t>
                      </a:r>
                      <a:endParaRPr lang="en-IN" b="1" dirty="0"/>
                    </a:p>
                  </a:txBody>
                  <a:tcPr/>
                </a:tc>
              </a:tr>
              <a:tr h="398185">
                <a:tc gridSpan="2" vMerge="1">
                  <a:txBody>
                    <a:bodyPr/>
                    <a:lstStyle/>
                    <a:p>
                      <a:pPr algn="ctr"/>
                      <a:endParaRPr lang="en-IN" dirty="0"/>
                    </a:p>
                  </a:txBody>
                  <a:tcPr/>
                </a:tc>
                <a:tc hMerge="1" vMerge="1">
                  <a:txBody>
                    <a:bodyPr/>
                    <a:lstStyle/>
                    <a:p>
                      <a:pPr algn="ctr"/>
                      <a:endParaRPr lang="en-IN"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2</a:t>
                      </a:r>
                      <a:endParaRPr lang="en-IN" b="1" dirty="0"/>
                    </a:p>
                  </a:txBody>
                  <a:tcPr/>
                </a:tc>
                <a:tc>
                  <a:txBody>
                    <a:bodyPr/>
                    <a:lstStyle/>
                    <a:p>
                      <a:pPr algn="ctr"/>
                      <a:r>
                        <a:rPr lang="en-IN" b="1" dirty="0" smtClean="0"/>
                        <a:t>3</a:t>
                      </a:r>
                      <a:endParaRPr lang="en-IN" b="1" dirty="0"/>
                    </a:p>
                  </a:txBody>
                  <a:tcPr/>
                </a:tc>
                <a:tc>
                  <a:txBody>
                    <a:bodyPr/>
                    <a:lstStyle/>
                    <a:p>
                      <a:pPr algn="ctr"/>
                      <a:r>
                        <a:rPr lang="en-IN" b="1" dirty="0" smtClean="0"/>
                        <a:t>4</a:t>
                      </a:r>
                      <a:endParaRPr lang="en-IN" b="1" dirty="0"/>
                    </a:p>
                  </a:txBody>
                  <a:tcPr/>
                </a:tc>
              </a:tr>
              <a:tr h="398185">
                <a:tc>
                  <a:txBody>
                    <a:bodyPr/>
                    <a:lstStyle/>
                    <a:p>
                      <a:pPr algn="ctr"/>
                      <a:endParaRPr lang="en-IN" b="1" dirty="0"/>
                    </a:p>
                  </a:txBody>
                  <a:tcPr/>
                </a:tc>
                <a:tc>
                  <a:txBody>
                    <a:bodyPr/>
                    <a:lstStyle/>
                    <a:p>
                      <a:pPr algn="ctr"/>
                      <a:r>
                        <a:rPr lang="en-IN" b="1" dirty="0" smtClean="0"/>
                        <a:t>0</a:t>
                      </a:r>
                      <a:endParaRPr lang="en-IN" b="1"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r h="398185">
                <a:tc>
                  <a:txBody>
                    <a:bodyPr/>
                    <a:lstStyle/>
                    <a:p>
                      <a:pPr algn="ctr"/>
                      <a:r>
                        <a:rPr lang="en-IN" b="1" dirty="0" smtClean="0"/>
                        <a:t>b</a:t>
                      </a:r>
                      <a:endParaRPr lang="en-IN" b="1" dirty="0"/>
                    </a:p>
                  </a:txBody>
                  <a:tcPr/>
                </a:tc>
                <a:tc>
                  <a:txBody>
                    <a:bodyPr/>
                    <a:lstStyle/>
                    <a:p>
                      <a:pPr algn="ctr"/>
                      <a:r>
                        <a:rPr lang="en-IN" b="1" dirty="0" smtClean="0"/>
                        <a:t>1</a:t>
                      </a:r>
                      <a:endParaRPr lang="en-IN" b="1"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r>
              <a:tr h="398185">
                <a:tc>
                  <a:txBody>
                    <a:bodyPr/>
                    <a:lstStyle/>
                    <a:p>
                      <a:pPr algn="ctr"/>
                      <a:r>
                        <a:rPr lang="en-IN" b="1" dirty="0" smtClean="0"/>
                        <a:t>d</a:t>
                      </a:r>
                      <a:endParaRPr lang="en-IN" b="1" dirty="0"/>
                    </a:p>
                  </a:txBody>
                  <a:tcPr/>
                </a:tc>
                <a:tc>
                  <a:txBody>
                    <a:bodyPr/>
                    <a:lstStyle/>
                    <a:p>
                      <a:pPr algn="ctr"/>
                      <a:r>
                        <a:rPr lang="en-IN" b="1" dirty="0" smtClean="0"/>
                        <a:t>2</a:t>
                      </a:r>
                      <a:endParaRPr lang="en-IN" b="1"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r>
            </a:tbl>
          </a:graphicData>
        </a:graphic>
      </p:graphicFrame>
      <p:cxnSp>
        <p:nvCxnSpPr>
          <p:cNvPr id="17" name="Straight Arrow Connector 16"/>
          <p:cNvCxnSpPr/>
          <p:nvPr/>
        </p:nvCxnSpPr>
        <p:spPr>
          <a:xfrm flipH="1" flipV="1">
            <a:off x="11206462" y="5967652"/>
            <a:ext cx="298150" cy="2784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a:off x="10518839" y="5905981"/>
            <a:ext cx="343714" cy="52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flipV="1">
            <a:off x="9841348" y="5529189"/>
            <a:ext cx="327299" cy="271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0236169" y="6448194"/>
            <a:ext cx="341760" cy="369332"/>
          </a:xfrm>
          <a:prstGeom prst="rect">
            <a:avLst/>
          </a:prstGeom>
          <a:noFill/>
        </p:spPr>
        <p:txBody>
          <a:bodyPr wrap="none" rtlCol="0">
            <a:spAutoFit/>
          </a:bodyPr>
          <a:lstStyle/>
          <a:p>
            <a:r>
              <a:rPr lang="en-IN" b="1" dirty="0"/>
              <a:t>b</a:t>
            </a:r>
          </a:p>
        </p:txBody>
      </p:sp>
      <p:sp>
        <p:nvSpPr>
          <p:cNvPr id="25" name="TextBox 24"/>
          <p:cNvSpPr txBox="1"/>
          <p:nvPr/>
        </p:nvSpPr>
        <p:spPr>
          <a:xfrm>
            <a:off x="11481882" y="6448194"/>
            <a:ext cx="336952" cy="369332"/>
          </a:xfrm>
          <a:prstGeom prst="rect">
            <a:avLst/>
          </a:prstGeom>
          <a:noFill/>
        </p:spPr>
        <p:txBody>
          <a:bodyPr wrap="none" rtlCol="0">
            <a:spAutoFit/>
          </a:bodyPr>
          <a:lstStyle/>
          <a:p>
            <a:r>
              <a:rPr lang="en-IN" b="1" dirty="0" smtClean="0"/>
              <a:t>d</a:t>
            </a:r>
            <a:endParaRPr lang="en-IN" b="1" dirty="0"/>
          </a:p>
        </p:txBody>
      </p:sp>
      <p:sp>
        <p:nvSpPr>
          <p:cNvPr id="26" name="TextBox 25"/>
          <p:cNvSpPr txBox="1"/>
          <p:nvPr/>
        </p:nvSpPr>
        <p:spPr>
          <a:xfrm>
            <a:off x="9151165" y="3059015"/>
            <a:ext cx="2275592" cy="523220"/>
          </a:xfrm>
          <a:prstGeom prst="rect">
            <a:avLst/>
          </a:prstGeom>
          <a:noFill/>
        </p:spPr>
        <p:txBody>
          <a:bodyPr wrap="square" rtlCol="0">
            <a:spAutoFit/>
          </a:bodyPr>
          <a:lstStyle/>
          <a:p>
            <a:r>
              <a:rPr lang="en-IN" sz="2800" b="1" dirty="0" smtClean="0"/>
              <a:t>LCS = </a:t>
            </a:r>
            <a:r>
              <a:rPr lang="en-IN" sz="2800" b="1" dirty="0" err="1" smtClean="0"/>
              <a:t>bd</a:t>
            </a:r>
            <a:endParaRPr lang="en-IN" sz="2800" b="1" dirty="0"/>
          </a:p>
        </p:txBody>
      </p:sp>
    </p:spTree>
    <p:extLst>
      <p:ext uri="{BB962C8B-B14F-4D97-AF65-F5344CB8AC3E}">
        <p14:creationId xmlns:p14="http://schemas.microsoft.com/office/powerpoint/2010/main" val="142247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pic>
        <p:nvPicPr>
          <p:cNvPr id="4" name="Content Placeholder 3"/>
          <p:cNvPicPr>
            <a:picLocks noGrp="1" noChangeAspect="1"/>
          </p:cNvPicPr>
          <p:nvPr>
            <p:ph idx="1"/>
          </p:nvPr>
        </p:nvPicPr>
        <p:blipFill>
          <a:blip r:embed="rId2"/>
          <a:stretch>
            <a:fillRect/>
          </a:stretch>
        </p:blipFill>
        <p:spPr>
          <a:xfrm>
            <a:off x="2645451" y="1904999"/>
            <a:ext cx="6427213" cy="3886753"/>
          </a:xfrm>
          <a:prstGeom prst="rect">
            <a:avLst/>
          </a:prstGeom>
        </p:spPr>
      </p:pic>
    </p:spTree>
    <p:extLst>
      <p:ext uri="{BB962C8B-B14F-4D97-AF65-F5344CB8AC3E}">
        <p14:creationId xmlns:p14="http://schemas.microsoft.com/office/powerpoint/2010/main" val="11227912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Time Complexity:</a:t>
            </a:r>
          </a:p>
          <a:p>
            <a:endParaRPr lang="en-IN" dirty="0"/>
          </a:p>
          <a:p>
            <a:endParaRPr lang="en-IN" dirty="0" smtClean="0"/>
          </a:p>
          <a:p>
            <a:endParaRPr lang="en-IN" dirty="0"/>
          </a:p>
          <a:p>
            <a:endParaRPr lang="en-IN" dirty="0" smtClean="0"/>
          </a:p>
          <a:p>
            <a:endParaRPr lang="en-IN" dirty="0"/>
          </a:p>
          <a:p>
            <a:r>
              <a:rPr lang="en-IN" dirty="0" smtClean="0"/>
              <a:t>Total no. of cells are </a:t>
            </a:r>
            <a:r>
              <a:rPr lang="el-GR" dirty="0" smtClean="0"/>
              <a:t>Θ</a:t>
            </a:r>
            <a:r>
              <a:rPr lang="en-IN" dirty="0" smtClean="0"/>
              <a:t>(m * n)</a:t>
            </a:r>
          </a:p>
          <a:p>
            <a:r>
              <a:rPr lang="en-IN" dirty="0" smtClean="0"/>
              <a:t>So, </a:t>
            </a:r>
            <a:r>
              <a:rPr lang="en-IN" b="1" dirty="0" smtClean="0"/>
              <a:t>time complexity is </a:t>
            </a:r>
            <a:r>
              <a:rPr lang="el-GR" b="1" dirty="0" smtClean="0"/>
              <a:t>Θ</a:t>
            </a:r>
            <a:r>
              <a:rPr lang="en-IN" b="1" dirty="0" smtClean="0"/>
              <a:t>(m * n)</a:t>
            </a:r>
            <a:endParaRPr lang="en-IN" b="1" dirty="0"/>
          </a:p>
        </p:txBody>
      </p:sp>
      <p:pic>
        <p:nvPicPr>
          <p:cNvPr id="6" name="Picture 5"/>
          <p:cNvPicPr>
            <a:picLocks noChangeAspect="1"/>
          </p:cNvPicPr>
          <p:nvPr/>
        </p:nvPicPr>
        <p:blipFill>
          <a:blip r:embed="rId2"/>
          <a:stretch>
            <a:fillRect/>
          </a:stretch>
        </p:blipFill>
        <p:spPr>
          <a:xfrm>
            <a:off x="3672342" y="2869374"/>
            <a:ext cx="1581859" cy="600461"/>
          </a:xfrm>
          <a:prstGeom prst="rect">
            <a:avLst/>
          </a:prstGeom>
        </p:spPr>
      </p:pic>
      <p:pic>
        <p:nvPicPr>
          <p:cNvPr id="7" name="Picture 6"/>
          <p:cNvPicPr>
            <a:picLocks noChangeAspect="1"/>
          </p:cNvPicPr>
          <p:nvPr/>
        </p:nvPicPr>
        <p:blipFill>
          <a:blip r:embed="rId3"/>
          <a:stretch>
            <a:fillRect/>
          </a:stretch>
        </p:blipFill>
        <p:spPr>
          <a:xfrm>
            <a:off x="3672342" y="3540391"/>
            <a:ext cx="3033512" cy="694418"/>
          </a:xfrm>
          <a:prstGeom prst="rect">
            <a:avLst/>
          </a:prstGeom>
        </p:spPr>
      </p:pic>
      <p:sp>
        <p:nvSpPr>
          <p:cNvPr id="8" name="TextBox 7"/>
          <p:cNvSpPr txBox="1"/>
          <p:nvPr/>
        </p:nvSpPr>
        <p:spPr>
          <a:xfrm>
            <a:off x="5616101" y="2942459"/>
            <a:ext cx="2307042" cy="369332"/>
          </a:xfrm>
          <a:prstGeom prst="rect">
            <a:avLst/>
          </a:prstGeom>
          <a:noFill/>
        </p:spPr>
        <p:txBody>
          <a:bodyPr wrap="none" rtlCol="0">
            <a:spAutoFit/>
          </a:bodyPr>
          <a:lstStyle/>
          <a:p>
            <a:r>
              <a:rPr lang="en-IN" dirty="0"/>
              <a:t>m</a:t>
            </a:r>
            <a:r>
              <a:rPr lang="en-IN" dirty="0" smtClean="0"/>
              <a:t> no. of alphabets</a:t>
            </a:r>
            <a:endParaRPr lang="en-IN" dirty="0"/>
          </a:p>
        </p:txBody>
      </p:sp>
      <p:sp>
        <p:nvSpPr>
          <p:cNvPr id="9" name="TextBox 8"/>
          <p:cNvSpPr txBox="1"/>
          <p:nvPr/>
        </p:nvSpPr>
        <p:spPr>
          <a:xfrm>
            <a:off x="6903395" y="3653079"/>
            <a:ext cx="2231701" cy="369332"/>
          </a:xfrm>
          <a:prstGeom prst="rect">
            <a:avLst/>
          </a:prstGeom>
          <a:noFill/>
        </p:spPr>
        <p:txBody>
          <a:bodyPr wrap="none" rtlCol="0">
            <a:spAutoFit/>
          </a:bodyPr>
          <a:lstStyle/>
          <a:p>
            <a:r>
              <a:rPr lang="en-IN" dirty="0" smtClean="0"/>
              <a:t>n no. of alphabets</a:t>
            </a:r>
            <a:endParaRPr lang="en-IN" dirty="0"/>
          </a:p>
        </p:txBody>
      </p:sp>
    </p:spTree>
    <p:extLst>
      <p:ext uri="{BB962C8B-B14F-4D97-AF65-F5344CB8AC3E}">
        <p14:creationId xmlns:p14="http://schemas.microsoft.com/office/powerpoint/2010/main" val="9508797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dirty="0" smtClean="0"/>
              <a:t>Applications of </a:t>
            </a:r>
            <a:r>
              <a:rPr lang="en-IN" b="1" dirty="0"/>
              <a:t>Longest Common </a:t>
            </a:r>
            <a:r>
              <a:rPr lang="en-IN" b="1" dirty="0" smtClean="0"/>
              <a:t>Subsequence:</a:t>
            </a:r>
            <a:endParaRPr lang="en-IN" b="1" dirty="0"/>
          </a:p>
          <a:p>
            <a:pPr lvl="1" algn="just"/>
            <a:r>
              <a:rPr lang="en-IN" sz="1800" dirty="0"/>
              <a:t>I</a:t>
            </a:r>
            <a:r>
              <a:rPr lang="en-IN" sz="1800" dirty="0" smtClean="0"/>
              <a:t>n </a:t>
            </a:r>
            <a:r>
              <a:rPr lang="en-IN" sz="1800" dirty="0"/>
              <a:t>compressing genome resequencing data</a:t>
            </a:r>
          </a:p>
          <a:p>
            <a:pPr lvl="1" algn="just"/>
            <a:r>
              <a:rPr lang="en-IN" sz="1800" dirty="0"/>
              <a:t>T</a:t>
            </a:r>
            <a:r>
              <a:rPr lang="en-IN" sz="1800" dirty="0" smtClean="0"/>
              <a:t>o </a:t>
            </a:r>
            <a:r>
              <a:rPr lang="en-IN" sz="1800" dirty="0"/>
              <a:t>authenticate users within their mobile phone through in-air signatures</a:t>
            </a:r>
          </a:p>
          <a:p>
            <a:pPr algn="just"/>
            <a:endParaRPr lang="en-IN" dirty="0"/>
          </a:p>
        </p:txBody>
      </p:sp>
    </p:spTree>
    <p:extLst>
      <p:ext uri="{BB962C8B-B14F-4D97-AF65-F5344CB8AC3E}">
        <p14:creationId xmlns:p14="http://schemas.microsoft.com/office/powerpoint/2010/main" val="310869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 of Optimality</a:t>
            </a:r>
            <a:endParaRPr lang="en-IN" dirty="0"/>
          </a:p>
        </p:txBody>
      </p:sp>
      <p:sp>
        <p:nvSpPr>
          <p:cNvPr id="3" name="Content Placeholder 2"/>
          <p:cNvSpPr>
            <a:spLocks noGrp="1"/>
          </p:cNvSpPr>
          <p:nvPr>
            <p:ph idx="1"/>
          </p:nvPr>
        </p:nvSpPr>
        <p:spPr/>
        <p:txBody>
          <a:bodyPr/>
          <a:lstStyle/>
          <a:p>
            <a:pPr algn="just"/>
            <a:r>
              <a:rPr lang="en-IN" dirty="0"/>
              <a:t>Dynamic </a:t>
            </a:r>
            <a:r>
              <a:rPr lang="en-IN" dirty="0" smtClean="0"/>
              <a:t>programming </a:t>
            </a:r>
            <a:r>
              <a:rPr lang="en-IN" dirty="0"/>
              <a:t>obtain the solution using principle of optimality</a:t>
            </a:r>
            <a:r>
              <a:rPr lang="en-IN" dirty="0" smtClean="0"/>
              <a:t>.</a:t>
            </a:r>
          </a:p>
          <a:p>
            <a:pPr algn="just"/>
            <a:r>
              <a:rPr lang="en-IN" dirty="0"/>
              <a:t>A problem can be solved by taking sequence of decisions to get the optimal solution</a:t>
            </a:r>
            <a:r>
              <a:rPr lang="en-IN" dirty="0" smtClean="0"/>
              <a:t>.</a:t>
            </a:r>
          </a:p>
          <a:p>
            <a:pPr algn="just"/>
            <a:r>
              <a:rPr lang="en-IN" dirty="0"/>
              <a:t>In a optimal sequence of decisions or choices, each subsequence must also be optimal</a:t>
            </a:r>
            <a:r>
              <a:rPr lang="en-IN" dirty="0" smtClean="0"/>
              <a:t>.</a:t>
            </a:r>
          </a:p>
          <a:p>
            <a:pPr algn="just"/>
            <a:r>
              <a:rPr lang="en-IN" dirty="0"/>
              <a:t>When it is not possible to apply the principle of optimality it is almost impossible to obtain the solution using the dynamic programming approach.</a:t>
            </a:r>
          </a:p>
          <a:p>
            <a:pPr algn="just"/>
            <a:endParaRPr lang="en-IN" dirty="0"/>
          </a:p>
        </p:txBody>
      </p:sp>
    </p:spTree>
    <p:extLst>
      <p:ext uri="{BB962C8B-B14F-4D97-AF65-F5344CB8AC3E}">
        <p14:creationId xmlns:p14="http://schemas.microsoft.com/office/powerpoint/2010/main" val="29981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Assembly Line Scheduling</a:t>
            </a:r>
            <a:endParaRPr lang="en-IN" dirty="0"/>
          </a:p>
        </p:txBody>
      </p:sp>
      <p:sp>
        <p:nvSpPr>
          <p:cNvPr id="3" name="Content Placeholder 2"/>
          <p:cNvSpPr>
            <a:spLocks noGrp="1"/>
          </p:cNvSpPr>
          <p:nvPr>
            <p:ph idx="1"/>
          </p:nvPr>
        </p:nvSpPr>
        <p:spPr/>
        <p:txBody>
          <a:bodyPr>
            <a:normAutofit/>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p:txBody>
      </p:sp>
      <p:pic>
        <p:nvPicPr>
          <p:cNvPr id="1026" name="Picture 2" descr="15.1 Assembly-line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925" y="2334638"/>
            <a:ext cx="9058039" cy="336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0016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Manufacturing problem to find the fastest way through a factory</a:t>
                </a:r>
                <a:r>
                  <a:rPr lang="en-IN" dirty="0"/>
                  <a:t>.</a:t>
                </a:r>
              </a:p>
              <a:p>
                <a:r>
                  <a:rPr lang="en-IN" dirty="0"/>
                  <a:t>Pair of assembly lines, each with n stations </a:t>
                </a:r>
              </a:p>
              <a:p>
                <a:r>
                  <a:rPr lang="en-IN" dirty="0"/>
                  <a:t>parameters:</a:t>
                </a:r>
              </a:p>
              <a:p>
                <a:pPr lvl="1"/>
                <a:r>
                  <a:rPr lang="en-IN" sz="1800" dirty="0" err="1"/>
                  <a:t>S</a:t>
                </a:r>
                <a:r>
                  <a:rPr lang="en-IN" sz="1000" dirty="0" err="1"/>
                  <a:t>i,j</a:t>
                </a:r>
                <a:r>
                  <a:rPr lang="en-IN" sz="1800" dirty="0"/>
                  <a:t>: The </a:t>
                </a:r>
                <a14:m>
                  <m:oMath xmlns:m="http://schemas.openxmlformats.org/officeDocument/2006/math">
                    <m:sSup>
                      <m:sSupPr>
                        <m:ctrlPr>
                          <a:rPr lang="en-IN" sz="1800" i="1" dirty="0">
                            <a:latin typeface="Cambria Math" panose="02040503050406030204" pitchFamily="18" charset="0"/>
                          </a:rPr>
                        </m:ctrlPr>
                      </m:sSupPr>
                      <m:e>
                        <m:r>
                          <a:rPr lang="en-IN" sz="1800" i="1" dirty="0">
                            <a:latin typeface="Cambria Math" panose="02040503050406030204" pitchFamily="18" charset="0"/>
                          </a:rPr>
                          <m:t>𝑗</m:t>
                        </m:r>
                      </m:e>
                      <m:sup>
                        <m:r>
                          <a:rPr lang="en-IN" sz="1800" i="1" dirty="0">
                            <a:latin typeface="Cambria Math" panose="02040503050406030204" pitchFamily="18" charset="0"/>
                          </a:rPr>
                          <m:t>𝑡h</m:t>
                        </m:r>
                      </m:sup>
                    </m:sSup>
                  </m:oMath>
                </a14:m>
                <a:r>
                  <a:rPr lang="en-IN" sz="1800" dirty="0" smtClean="0"/>
                  <a:t> </a:t>
                </a:r>
                <a:r>
                  <a:rPr lang="en-IN" sz="1800" dirty="0"/>
                  <a:t>station on assembly line i</a:t>
                </a:r>
              </a:p>
              <a:p>
                <a:pPr lvl="1"/>
                <a:r>
                  <a:rPr lang="en-IN" sz="1800" dirty="0" err="1" smtClean="0"/>
                  <a:t>a</a:t>
                </a:r>
                <a:r>
                  <a:rPr lang="en-IN" sz="1000" dirty="0" err="1" smtClean="0"/>
                  <a:t>i,j</a:t>
                </a:r>
                <a:r>
                  <a:rPr lang="en-IN" sz="1800" dirty="0"/>
                  <a:t>: Assembly time at the </a:t>
                </a:r>
                <a14:m>
                  <m:oMath xmlns:m="http://schemas.openxmlformats.org/officeDocument/2006/math">
                    <m:sSup>
                      <m:sSupPr>
                        <m:ctrlPr>
                          <a:rPr lang="en-IN" sz="1800" i="1" dirty="0" smtClean="0">
                            <a:latin typeface="Cambria Math" panose="02040503050406030204" pitchFamily="18" charset="0"/>
                          </a:rPr>
                        </m:ctrlPr>
                      </m:sSupPr>
                      <m:e>
                        <m:r>
                          <a:rPr lang="en-IN" sz="1800" b="0" i="1" dirty="0" smtClean="0">
                            <a:latin typeface="Cambria Math" panose="02040503050406030204" pitchFamily="18" charset="0"/>
                          </a:rPr>
                          <m:t>𝑗</m:t>
                        </m:r>
                      </m:e>
                      <m:sup>
                        <m:r>
                          <a:rPr lang="en-IN" sz="1800" b="0" i="1" dirty="0" smtClean="0">
                            <a:latin typeface="Cambria Math" panose="02040503050406030204" pitchFamily="18" charset="0"/>
                          </a:rPr>
                          <m:t>𝑡h</m:t>
                        </m:r>
                      </m:sup>
                    </m:sSup>
                  </m:oMath>
                </a14:m>
                <a:r>
                  <a:rPr lang="en-IN" sz="1800" dirty="0" smtClean="0"/>
                  <a:t> </a:t>
                </a:r>
                <a:r>
                  <a:rPr lang="en-IN" sz="1800" dirty="0"/>
                  <a:t>station on line i</a:t>
                </a:r>
              </a:p>
              <a:p>
                <a:pPr lvl="1"/>
                <a:r>
                  <a:rPr lang="en-IN" sz="1800" dirty="0" err="1"/>
                  <a:t>e</a:t>
                </a:r>
                <a:r>
                  <a:rPr lang="en-IN" sz="1000" dirty="0" err="1"/>
                  <a:t>i</a:t>
                </a:r>
                <a:r>
                  <a:rPr lang="en-IN" sz="1800" dirty="0"/>
                  <a:t>: Time to enter assembly line 1</a:t>
                </a:r>
              </a:p>
              <a:p>
                <a:pPr lvl="1"/>
                <a:r>
                  <a:rPr lang="en-IN" sz="1800" dirty="0"/>
                  <a:t>x</a:t>
                </a:r>
                <a:r>
                  <a:rPr lang="en-IN" sz="1000" dirty="0"/>
                  <a:t>i</a:t>
                </a:r>
                <a:r>
                  <a:rPr lang="en-IN" sz="1800" dirty="0"/>
                  <a:t>: Time to exit from assembly line 1</a:t>
                </a:r>
              </a:p>
              <a:p>
                <a:pPr lvl="1"/>
                <a:r>
                  <a:rPr lang="en-IN" sz="1800" dirty="0" err="1"/>
                  <a:t>t</a:t>
                </a:r>
                <a:r>
                  <a:rPr lang="en-IN" sz="1000" dirty="0" err="1"/>
                  <a:t>i,j</a:t>
                </a:r>
                <a:r>
                  <a:rPr lang="en-IN" sz="1800" dirty="0"/>
                  <a:t>: Time to transfer away from station </a:t>
                </a:r>
                <a:r>
                  <a:rPr lang="en-IN" sz="1800" dirty="0" err="1" smtClean="0"/>
                  <a:t>S</a:t>
                </a:r>
                <a:r>
                  <a:rPr lang="en-IN" sz="1000" dirty="0" err="1" smtClean="0"/>
                  <a:t>i,j</a:t>
                </a:r>
                <a:r>
                  <a:rPr lang="en-IN" sz="1800" dirty="0" smtClean="0"/>
                  <a:t> </a:t>
                </a:r>
                <a:r>
                  <a:rPr lang="en-IN" sz="1800" dirty="0"/>
                  <a:t>to station </a:t>
                </a:r>
                <a:r>
                  <a:rPr lang="en-IN" sz="1800" dirty="0" smtClean="0"/>
                  <a:t>S</a:t>
                </a:r>
                <a:r>
                  <a:rPr lang="en-IN" sz="1000" dirty="0" smtClean="0"/>
                  <a:t>x,j+1</a:t>
                </a:r>
                <a:r>
                  <a:rPr lang="en-IN" sz="1800" dirty="0" smtClean="0"/>
                  <a:t> </a:t>
                </a:r>
                <a:r>
                  <a:rPr lang="en-IN" sz="1800" dirty="0"/>
                  <a:t>on other line</a:t>
                </a:r>
              </a:p>
              <a:p>
                <a:pPr marL="0" indent="0">
                  <a:buNone/>
                </a:pPr>
                <a:r>
                  <a:rPr lang="en-IN" dirty="0" smtClean="0"/>
                  <a:t>			if </a:t>
                </a:r>
                <a:r>
                  <a:rPr lang="en-IN" dirty="0"/>
                  <a:t>i=1, x=2 and if i=2, x=1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IN">
                    <a:noFill/>
                  </a:rPr>
                  <a:t> </a:t>
                </a:r>
              </a:p>
            </p:txBody>
          </p:sp>
        </mc:Fallback>
      </mc:AlternateContent>
    </p:spTree>
    <p:extLst>
      <p:ext uri="{BB962C8B-B14F-4D97-AF65-F5344CB8AC3E}">
        <p14:creationId xmlns:p14="http://schemas.microsoft.com/office/powerpoint/2010/main" val="8482445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dirty="0"/>
          </a:p>
        </p:txBody>
      </p:sp>
      <p:sp>
        <p:nvSpPr>
          <p:cNvPr id="8" name="Content Placeholder 7"/>
          <p:cNvSpPr>
            <a:spLocks noGrp="1"/>
          </p:cNvSpPr>
          <p:nvPr>
            <p:ph idx="1"/>
          </p:nvPr>
        </p:nvSpPr>
        <p:spPr/>
        <p:txBody>
          <a:bodyPr/>
          <a:lstStyle/>
          <a:p>
            <a:pPr algn="just"/>
            <a:r>
              <a:rPr lang="en-IN" dirty="0"/>
              <a:t>Assembly line </a:t>
            </a:r>
            <a:r>
              <a:rPr lang="en-IN" dirty="0" smtClean="0"/>
              <a:t>programming </a:t>
            </a:r>
            <a:r>
              <a:rPr lang="en-IN" dirty="0"/>
              <a:t>is an example of dynamic programming solves a manufacturing problem</a:t>
            </a:r>
            <a:r>
              <a:rPr lang="en-IN" dirty="0" smtClean="0"/>
              <a:t>.</a:t>
            </a:r>
            <a:endParaRPr lang="en-IN" dirty="0"/>
          </a:p>
          <a:p>
            <a:pPr algn="just"/>
            <a:r>
              <a:rPr lang="en-IN" dirty="0"/>
              <a:t>Example: The Motor Corporation produces automobiles in a factory that has two assembly lines, shown in below figure.</a:t>
            </a:r>
          </a:p>
        </p:txBody>
      </p:sp>
      <p:pic>
        <p:nvPicPr>
          <p:cNvPr id="2" name="Picture 1"/>
          <p:cNvPicPr>
            <a:picLocks noChangeAspect="1"/>
          </p:cNvPicPr>
          <p:nvPr/>
        </p:nvPicPr>
        <p:blipFill>
          <a:blip r:embed="rId2"/>
          <a:stretch>
            <a:fillRect/>
          </a:stretch>
        </p:blipFill>
        <p:spPr>
          <a:xfrm>
            <a:off x="3496384" y="3654893"/>
            <a:ext cx="6764064" cy="2596750"/>
          </a:xfrm>
          <a:prstGeom prst="rect">
            <a:avLst/>
          </a:prstGeom>
        </p:spPr>
      </p:pic>
    </p:spTree>
    <p:extLst>
      <p:ext uri="{BB962C8B-B14F-4D97-AF65-F5344CB8AC3E}">
        <p14:creationId xmlns:p14="http://schemas.microsoft.com/office/powerpoint/2010/main" val="19339129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IN" dirty="0"/>
              <a:t>Problem Statement:</a:t>
            </a:r>
          </a:p>
          <a:p>
            <a:pPr lvl="1" algn="just"/>
            <a:r>
              <a:rPr lang="en-IN" sz="1800" dirty="0"/>
              <a:t>Determine which stations to chose from line 1 and which to choose from line 2 in order to minimize assembly time</a:t>
            </a:r>
            <a:r>
              <a:rPr lang="en-IN" sz="1800" dirty="0" smtClean="0"/>
              <a:t>.</a:t>
            </a:r>
          </a:p>
          <a:p>
            <a:pPr algn="just"/>
            <a:r>
              <a:rPr lang="en-IN" dirty="0" smtClean="0"/>
              <a:t>First </a:t>
            </a:r>
            <a:r>
              <a:rPr lang="en-IN" dirty="0"/>
              <a:t>consider the optimal way for a product to get from the starting point through station S1,j</a:t>
            </a:r>
          </a:p>
          <a:p>
            <a:pPr algn="just"/>
            <a:r>
              <a:rPr lang="en-IN" dirty="0"/>
              <a:t>If j=1, there is one choice</a:t>
            </a:r>
          </a:p>
          <a:p>
            <a:pPr marL="0" indent="0" algn="just">
              <a:buNone/>
            </a:pPr>
            <a:r>
              <a:rPr lang="en-IN" dirty="0"/>
              <a:t>	</a:t>
            </a:r>
            <a:r>
              <a:rPr lang="en-IN" dirty="0" smtClean="0"/>
              <a:t>	go </a:t>
            </a:r>
            <a:r>
              <a:rPr lang="en-IN" dirty="0"/>
              <a:t>through station 1,1</a:t>
            </a:r>
          </a:p>
          <a:p>
            <a:pPr algn="just"/>
            <a:r>
              <a:rPr lang="en-IN" dirty="0"/>
              <a:t>For j=2, 3</a:t>
            </a:r>
            <a:r>
              <a:rPr lang="en-IN" dirty="0" smtClean="0"/>
              <a:t>, 4</a:t>
            </a:r>
            <a:r>
              <a:rPr lang="en-IN" dirty="0"/>
              <a:t>, ..., n there are two choices</a:t>
            </a:r>
          </a:p>
          <a:p>
            <a:pPr lvl="1" algn="just"/>
            <a:r>
              <a:rPr lang="en-IN" sz="1800" dirty="0" smtClean="0"/>
              <a:t>if </a:t>
            </a:r>
            <a:r>
              <a:rPr lang="en-IN" sz="1800" dirty="0"/>
              <a:t>the fastest way through S1,j-1 then</a:t>
            </a:r>
          </a:p>
          <a:p>
            <a:pPr marL="0" indent="0" algn="just">
              <a:buNone/>
            </a:pPr>
            <a:r>
              <a:rPr lang="en-IN" dirty="0"/>
              <a:t>		</a:t>
            </a:r>
            <a:r>
              <a:rPr lang="en-IN" dirty="0" smtClean="0"/>
              <a:t>	stay </a:t>
            </a:r>
            <a:r>
              <a:rPr lang="en-IN" dirty="0"/>
              <a:t>on line 1 through S1,j</a:t>
            </a:r>
          </a:p>
          <a:p>
            <a:pPr lvl="1" algn="just"/>
            <a:r>
              <a:rPr lang="en-IN" sz="1800" dirty="0" smtClean="0"/>
              <a:t>if </a:t>
            </a:r>
            <a:r>
              <a:rPr lang="en-IN" sz="1800" dirty="0"/>
              <a:t>the fastest way through S2,j-1 then</a:t>
            </a:r>
          </a:p>
          <a:p>
            <a:pPr marL="0" indent="0" algn="just">
              <a:buNone/>
            </a:pPr>
            <a:r>
              <a:rPr lang="en-IN" dirty="0"/>
              <a:t>		</a:t>
            </a:r>
            <a:r>
              <a:rPr lang="en-IN" dirty="0" smtClean="0"/>
              <a:t>	transfer </a:t>
            </a:r>
            <a:r>
              <a:rPr lang="en-IN" dirty="0"/>
              <a:t>from line 2 to line 1 and then through station S1,j</a:t>
            </a:r>
          </a:p>
        </p:txBody>
      </p:sp>
    </p:spTree>
    <p:extLst>
      <p:ext uri="{BB962C8B-B14F-4D97-AF65-F5344CB8AC3E}">
        <p14:creationId xmlns:p14="http://schemas.microsoft.com/office/powerpoint/2010/main" val="28257394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Recursive Solution</a:t>
            </a:r>
          </a:p>
          <a:p>
            <a:r>
              <a:rPr lang="en-IN" dirty="0"/>
              <a:t>Assembly line 1</a:t>
            </a:r>
          </a:p>
          <a:p>
            <a:pPr lvl="1"/>
            <a:r>
              <a:rPr lang="en-IN" dirty="0" smtClean="0"/>
              <a:t>for </a:t>
            </a:r>
            <a:r>
              <a:rPr lang="en-IN" dirty="0"/>
              <a:t>station 1</a:t>
            </a:r>
          </a:p>
          <a:p>
            <a:pPr lvl="2"/>
            <a:r>
              <a:rPr lang="en-IN" dirty="0" smtClean="0"/>
              <a:t>F1[1</a:t>
            </a:r>
            <a:r>
              <a:rPr lang="en-IN" dirty="0"/>
              <a:t>] = e1 + a1,1</a:t>
            </a:r>
          </a:p>
          <a:p>
            <a:pPr lvl="1"/>
            <a:r>
              <a:rPr lang="en-IN" dirty="0"/>
              <a:t>	for station 2, 3, ...., n, we have</a:t>
            </a:r>
          </a:p>
          <a:p>
            <a:pPr lvl="2"/>
            <a:r>
              <a:rPr lang="en-IN" dirty="0" smtClean="0"/>
              <a:t>F1[j</a:t>
            </a:r>
            <a:r>
              <a:rPr lang="en-IN" dirty="0"/>
              <a:t>] = min { (F1[j-1] + a1,j), (F2[j-1] + t2,j-1 + a1,j)}</a:t>
            </a:r>
          </a:p>
          <a:p>
            <a:r>
              <a:rPr lang="en-IN" dirty="0" smtClean="0"/>
              <a:t>Top </a:t>
            </a:r>
            <a:r>
              <a:rPr lang="en-IN" dirty="0"/>
              <a:t>down approach, </a:t>
            </a:r>
            <a:r>
              <a:rPr lang="en-IN" dirty="0" smtClean="0"/>
              <a:t>recalculation</a:t>
            </a:r>
            <a:endParaRPr lang="en-IN" dirty="0"/>
          </a:p>
        </p:txBody>
      </p:sp>
    </p:spTree>
    <p:extLst>
      <p:ext uri="{BB962C8B-B14F-4D97-AF65-F5344CB8AC3E}">
        <p14:creationId xmlns:p14="http://schemas.microsoft.com/office/powerpoint/2010/main" val="21361151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Optimal substructure property</a:t>
            </a:r>
          </a:p>
          <a:p>
            <a:pPr lvl="1" algn="just"/>
            <a:r>
              <a:rPr lang="en-IN" sz="1800" dirty="0" smtClean="0"/>
              <a:t>to </a:t>
            </a:r>
            <a:r>
              <a:rPr lang="en-IN" sz="1800" dirty="0"/>
              <a:t>find the fastest way through station j, we solve the sub problems of finding the fastest way through station j-1</a:t>
            </a:r>
          </a:p>
          <a:p>
            <a:pPr algn="just"/>
            <a:r>
              <a:rPr lang="en-IN" dirty="0"/>
              <a:t>Let F</a:t>
            </a:r>
            <a:r>
              <a:rPr lang="en-IN" sz="1000" dirty="0"/>
              <a:t>i</a:t>
            </a:r>
            <a:r>
              <a:rPr lang="en-IN" dirty="0"/>
              <a:t>[j] - fastest time to get a product from the starting point through station </a:t>
            </a:r>
            <a:r>
              <a:rPr lang="en-IN" dirty="0" err="1"/>
              <a:t>S</a:t>
            </a:r>
            <a:r>
              <a:rPr lang="en-IN" sz="1000" dirty="0" err="1"/>
              <a:t>i,j</a:t>
            </a:r>
            <a:endParaRPr lang="en-IN" sz="1000" dirty="0"/>
          </a:p>
          <a:p>
            <a:pPr algn="just"/>
            <a:r>
              <a:rPr lang="en-IN" dirty="0"/>
              <a:t>The goal is to compute the fastest way through the factory F*</a:t>
            </a:r>
          </a:p>
          <a:p>
            <a:pPr marL="0" indent="0" algn="just">
              <a:buNone/>
            </a:pPr>
            <a:r>
              <a:rPr lang="en-IN" dirty="0" smtClean="0"/>
              <a:t>		F</a:t>
            </a:r>
            <a:r>
              <a:rPr lang="en-IN" dirty="0"/>
              <a:t>* = min{F</a:t>
            </a:r>
            <a:r>
              <a:rPr lang="en-IN" sz="1000" dirty="0"/>
              <a:t>1</a:t>
            </a:r>
            <a:r>
              <a:rPr lang="en-IN" dirty="0"/>
              <a:t>[n] + x</a:t>
            </a:r>
            <a:r>
              <a:rPr lang="en-IN" sz="1000" dirty="0"/>
              <a:t>1</a:t>
            </a:r>
            <a:r>
              <a:rPr lang="en-IN" dirty="0"/>
              <a:t>, F</a:t>
            </a:r>
            <a:r>
              <a:rPr lang="en-IN" sz="1000" dirty="0"/>
              <a:t>2</a:t>
            </a:r>
            <a:r>
              <a:rPr lang="en-IN" dirty="0"/>
              <a:t>[n] + x</a:t>
            </a:r>
            <a:r>
              <a:rPr lang="en-IN" sz="1000" dirty="0"/>
              <a:t>2</a:t>
            </a:r>
            <a:r>
              <a:rPr lang="en-IN" dirty="0"/>
              <a:t>}</a:t>
            </a:r>
          </a:p>
          <a:p>
            <a:pPr algn="just"/>
            <a:r>
              <a:rPr lang="en-IN" dirty="0"/>
              <a:t>Time to get through station </a:t>
            </a:r>
            <a:r>
              <a:rPr lang="en-IN" dirty="0" smtClean="0"/>
              <a:t>1</a:t>
            </a:r>
          </a:p>
          <a:p>
            <a:pPr marL="0" indent="0" algn="just">
              <a:buNone/>
            </a:pPr>
            <a:r>
              <a:rPr lang="en-IN" dirty="0"/>
              <a:t>	</a:t>
            </a:r>
            <a:r>
              <a:rPr lang="en-IN" dirty="0" smtClean="0"/>
              <a:t>	F</a:t>
            </a:r>
            <a:r>
              <a:rPr lang="en-IN" sz="1000" dirty="0" smtClean="0"/>
              <a:t>i</a:t>
            </a:r>
            <a:r>
              <a:rPr lang="en-IN" dirty="0" smtClean="0"/>
              <a:t>[1</a:t>
            </a:r>
            <a:r>
              <a:rPr lang="en-IN" dirty="0"/>
              <a:t>] = </a:t>
            </a:r>
            <a:r>
              <a:rPr lang="en-IN" dirty="0" err="1"/>
              <a:t>e</a:t>
            </a:r>
            <a:r>
              <a:rPr lang="en-IN" sz="1000" dirty="0" err="1"/>
              <a:t>i</a:t>
            </a:r>
            <a:r>
              <a:rPr lang="en-IN" dirty="0"/>
              <a:t> + a</a:t>
            </a:r>
            <a:r>
              <a:rPr lang="en-IN" sz="1000" dirty="0"/>
              <a:t>i,1</a:t>
            </a:r>
            <a:r>
              <a:rPr lang="en-IN" dirty="0"/>
              <a:t>, for both i=1 and i=2</a:t>
            </a:r>
          </a:p>
        </p:txBody>
      </p:sp>
    </p:spTree>
    <p:extLst>
      <p:ext uri="{BB962C8B-B14F-4D97-AF65-F5344CB8AC3E}">
        <p14:creationId xmlns:p14="http://schemas.microsoft.com/office/powerpoint/2010/main" val="6539473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Problem:</a:t>
            </a:r>
          </a:p>
          <a:p>
            <a:pPr lvl="1" algn="just"/>
            <a:r>
              <a:rPr lang="en-IN" sz="1800" dirty="0"/>
              <a:t>What stations should be chosen from line 1 and which from line 2 in order to minimize the total time through the factory </a:t>
            </a:r>
            <a:r>
              <a:rPr lang="en-IN" sz="1800" dirty="0" smtClean="0"/>
              <a:t>from </a:t>
            </a:r>
            <a:r>
              <a:rPr lang="en-IN" sz="1800" dirty="0"/>
              <a:t>one car?</a:t>
            </a:r>
          </a:p>
        </p:txBody>
      </p:sp>
      <p:pic>
        <p:nvPicPr>
          <p:cNvPr id="8" name="Picture 7"/>
          <p:cNvPicPr>
            <a:picLocks noChangeAspect="1"/>
          </p:cNvPicPr>
          <p:nvPr/>
        </p:nvPicPr>
        <p:blipFill>
          <a:blip r:embed="rId2"/>
          <a:stretch>
            <a:fillRect/>
          </a:stretch>
        </p:blipFill>
        <p:spPr>
          <a:xfrm>
            <a:off x="3295278" y="3398398"/>
            <a:ext cx="7503268" cy="2914650"/>
          </a:xfrm>
          <a:prstGeom prst="rect">
            <a:avLst/>
          </a:prstGeom>
        </p:spPr>
      </p:pic>
    </p:spTree>
    <p:extLst>
      <p:ext uri="{BB962C8B-B14F-4D97-AF65-F5344CB8AC3E}">
        <p14:creationId xmlns:p14="http://schemas.microsoft.com/office/powerpoint/2010/main" val="513315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686828975"/>
              </p:ext>
            </p:extLst>
          </p:nvPr>
        </p:nvGraphicFramePr>
        <p:xfrm>
          <a:off x="3028115" y="2347429"/>
          <a:ext cx="7293585" cy="1375023"/>
        </p:xfrm>
        <a:graphic>
          <a:graphicData uri="http://schemas.openxmlformats.org/drawingml/2006/table">
            <a:tbl>
              <a:tblPr firstRow="1" bandRow="1">
                <a:tableStyleId>{5C22544A-7EE6-4342-B048-85BDC9FD1C3A}</a:tableStyleId>
              </a:tblPr>
              <a:tblGrid>
                <a:gridCol w="1458717"/>
                <a:gridCol w="1458717"/>
                <a:gridCol w="1458717"/>
                <a:gridCol w="1458717"/>
                <a:gridCol w="1458717"/>
              </a:tblGrid>
              <a:tr h="458341">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5</a:t>
                      </a:r>
                      <a:endParaRPr lang="en-IN" dirty="0"/>
                    </a:p>
                  </a:txBody>
                  <a:tcPr/>
                </a:tc>
              </a:tr>
              <a:tr h="458341">
                <a:tc>
                  <a:txBody>
                    <a:bodyPr/>
                    <a:lstStyle/>
                    <a:p>
                      <a:pPr algn="ctr"/>
                      <a:r>
                        <a:rPr lang="en-IN" dirty="0" smtClean="0"/>
                        <a:t>9</a:t>
                      </a:r>
                      <a:endParaRPr lang="en-IN" dirty="0"/>
                    </a:p>
                  </a:txBody>
                  <a:tcPr/>
                </a:tc>
                <a:tc>
                  <a:txBody>
                    <a:bodyPr/>
                    <a:lstStyle/>
                    <a:p>
                      <a:pPr algn="ctr"/>
                      <a:r>
                        <a:rPr lang="en-IN" dirty="0" smtClean="0"/>
                        <a:t>18[1]</a:t>
                      </a:r>
                      <a:endParaRPr lang="en-IN" dirty="0"/>
                    </a:p>
                  </a:txBody>
                  <a:tcPr/>
                </a:tc>
                <a:tc>
                  <a:txBody>
                    <a:bodyPr/>
                    <a:lstStyle/>
                    <a:p>
                      <a:pPr algn="ctr"/>
                      <a:r>
                        <a:rPr lang="en-IN" dirty="0" smtClean="0"/>
                        <a:t>20[2]</a:t>
                      </a:r>
                      <a:endParaRPr lang="en-IN" dirty="0"/>
                    </a:p>
                  </a:txBody>
                  <a:tcPr/>
                </a:tc>
                <a:tc>
                  <a:txBody>
                    <a:bodyPr/>
                    <a:lstStyle/>
                    <a:p>
                      <a:pPr algn="ctr"/>
                      <a:r>
                        <a:rPr lang="en-IN" dirty="0" smtClean="0"/>
                        <a:t>24[1]</a:t>
                      </a:r>
                      <a:endParaRPr lang="en-IN" dirty="0"/>
                    </a:p>
                  </a:txBody>
                  <a:tcPr/>
                </a:tc>
                <a:tc>
                  <a:txBody>
                    <a:bodyPr/>
                    <a:lstStyle/>
                    <a:p>
                      <a:pPr algn="ctr"/>
                      <a:r>
                        <a:rPr lang="en-IN" dirty="0" smtClean="0"/>
                        <a:t>32[1]</a:t>
                      </a:r>
                      <a:endParaRPr lang="en-IN" dirty="0"/>
                    </a:p>
                  </a:txBody>
                  <a:tcPr/>
                </a:tc>
              </a:tr>
              <a:tr h="458341">
                <a:tc>
                  <a:txBody>
                    <a:bodyPr/>
                    <a:lstStyle/>
                    <a:p>
                      <a:pPr algn="ctr"/>
                      <a:r>
                        <a:rPr lang="en-IN" dirty="0" smtClean="0"/>
                        <a:t>12</a:t>
                      </a:r>
                      <a:endParaRPr lang="en-IN" dirty="0"/>
                    </a:p>
                  </a:txBody>
                  <a:tcPr/>
                </a:tc>
                <a:tc>
                  <a:txBody>
                    <a:bodyPr/>
                    <a:lstStyle/>
                    <a:p>
                      <a:pPr algn="ctr"/>
                      <a:r>
                        <a:rPr lang="en-IN" dirty="0" smtClean="0"/>
                        <a:t>16[1]</a:t>
                      </a:r>
                      <a:endParaRPr lang="en-IN" dirty="0"/>
                    </a:p>
                  </a:txBody>
                  <a:tcPr/>
                </a:tc>
                <a:tc>
                  <a:txBody>
                    <a:bodyPr/>
                    <a:lstStyle/>
                    <a:p>
                      <a:pPr algn="ctr"/>
                      <a:r>
                        <a:rPr lang="en-IN" dirty="0" smtClean="0"/>
                        <a:t>22[2]</a:t>
                      </a:r>
                      <a:endParaRPr lang="en-IN" dirty="0"/>
                    </a:p>
                  </a:txBody>
                  <a:tcPr/>
                </a:tc>
                <a:tc>
                  <a:txBody>
                    <a:bodyPr/>
                    <a:lstStyle/>
                    <a:p>
                      <a:pPr algn="ctr"/>
                      <a:r>
                        <a:rPr lang="en-IN" dirty="0" smtClean="0"/>
                        <a:t>25[1]</a:t>
                      </a:r>
                      <a:endParaRPr lang="en-IN" dirty="0"/>
                    </a:p>
                  </a:txBody>
                  <a:tcPr/>
                </a:tc>
                <a:tc>
                  <a:txBody>
                    <a:bodyPr/>
                    <a:lstStyle/>
                    <a:p>
                      <a:pPr algn="ctr"/>
                      <a:r>
                        <a:rPr lang="en-IN" dirty="0" smtClean="0"/>
                        <a:t>30[2]</a:t>
                      </a:r>
                      <a:endParaRPr lang="en-IN" dirty="0"/>
                    </a:p>
                  </a:txBody>
                  <a:tcPr/>
                </a:tc>
              </a:tr>
            </a:tbl>
          </a:graphicData>
        </a:graphic>
      </p:graphicFrame>
      <p:sp>
        <p:nvSpPr>
          <p:cNvPr id="6" name="TextBox 5"/>
          <p:cNvSpPr txBox="1"/>
          <p:nvPr/>
        </p:nvSpPr>
        <p:spPr>
          <a:xfrm>
            <a:off x="2393005" y="2828740"/>
            <a:ext cx="577402" cy="369332"/>
          </a:xfrm>
          <a:prstGeom prst="rect">
            <a:avLst/>
          </a:prstGeom>
          <a:noFill/>
        </p:spPr>
        <p:txBody>
          <a:bodyPr wrap="none" rtlCol="0">
            <a:spAutoFit/>
          </a:bodyPr>
          <a:lstStyle/>
          <a:p>
            <a:r>
              <a:rPr lang="en-IN" dirty="0" smtClean="0"/>
              <a:t>F</a:t>
            </a:r>
            <a:r>
              <a:rPr lang="en-IN" sz="1000" dirty="0" smtClean="0"/>
              <a:t>1</a:t>
            </a:r>
            <a:r>
              <a:rPr lang="en-IN" dirty="0" smtClean="0"/>
              <a:t>[j]</a:t>
            </a:r>
            <a:endParaRPr lang="en-IN" dirty="0"/>
          </a:p>
        </p:txBody>
      </p:sp>
      <p:sp>
        <p:nvSpPr>
          <p:cNvPr id="7" name="TextBox 6"/>
          <p:cNvSpPr txBox="1"/>
          <p:nvPr/>
        </p:nvSpPr>
        <p:spPr>
          <a:xfrm>
            <a:off x="2393005" y="3242006"/>
            <a:ext cx="577402" cy="369332"/>
          </a:xfrm>
          <a:prstGeom prst="rect">
            <a:avLst/>
          </a:prstGeom>
          <a:noFill/>
        </p:spPr>
        <p:txBody>
          <a:bodyPr wrap="none" rtlCol="0">
            <a:spAutoFit/>
          </a:bodyPr>
          <a:lstStyle/>
          <a:p>
            <a:r>
              <a:rPr lang="en-IN" dirty="0" smtClean="0"/>
              <a:t>F</a:t>
            </a:r>
            <a:r>
              <a:rPr lang="en-IN" sz="1000" dirty="0" smtClean="0"/>
              <a:t>2</a:t>
            </a:r>
            <a:r>
              <a:rPr lang="en-IN" dirty="0" smtClean="0"/>
              <a:t>[j]</a:t>
            </a:r>
            <a:endParaRPr lang="en-IN" dirty="0"/>
          </a:p>
        </p:txBody>
      </p:sp>
      <p:pic>
        <p:nvPicPr>
          <p:cNvPr id="8" name="Picture 7"/>
          <p:cNvPicPr>
            <a:picLocks noChangeAspect="1"/>
          </p:cNvPicPr>
          <p:nvPr/>
        </p:nvPicPr>
        <p:blipFill>
          <a:blip r:embed="rId2"/>
          <a:stretch>
            <a:fillRect/>
          </a:stretch>
        </p:blipFill>
        <p:spPr>
          <a:xfrm>
            <a:off x="3326433" y="4268844"/>
            <a:ext cx="6965434" cy="1554782"/>
          </a:xfrm>
          <a:prstGeom prst="rect">
            <a:avLst/>
          </a:prstGeom>
        </p:spPr>
      </p:pic>
      <p:sp>
        <p:nvSpPr>
          <p:cNvPr id="9" name="TextBox 8"/>
          <p:cNvSpPr txBox="1"/>
          <p:nvPr/>
        </p:nvSpPr>
        <p:spPr>
          <a:xfrm>
            <a:off x="10551563" y="2644074"/>
            <a:ext cx="918841" cy="369332"/>
          </a:xfrm>
          <a:prstGeom prst="rect">
            <a:avLst/>
          </a:prstGeom>
          <a:noFill/>
        </p:spPr>
        <p:txBody>
          <a:bodyPr wrap="none" rtlCol="0">
            <a:spAutoFit/>
          </a:bodyPr>
          <a:lstStyle/>
          <a:p>
            <a:r>
              <a:rPr lang="en-IN" dirty="0" smtClean="0"/>
              <a:t>F* = 35</a:t>
            </a:r>
            <a:endParaRPr lang="en-IN" dirty="0"/>
          </a:p>
        </p:txBody>
      </p:sp>
      <p:sp>
        <p:nvSpPr>
          <p:cNvPr id="10" name="TextBox 9"/>
          <p:cNvSpPr txBox="1"/>
          <p:nvPr/>
        </p:nvSpPr>
        <p:spPr>
          <a:xfrm>
            <a:off x="10648545" y="3057340"/>
            <a:ext cx="724878" cy="369332"/>
          </a:xfrm>
          <a:prstGeom prst="rect">
            <a:avLst/>
          </a:prstGeom>
          <a:noFill/>
        </p:spPr>
        <p:txBody>
          <a:bodyPr wrap="none" rtlCol="0">
            <a:spAutoFit/>
          </a:bodyPr>
          <a:lstStyle/>
          <a:p>
            <a:r>
              <a:rPr lang="en-IN" dirty="0"/>
              <a:t>l</a:t>
            </a:r>
            <a:r>
              <a:rPr lang="en-IN" dirty="0" smtClean="0"/>
              <a:t>* = 1</a:t>
            </a:r>
            <a:endParaRPr lang="en-IN" dirty="0"/>
          </a:p>
        </p:txBody>
      </p:sp>
    </p:spTree>
    <p:extLst>
      <p:ext uri="{BB962C8B-B14F-4D97-AF65-F5344CB8AC3E}">
        <p14:creationId xmlns:p14="http://schemas.microsoft.com/office/powerpoint/2010/main" val="6215212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IN" dirty="0" smtClean="0"/>
              <a:t>f</a:t>
            </a:r>
            <a:r>
              <a:rPr lang="en-IN" sz="1100" dirty="0" smtClean="0"/>
              <a:t>1</a:t>
            </a:r>
            <a:r>
              <a:rPr lang="en-IN" dirty="0" smtClean="0"/>
              <a:t>[1</a:t>
            </a:r>
            <a:r>
              <a:rPr lang="en-IN" dirty="0"/>
              <a:t>] &lt;- e</a:t>
            </a:r>
            <a:r>
              <a:rPr lang="en-IN" sz="1300" dirty="0"/>
              <a:t>1</a:t>
            </a:r>
            <a:r>
              <a:rPr lang="en-IN" dirty="0"/>
              <a:t> + </a:t>
            </a:r>
            <a:r>
              <a:rPr lang="en-IN" dirty="0" smtClean="0"/>
              <a:t>a</a:t>
            </a:r>
            <a:r>
              <a:rPr lang="en-IN" sz="1000" dirty="0" smtClean="0"/>
              <a:t>1,1</a:t>
            </a:r>
            <a:endParaRPr lang="en-IN" sz="1100" dirty="0" smtClean="0"/>
          </a:p>
          <a:p>
            <a:pPr>
              <a:buFont typeface="+mj-lt"/>
              <a:buAutoNum type="arabicPeriod"/>
            </a:pPr>
            <a:r>
              <a:rPr lang="en-IN" dirty="0" smtClean="0"/>
              <a:t>f</a:t>
            </a:r>
            <a:r>
              <a:rPr lang="en-IN" sz="1100" dirty="0" smtClean="0"/>
              <a:t>2</a:t>
            </a:r>
            <a:r>
              <a:rPr lang="en-IN" dirty="0" smtClean="0"/>
              <a:t>[1</a:t>
            </a:r>
            <a:r>
              <a:rPr lang="en-IN" dirty="0"/>
              <a:t>] &lt;- e</a:t>
            </a:r>
            <a:r>
              <a:rPr lang="en-IN" sz="1100" dirty="0"/>
              <a:t>2</a:t>
            </a:r>
            <a:r>
              <a:rPr lang="en-IN" dirty="0"/>
              <a:t> + </a:t>
            </a:r>
            <a:r>
              <a:rPr lang="en-IN" dirty="0" smtClean="0"/>
              <a:t>a</a:t>
            </a:r>
            <a:r>
              <a:rPr lang="en-IN" sz="1100" dirty="0" smtClean="0"/>
              <a:t>2,1</a:t>
            </a:r>
          </a:p>
          <a:p>
            <a:pPr>
              <a:buFont typeface="+mj-lt"/>
              <a:buAutoNum type="arabicPeriod"/>
            </a:pPr>
            <a:r>
              <a:rPr lang="en-IN" dirty="0" smtClean="0"/>
              <a:t>for </a:t>
            </a:r>
            <a:r>
              <a:rPr lang="en-IN" dirty="0"/>
              <a:t>j &lt;- 2 to </a:t>
            </a:r>
            <a:r>
              <a:rPr lang="en-IN" dirty="0" smtClean="0"/>
              <a:t>n</a:t>
            </a:r>
          </a:p>
          <a:p>
            <a:pPr>
              <a:buFont typeface="+mj-lt"/>
              <a:buAutoNum type="arabicPeriod"/>
            </a:pPr>
            <a:r>
              <a:rPr lang="en-IN" dirty="0" smtClean="0"/>
              <a:t>      </a:t>
            </a:r>
            <a:r>
              <a:rPr lang="en-IN" dirty="0"/>
              <a:t>do if f</a:t>
            </a:r>
            <a:r>
              <a:rPr lang="en-IN" sz="1100" dirty="0"/>
              <a:t>1</a:t>
            </a:r>
            <a:r>
              <a:rPr lang="en-IN" dirty="0"/>
              <a:t>[j-1] + a</a:t>
            </a:r>
            <a:r>
              <a:rPr lang="en-IN" sz="1100" dirty="0"/>
              <a:t>1,j</a:t>
            </a:r>
            <a:r>
              <a:rPr lang="en-IN" dirty="0"/>
              <a:t> &lt;= f</a:t>
            </a:r>
            <a:r>
              <a:rPr lang="en-IN" sz="1100" dirty="0"/>
              <a:t>2</a:t>
            </a:r>
            <a:r>
              <a:rPr lang="en-IN" dirty="0"/>
              <a:t>[j-1] + t</a:t>
            </a:r>
            <a:r>
              <a:rPr lang="en-IN" sz="1100" dirty="0"/>
              <a:t>2,j-1</a:t>
            </a:r>
            <a:r>
              <a:rPr lang="en-IN" dirty="0"/>
              <a:t> + </a:t>
            </a:r>
            <a:r>
              <a:rPr lang="en-IN" dirty="0" smtClean="0"/>
              <a:t>a</a:t>
            </a:r>
            <a:r>
              <a:rPr lang="en-IN" sz="1100" dirty="0" smtClean="0"/>
              <a:t>1,j</a:t>
            </a:r>
          </a:p>
          <a:p>
            <a:pPr>
              <a:buFont typeface="+mj-lt"/>
              <a:buAutoNum type="arabicPeriod"/>
            </a:pPr>
            <a:r>
              <a:rPr lang="en-IN" dirty="0"/>
              <a:t>	then f</a:t>
            </a:r>
            <a:r>
              <a:rPr lang="en-IN" sz="1100" dirty="0"/>
              <a:t>1</a:t>
            </a:r>
            <a:r>
              <a:rPr lang="en-IN" dirty="0"/>
              <a:t>[j] &lt;- f</a:t>
            </a:r>
            <a:r>
              <a:rPr lang="en-IN" sz="1100" dirty="0"/>
              <a:t>1</a:t>
            </a:r>
            <a:r>
              <a:rPr lang="en-IN" dirty="0"/>
              <a:t>[j-1] + </a:t>
            </a:r>
            <a:r>
              <a:rPr lang="en-IN" dirty="0" smtClean="0"/>
              <a:t>a</a:t>
            </a:r>
            <a:r>
              <a:rPr lang="en-IN" sz="1100" dirty="0" smtClean="0"/>
              <a:t>1,j</a:t>
            </a:r>
          </a:p>
          <a:p>
            <a:pPr>
              <a:buFont typeface="+mj-lt"/>
              <a:buAutoNum type="arabicPeriod"/>
            </a:pPr>
            <a:r>
              <a:rPr lang="en-IN" dirty="0"/>
              <a:t>		l</a:t>
            </a:r>
            <a:r>
              <a:rPr lang="en-IN" sz="1100" dirty="0"/>
              <a:t>1</a:t>
            </a:r>
            <a:r>
              <a:rPr lang="en-IN" dirty="0"/>
              <a:t>[j] &lt;- </a:t>
            </a:r>
            <a:r>
              <a:rPr lang="en-IN" dirty="0" smtClean="0"/>
              <a:t>1</a:t>
            </a:r>
          </a:p>
          <a:p>
            <a:pPr>
              <a:buFont typeface="+mj-lt"/>
              <a:buAutoNum type="arabicPeriod"/>
            </a:pPr>
            <a:r>
              <a:rPr lang="en-IN" dirty="0"/>
              <a:t>	else f</a:t>
            </a:r>
            <a:r>
              <a:rPr lang="en-IN" sz="1100" dirty="0"/>
              <a:t>1</a:t>
            </a:r>
            <a:r>
              <a:rPr lang="en-IN" dirty="0"/>
              <a:t>[j] &lt;- f</a:t>
            </a:r>
            <a:r>
              <a:rPr lang="en-IN" sz="1100" dirty="0"/>
              <a:t>2</a:t>
            </a:r>
            <a:r>
              <a:rPr lang="en-IN" dirty="0"/>
              <a:t>[j-1] + t</a:t>
            </a:r>
            <a:r>
              <a:rPr lang="en-IN" sz="1100" dirty="0"/>
              <a:t>2,j-1</a:t>
            </a:r>
            <a:r>
              <a:rPr lang="en-IN" dirty="0"/>
              <a:t> + </a:t>
            </a:r>
            <a:r>
              <a:rPr lang="en-IN" dirty="0" smtClean="0"/>
              <a:t>a</a:t>
            </a:r>
            <a:r>
              <a:rPr lang="en-IN" sz="1100" dirty="0" smtClean="0"/>
              <a:t>1,j</a:t>
            </a:r>
          </a:p>
          <a:p>
            <a:pPr>
              <a:buFont typeface="+mj-lt"/>
              <a:buAutoNum type="arabicPeriod"/>
            </a:pPr>
            <a:r>
              <a:rPr lang="en-IN" dirty="0"/>
              <a:t>		</a:t>
            </a:r>
            <a:r>
              <a:rPr lang="en-IN" dirty="0" smtClean="0"/>
              <a:t>l</a:t>
            </a:r>
            <a:r>
              <a:rPr lang="en-IN" sz="1100" dirty="0" smtClean="0"/>
              <a:t>1</a:t>
            </a:r>
            <a:r>
              <a:rPr lang="en-IN" dirty="0" smtClean="0"/>
              <a:t>[j] &lt;- 2</a:t>
            </a:r>
          </a:p>
          <a:p>
            <a:pPr>
              <a:buFont typeface="+mj-lt"/>
              <a:buAutoNum type="arabicPeriod"/>
            </a:pPr>
            <a:r>
              <a:rPr lang="en-IN" dirty="0" smtClean="0"/>
              <a:t>          if f</a:t>
            </a:r>
            <a:r>
              <a:rPr lang="en-IN" sz="1100" dirty="0" smtClean="0"/>
              <a:t>2</a:t>
            </a:r>
            <a:r>
              <a:rPr lang="en-IN" dirty="0" smtClean="0"/>
              <a:t>[j-1] + a</a:t>
            </a:r>
            <a:r>
              <a:rPr lang="en-IN" sz="1100" dirty="0" smtClean="0"/>
              <a:t>2,j</a:t>
            </a:r>
            <a:r>
              <a:rPr lang="en-IN" dirty="0" smtClean="0"/>
              <a:t> &lt;= f</a:t>
            </a:r>
            <a:r>
              <a:rPr lang="en-IN" sz="1100" dirty="0" smtClean="0"/>
              <a:t>1</a:t>
            </a:r>
            <a:r>
              <a:rPr lang="en-IN" dirty="0" smtClean="0"/>
              <a:t>[j-1] + t</a:t>
            </a:r>
            <a:r>
              <a:rPr lang="en-IN" sz="1100" dirty="0" smtClean="0"/>
              <a:t>1,j-1</a:t>
            </a:r>
            <a:r>
              <a:rPr lang="en-IN" dirty="0" smtClean="0"/>
              <a:t> + a</a:t>
            </a:r>
            <a:r>
              <a:rPr lang="en-IN" sz="1100" dirty="0" smtClean="0"/>
              <a:t>2,j</a:t>
            </a:r>
          </a:p>
          <a:p>
            <a:pPr>
              <a:buFont typeface="+mj-lt"/>
              <a:buAutoNum type="arabicPeriod"/>
            </a:pPr>
            <a:r>
              <a:rPr lang="en-IN" dirty="0" smtClean="0"/>
              <a:t>	then f</a:t>
            </a:r>
            <a:r>
              <a:rPr lang="en-IN" sz="1100" dirty="0" smtClean="0"/>
              <a:t>2</a:t>
            </a:r>
            <a:r>
              <a:rPr lang="en-IN" dirty="0" smtClean="0"/>
              <a:t>[j] &lt;- f</a:t>
            </a:r>
            <a:r>
              <a:rPr lang="en-IN" sz="1100" dirty="0" smtClean="0"/>
              <a:t>2</a:t>
            </a:r>
            <a:r>
              <a:rPr lang="en-IN" dirty="0" smtClean="0"/>
              <a:t>[j-1] + a</a:t>
            </a:r>
            <a:r>
              <a:rPr lang="en-IN" sz="1100" dirty="0" smtClean="0"/>
              <a:t>2,j</a:t>
            </a:r>
          </a:p>
          <a:p>
            <a:pPr>
              <a:buFont typeface="+mj-lt"/>
              <a:buAutoNum type="arabicPeriod"/>
            </a:pPr>
            <a:r>
              <a:rPr lang="en-IN" dirty="0" smtClean="0"/>
              <a:t>		l</a:t>
            </a:r>
            <a:r>
              <a:rPr lang="en-IN" sz="1100" dirty="0" smtClean="0"/>
              <a:t>2</a:t>
            </a:r>
            <a:r>
              <a:rPr lang="en-IN" dirty="0" smtClean="0"/>
              <a:t>[j] &lt;- 2</a:t>
            </a:r>
          </a:p>
          <a:p>
            <a:pPr>
              <a:buFont typeface="+mj-lt"/>
              <a:buAutoNum type="arabicPeriod"/>
            </a:pPr>
            <a:r>
              <a:rPr lang="en-IN" dirty="0" smtClean="0"/>
              <a:t>        else f</a:t>
            </a:r>
            <a:r>
              <a:rPr lang="en-IN" sz="1100" dirty="0" smtClean="0"/>
              <a:t>2</a:t>
            </a:r>
            <a:r>
              <a:rPr lang="en-IN" dirty="0" smtClean="0"/>
              <a:t>[j] &lt;- f</a:t>
            </a:r>
            <a:r>
              <a:rPr lang="en-IN" sz="1100" dirty="0" smtClean="0"/>
              <a:t>1</a:t>
            </a:r>
            <a:r>
              <a:rPr lang="en-IN" dirty="0" smtClean="0"/>
              <a:t>[j-1] + t</a:t>
            </a:r>
            <a:r>
              <a:rPr lang="en-IN" sz="1100" dirty="0" smtClean="0"/>
              <a:t>1,j-1</a:t>
            </a:r>
            <a:r>
              <a:rPr lang="en-IN" dirty="0" smtClean="0"/>
              <a:t> + a</a:t>
            </a:r>
            <a:r>
              <a:rPr lang="en-IN" sz="1100" dirty="0" smtClean="0"/>
              <a:t>2,j</a:t>
            </a:r>
          </a:p>
          <a:p>
            <a:pPr>
              <a:buFont typeface="+mj-lt"/>
              <a:buAutoNum type="arabicPeriod"/>
            </a:pPr>
            <a:r>
              <a:rPr lang="en-IN" dirty="0" smtClean="0"/>
              <a:t>	l</a:t>
            </a:r>
            <a:r>
              <a:rPr lang="en-IN" sz="1100" dirty="0" smtClean="0"/>
              <a:t>2</a:t>
            </a:r>
            <a:r>
              <a:rPr lang="en-IN" dirty="0" smtClean="0"/>
              <a:t>[j] &lt;- 1</a:t>
            </a:r>
            <a:endParaRPr lang="en-IN" dirty="0"/>
          </a:p>
        </p:txBody>
      </p:sp>
      <p:sp>
        <p:nvSpPr>
          <p:cNvPr id="5" name="Right Brace 4"/>
          <p:cNvSpPr/>
          <p:nvPr/>
        </p:nvSpPr>
        <p:spPr>
          <a:xfrm>
            <a:off x="4383932" y="2217906"/>
            <a:ext cx="149157" cy="3955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4591455" y="2284897"/>
            <a:ext cx="2525050" cy="261610"/>
          </a:xfrm>
          <a:prstGeom prst="rect">
            <a:avLst/>
          </a:prstGeom>
          <a:noFill/>
        </p:spPr>
        <p:txBody>
          <a:bodyPr wrap="none" rtlCol="0">
            <a:spAutoFit/>
          </a:bodyPr>
          <a:lstStyle/>
          <a:p>
            <a:r>
              <a:rPr lang="en-IN" sz="1100" dirty="0" smtClean="0"/>
              <a:t>Compute Initial values of f</a:t>
            </a:r>
            <a:r>
              <a:rPr lang="en-IN" sz="800" dirty="0" smtClean="0"/>
              <a:t>1</a:t>
            </a:r>
            <a:r>
              <a:rPr lang="en-IN" sz="1100" dirty="0" smtClean="0"/>
              <a:t> and f</a:t>
            </a:r>
            <a:r>
              <a:rPr lang="en-IN" sz="800" dirty="0" smtClean="0"/>
              <a:t>2</a:t>
            </a:r>
            <a:endParaRPr lang="en-IN" sz="800" dirty="0"/>
          </a:p>
        </p:txBody>
      </p:sp>
      <p:sp>
        <p:nvSpPr>
          <p:cNvPr id="7" name="Right Brace 6"/>
          <p:cNvSpPr/>
          <p:nvPr/>
        </p:nvSpPr>
        <p:spPr>
          <a:xfrm>
            <a:off x="6190034" y="2775107"/>
            <a:ext cx="489625" cy="1292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6728297" y="3290645"/>
            <a:ext cx="2597186" cy="261610"/>
          </a:xfrm>
          <a:prstGeom prst="rect">
            <a:avLst/>
          </a:prstGeom>
          <a:noFill/>
        </p:spPr>
        <p:txBody>
          <a:bodyPr wrap="none" rtlCol="0">
            <a:spAutoFit/>
          </a:bodyPr>
          <a:lstStyle/>
          <a:p>
            <a:r>
              <a:rPr lang="en-IN" sz="1100" dirty="0" smtClean="0"/>
              <a:t>Compute the values of f</a:t>
            </a:r>
            <a:r>
              <a:rPr lang="en-IN" sz="800" dirty="0" smtClean="0"/>
              <a:t>1</a:t>
            </a:r>
            <a:r>
              <a:rPr lang="en-IN" sz="1100" dirty="0" smtClean="0"/>
              <a:t>[j] and l</a:t>
            </a:r>
            <a:r>
              <a:rPr lang="en-IN" sz="800" dirty="0" smtClean="0"/>
              <a:t>1</a:t>
            </a:r>
            <a:r>
              <a:rPr lang="en-IN" sz="1100" dirty="0" smtClean="0"/>
              <a:t>[j]</a:t>
            </a:r>
            <a:endParaRPr lang="en-IN" sz="1100" dirty="0"/>
          </a:p>
        </p:txBody>
      </p:sp>
      <p:sp>
        <p:nvSpPr>
          <p:cNvPr id="9" name="Right Brace 8"/>
          <p:cNvSpPr/>
          <p:nvPr/>
        </p:nvSpPr>
        <p:spPr>
          <a:xfrm>
            <a:off x="6190034" y="4231013"/>
            <a:ext cx="489625" cy="1292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6789905" y="4746551"/>
            <a:ext cx="2597186" cy="261610"/>
          </a:xfrm>
          <a:prstGeom prst="rect">
            <a:avLst/>
          </a:prstGeom>
          <a:noFill/>
        </p:spPr>
        <p:txBody>
          <a:bodyPr wrap="none" rtlCol="0">
            <a:spAutoFit/>
          </a:bodyPr>
          <a:lstStyle/>
          <a:p>
            <a:r>
              <a:rPr lang="en-IN" sz="1100" dirty="0" smtClean="0"/>
              <a:t>Compute the values of f</a:t>
            </a:r>
            <a:r>
              <a:rPr lang="en-IN" sz="800" dirty="0"/>
              <a:t>2</a:t>
            </a:r>
            <a:r>
              <a:rPr lang="en-IN" sz="1100" dirty="0" smtClean="0"/>
              <a:t>[j] and l</a:t>
            </a:r>
            <a:r>
              <a:rPr lang="en-IN" sz="800" dirty="0"/>
              <a:t>2</a:t>
            </a:r>
            <a:r>
              <a:rPr lang="en-IN" sz="1100" dirty="0" smtClean="0"/>
              <a:t>[j]</a:t>
            </a:r>
            <a:endParaRPr lang="en-IN" sz="1100" dirty="0"/>
          </a:p>
        </p:txBody>
      </p:sp>
    </p:spTree>
    <p:extLst>
      <p:ext uri="{BB962C8B-B14F-4D97-AF65-F5344CB8AC3E}">
        <p14:creationId xmlns:p14="http://schemas.microsoft.com/office/powerpoint/2010/main" val="42368495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228600" indent="-228600">
              <a:buFont typeface="+mj-lt"/>
              <a:buAutoNum type="arabicPeriod" startAt="14"/>
            </a:pPr>
            <a:r>
              <a:rPr lang="en-IN" sz="1100" dirty="0" smtClean="0"/>
              <a:t>  	if f1[n] + x1 &lt;= f2[n] + x2</a:t>
            </a:r>
          </a:p>
          <a:p>
            <a:pPr marL="228600" indent="-228600">
              <a:buFont typeface="+mj-lt"/>
              <a:buAutoNum type="arabicPeriod" startAt="14"/>
            </a:pPr>
            <a:r>
              <a:rPr lang="en-IN" sz="1100" dirty="0"/>
              <a:t>	</a:t>
            </a:r>
            <a:r>
              <a:rPr lang="en-IN" sz="1100" dirty="0" smtClean="0"/>
              <a:t>            then </a:t>
            </a:r>
            <a:r>
              <a:rPr lang="en-IN" sz="1100" dirty="0"/>
              <a:t>f* =  f1[n] + </a:t>
            </a:r>
            <a:r>
              <a:rPr lang="en-IN" sz="1100" dirty="0" smtClean="0"/>
              <a:t>x1</a:t>
            </a:r>
          </a:p>
          <a:p>
            <a:pPr marL="228600" indent="-228600">
              <a:buFont typeface="+mj-lt"/>
              <a:buAutoNum type="arabicPeriod" startAt="14"/>
            </a:pPr>
            <a:r>
              <a:rPr lang="en-IN" sz="1100" dirty="0"/>
              <a:t> </a:t>
            </a:r>
            <a:r>
              <a:rPr lang="en-IN" sz="1100" dirty="0" smtClean="0"/>
              <a:t>                   </a:t>
            </a:r>
            <a:r>
              <a:rPr lang="en-IN" sz="1100" dirty="0"/>
              <a:t>	l* = </a:t>
            </a:r>
            <a:r>
              <a:rPr lang="en-IN" sz="1100" dirty="0" smtClean="0"/>
              <a:t>1</a:t>
            </a:r>
          </a:p>
          <a:p>
            <a:pPr marL="228600" indent="-228600">
              <a:buFont typeface="+mj-lt"/>
              <a:buAutoNum type="arabicPeriod" startAt="14"/>
            </a:pPr>
            <a:r>
              <a:rPr lang="en-IN" sz="1100" dirty="0"/>
              <a:t> </a:t>
            </a:r>
            <a:r>
              <a:rPr lang="en-IN" sz="1100" dirty="0" smtClean="0"/>
              <a:t> 	else </a:t>
            </a:r>
            <a:r>
              <a:rPr lang="en-IN" sz="1100" dirty="0"/>
              <a:t>f* = f2[n] + </a:t>
            </a:r>
            <a:r>
              <a:rPr lang="en-IN" sz="1100" dirty="0" smtClean="0"/>
              <a:t>x2</a:t>
            </a:r>
          </a:p>
          <a:p>
            <a:pPr marL="228600" indent="-228600">
              <a:buFont typeface="+mj-lt"/>
              <a:buAutoNum type="arabicPeriod" startAt="14"/>
            </a:pPr>
            <a:r>
              <a:rPr lang="en-IN" sz="1100" dirty="0" smtClean="0"/>
              <a:t> 			l</a:t>
            </a:r>
            <a:r>
              <a:rPr lang="en-IN" sz="1100" dirty="0"/>
              <a:t>* = </a:t>
            </a:r>
            <a:r>
              <a:rPr lang="en-IN" sz="1100" dirty="0" smtClean="0"/>
              <a:t>2</a:t>
            </a:r>
          </a:p>
          <a:p>
            <a:pPr marL="228600" indent="-228600">
              <a:buFont typeface="+mj-lt"/>
              <a:buAutoNum type="arabicPeriod" startAt="14"/>
            </a:pPr>
            <a:endParaRPr lang="en-IN" sz="1100" dirty="0"/>
          </a:p>
          <a:p>
            <a:pPr marL="228600" indent="-228600">
              <a:buFont typeface="+mj-lt"/>
              <a:buAutoNum type="arabicPeriod" startAt="14"/>
            </a:pPr>
            <a:endParaRPr lang="en-IN" sz="1100" dirty="0" smtClean="0"/>
          </a:p>
          <a:p>
            <a:pPr marL="0" indent="0">
              <a:buNone/>
            </a:pPr>
            <a:r>
              <a:rPr lang="en-IN" sz="1100" dirty="0" smtClean="0"/>
              <a:t>Where,</a:t>
            </a:r>
            <a:endParaRPr lang="en-IN" sz="1100" dirty="0"/>
          </a:p>
          <a:p>
            <a:pPr marL="0" indent="0">
              <a:buNone/>
            </a:pPr>
            <a:r>
              <a:rPr lang="en-IN" sz="1100" dirty="0"/>
              <a:t>a[</a:t>
            </a:r>
            <a:r>
              <a:rPr lang="en-IN" sz="1100" dirty="0" err="1"/>
              <a:t>i,j</a:t>
            </a:r>
            <a:r>
              <a:rPr lang="en-IN" sz="1100" dirty="0"/>
              <a:t>] = assembly time on </a:t>
            </a:r>
            <a:r>
              <a:rPr lang="en-IN" sz="1100" dirty="0" err="1"/>
              <a:t>jth</a:t>
            </a:r>
            <a:r>
              <a:rPr lang="en-IN" sz="1100" dirty="0"/>
              <a:t> station on </a:t>
            </a:r>
            <a:r>
              <a:rPr lang="en-IN" sz="1100" dirty="0" err="1"/>
              <a:t>ith</a:t>
            </a:r>
            <a:r>
              <a:rPr lang="en-IN" sz="1100" dirty="0"/>
              <a:t> line</a:t>
            </a:r>
          </a:p>
          <a:p>
            <a:pPr marL="0" indent="0">
              <a:buNone/>
            </a:pPr>
            <a:r>
              <a:rPr lang="en-IN" sz="1100" dirty="0"/>
              <a:t>t[</a:t>
            </a:r>
            <a:r>
              <a:rPr lang="en-IN" sz="1100" dirty="0" err="1"/>
              <a:t>i,j</a:t>
            </a:r>
            <a:r>
              <a:rPr lang="en-IN" sz="1100" dirty="0"/>
              <a:t>] = transit time from </a:t>
            </a:r>
            <a:r>
              <a:rPr lang="en-IN" sz="1100" dirty="0" err="1"/>
              <a:t>jth</a:t>
            </a:r>
            <a:r>
              <a:rPr lang="en-IN" sz="1100" dirty="0"/>
              <a:t> station on </a:t>
            </a:r>
            <a:r>
              <a:rPr lang="en-IN" sz="1100" dirty="0" err="1"/>
              <a:t>ith</a:t>
            </a:r>
            <a:r>
              <a:rPr lang="en-IN" sz="1100" dirty="0"/>
              <a:t> line to j+1th station on another line</a:t>
            </a:r>
          </a:p>
          <a:p>
            <a:pPr marL="0" indent="0">
              <a:buNone/>
            </a:pPr>
            <a:r>
              <a:rPr lang="en-IN" sz="1100" dirty="0"/>
              <a:t>e[i] = entry time on line i</a:t>
            </a:r>
          </a:p>
          <a:p>
            <a:pPr marL="0" indent="0">
              <a:buNone/>
            </a:pPr>
            <a:r>
              <a:rPr lang="en-IN" sz="1100" dirty="0"/>
              <a:t>x[i] = exit time on line i</a:t>
            </a:r>
          </a:p>
          <a:p>
            <a:pPr marL="0" indent="0">
              <a:buNone/>
            </a:pPr>
            <a:r>
              <a:rPr lang="en-IN" sz="1100" dirty="0"/>
              <a:t>n = no of station on every line</a:t>
            </a:r>
          </a:p>
        </p:txBody>
      </p:sp>
      <p:sp>
        <p:nvSpPr>
          <p:cNvPr id="4" name="Right Brace 3"/>
          <p:cNvSpPr/>
          <p:nvPr/>
        </p:nvSpPr>
        <p:spPr>
          <a:xfrm>
            <a:off x="5113506" y="2133600"/>
            <a:ext cx="489625" cy="1292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5748319" y="2649138"/>
            <a:ext cx="4634602" cy="261610"/>
          </a:xfrm>
          <a:prstGeom prst="rect">
            <a:avLst/>
          </a:prstGeom>
          <a:noFill/>
        </p:spPr>
        <p:txBody>
          <a:bodyPr wrap="none" rtlCol="0">
            <a:spAutoFit/>
          </a:bodyPr>
          <a:lstStyle/>
          <a:p>
            <a:r>
              <a:rPr lang="en-IN" sz="1100" smtClean="0"/>
              <a:t>Compute the values of the fastest time through the entire factory</a:t>
            </a:r>
            <a:endParaRPr lang="en-IN" sz="1100" dirty="0"/>
          </a:p>
        </p:txBody>
      </p:sp>
      <p:sp>
        <p:nvSpPr>
          <p:cNvPr id="8" name="TextBox 7"/>
          <p:cNvSpPr txBox="1"/>
          <p:nvPr/>
        </p:nvSpPr>
        <p:spPr>
          <a:xfrm>
            <a:off x="7956497" y="3856987"/>
            <a:ext cx="2743059" cy="369332"/>
          </a:xfrm>
          <a:prstGeom prst="rect">
            <a:avLst/>
          </a:prstGeom>
          <a:noFill/>
        </p:spPr>
        <p:txBody>
          <a:bodyPr wrap="none" rtlCol="0">
            <a:spAutoFit/>
          </a:bodyPr>
          <a:lstStyle/>
          <a:p>
            <a:r>
              <a:rPr lang="en-IN" b="1" dirty="0" smtClean="0">
                <a:solidFill>
                  <a:srgbClr val="FF0000"/>
                </a:solidFill>
              </a:rPr>
              <a:t>Time Complexity = </a:t>
            </a:r>
            <a:r>
              <a:rPr lang="en-IN" b="1" dirty="0" smtClean="0">
                <a:solidFill>
                  <a:srgbClr val="FF0000"/>
                </a:solidFill>
                <a:latin typeface="Calibri" panose="020F0502020204030204" pitchFamily="34" charset="0"/>
                <a:cs typeface="Calibri" panose="020F0502020204030204" pitchFamily="34" charset="0"/>
              </a:rPr>
              <a:t>Ɵ(n)</a:t>
            </a:r>
            <a:endParaRPr lang="en-IN" b="1" dirty="0">
              <a:solidFill>
                <a:srgbClr val="FF0000"/>
              </a:solidFill>
            </a:endParaRPr>
          </a:p>
        </p:txBody>
      </p:sp>
    </p:spTree>
    <p:extLst>
      <p:ext uri="{BB962C8B-B14F-4D97-AF65-F5344CB8AC3E}">
        <p14:creationId xmlns:p14="http://schemas.microsoft.com/office/powerpoint/2010/main" val="3405827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Example: Finding of shortest path in a given graph uses the principle of optimality.</a:t>
            </a:r>
          </a:p>
          <a:p>
            <a:pPr algn="just"/>
            <a:r>
              <a:rPr lang="en-IN" dirty="0" smtClean="0"/>
              <a:t>Suppose </a:t>
            </a:r>
            <a:r>
              <a:rPr lang="en-IN" dirty="0"/>
              <a:t>that in solving a problem, we have to make a sequence </a:t>
            </a:r>
            <a:r>
              <a:rPr lang="en-IN" dirty="0" smtClean="0"/>
              <a:t>od </a:t>
            </a:r>
            <a:r>
              <a:rPr lang="en-IN" dirty="0"/>
              <a:t>decisions D1, D2, ...., Dn. If this sequence is optimal then the last k decisions, 1&lt;k&lt;n must be optimal</a:t>
            </a:r>
            <a:r>
              <a:rPr lang="en-IN" dirty="0" smtClean="0"/>
              <a:t>.</a:t>
            </a:r>
            <a:endParaRPr lang="en-IN" dirty="0"/>
          </a:p>
          <a:p>
            <a:pPr algn="just"/>
            <a:r>
              <a:rPr lang="en-IN" dirty="0"/>
              <a:t>If i, i1, i2, ..., j is a shortest path from i to j, then i1, i2, ... , must be a shortest path from i1 to j.</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34896714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712908" y="765242"/>
            <a:ext cx="8444213" cy="3017601"/>
          </a:xfrm>
          <a:prstGeom prst="rect">
            <a:avLst/>
          </a:prstGeom>
        </p:spPr>
      </p:pic>
      <p:pic>
        <p:nvPicPr>
          <p:cNvPr id="5" name="Picture 4"/>
          <p:cNvPicPr>
            <a:picLocks noChangeAspect="1"/>
          </p:cNvPicPr>
          <p:nvPr/>
        </p:nvPicPr>
        <p:blipFill>
          <a:blip r:embed="rId3"/>
          <a:stretch>
            <a:fillRect/>
          </a:stretch>
        </p:blipFill>
        <p:spPr>
          <a:xfrm>
            <a:off x="3178363" y="4232394"/>
            <a:ext cx="6807013" cy="1613068"/>
          </a:xfrm>
          <a:prstGeom prst="rect">
            <a:avLst/>
          </a:prstGeom>
        </p:spPr>
      </p:pic>
      <p:sp>
        <p:nvSpPr>
          <p:cNvPr id="6" name="TextBox 5"/>
          <p:cNvSpPr txBox="1"/>
          <p:nvPr/>
        </p:nvSpPr>
        <p:spPr>
          <a:xfrm>
            <a:off x="10243346" y="4649822"/>
            <a:ext cx="982961" cy="646331"/>
          </a:xfrm>
          <a:prstGeom prst="rect">
            <a:avLst/>
          </a:prstGeom>
          <a:noFill/>
        </p:spPr>
        <p:txBody>
          <a:bodyPr wrap="none" rtlCol="0">
            <a:spAutoFit/>
          </a:bodyPr>
          <a:lstStyle/>
          <a:p>
            <a:r>
              <a:rPr lang="en-IN" dirty="0" smtClean="0"/>
              <a:t>F* = 28 </a:t>
            </a:r>
          </a:p>
          <a:p>
            <a:r>
              <a:rPr lang="en-IN" dirty="0"/>
              <a:t>l</a:t>
            </a:r>
            <a:r>
              <a:rPr lang="en-IN" dirty="0" smtClean="0"/>
              <a:t>* = 1</a:t>
            </a:r>
            <a:endParaRPr lang="en-IN" dirty="0"/>
          </a:p>
        </p:txBody>
      </p:sp>
    </p:spTree>
    <p:extLst>
      <p:ext uri="{BB962C8B-B14F-4D97-AF65-F5344CB8AC3E}">
        <p14:creationId xmlns:p14="http://schemas.microsoft.com/office/powerpoint/2010/main" val="13982429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Travelling Salesman Problem</a:t>
            </a:r>
            <a:endParaRPr lang="en-IN" b="1" dirty="0"/>
          </a:p>
        </p:txBody>
      </p:sp>
      <p:sp>
        <p:nvSpPr>
          <p:cNvPr id="3" name="Content Placeholder 2"/>
          <p:cNvSpPr>
            <a:spLocks noGrp="1"/>
          </p:cNvSpPr>
          <p:nvPr>
            <p:ph idx="1"/>
          </p:nvPr>
        </p:nvSpPr>
        <p:spPr/>
        <p:txBody>
          <a:bodyPr/>
          <a:lstStyle/>
          <a:p>
            <a:pPr algn="just"/>
            <a:r>
              <a:rPr lang="en-IN" dirty="0"/>
              <a:t>Given a set of cities and distance between every pair of cities, the problem is to find the shortest possible route that visits every city exactly once and returns to the starting point</a:t>
            </a:r>
            <a:r>
              <a:rPr lang="en-IN" dirty="0" smtClean="0"/>
              <a:t>.</a:t>
            </a:r>
          </a:p>
          <a:p>
            <a:pPr algn="just"/>
            <a:r>
              <a:rPr lang="en-IN" dirty="0" smtClean="0"/>
              <a:t>This algorithm can be solve by brute force method, dynamic programming and branch and bound method.</a:t>
            </a:r>
          </a:p>
          <a:p>
            <a:pPr algn="just"/>
            <a:r>
              <a:rPr lang="en-IN" dirty="0" smtClean="0"/>
              <a:t>Brute force method: Find out all possible path and select minimum path.</a:t>
            </a:r>
          </a:p>
          <a:p>
            <a:pPr algn="just"/>
            <a:r>
              <a:rPr lang="en-IN" dirty="0" smtClean="0"/>
              <a:t>Example:</a:t>
            </a:r>
            <a:endParaRPr lang="en-IN" dirty="0"/>
          </a:p>
        </p:txBody>
      </p:sp>
      <p:pic>
        <p:nvPicPr>
          <p:cNvPr id="7" name="Picture 6"/>
          <p:cNvPicPr>
            <a:picLocks noChangeAspect="1"/>
          </p:cNvPicPr>
          <p:nvPr/>
        </p:nvPicPr>
        <p:blipFill>
          <a:blip r:embed="rId2"/>
          <a:stretch>
            <a:fillRect/>
          </a:stretch>
        </p:blipFill>
        <p:spPr>
          <a:xfrm>
            <a:off x="4674964" y="4630395"/>
            <a:ext cx="1817856" cy="1722968"/>
          </a:xfrm>
          <a:prstGeom prst="rect">
            <a:avLst/>
          </a:prstGeom>
        </p:spPr>
      </p:pic>
      <p:pic>
        <p:nvPicPr>
          <p:cNvPr id="8" name="Picture 7"/>
          <p:cNvPicPr>
            <a:picLocks noChangeAspect="1"/>
          </p:cNvPicPr>
          <p:nvPr/>
        </p:nvPicPr>
        <p:blipFill>
          <a:blip r:embed="rId3"/>
          <a:stretch>
            <a:fillRect/>
          </a:stretch>
        </p:blipFill>
        <p:spPr>
          <a:xfrm>
            <a:off x="6806963" y="4581703"/>
            <a:ext cx="1865257" cy="1771660"/>
          </a:xfrm>
          <a:prstGeom prst="rect">
            <a:avLst/>
          </a:prstGeom>
        </p:spPr>
      </p:pic>
    </p:spTree>
    <p:extLst>
      <p:ext uri="{BB962C8B-B14F-4D97-AF65-F5344CB8AC3E}">
        <p14:creationId xmlns:p14="http://schemas.microsoft.com/office/powerpoint/2010/main" val="37058792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13595" y="1583858"/>
            <a:ext cx="5169452" cy="3899476"/>
          </a:xfrm>
          <a:prstGeom prst="rect">
            <a:avLst/>
          </a:prstGeom>
        </p:spPr>
      </p:pic>
      <p:sp>
        <p:nvSpPr>
          <p:cNvPr id="5" name="TextBox 4"/>
          <p:cNvSpPr txBox="1"/>
          <p:nvPr/>
        </p:nvSpPr>
        <p:spPr>
          <a:xfrm>
            <a:off x="8320394" y="5750757"/>
            <a:ext cx="2021707" cy="369332"/>
          </a:xfrm>
          <a:prstGeom prst="rect">
            <a:avLst/>
          </a:prstGeom>
          <a:noFill/>
        </p:spPr>
        <p:txBody>
          <a:bodyPr wrap="none" rtlCol="0">
            <a:spAutoFit/>
          </a:bodyPr>
          <a:lstStyle/>
          <a:p>
            <a:r>
              <a:rPr lang="en-IN" b="1" dirty="0" smtClean="0">
                <a:solidFill>
                  <a:srgbClr val="FF0000"/>
                </a:solidFill>
              </a:rPr>
              <a:t>Optimal Solution</a:t>
            </a:r>
            <a:endParaRPr lang="en-IN" b="1" dirty="0">
              <a:solidFill>
                <a:srgbClr val="FF0000"/>
              </a:solidFill>
            </a:endParaRPr>
          </a:p>
        </p:txBody>
      </p:sp>
      <p:cxnSp>
        <p:nvCxnSpPr>
          <p:cNvPr id="7" name="Straight Arrow Connector 6"/>
          <p:cNvCxnSpPr/>
          <p:nvPr/>
        </p:nvCxnSpPr>
        <p:spPr>
          <a:xfrm flipV="1">
            <a:off x="9097785" y="5387592"/>
            <a:ext cx="6485" cy="3631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7201714" y="1047347"/>
            <a:ext cx="3055645" cy="369332"/>
          </a:xfrm>
          <a:prstGeom prst="rect">
            <a:avLst/>
          </a:prstGeom>
          <a:noFill/>
        </p:spPr>
        <p:txBody>
          <a:bodyPr wrap="none" rtlCol="0">
            <a:spAutoFit/>
          </a:bodyPr>
          <a:lstStyle/>
          <a:p>
            <a:r>
              <a:rPr lang="en-IN" b="1" dirty="0" smtClean="0">
                <a:solidFill>
                  <a:srgbClr val="FF0000"/>
                </a:solidFill>
              </a:rPr>
              <a:t>Using Brute-Force Method</a:t>
            </a:r>
            <a:endParaRPr lang="en-IN" b="1" dirty="0">
              <a:solidFill>
                <a:srgbClr val="FF0000"/>
              </a:solidFill>
            </a:endParaRPr>
          </a:p>
        </p:txBody>
      </p:sp>
      <p:sp>
        <p:nvSpPr>
          <p:cNvPr id="16" name="TextBox 15"/>
          <p:cNvSpPr txBox="1"/>
          <p:nvPr/>
        </p:nvSpPr>
        <p:spPr>
          <a:xfrm>
            <a:off x="2153055" y="2146570"/>
            <a:ext cx="184731" cy="369332"/>
          </a:xfrm>
          <a:prstGeom prst="rect">
            <a:avLst/>
          </a:prstGeom>
          <a:noFill/>
        </p:spPr>
        <p:txBody>
          <a:bodyPr wrap="none" rtlCol="0">
            <a:spAutoFit/>
          </a:bodyPr>
          <a:lstStyle/>
          <a:p>
            <a:endParaRPr lang="en-IN" dirty="0"/>
          </a:p>
        </p:txBody>
      </p:sp>
      <p:sp>
        <p:nvSpPr>
          <p:cNvPr id="18" name="TextBox 17"/>
          <p:cNvSpPr txBox="1"/>
          <p:nvPr/>
        </p:nvSpPr>
        <p:spPr>
          <a:xfrm>
            <a:off x="2016871" y="1068294"/>
            <a:ext cx="2619628" cy="369332"/>
          </a:xfrm>
          <a:prstGeom prst="rect">
            <a:avLst/>
          </a:prstGeom>
          <a:noFill/>
        </p:spPr>
        <p:txBody>
          <a:bodyPr wrap="none" rtlCol="0">
            <a:spAutoFit/>
          </a:bodyPr>
          <a:lstStyle/>
          <a:p>
            <a:r>
              <a:rPr lang="en-IN" b="1" dirty="0" smtClean="0">
                <a:solidFill>
                  <a:srgbClr val="FF0000"/>
                </a:solidFill>
              </a:rPr>
              <a:t>Using Greedy Method</a:t>
            </a:r>
            <a:endParaRPr lang="en-IN" b="1" dirty="0">
              <a:solidFill>
                <a:srgbClr val="FF0000"/>
              </a:solidFill>
            </a:endParaRPr>
          </a:p>
        </p:txBody>
      </p:sp>
      <p:pic>
        <p:nvPicPr>
          <p:cNvPr id="19" name="Picture 18"/>
          <p:cNvPicPr>
            <a:picLocks noChangeAspect="1"/>
          </p:cNvPicPr>
          <p:nvPr/>
        </p:nvPicPr>
        <p:blipFill>
          <a:blip r:embed="rId3"/>
          <a:stretch>
            <a:fillRect/>
          </a:stretch>
        </p:blipFill>
        <p:spPr>
          <a:xfrm>
            <a:off x="2889024" y="1583858"/>
            <a:ext cx="876300" cy="3924300"/>
          </a:xfrm>
          <a:prstGeom prst="rect">
            <a:avLst/>
          </a:prstGeom>
        </p:spPr>
      </p:pic>
      <mc:AlternateContent xmlns:mc="http://schemas.openxmlformats.org/markup-compatibility/2006" xmlns:a14="http://schemas.microsoft.com/office/drawing/2010/main">
        <mc:Choice Requires="a14">
          <p:sp>
            <p:nvSpPr>
              <p:cNvPr id="22" name="TextBox 21"/>
              <p:cNvSpPr txBox="1"/>
              <p:nvPr/>
            </p:nvSpPr>
            <p:spPr>
              <a:xfrm>
                <a:off x="5757272" y="6120089"/>
                <a:ext cx="5581913" cy="369332"/>
              </a:xfrm>
              <a:prstGeom prst="rect">
                <a:avLst/>
              </a:prstGeom>
              <a:noFill/>
            </p:spPr>
            <p:txBody>
              <a:bodyPr wrap="none" rtlCol="0">
                <a:spAutoFit/>
              </a:bodyPr>
              <a:lstStyle/>
              <a:p>
                <a:r>
                  <a:rPr lang="en-IN" b="1" dirty="0" smtClean="0">
                    <a:solidFill>
                      <a:srgbClr val="7030A0"/>
                    </a:solidFill>
                  </a:rPr>
                  <a:t>Time Complexity of Brute-Force Method = n! (</a:t>
                </a:r>
                <a14:m>
                  <m:oMath xmlns:m="http://schemas.openxmlformats.org/officeDocument/2006/math">
                    <m:sSup>
                      <m:sSupPr>
                        <m:ctrlPr>
                          <a:rPr lang="en-IN" b="1" i="1" smtClean="0">
                            <a:solidFill>
                              <a:srgbClr val="7030A0"/>
                            </a:solidFill>
                            <a:latin typeface="Cambria Math" panose="02040503050406030204" pitchFamily="18" charset="0"/>
                          </a:rPr>
                        </m:ctrlPr>
                      </m:sSupPr>
                      <m:e>
                        <m:r>
                          <a:rPr lang="en-IN" b="1" i="1" smtClean="0">
                            <a:solidFill>
                              <a:srgbClr val="7030A0"/>
                            </a:solidFill>
                            <a:latin typeface="Cambria Math" panose="02040503050406030204" pitchFamily="18" charset="0"/>
                          </a:rPr>
                          <m:t>𝒏</m:t>
                        </m:r>
                      </m:e>
                      <m:sup>
                        <m:r>
                          <a:rPr lang="en-IN" b="1" i="1" smtClean="0">
                            <a:solidFill>
                              <a:srgbClr val="7030A0"/>
                            </a:solidFill>
                            <a:latin typeface="Cambria Math" panose="02040503050406030204" pitchFamily="18" charset="0"/>
                          </a:rPr>
                          <m:t>𝒏</m:t>
                        </m:r>
                      </m:sup>
                    </m:sSup>
                  </m:oMath>
                </a14:m>
                <a:r>
                  <a:rPr lang="en-IN" b="1" dirty="0" smtClean="0">
                    <a:solidFill>
                      <a:srgbClr val="7030A0"/>
                    </a:solidFill>
                  </a:rPr>
                  <a:t>)</a:t>
                </a:r>
                <a:endParaRPr lang="en-IN" b="1" dirty="0">
                  <a:solidFill>
                    <a:srgbClr val="7030A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757272" y="6120089"/>
                <a:ext cx="5581913" cy="369332"/>
              </a:xfrm>
              <a:prstGeom prst="rect">
                <a:avLst/>
              </a:prstGeom>
              <a:blipFill rotWithShape="0">
                <a:blip r:embed="rId4"/>
                <a:stretch>
                  <a:fillRect l="-873" t="-9836" b="-24590"/>
                </a:stretch>
              </a:blipFill>
            </p:spPr>
            <p:txBody>
              <a:bodyPr/>
              <a:lstStyle/>
              <a:p>
                <a:r>
                  <a:rPr lang="en-IN">
                    <a:noFill/>
                  </a:rPr>
                  <a:t> </a:t>
                </a:r>
              </a:p>
            </p:txBody>
          </p:sp>
        </mc:Fallback>
      </mc:AlternateContent>
    </p:spTree>
    <p:extLst>
      <p:ext uri="{BB962C8B-B14F-4D97-AF65-F5344CB8AC3E}">
        <p14:creationId xmlns:p14="http://schemas.microsoft.com/office/powerpoint/2010/main" val="24368094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CA" dirty="0" smtClean="0"/>
              <a:t>Example:</a:t>
            </a:r>
            <a:endParaRPr lang="en-IN" dirty="0"/>
          </a:p>
        </p:txBody>
      </p:sp>
      <p:pic>
        <p:nvPicPr>
          <p:cNvPr id="4" name="Picture 3"/>
          <p:cNvPicPr>
            <a:picLocks noChangeAspect="1"/>
          </p:cNvPicPr>
          <p:nvPr/>
        </p:nvPicPr>
        <p:blipFill>
          <a:blip r:embed="rId2"/>
          <a:stretch>
            <a:fillRect/>
          </a:stretch>
        </p:blipFill>
        <p:spPr>
          <a:xfrm>
            <a:off x="3777574" y="2704492"/>
            <a:ext cx="2454613" cy="2420521"/>
          </a:xfrm>
          <a:prstGeom prst="rect">
            <a:avLst/>
          </a:prstGeom>
        </p:spPr>
      </p:pic>
      <p:pic>
        <p:nvPicPr>
          <p:cNvPr id="5" name="Picture 4"/>
          <p:cNvPicPr>
            <a:picLocks noChangeAspect="1"/>
          </p:cNvPicPr>
          <p:nvPr/>
        </p:nvPicPr>
        <p:blipFill>
          <a:blip r:embed="rId3"/>
          <a:stretch>
            <a:fillRect/>
          </a:stretch>
        </p:blipFill>
        <p:spPr>
          <a:xfrm>
            <a:off x="7046912" y="2704492"/>
            <a:ext cx="2543175" cy="2305050"/>
          </a:xfrm>
          <a:prstGeom prst="rect">
            <a:avLst/>
          </a:prstGeom>
        </p:spPr>
      </p:pic>
    </p:spTree>
    <p:extLst>
      <p:ext uri="{BB962C8B-B14F-4D97-AF65-F5344CB8AC3E}">
        <p14:creationId xmlns:p14="http://schemas.microsoft.com/office/powerpoint/2010/main" val="2323514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63045" y="1673158"/>
            <a:ext cx="6070061" cy="4674086"/>
          </a:xfrm>
          <a:prstGeom prst="rect">
            <a:avLst/>
          </a:prstGeom>
        </p:spPr>
      </p:pic>
      <p:sp>
        <p:nvSpPr>
          <p:cNvPr id="5" name="TextBox 4"/>
          <p:cNvSpPr txBox="1"/>
          <p:nvPr/>
        </p:nvSpPr>
        <p:spPr>
          <a:xfrm>
            <a:off x="3045187" y="1160834"/>
            <a:ext cx="6646371" cy="369332"/>
          </a:xfrm>
          <a:prstGeom prst="rect">
            <a:avLst/>
          </a:prstGeom>
          <a:noFill/>
        </p:spPr>
        <p:txBody>
          <a:bodyPr wrap="none" rtlCol="0">
            <a:spAutoFit/>
          </a:bodyPr>
          <a:lstStyle/>
          <a:p>
            <a:r>
              <a:rPr lang="en-IN" b="1" dirty="0" smtClean="0"/>
              <a:t>Travelling Salesman Problem Using Dynamic Programming</a:t>
            </a:r>
            <a:endParaRPr lang="en-IN" b="1" dirty="0"/>
          </a:p>
        </p:txBody>
      </p:sp>
    </p:spTree>
    <p:extLst>
      <p:ext uri="{BB962C8B-B14F-4D97-AF65-F5344CB8AC3E}">
        <p14:creationId xmlns:p14="http://schemas.microsoft.com/office/powerpoint/2010/main" val="39902697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General Formula used to solve this problem:</a:t>
            </a:r>
          </a:p>
          <a:p>
            <a:endParaRPr lang="en-IN" dirty="0"/>
          </a:p>
          <a:p>
            <a:endParaRPr lang="en-IN" dirty="0" smtClean="0"/>
          </a:p>
          <a:p>
            <a:r>
              <a:rPr lang="en-IN" dirty="0" smtClean="0"/>
              <a:t>Calculation steps:</a:t>
            </a:r>
            <a:endParaRPr lang="en-IN" dirty="0"/>
          </a:p>
        </p:txBody>
      </p:sp>
      <p:pic>
        <p:nvPicPr>
          <p:cNvPr id="4" name="Picture 3"/>
          <p:cNvPicPr>
            <a:picLocks noChangeAspect="1"/>
          </p:cNvPicPr>
          <p:nvPr/>
        </p:nvPicPr>
        <p:blipFill>
          <a:blip r:embed="rId2"/>
          <a:stretch>
            <a:fillRect/>
          </a:stretch>
        </p:blipFill>
        <p:spPr>
          <a:xfrm>
            <a:off x="3610179" y="2597793"/>
            <a:ext cx="4288682" cy="779059"/>
          </a:xfrm>
          <a:prstGeom prst="rect">
            <a:avLst/>
          </a:prstGeom>
        </p:spPr>
      </p:pic>
      <p:sp>
        <p:nvSpPr>
          <p:cNvPr id="5" name="TextBox 4"/>
          <p:cNvSpPr txBox="1"/>
          <p:nvPr/>
        </p:nvSpPr>
        <p:spPr>
          <a:xfrm>
            <a:off x="4649820" y="2905329"/>
            <a:ext cx="328936" cy="369332"/>
          </a:xfrm>
          <a:prstGeom prst="rect">
            <a:avLst/>
          </a:prstGeom>
          <a:noFill/>
        </p:spPr>
        <p:txBody>
          <a:bodyPr wrap="none" rtlCol="0">
            <a:spAutoFit/>
          </a:bodyPr>
          <a:lstStyle/>
          <a:p>
            <a:r>
              <a:rPr lang="en-IN" b="1" dirty="0">
                <a:solidFill>
                  <a:srgbClr val="FF0000"/>
                </a:solidFill>
              </a:rPr>
              <a:t>∈</a:t>
            </a:r>
          </a:p>
        </p:txBody>
      </p:sp>
      <p:pic>
        <p:nvPicPr>
          <p:cNvPr id="8" name="Picture 7"/>
          <p:cNvPicPr>
            <a:picLocks noChangeAspect="1"/>
          </p:cNvPicPr>
          <p:nvPr/>
        </p:nvPicPr>
        <p:blipFill>
          <a:blip r:embed="rId3"/>
          <a:stretch>
            <a:fillRect/>
          </a:stretch>
        </p:blipFill>
        <p:spPr>
          <a:xfrm>
            <a:off x="2963311" y="3799203"/>
            <a:ext cx="8479942" cy="1123980"/>
          </a:xfrm>
          <a:prstGeom prst="rect">
            <a:avLst/>
          </a:prstGeom>
        </p:spPr>
      </p:pic>
      <p:sp>
        <p:nvSpPr>
          <p:cNvPr id="9" name="Rectangle 8"/>
          <p:cNvSpPr/>
          <p:nvPr/>
        </p:nvSpPr>
        <p:spPr>
          <a:xfrm>
            <a:off x="5347476" y="4479237"/>
            <a:ext cx="344333" cy="307777"/>
          </a:xfrm>
          <a:prstGeom prst="rect">
            <a:avLst/>
          </a:prstGeom>
        </p:spPr>
        <p:txBody>
          <a:bodyPr wrap="square">
            <a:spAutoFit/>
          </a:bodyPr>
          <a:lstStyle/>
          <a:p>
            <a:r>
              <a:rPr lang="en-IN" sz="1400" b="1" dirty="0">
                <a:latin typeface="Trajan Pro" panose="02020502050506020301" pitchFamily="18" charset="0"/>
              </a:rPr>
              <a:t></a:t>
            </a:r>
            <a:endParaRPr lang="en-IN" sz="1400" b="1" dirty="0"/>
          </a:p>
        </p:txBody>
      </p:sp>
      <p:sp>
        <p:nvSpPr>
          <p:cNvPr id="10" name="Rectangle 9"/>
          <p:cNvSpPr/>
          <p:nvPr/>
        </p:nvSpPr>
        <p:spPr>
          <a:xfrm>
            <a:off x="6188989" y="4499115"/>
            <a:ext cx="344333" cy="307777"/>
          </a:xfrm>
          <a:prstGeom prst="rect">
            <a:avLst/>
          </a:prstGeom>
        </p:spPr>
        <p:txBody>
          <a:bodyPr wrap="square">
            <a:spAutoFit/>
          </a:bodyPr>
          <a:lstStyle/>
          <a:p>
            <a:r>
              <a:rPr lang="en-IN" sz="1400" b="1" dirty="0">
                <a:latin typeface="Trajan Pro" panose="02020502050506020301" pitchFamily="18" charset="0"/>
              </a:rPr>
              <a:t></a:t>
            </a:r>
            <a:endParaRPr lang="en-IN" sz="1400" b="1" dirty="0"/>
          </a:p>
        </p:txBody>
      </p:sp>
      <p:pic>
        <p:nvPicPr>
          <p:cNvPr id="14" name="Picture 13"/>
          <p:cNvPicPr>
            <a:picLocks noChangeAspect="1"/>
          </p:cNvPicPr>
          <p:nvPr/>
        </p:nvPicPr>
        <p:blipFill>
          <a:blip r:embed="rId4"/>
          <a:stretch>
            <a:fillRect/>
          </a:stretch>
        </p:blipFill>
        <p:spPr>
          <a:xfrm>
            <a:off x="2963311" y="4863608"/>
            <a:ext cx="5670480" cy="1509674"/>
          </a:xfrm>
          <a:prstGeom prst="rect">
            <a:avLst/>
          </a:prstGeom>
        </p:spPr>
      </p:pic>
      <p:pic>
        <p:nvPicPr>
          <p:cNvPr id="15" name="Picture 14"/>
          <p:cNvPicPr>
            <a:picLocks noChangeAspect="1"/>
          </p:cNvPicPr>
          <p:nvPr/>
        </p:nvPicPr>
        <p:blipFill>
          <a:blip r:embed="rId5"/>
          <a:stretch>
            <a:fillRect/>
          </a:stretch>
        </p:blipFill>
        <p:spPr>
          <a:xfrm>
            <a:off x="5416703" y="5006536"/>
            <a:ext cx="160272" cy="145247"/>
          </a:xfrm>
          <a:prstGeom prst="rect">
            <a:avLst/>
          </a:prstGeom>
        </p:spPr>
      </p:pic>
      <p:pic>
        <p:nvPicPr>
          <p:cNvPr id="16" name="Picture 15"/>
          <p:cNvPicPr>
            <a:picLocks noChangeAspect="1"/>
          </p:cNvPicPr>
          <p:nvPr/>
        </p:nvPicPr>
        <p:blipFill>
          <a:blip r:embed="rId5"/>
          <a:stretch>
            <a:fillRect/>
          </a:stretch>
        </p:blipFill>
        <p:spPr>
          <a:xfrm>
            <a:off x="5443206" y="5789675"/>
            <a:ext cx="179375" cy="162559"/>
          </a:xfrm>
          <a:prstGeom prst="rect">
            <a:avLst/>
          </a:prstGeom>
        </p:spPr>
      </p:pic>
      <p:pic>
        <p:nvPicPr>
          <p:cNvPr id="17" name="Picture 16"/>
          <p:cNvPicPr>
            <a:picLocks noChangeAspect="1"/>
          </p:cNvPicPr>
          <p:nvPr/>
        </p:nvPicPr>
        <p:blipFill>
          <a:blip r:embed="rId5"/>
          <a:stretch>
            <a:fillRect/>
          </a:stretch>
        </p:blipFill>
        <p:spPr>
          <a:xfrm>
            <a:off x="5426875" y="6020520"/>
            <a:ext cx="185530" cy="168137"/>
          </a:xfrm>
          <a:prstGeom prst="rect">
            <a:avLst/>
          </a:prstGeom>
        </p:spPr>
      </p:pic>
      <p:sp>
        <p:nvSpPr>
          <p:cNvPr id="18" name="TextBox 17"/>
          <p:cNvSpPr txBox="1"/>
          <p:nvPr/>
        </p:nvSpPr>
        <p:spPr>
          <a:xfrm>
            <a:off x="5611133" y="5967064"/>
            <a:ext cx="1714678" cy="338554"/>
          </a:xfrm>
          <a:prstGeom prst="rect">
            <a:avLst/>
          </a:prstGeom>
          <a:noFill/>
        </p:spPr>
        <p:txBody>
          <a:bodyPr wrap="square" rtlCol="0">
            <a:spAutoFit/>
          </a:bodyPr>
          <a:lstStyle/>
          <a:p>
            <a:r>
              <a:rPr lang="en-IN" sz="1600" b="1" dirty="0" smtClean="0">
                <a:solidFill>
                  <a:srgbClr val="7030A0"/>
                </a:solidFill>
              </a:rPr>
              <a:t>=&gt; 12+8=20</a:t>
            </a:r>
            <a:endParaRPr lang="en-IN" sz="1600" b="1" dirty="0">
              <a:solidFill>
                <a:srgbClr val="7030A0"/>
              </a:solidFill>
            </a:endParaRPr>
          </a:p>
        </p:txBody>
      </p:sp>
      <p:sp>
        <p:nvSpPr>
          <p:cNvPr id="19" name="TextBox 18"/>
          <p:cNvSpPr txBox="1"/>
          <p:nvPr/>
        </p:nvSpPr>
        <p:spPr>
          <a:xfrm>
            <a:off x="5608394" y="5708162"/>
            <a:ext cx="1622500" cy="338554"/>
          </a:xfrm>
          <a:prstGeom prst="rect">
            <a:avLst/>
          </a:prstGeom>
          <a:noFill/>
        </p:spPr>
        <p:txBody>
          <a:bodyPr wrap="square" rtlCol="0">
            <a:spAutoFit/>
          </a:bodyPr>
          <a:lstStyle/>
          <a:p>
            <a:r>
              <a:rPr lang="en-IN" sz="1600" b="1" dirty="0" smtClean="0">
                <a:solidFill>
                  <a:srgbClr val="7030A0"/>
                </a:solidFill>
              </a:rPr>
              <a:t>=&gt; 16+5=21</a:t>
            </a:r>
            <a:endParaRPr lang="en-IN" sz="1600" b="1" dirty="0">
              <a:solidFill>
                <a:srgbClr val="7030A0"/>
              </a:solidFill>
            </a:endParaRPr>
          </a:p>
        </p:txBody>
      </p:sp>
      <p:sp>
        <p:nvSpPr>
          <p:cNvPr id="20" name="TextBox 19"/>
          <p:cNvSpPr txBox="1"/>
          <p:nvPr/>
        </p:nvSpPr>
        <p:spPr>
          <a:xfrm>
            <a:off x="8313772" y="5432098"/>
            <a:ext cx="4157087" cy="338554"/>
          </a:xfrm>
          <a:prstGeom prst="rect">
            <a:avLst/>
          </a:prstGeom>
          <a:noFill/>
        </p:spPr>
        <p:txBody>
          <a:bodyPr wrap="square" rtlCol="0">
            <a:spAutoFit/>
          </a:bodyPr>
          <a:lstStyle/>
          <a:p>
            <a:r>
              <a:rPr lang="en-IN" sz="1600" b="1" dirty="0" smtClean="0">
                <a:solidFill>
                  <a:srgbClr val="7030A0"/>
                </a:solidFill>
              </a:rPr>
              <a:t>=&gt; min[7+21=28, 9+20=29]</a:t>
            </a:r>
            <a:endParaRPr lang="en-IN" sz="1600" b="1" dirty="0">
              <a:solidFill>
                <a:srgbClr val="7030A0"/>
              </a:solidFill>
            </a:endParaRPr>
          </a:p>
        </p:txBody>
      </p:sp>
      <p:sp>
        <p:nvSpPr>
          <p:cNvPr id="21" name="TextBox 20"/>
          <p:cNvSpPr txBox="1"/>
          <p:nvPr/>
        </p:nvSpPr>
        <p:spPr>
          <a:xfrm>
            <a:off x="5539378" y="4929877"/>
            <a:ext cx="4157087" cy="338554"/>
          </a:xfrm>
          <a:prstGeom prst="rect">
            <a:avLst/>
          </a:prstGeom>
          <a:noFill/>
        </p:spPr>
        <p:txBody>
          <a:bodyPr wrap="square" rtlCol="0">
            <a:spAutoFit/>
          </a:bodyPr>
          <a:lstStyle/>
          <a:p>
            <a:r>
              <a:rPr lang="en-IN" sz="1600" b="1" dirty="0" smtClean="0">
                <a:solidFill>
                  <a:srgbClr val="7030A0"/>
                </a:solidFill>
              </a:rPr>
              <a:t>=&gt; 2+4=6</a:t>
            </a:r>
            <a:endParaRPr lang="en-IN" sz="1600" b="1" dirty="0">
              <a:solidFill>
                <a:srgbClr val="7030A0"/>
              </a:solidFill>
            </a:endParaRPr>
          </a:p>
        </p:txBody>
      </p:sp>
      <p:sp>
        <p:nvSpPr>
          <p:cNvPr id="22" name="TextBox 21"/>
          <p:cNvSpPr txBox="1"/>
          <p:nvPr/>
        </p:nvSpPr>
        <p:spPr>
          <a:xfrm>
            <a:off x="8524538" y="4175546"/>
            <a:ext cx="4157087" cy="338554"/>
          </a:xfrm>
          <a:prstGeom prst="rect">
            <a:avLst/>
          </a:prstGeom>
          <a:noFill/>
        </p:spPr>
        <p:txBody>
          <a:bodyPr wrap="square" rtlCol="0">
            <a:spAutoFit/>
          </a:bodyPr>
          <a:lstStyle/>
          <a:p>
            <a:r>
              <a:rPr lang="en-IN" sz="1600" b="1" dirty="0" smtClean="0">
                <a:solidFill>
                  <a:srgbClr val="7030A0"/>
                </a:solidFill>
              </a:rPr>
              <a:t>=&gt; min[13+14=27, 16+6=22]</a:t>
            </a:r>
            <a:endParaRPr lang="en-IN" sz="1600" b="1" dirty="0">
              <a:solidFill>
                <a:srgbClr val="7030A0"/>
              </a:solidFill>
            </a:endParaRPr>
          </a:p>
        </p:txBody>
      </p:sp>
      <p:sp>
        <p:nvSpPr>
          <p:cNvPr id="23" name="TextBox 22"/>
          <p:cNvSpPr txBox="1"/>
          <p:nvPr/>
        </p:nvSpPr>
        <p:spPr>
          <a:xfrm>
            <a:off x="7306869" y="4486951"/>
            <a:ext cx="4157087" cy="338554"/>
          </a:xfrm>
          <a:prstGeom prst="rect">
            <a:avLst/>
          </a:prstGeom>
          <a:noFill/>
        </p:spPr>
        <p:txBody>
          <a:bodyPr wrap="square" rtlCol="0">
            <a:spAutoFit/>
          </a:bodyPr>
          <a:lstStyle/>
          <a:p>
            <a:r>
              <a:rPr lang="en-IN" sz="1600" b="1" dirty="0" smtClean="0">
                <a:solidFill>
                  <a:srgbClr val="7030A0"/>
                </a:solidFill>
              </a:rPr>
              <a:t>=&gt; 9+5=14</a:t>
            </a:r>
            <a:endParaRPr lang="en-IN" sz="1600" b="1" dirty="0">
              <a:solidFill>
                <a:srgbClr val="7030A0"/>
              </a:solidFill>
            </a:endParaRPr>
          </a:p>
        </p:txBody>
      </p:sp>
      <p:sp>
        <p:nvSpPr>
          <p:cNvPr id="24" name="TextBox 23"/>
          <p:cNvSpPr txBox="1"/>
          <p:nvPr/>
        </p:nvSpPr>
        <p:spPr>
          <a:xfrm>
            <a:off x="7936031" y="3585882"/>
            <a:ext cx="4157087" cy="338554"/>
          </a:xfrm>
          <a:prstGeom prst="rect">
            <a:avLst/>
          </a:prstGeom>
          <a:noFill/>
        </p:spPr>
        <p:txBody>
          <a:bodyPr wrap="square" rtlCol="0">
            <a:spAutoFit/>
          </a:bodyPr>
          <a:lstStyle/>
          <a:p>
            <a:r>
              <a:rPr lang="en-IN" sz="1600" b="1" dirty="0" smtClean="0">
                <a:solidFill>
                  <a:srgbClr val="7030A0"/>
                </a:solidFill>
              </a:rPr>
              <a:t>=&gt; min[16+22=38, 11+28=39, 6+17=23]</a:t>
            </a:r>
            <a:endParaRPr lang="en-IN" sz="1600" b="1" dirty="0">
              <a:solidFill>
                <a:srgbClr val="7030A0"/>
              </a:solidFill>
            </a:endParaRPr>
          </a:p>
        </p:txBody>
      </p:sp>
    </p:spTree>
    <p:extLst>
      <p:ext uri="{BB962C8B-B14F-4D97-AF65-F5344CB8AC3E}">
        <p14:creationId xmlns:p14="http://schemas.microsoft.com/office/powerpoint/2010/main" val="4404605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IN" dirty="0" smtClean="0"/>
              </a:p>
              <a:p>
                <a:endParaRPr lang="en-IN" dirty="0"/>
              </a:p>
              <a:p>
                <a:endParaRPr lang="en-IN" dirty="0" smtClean="0"/>
              </a:p>
              <a:p>
                <a:r>
                  <a:rPr lang="en-IN" dirty="0" smtClean="0"/>
                  <a:t>The Path is</a:t>
                </a:r>
              </a:p>
              <a:p>
                <a:pPr marL="0" indent="0">
                  <a:buNone/>
                </a:pPr>
                <a:r>
                  <a:rPr lang="en-IN" dirty="0"/>
                  <a:t>	</a:t>
                </a:r>
                <a:r>
                  <a:rPr lang="en-IN" dirty="0" smtClean="0"/>
                  <a:t>	</a:t>
                </a:r>
                <a:r>
                  <a:rPr lang="en-IN" dirty="0"/>
                  <a:t>A -&gt; D -&gt; C -&gt; B -&gt; A with Cost </a:t>
                </a:r>
                <a:r>
                  <a:rPr lang="en-IN" dirty="0" smtClean="0"/>
                  <a:t>23.</a:t>
                </a:r>
              </a:p>
              <a:p>
                <a:pPr algn="just"/>
                <a:r>
                  <a:rPr lang="en-IN" dirty="0" smtClean="0"/>
                  <a:t>The Time Complexity is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oMath>
                </a14:m>
                <a:r>
                  <a:rPr lang="en-IN" dirty="0" smtClean="0"/>
                  <a:t> (Exponential) which is better than Brute-Force method.</a:t>
                </a:r>
              </a:p>
              <a:p>
                <a:pPr marL="0" indent="0" algn="just">
                  <a:buNone/>
                </a:pPr>
                <a:r>
                  <a:rPr lang="en-IN" dirty="0"/>
                  <a:t>	</a:t>
                </a:r>
                <a:r>
                  <a:rPr lang="en-IN" dirty="0" smtClean="0"/>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r="-547"/>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3009089" y="2194475"/>
            <a:ext cx="6731541" cy="1156069"/>
          </a:xfrm>
          <a:prstGeom prst="rect">
            <a:avLst/>
          </a:prstGeom>
        </p:spPr>
      </p:pic>
      <p:sp>
        <p:nvSpPr>
          <p:cNvPr id="5" name="Rectangle 4"/>
          <p:cNvSpPr/>
          <p:nvPr/>
        </p:nvSpPr>
        <p:spPr>
          <a:xfrm>
            <a:off x="5819338" y="2540612"/>
            <a:ext cx="344333" cy="307777"/>
          </a:xfrm>
          <a:prstGeom prst="rect">
            <a:avLst/>
          </a:prstGeom>
        </p:spPr>
        <p:txBody>
          <a:bodyPr wrap="square">
            <a:spAutoFit/>
          </a:bodyPr>
          <a:lstStyle/>
          <a:p>
            <a:r>
              <a:rPr lang="en-IN" sz="1400" b="1" dirty="0">
                <a:latin typeface="Trajan Pro" panose="02020502050506020301" pitchFamily="18" charset="0"/>
              </a:rPr>
              <a:t></a:t>
            </a:r>
            <a:endParaRPr lang="en-IN" sz="1400" b="1" dirty="0"/>
          </a:p>
        </p:txBody>
      </p:sp>
      <p:sp>
        <p:nvSpPr>
          <p:cNvPr id="6" name="Rectangle 5"/>
          <p:cNvSpPr/>
          <p:nvPr/>
        </p:nvSpPr>
        <p:spPr>
          <a:xfrm>
            <a:off x="5867976" y="2848389"/>
            <a:ext cx="344333" cy="307777"/>
          </a:xfrm>
          <a:prstGeom prst="rect">
            <a:avLst/>
          </a:prstGeom>
        </p:spPr>
        <p:txBody>
          <a:bodyPr wrap="square">
            <a:spAutoFit/>
          </a:bodyPr>
          <a:lstStyle/>
          <a:p>
            <a:r>
              <a:rPr lang="en-IN" sz="1400" b="1" dirty="0">
                <a:latin typeface="Trajan Pro" panose="02020502050506020301" pitchFamily="18" charset="0"/>
              </a:rPr>
              <a:t></a:t>
            </a:r>
            <a:endParaRPr lang="en-IN" sz="1400" b="1" dirty="0"/>
          </a:p>
        </p:txBody>
      </p:sp>
      <p:sp>
        <p:nvSpPr>
          <p:cNvPr id="7" name="TextBox 6"/>
          <p:cNvSpPr txBox="1"/>
          <p:nvPr/>
        </p:nvSpPr>
        <p:spPr>
          <a:xfrm>
            <a:off x="6115033" y="2833000"/>
            <a:ext cx="1297444" cy="338554"/>
          </a:xfrm>
          <a:prstGeom prst="rect">
            <a:avLst/>
          </a:prstGeom>
          <a:noFill/>
        </p:spPr>
        <p:txBody>
          <a:bodyPr wrap="square" rtlCol="0">
            <a:spAutoFit/>
          </a:bodyPr>
          <a:lstStyle/>
          <a:p>
            <a:r>
              <a:rPr lang="en-IN" sz="1600" b="1" dirty="0" smtClean="0">
                <a:solidFill>
                  <a:srgbClr val="7030A0"/>
                </a:solidFill>
              </a:rPr>
              <a:t>=&gt; 7+8=15</a:t>
            </a:r>
            <a:endParaRPr lang="en-IN" sz="1600" b="1" dirty="0">
              <a:solidFill>
                <a:srgbClr val="7030A0"/>
              </a:solidFill>
            </a:endParaRPr>
          </a:p>
        </p:txBody>
      </p:sp>
      <p:sp>
        <p:nvSpPr>
          <p:cNvPr id="8" name="TextBox 7"/>
          <p:cNvSpPr txBox="1"/>
          <p:nvPr/>
        </p:nvSpPr>
        <p:spPr>
          <a:xfrm>
            <a:off x="6095578" y="2524615"/>
            <a:ext cx="1611971" cy="338554"/>
          </a:xfrm>
          <a:prstGeom prst="rect">
            <a:avLst/>
          </a:prstGeom>
          <a:noFill/>
        </p:spPr>
        <p:txBody>
          <a:bodyPr wrap="square" rtlCol="0">
            <a:spAutoFit/>
          </a:bodyPr>
          <a:lstStyle/>
          <a:p>
            <a:r>
              <a:rPr lang="en-IN" sz="1600" b="1" dirty="0" smtClean="0">
                <a:solidFill>
                  <a:srgbClr val="7030A0"/>
                </a:solidFill>
              </a:rPr>
              <a:t>=&gt; 13+4=17</a:t>
            </a:r>
            <a:endParaRPr lang="en-IN" sz="1600" b="1" dirty="0">
              <a:solidFill>
                <a:srgbClr val="7030A0"/>
              </a:solidFill>
            </a:endParaRPr>
          </a:p>
        </p:txBody>
      </p:sp>
      <p:sp>
        <p:nvSpPr>
          <p:cNvPr id="9" name="TextBox 8"/>
          <p:cNvSpPr txBox="1"/>
          <p:nvPr/>
        </p:nvSpPr>
        <p:spPr>
          <a:xfrm>
            <a:off x="9373799" y="2202058"/>
            <a:ext cx="2993300" cy="338554"/>
          </a:xfrm>
          <a:prstGeom prst="rect">
            <a:avLst/>
          </a:prstGeom>
          <a:noFill/>
        </p:spPr>
        <p:txBody>
          <a:bodyPr wrap="square" rtlCol="0">
            <a:spAutoFit/>
          </a:bodyPr>
          <a:lstStyle/>
          <a:p>
            <a:r>
              <a:rPr lang="en-IN" sz="1600" b="1" dirty="0" smtClean="0">
                <a:solidFill>
                  <a:srgbClr val="7030A0"/>
                </a:solidFill>
              </a:rPr>
              <a:t>=&gt; min[12+17=29,2+15=17]</a:t>
            </a:r>
            <a:endParaRPr lang="en-IN" sz="1600" b="1" dirty="0">
              <a:solidFill>
                <a:srgbClr val="7030A0"/>
              </a:solidFill>
            </a:endParaRPr>
          </a:p>
        </p:txBody>
      </p:sp>
    </p:spTree>
    <p:extLst>
      <p:ext uri="{BB962C8B-B14F-4D97-AF65-F5344CB8AC3E}">
        <p14:creationId xmlns:p14="http://schemas.microsoft.com/office/powerpoint/2010/main" val="2951158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Elements of Dynamic Programming</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b="1" dirty="0"/>
              <a:t>Dynamic programming is used to solve problems with the following characteristics:</a:t>
            </a:r>
          </a:p>
          <a:p>
            <a:pPr algn="just">
              <a:buFont typeface="Wingdings" panose="05000000000000000000" pitchFamily="2" charset="2"/>
              <a:buChar char="Ø"/>
            </a:pPr>
            <a:r>
              <a:rPr lang="en-IN" b="1" dirty="0"/>
              <a:t>Optimal Substructure: </a:t>
            </a:r>
          </a:p>
          <a:p>
            <a:pPr algn="just"/>
            <a:r>
              <a:rPr lang="en-IN" dirty="0"/>
              <a:t>The optimal solution to the problem contains within optimal solution to its subproblems.</a:t>
            </a:r>
          </a:p>
          <a:p>
            <a:pPr algn="just"/>
            <a:r>
              <a:rPr lang="en-IN" dirty="0"/>
              <a:t>Problem is divide into subproblems than subproblems are solved individually and than combine all the subproblems to get final answer.</a:t>
            </a:r>
          </a:p>
          <a:p>
            <a:pPr algn="just">
              <a:buFont typeface="Wingdings" panose="05000000000000000000" pitchFamily="2" charset="2"/>
              <a:buChar char="Ø"/>
            </a:pPr>
            <a:r>
              <a:rPr lang="en-IN" b="1" dirty="0" smtClean="0"/>
              <a:t>Overlapping </a:t>
            </a:r>
            <a:r>
              <a:rPr lang="en-IN" b="1" dirty="0"/>
              <a:t>Subproblems: </a:t>
            </a:r>
          </a:p>
          <a:p>
            <a:pPr algn="just"/>
            <a:r>
              <a:rPr lang="en-IN" dirty="0"/>
              <a:t>there exist some places where we solve the same </a:t>
            </a:r>
            <a:r>
              <a:rPr lang="en-IN" dirty="0" smtClean="0"/>
              <a:t>sub problem </a:t>
            </a:r>
            <a:r>
              <a:rPr lang="en-IN" dirty="0"/>
              <a:t>more than once.</a:t>
            </a:r>
          </a:p>
          <a:p>
            <a:pPr algn="just"/>
            <a:r>
              <a:rPr lang="en-IN" dirty="0"/>
              <a:t>In case of dynamic programming, subproblems are repeated. If we store the data in table so, whenever the same subproblems get occur we simply put the </a:t>
            </a:r>
            <a:r>
              <a:rPr lang="en-IN" dirty="0" smtClean="0"/>
              <a:t>data of </a:t>
            </a:r>
            <a:r>
              <a:rPr lang="en-IN" dirty="0"/>
              <a:t>that subproblems from the table.</a:t>
            </a:r>
          </a:p>
        </p:txBody>
      </p:sp>
    </p:spTree>
    <p:extLst>
      <p:ext uri="{BB962C8B-B14F-4D97-AF65-F5344CB8AC3E}">
        <p14:creationId xmlns:p14="http://schemas.microsoft.com/office/powerpoint/2010/main" val="2994135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8973</TotalTime>
  <Words>3981</Words>
  <Application>Microsoft Office PowerPoint</Application>
  <PresentationFormat>Widescreen</PresentationFormat>
  <Paragraphs>903</Paragraphs>
  <Slides>86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Calibri</vt:lpstr>
      <vt:lpstr>Cambria Math</vt:lpstr>
      <vt:lpstr>Century Gothic</vt:lpstr>
      <vt:lpstr>Trajan Pro</vt:lpstr>
      <vt:lpstr>Wingdings</vt:lpstr>
      <vt:lpstr>Wingdings 3</vt:lpstr>
      <vt:lpstr>Wisp</vt:lpstr>
      <vt:lpstr>Unit-4</vt:lpstr>
      <vt:lpstr>PowerPoint Presentation</vt:lpstr>
      <vt:lpstr>Divide-and-Conquer</vt:lpstr>
      <vt:lpstr>PowerPoint Presentation</vt:lpstr>
      <vt:lpstr>Dynamic Programming </vt:lpstr>
      <vt:lpstr>PowerPoint Presentation</vt:lpstr>
      <vt:lpstr>Principle of Optimality</vt:lpstr>
      <vt:lpstr>PowerPoint Presentation</vt:lpstr>
      <vt:lpstr>Elements of Dynamic Programming</vt:lpstr>
      <vt:lpstr>Memoization Method:</vt:lpstr>
      <vt:lpstr>Example: Fibonacci numbers</vt:lpstr>
      <vt:lpstr>PowerPoint Presentation</vt:lpstr>
      <vt:lpstr>PowerPoint Presentation</vt:lpstr>
      <vt:lpstr>Tabulation Method</vt:lpstr>
      <vt:lpstr>PowerPoint Presentation</vt:lpstr>
      <vt:lpstr>Binomial Coefficients</vt:lpstr>
      <vt:lpstr>PowerPoint Presentation</vt:lpstr>
      <vt:lpstr>PowerPoint Presentation</vt:lpstr>
      <vt:lpstr>Making Change problem:</vt:lpstr>
      <vt:lpstr>PowerPoint Presentation</vt:lpstr>
      <vt:lpstr>PowerPoint Presentation</vt:lpstr>
      <vt:lpstr>Algorithm:</vt:lpstr>
      <vt:lpstr>PowerPoint Presentation</vt:lpstr>
      <vt:lpstr>PowerPoint Presentation</vt:lpstr>
      <vt:lpstr>PowerPoint Presentation</vt:lpstr>
      <vt:lpstr>PowerPoint Presentation</vt:lpstr>
      <vt:lpstr>0/1 Knapsack Problem</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Floyd’s Algorithm for shortest path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Bellman Ford Algorithm</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Disadvantage of Bellman-Ford Algo.</vt:lpstr>
      <vt:lpstr>PowerPoint Presentation</vt:lpstr>
      <vt:lpstr>PowerPoint Presentation</vt:lpstr>
      <vt:lpstr>PowerPoint Presentation</vt:lpstr>
      <vt:lpstr>Matrix Chain Multiplication</vt:lpstr>
      <vt:lpstr>PowerPoint Presentation</vt:lpstr>
      <vt:lpstr>                                                                                                                                                                                                                                                                                                                                                                                                                                                                                                                                                                                                                                                                                                                                                                                                                                                                                                                                                                                                                                                                                                                                                                                                                                                                                                                                                                                                  </vt:lpstr>
      <vt:lpstr>PowerPoint Presentation</vt:lpstr>
      <vt:lpstr>PowerPoint Presentation</vt:lpstr>
      <vt:lpstr>Algorithm:</vt:lpstr>
      <vt:lpstr>PowerPoint Presentation</vt:lpstr>
      <vt:lpstr>Longest Common Subsequence (LCS)</vt:lpstr>
      <vt:lpstr>PowerPoint Presentation</vt:lpstr>
      <vt:lpstr>PowerPoint Presentation</vt:lpstr>
      <vt:lpstr>Algorithm:</vt:lpstr>
      <vt:lpstr>PowerPoint Presentation</vt:lpstr>
      <vt:lpstr>PowerPoint Presentation</vt:lpstr>
      <vt:lpstr>Assembly Line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Travelling Salesman Problem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Microsoft account</dc:creator>
  <cp:lastModifiedBy>Microsoft account</cp:lastModifiedBy>
  <cp:revision>191</cp:revision>
  <dcterms:created xsi:type="dcterms:W3CDTF">2021-05-02T04:32:37Z</dcterms:created>
  <dcterms:modified xsi:type="dcterms:W3CDTF">2021-07-13T18:17:57Z</dcterms:modified>
</cp:coreProperties>
</file>