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302" r:id="rId3"/>
    <p:sldId id="257" r:id="rId4"/>
    <p:sldId id="258" r:id="rId5"/>
    <p:sldId id="262" r:id="rId6"/>
    <p:sldId id="259" r:id="rId7"/>
    <p:sldId id="297" r:id="rId8"/>
    <p:sldId id="298" r:id="rId9"/>
    <p:sldId id="296" r:id="rId10"/>
    <p:sldId id="260" r:id="rId11"/>
    <p:sldId id="299" r:id="rId12"/>
    <p:sldId id="300" r:id="rId13"/>
    <p:sldId id="301" r:id="rId14"/>
    <p:sldId id="261" r:id="rId15"/>
    <p:sldId id="263" r:id="rId16"/>
    <p:sldId id="264" r:id="rId17"/>
    <p:sldId id="265" r:id="rId18"/>
    <p:sldId id="266" r:id="rId19"/>
    <p:sldId id="267" r:id="rId20"/>
    <p:sldId id="268" r:id="rId21"/>
    <p:sldId id="269" r:id="rId22"/>
    <p:sldId id="270" r:id="rId23"/>
    <p:sldId id="271" r:id="rId24"/>
    <p:sldId id="294" r:id="rId25"/>
    <p:sldId id="272" r:id="rId26"/>
    <p:sldId id="293" r:id="rId27"/>
    <p:sldId id="273" r:id="rId28"/>
    <p:sldId id="274" r:id="rId29"/>
    <p:sldId id="275" r:id="rId30"/>
    <p:sldId id="276" r:id="rId31"/>
    <p:sldId id="277" r:id="rId32"/>
    <p:sldId id="303" r:id="rId33"/>
    <p:sldId id="305" r:id="rId34"/>
    <p:sldId id="306" r:id="rId35"/>
    <p:sldId id="307" r:id="rId36"/>
    <p:sldId id="308" r:id="rId37"/>
    <p:sldId id="309" r:id="rId38"/>
    <p:sldId id="310" r:id="rId39"/>
    <p:sldId id="311" r:id="rId40"/>
    <p:sldId id="313" r:id="rId41"/>
    <p:sldId id="314" r:id="rId42"/>
    <p:sldId id="278" r:id="rId43"/>
    <p:sldId id="279" r:id="rId44"/>
    <p:sldId id="280" r:id="rId45"/>
    <p:sldId id="281" r:id="rId46"/>
    <p:sldId id="282" r:id="rId47"/>
    <p:sldId id="283" r:id="rId48"/>
    <p:sldId id="284" r:id="rId49"/>
    <p:sldId id="285" r:id="rId50"/>
    <p:sldId id="286" r:id="rId51"/>
    <p:sldId id="287" r:id="rId52"/>
    <p:sldId id="288" r:id="rId53"/>
    <p:sldId id="289" r:id="rId54"/>
    <p:sldId id="290" r:id="rId55"/>
    <p:sldId id="291" r:id="rId56"/>
    <p:sldId id="292" r:id="rId5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5" autoAdjust="0"/>
    <p:restoredTop sz="94660"/>
  </p:normalViewPr>
  <p:slideViewPr>
    <p:cSldViewPr snapToGrid="0">
      <p:cViewPr varScale="1">
        <p:scale>
          <a:sx n="98" d="100"/>
          <a:sy n="98" d="100"/>
        </p:scale>
        <p:origin x="20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7/13/2021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Unit - 6   </a:t>
            </a:r>
            <a:endParaRPr lang="en-IN" dirty="0"/>
          </a:p>
        </p:txBody>
      </p:sp>
      <p:sp>
        <p:nvSpPr>
          <p:cNvPr id="3" name="Subtitle 2"/>
          <p:cNvSpPr>
            <a:spLocks noGrp="1"/>
          </p:cNvSpPr>
          <p:nvPr>
            <p:ph type="subTitle" idx="1"/>
          </p:nvPr>
        </p:nvSpPr>
        <p:spPr/>
        <p:txBody>
          <a:bodyPr>
            <a:normAutofit/>
          </a:bodyPr>
          <a:lstStyle/>
          <a:p>
            <a:r>
              <a:rPr lang="en-IN" sz="3600" dirty="0" smtClean="0"/>
              <a:t>String Matching and NP- completeness</a:t>
            </a:r>
            <a:endParaRPr lang="en-IN" sz="3600" dirty="0"/>
          </a:p>
        </p:txBody>
      </p:sp>
    </p:spTree>
    <p:extLst>
      <p:ext uri="{BB962C8B-B14F-4D97-AF65-F5344CB8AC3E}">
        <p14:creationId xmlns:p14="http://schemas.microsoft.com/office/powerpoint/2010/main" val="22188299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The Rabin – Karp </a:t>
            </a:r>
            <a:r>
              <a:rPr lang="en-IN" b="1" dirty="0" smtClean="0"/>
              <a:t>Algorithm:</a:t>
            </a:r>
            <a:endParaRPr lang="en-IN" b="1" dirty="0"/>
          </a:p>
        </p:txBody>
      </p:sp>
      <p:sp>
        <p:nvSpPr>
          <p:cNvPr id="3" name="Content Placeholder 2"/>
          <p:cNvSpPr>
            <a:spLocks noGrp="1"/>
          </p:cNvSpPr>
          <p:nvPr>
            <p:ph idx="1"/>
          </p:nvPr>
        </p:nvSpPr>
        <p:spPr/>
        <p:txBody>
          <a:bodyPr>
            <a:noAutofit/>
          </a:bodyPr>
          <a:lstStyle/>
          <a:p>
            <a:pPr algn="just"/>
            <a:r>
              <a:rPr lang="en-IN" dirty="0" smtClean="0"/>
              <a:t>Rabin-Karp </a:t>
            </a:r>
            <a:r>
              <a:rPr lang="en-IN" dirty="0"/>
              <a:t>algorithm is an algorithm used for </a:t>
            </a:r>
            <a:r>
              <a:rPr lang="en-IN" dirty="0" smtClean="0"/>
              <a:t>searching/matching </a:t>
            </a:r>
            <a:r>
              <a:rPr lang="en-IN" dirty="0"/>
              <a:t>patterns in the text using a hash function. </a:t>
            </a:r>
            <a:endParaRPr lang="en-IN" dirty="0" smtClean="0"/>
          </a:p>
          <a:p>
            <a:pPr algn="just"/>
            <a:r>
              <a:rPr lang="en-IN" dirty="0" smtClean="0"/>
              <a:t>Unlike </a:t>
            </a:r>
            <a:r>
              <a:rPr lang="en-IN" dirty="0"/>
              <a:t>Naive string matching algorithm, it does not travel through every character in the initial phase rather it filters the characters that do not match and then performs the comparison</a:t>
            </a:r>
            <a:r>
              <a:rPr lang="en-IN" dirty="0" smtClean="0"/>
              <a:t>.</a:t>
            </a:r>
          </a:p>
          <a:p>
            <a:pPr algn="just"/>
            <a:r>
              <a:rPr lang="en-IN" dirty="0"/>
              <a:t>A hash function is a tool to map a larger input value to a smaller output </a:t>
            </a:r>
            <a:r>
              <a:rPr lang="en-IN" dirty="0" smtClean="0"/>
              <a:t>value and output </a:t>
            </a:r>
            <a:r>
              <a:rPr lang="en-IN" dirty="0"/>
              <a:t>value is called </a:t>
            </a:r>
            <a:r>
              <a:rPr lang="en-IN" dirty="0" smtClean="0"/>
              <a:t>as </a:t>
            </a:r>
            <a:r>
              <a:rPr lang="en-IN" dirty="0"/>
              <a:t>hash value</a:t>
            </a:r>
            <a:r>
              <a:rPr lang="en-IN" dirty="0" smtClean="0"/>
              <a:t>.</a:t>
            </a:r>
          </a:p>
          <a:p>
            <a:pPr algn="just"/>
            <a:r>
              <a:rPr lang="en-IN" dirty="0"/>
              <a:t>The Rabin-Karp string matching algorithm calculates a hash value for the </a:t>
            </a:r>
            <a:r>
              <a:rPr lang="en-IN" dirty="0" smtClean="0"/>
              <a:t>pattern as </a:t>
            </a:r>
            <a:r>
              <a:rPr lang="en-IN" dirty="0"/>
              <a:t>well as for each M-character subsequences of text to be compared. If the hash values are unequal, the algorithm will determine the hash value for next M-character sequence. </a:t>
            </a:r>
            <a:endParaRPr lang="en-IN" dirty="0" smtClean="0"/>
          </a:p>
          <a:p>
            <a:pPr algn="just"/>
            <a:r>
              <a:rPr lang="en-IN" dirty="0" smtClean="0"/>
              <a:t>If </a:t>
            </a:r>
            <a:r>
              <a:rPr lang="en-IN" dirty="0"/>
              <a:t>the hash values are equal, the algorithm will analyze the pattern and the M-character sequence. </a:t>
            </a:r>
          </a:p>
        </p:txBody>
      </p:sp>
    </p:spTree>
    <p:extLst>
      <p:ext uri="{BB962C8B-B14F-4D97-AF65-F5344CB8AC3E}">
        <p14:creationId xmlns:p14="http://schemas.microsoft.com/office/powerpoint/2010/main" val="31264910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IN" dirty="0" smtClean="0"/>
              <a:t>In this method, Instead of checking each and every alphabets make a single value of them. So for conversion, numeric value as well as ASCII values are used. </a:t>
            </a:r>
          </a:p>
          <a:p>
            <a:pPr algn="just"/>
            <a:r>
              <a:rPr lang="en-IN" dirty="0" smtClean="0"/>
              <a:t>So, taking smaller values for understanding: a=1, b=2, c=3, d=4, e=5, f=6, g=7, h=8, i=9, j=10.</a:t>
            </a:r>
          </a:p>
          <a:p>
            <a:pPr algn="just"/>
            <a:r>
              <a:rPr lang="en-IN" dirty="0" smtClean="0"/>
              <a:t>Example: Text=“</a:t>
            </a:r>
            <a:r>
              <a:rPr lang="en-IN" dirty="0" err="1" smtClean="0"/>
              <a:t>aaaaab</a:t>
            </a:r>
            <a:r>
              <a:rPr lang="en-IN" dirty="0" smtClean="0"/>
              <a:t>”, pattern=“</a:t>
            </a:r>
            <a:r>
              <a:rPr lang="en-IN" dirty="0" err="1" smtClean="0"/>
              <a:t>aab</a:t>
            </a:r>
            <a:r>
              <a:rPr lang="en-IN" dirty="0" smtClean="0"/>
              <a:t>”</a:t>
            </a:r>
            <a:endParaRPr lang="en-IN" dirty="0"/>
          </a:p>
        </p:txBody>
      </p:sp>
      <p:sp>
        <p:nvSpPr>
          <p:cNvPr id="5" name="TextBox 4"/>
          <p:cNvSpPr txBox="1"/>
          <p:nvPr/>
        </p:nvSpPr>
        <p:spPr>
          <a:xfrm>
            <a:off x="3145277" y="4366376"/>
            <a:ext cx="1059906" cy="369332"/>
          </a:xfrm>
          <a:prstGeom prst="rect">
            <a:avLst/>
          </a:prstGeom>
          <a:noFill/>
        </p:spPr>
        <p:txBody>
          <a:bodyPr wrap="none" rtlCol="0">
            <a:spAutoFit/>
          </a:bodyPr>
          <a:lstStyle/>
          <a:p>
            <a:r>
              <a:rPr lang="en-IN" dirty="0" smtClean="0"/>
              <a:t>Pattern:</a:t>
            </a:r>
            <a:endParaRPr lang="en-IN" dirty="0"/>
          </a:p>
        </p:txBody>
      </p:sp>
      <p:sp>
        <p:nvSpPr>
          <p:cNvPr id="6" name="TextBox 5"/>
          <p:cNvSpPr txBox="1"/>
          <p:nvPr/>
        </p:nvSpPr>
        <p:spPr>
          <a:xfrm>
            <a:off x="6265038" y="4698982"/>
            <a:ext cx="2111475" cy="369332"/>
          </a:xfrm>
          <a:prstGeom prst="rect">
            <a:avLst/>
          </a:prstGeom>
          <a:noFill/>
        </p:spPr>
        <p:txBody>
          <a:bodyPr wrap="none" rtlCol="0">
            <a:spAutoFit/>
          </a:bodyPr>
          <a:lstStyle/>
          <a:p>
            <a:r>
              <a:rPr lang="en-IN" b="1" dirty="0" smtClean="0"/>
              <a:t>Hash-code value</a:t>
            </a:r>
            <a:endParaRPr lang="en-IN" b="1" dirty="0"/>
          </a:p>
        </p:txBody>
      </p:sp>
      <p:pic>
        <p:nvPicPr>
          <p:cNvPr id="7" name="Picture 6"/>
          <p:cNvPicPr>
            <a:picLocks noChangeAspect="1"/>
          </p:cNvPicPr>
          <p:nvPr/>
        </p:nvPicPr>
        <p:blipFill>
          <a:blip r:embed="rId2"/>
          <a:stretch>
            <a:fillRect/>
          </a:stretch>
        </p:blipFill>
        <p:spPr>
          <a:xfrm>
            <a:off x="4255082" y="4377447"/>
            <a:ext cx="1808492" cy="716821"/>
          </a:xfrm>
          <a:prstGeom prst="rect">
            <a:avLst/>
          </a:prstGeom>
        </p:spPr>
      </p:pic>
    </p:spTree>
    <p:extLst>
      <p:ext uri="{BB962C8B-B14F-4D97-AF65-F5344CB8AC3E}">
        <p14:creationId xmlns:p14="http://schemas.microsoft.com/office/powerpoint/2010/main" val="30294786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663602" y="954442"/>
            <a:ext cx="2899882" cy="845799"/>
          </a:xfrm>
          <a:prstGeom prst="rect">
            <a:avLst/>
          </a:prstGeom>
        </p:spPr>
      </p:pic>
      <p:sp>
        <p:nvSpPr>
          <p:cNvPr id="5" name="TextBox 4"/>
          <p:cNvSpPr txBox="1"/>
          <p:nvPr/>
        </p:nvSpPr>
        <p:spPr>
          <a:xfrm>
            <a:off x="3482502" y="994757"/>
            <a:ext cx="686406" cy="369332"/>
          </a:xfrm>
          <a:prstGeom prst="rect">
            <a:avLst/>
          </a:prstGeom>
          <a:noFill/>
        </p:spPr>
        <p:txBody>
          <a:bodyPr wrap="none" rtlCol="0">
            <a:spAutoFit/>
          </a:bodyPr>
          <a:lstStyle/>
          <a:p>
            <a:r>
              <a:rPr lang="en-IN" b="1" dirty="0" smtClean="0"/>
              <a:t>Text:</a:t>
            </a:r>
            <a:endParaRPr lang="en-IN" b="1" dirty="0"/>
          </a:p>
        </p:txBody>
      </p:sp>
      <p:pic>
        <p:nvPicPr>
          <p:cNvPr id="6" name="Picture 5"/>
          <p:cNvPicPr>
            <a:picLocks noChangeAspect="1"/>
          </p:cNvPicPr>
          <p:nvPr/>
        </p:nvPicPr>
        <p:blipFill>
          <a:blip r:embed="rId3"/>
          <a:stretch>
            <a:fillRect/>
          </a:stretch>
        </p:blipFill>
        <p:spPr>
          <a:xfrm>
            <a:off x="4663602" y="1914900"/>
            <a:ext cx="2963821" cy="620488"/>
          </a:xfrm>
          <a:prstGeom prst="rect">
            <a:avLst/>
          </a:prstGeom>
        </p:spPr>
      </p:pic>
      <p:pic>
        <p:nvPicPr>
          <p:cNvPr id="7" name="Picture 6"/>
          <p:cNvPicPr>
            <a:picLocks noChangeAspect="1"/>
          </p:cNvPicPr>
          <p:nvPr/>
        </p:nvPicPr>
        <p:blipFill>
          <a:blip r:embed="rId4"/>
          <a:stretch>
            <a:fillRect/>
          </a:stretch>
        </p:blipFill>
        <p:spPr>
          <a:xfrm>
            <a:off x="4604133" y="2773078"/>
            <a:ext cx="3082757" cy="808165"/>
          </a:xfrm>
          <a:prstGeom prst="rect">
            <a:avLst/>
          </a:prstGeom>
        </p:spPr>
      </p:pic>
      <p:pic>
        <p:nvPicPr>
          <p:cNvPr id="8" name="Picture 7"/>
          <p:cNvPicPr>
            <a:picLocks noChangeAspect="1"/>
          </p:cNvPicPr>
          <p:nvPr/>
        </p:nvPicPr>
        <p:blipFill>
          <a:blip r:embed="rId5"/>
          <a:stretch>
            <a:fillRect/>
          </a:stretch>
        </p:blipFill>
        <p:spPr>
          <a:xfrm>
            <a:off x="4663602" y="3686482"/>
            <a:ext cx="3507450" cy="814590"/>
          </a:xfrm>
          <a:prstGeom prst="rect">
            <a:avLst/>
          </a:prstGeom>
        </p:spPr>
      </p:pic>
      <p:sp>
        <p:nvSpPr>
          <p:cNvPr id="14" name="Title 13"/>
          <p:cNvSpPr>
            <a:spLocks noGrp="1"/>
          </p:cNvSpPr>
          <p:nvPr>
            <p:ph type="title"/>
          </p:nvPr>
        </p:nvSpPr>
        <p:spPr/>
        <p:txBody>
          <a:bodyPr/>
          <a:lstStyle/>
          <a:p>
            <a:endParaRPr lang="en-IN"/>
          </a:p>
        </p:txBody>
      </p:sp>
      <p:sp>
        <p:nvSpPr>
          <p:cNvPr id="16" name="Content Placeholder 11"/>
          <p:cNvSpPr>
            <a:spLocks noGrp="1"/>
          </p:cNvSpPr>
          <p:nvPr>
            <p:ph idx="1"/>
          </p:nvPr>
        </p:nvSpPr>
        <p:spPr/>
        <p:txBody>
          <a:bodyPr>
            <a:noAutofit/>
          </a:bodyPr>
          <a:lstStyle/>
          <a:p>
            <a:pPr algn="just"/>
            <a:endParaRPr lang="en-IN" dirty="0" smtClean="0"/>
          </a:p>
          <a:p>
            <a:pPr algn="just"/>
            <a:endParaRPr lang="en-IN" dirty="0"/>
          </a:p>
          <a:p>
            <a:pPr algn="just"/>
            <a:endParaRPr lang="en-IN" dirty="0" smtClean="0"/>
          </a:p>
          <a:p>
            <a:pPr algn="just"/>
            <a:endParaRPr lang="en-IN" dirty="0"/>
          </a:p>
          <a:p>
            <a:pPr algn="just"/>
            <a:endParaRPr lang="en-IN" dirty="0" smtClean="0"/>
          </a:p>
          <a:p>
            <a:pPr algn="just"/>
            <a:endParaRPr lang="en-IN" dirty="0"/>
          </a:p>
          <a:p>
            <a:pPr algn="just"/>
            <a:r>
              <a:rPr lang="en-IN" dirty="0" smtClean="0"/>
              <a:t>Once </a:t>
            </a:r>
            <a:r>
              <a:rPr lang="en-IN" dirty="0"/>
              <a:t>the hash-code value is matched than compare each character of pattern with </a:t>
            </a:r>
            <a:r>
              <a:rPr lang="en-IN" dirty="0" smtClean="0"/>
              <a:t>each </a:t>
            </a:r>
            <a:r>
              <a:rPr lang="en-IN" dirty="0"/>
              <a:t>character of text. If it is matched means pattern is there in the text</a:t>
            </a:r>
            <a:r>
              <a:rPr lang="en-IN" dirty="0" smtClean="0"/>
              <a:t>.</a:t>
            </a:r>
          </a:p>
          <a:p>
            <a:pPr algn="just"/>
            <a:r>
              <a:rPr lang="en-IN" dirty="0"/>
              <a:t>Here ,sliding from one set of characters to other set of character is known as </a:t>
            </a:r>
            <a:r>
              <a:rPr lang="en-IN" dirty="0" smtClean="0"/>
              <a:t>sliding/rolling hash </a:t>
            </a:r>
            <a:r>
              <a:rPr lang="en-IN" dirty="0"/>
              <a:t>function.</a:t>
            </a:r>
          </a:p>
          <a:p>
            <a:pPr algn="just"/>
            <a:endParaRPr lang="en-IN" dirty="0"/>
          </a:p>
          <a:p>
            <a:pPr algn="just"/>
            <a:endParaRPr lang="en-IN" dirty="0"/>
          </a:p>
        </p:txBody>
      </p:sp>
    </p:spTree>
    <p:extLst>
      <p:ext uri="{BB962C8B-B14F-4D97-AF65-F5344CB8AC3E}">
        <p14:creationId xmlns:p14="http://schemas.microsoft.com/office/powerpoint/2010/main" val="40084938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smtClean="0"/>
              <a:t>Calculation of Rolling Hash function:</a:t>
            </a:r>
          </a:p>
          <a:p>
            <a:endParaRPr lang="en-IN" dirty="0"/>
          </a:p>
          <a:p>
            <a:endParaRPr lang="en-IN" dirty="0" smtClean="0"/>
          </a:p>
          <a:p>
            <a:endParaRPr lang="en-IN" dirty="0"/>
          </a:p>
          <a:p>
            <a:endParaRPr lang="en-IN" dirty="0" smtClean="0"/>
          </a:p>
          <a:p>
            <a:endParaRPr lang="en-IN" dirty="0"/>
          </a:p>
          <a:p>
            <a:r>
              <a:rPr lang="en-IN" dirty="0" smtClean="0"/>
              <a:t>To easily get the hash value of next set of character, just subtract the value of ‘a’ and add the value of ‘b’.</a:t>
            </a:r>
          </a:p>
          <a:p>
            <a:pPr marL="0" indent="0">
              <a:buNone/>
            </a:pPr>
            <a:endParaRPr lang="en-IN" dirty="0"/>
          </a:p>
        </p:txBody>
      </p:sp>
      <p:pic>
        <p:nvPicPr>
          <p:cNvPr id="4" name="Picture 3"/>
          <p:cNvPicPr>
            <a:picLocks noChangeAspect="1"/>
          </p:cNvPicPr>
          <p:nvPr/>
        </p:nvPicPr>
        <p:blipFill>
          <a:blip r:embed="rId2"/>
          <a:stretch>
            <a:fillRect/>
          </a:stretch>
        </p:blipFill>
        <p:spPr>
          <a:xfrm>
            <a:off x="4718321" y="2563211"/>
            <a:ext cx="3725288" cy="1716404"/>
          </a:xfrm>
          <a:prstGeom prst="rect">
            <a:avLst/>
          </a:prstGeom>
        </p:spPr>
      </p:pic>
    </p:spTree>
    <p:extLst>
      <p:ext uri="{BB962C8B-B14F-4D97-AF65-F5344CB8AC3E}">
        <p14:creationId xmlns:p14="http://schemas.microsoft.com/office/powerpoint/2010/main" val="29707754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just"/>
            <a:r>
              <a:rPr lang="en-IN" b="1" dirty="0" smtClean="0"/>
              <a:t>Drawback of Rabin Karp Algorithm:</a:t>
            </a:r>
          </a:p>
          <a:p>
            <a:pPr lvl="1" algn="just"/>
            <a:r>
              <a:rPr lang="en-IN" sz="1800" dirty="0" smtClean="0"/>
              <a:t>there are many hash code values of pattern that are matching with text but those are not the patterns are known as spurious hit.</a:t>
            </a:r>
          </a:p>
          <a:p>
            <a:pPr lvl="1" algn="just"/>
            <a:r>
              <a:rPr lang="en-IN" sz="1800" dirty="0" smtClean="0"/>
              <a:t>In such situation maximum time taken by the algorithm is </a:t>
            </a:r>
            <a:r>
              <a:rPr lang="en-IN" sz="1800" dirty="0" smtClean="0">
                <a:latin typeface="Calibri" panose="020F0502020204030204" pitchFamily="34" charset="0"/>
                <a:cs typeface="Calibri" panose="020F0502020204030204" pitchFamily="34" charset="0"/>
              </a:rPr>
              <a:t>Ɵ(</a:t>
            </a:r>
            <a:r>
              <a:rPr lang="en-IN" sz="1800" dirty="0" err="1" smtClean="0">
                <a:latin typeface="Calibri" panose="020F0502020204030204" pitchFamily="34" charset="0"/>
                <a:cs typeface="Calibri" panose="020F0502020204030204" pitchFamily="34" charset="0"/>
              </a:rPr>
              <a:t>mn</a:t>
            </a:r>
            <a:r>
              <a:rPr lang="en-IN" sz="1800" dirty="0" smtClean="0">
                <a:latin typeface="Calibri" panose="020F0502020204030204" pitchFamily="34" charset="0"/>
                <a:cs typeface="Calibri" panose="020F0502020204030204" pitchFamily="34" charset="0"/>
              </a:rPr>
              <a:t>).</a:t>
            </a:r>
          </a:p>
          <a:p>
            <a:pPr lvl="1" algn="just"/>
            <a:r>
              <a:rPr lang="en-IN" sz="1800" dirty="0" smtClean="0"/>
              <a:t>The spurious hit is encountered because selection of hash function is very simple. Use some strong hash function to avoid the spurious hit. </a:t>
            </a:r>
            <a:endParaRPr lang="en-IN" sz="1800" dirty="0"/>
          </a:p>
        </p:txBody>
      </p:sp>
    </p:spTree>
    <p:extLst>
      <p:ext uri="{BB962C8B-B14F-4D97-AF65-F5344CB8AC3E}">
        <p14:creationId xmlns:p14="http://schemas.microsoft.com/office/powerpoint/2010/main" val="239314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just"/>
            <a:r>
              <a:rPr lang="en-IN" dirty="0" smtClean="0"/>
              <a:t>The idea given by Rabin karp is</a:t>
            </a:r>
          </a:p>
          <a:p>
            <a:pPr lvl="1" algn="just"/>
            <a:r>
              <a:rPr lang="en-IN" sz="1800" dirty="0" smtClean="0"/>
              <a:t>He introduce the idea of hash function and this function is called rolling hash function as well as they have given the base power we should take and it is known as rabin fingerprint function.</a:t>
            </a:r>
          </a:p>
          <a:p>
            <a:pPr lvl="1" algn="just"/>
            <a:r>
              <a:rPr lang="en-IN" sz="1800" dirty="0"/>
              <a:t>s</a:t>
            </a:r>
            <a:r>
              <a:rPr lang="en-IN" sz="1800" dirty="0" smtClean="0"/>
              <a:t>o there is no spurious hit and the time taken by the algorithm is </a:t>
            </a:r>
            <a:r>
              <a:rPr lang="en-IN" sz="1800" dirty="0" smtClean="0">
                <a:latin typeface="Calibri" panose="020F0502020204030204" pitchFamily="34" charset="0"/>
                <a:cs typeface="Calibri" panose="020F0502020204030204" pitchFamily="34" charset="0"/>
              </a:rPr>
              <a:t>Ɵ(n-m+1) </a:t>
            </a:r>
            <a:r>
              <a:rPr lang="en-IN" sz="1800" dirty="0" smtClean="0"/>
              <a:t>in average case but still </a:t>
            </a:r>
            <a:r>
              <a:rPr lang="en-IN" sz="1800" dirty="0"/>
              <a:t>there may be possibility that there is a spurious hit.</a:t>
            </a:r>
          </a:p>
          <a:p>
            <a:pPr lvl="1" algn="just"/>
            <a:r>
              <a:rPr lang="en-IN" sz="1800" dirty="0" smtClean="0"/>
              <a:t>So the worst case time complexity of the algorithm is still </a:t>
            </a:r>
            <a:r>
              <a:rPr lang="en-IN" sz="1800" dirty="0" smtClean="0">
                <a:latin typeface="Calibri" panose="020F0502020204030204" pitchFamily="34" charset="0"/>
                <a:cs typeface="Calibri" panose="020F0502020204030204" pitchFamily="34" charset="0"/>
              </a:rPr>
              <a:t>Ɵ(</a:t>
            </a:r>
            <a:r>
              <a:rPr lang="en-IN" sz="1800" dirty="0" err="1" smtClean="0">
                <a:latin typeface="Calibri" panose="020F0502020204030204" pitchFamily="34" charset="0"/>
                <a:cs typeface="Calibri" panose="020F0502020204030204" pitchFamily="34" charset="0"/>
              </a:rPr>
              <a:t>mn</a:t>
            </a:r>
            <a:r>
              <a:rPr lang="en-IN" sz="1800" dirty="0" smtClean="0">
                <a:latin typeface="Calibri" panose="020F0502020204030204" pitchFamily="34" charset="0"/>
                <a:cs typeface="Calibri" panose="020F0502020204030204" pitchFamily="34" charset="0"/>
              </a:rPr>
              <a:t>). </a:t>
            </a:r>
            <a:r>
              <a:rPr lang="en-IN" sz="1800" dirty="0" smtClean="0"/>
              <a:t>so, using this hash function reduce the chance of worst case.</a:t>
            </a:r>
            <a:endParaRPr lang="en-IN" sz="1800" dirty="0"/>
          </a:p>
          <a:p>
            <a:pPr lvl="1" algn="just"/>
            <a:endParaRPr lang="en-IN" sz="1800" dirty="0"/>
          </a:p>
        </p:txBody>
      </p:sp>
    </p:spTree>
    <p:extLst>
      <p:ext uri="{BB962C8B-B14F-4D97-AF65-F5344CB8AC3E}">
        <p14:creationId xmlns:p14="http://schemas.microsoft.com/office/powerpoint/2010/main" val="21122213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Example:</a:t>
            </a:r>
          </a:p>
          <a:p>
            <a:r>
              <a:rPr lang="en-IN" dirty="0" smtClean="0"/>
              <a:t>Text: A B C C D D A E F G</a:t>
            </a:r>
          </a:p>
          <a:p>
            <a:r>
              <a:rPr lang="en-IN" dirty="0" smtClean="0"/>
              <a:t>Pattern: C D </a:t>
            </a:r>
            <a:r>
              <a:rPr lang="en-IN" dirty="0" err="1" smtClean="0"/>
              <a:t>D</a:t>
            </a:r>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a:p>
        </p:txBody>
      </p:sp>
      <mc:AlternateContent xmlns:mc="http://schemas.openxmlformats.org/markup-compatibility/2006" xmlns:a14="http://schemas.microsoft.com/office/drawing/2010/main">
        <mc:Choice Requires="a14">
          <p:sp>
            <p:nvSpPr>
              <p:cNvPr id="4" name="TextBox 3"/>
              <p:cNvSpPr txBox="1"/>
              <p:nvPr/>
            </p:nvSpPr>
            <p:spPr>
              <a:xfrm>
                <a:off x="5038928" y="3456562"/>
                <a:ext cx="5673028" cy="646331"/>
              </a:xfrm>
              <a:prstGeom prst="rect">
                <a:avLst/>
              </a:prstGeom>
              <a:noFill/>
            </p:spPr>
            <p:txBody>
              <a:bodyPr wrap="none" rtlCol="0">
                <a:spAutoFit/>
              </a:bodyPr>
              <a:lstStyle/>
              <a:p>
                <a:r>
                  <a:rPr lang="en-IN" dirty="0" smtClean="0"/>
                  <a:t>  C          D          </a:t>
                </a:r>
                <a:r>
                  <a:rPr lang="en-IN" dirty="0" err="1" smtClean="0"/>
                  <a:t>D</a:t>
                </a:r>
                <a:endParaRPr lang="en-IN" dirty="0" smtClean="0"/>
              </a:p>
              <a:p>
                <a:r>
                  <a:rPr lang="en-IN" dirty="0" smtClean="0"/>
                  <a:t>3*</a:t>
                </a:r>
                <a14:m>
                  <m:oMath xmlns:m="http://schemas.openxmlformats.org/officeDocument/2006/math">
                    <m:sSup>
                      <m:sSupPr>
                        <m:ctrlPr>
                          <a:rPr lang="en-IN" i="1" smtClean="0">
                            <a:latin typeface="Cambria Math" panose="02040503050406030204" pitchFamily="18" charset="0"/>
                          </a:rPr>
                        </m:ctrlPr>
                      </m:sSupPr>
                      <m:e>
                        <m:r>
                          <a:rPr lang="en-IN" b="0" i="1" smtClean="0">
                            <a:latin typeface="Cambria Math" panose="02040503050406030204" pitchFamily="18" charset="0"/>
                          </a:rPr>
                          <m:t>10</m:t>
                        </m:r>
                      </m:e>
                      <m:sup>
                        <m:r>
                          <a:rPr lang="en-IN" b="0" i="1" smtClean="0">
                            <a:latin typeface="Cambria Math" panose="02040503050406030204" pitchFamily="18" charset="0"/>
                          </a:rPr>
                          <m:t>2</m:t>
                        </m:r>
                      </m:sup>
                    </m:sSup>
                  </m:oMath>
                </a14:m>
                <a:r>
                  <a:rPr lang="en-IN" dirty="0" smtClean="0"/>
                  <a:t>    4*</a:t>
                </a:r>
                <a14:m>
                  <m:oMath xmlns:m="http://schemas.openxmlformats.org/officeDocument/2006/math">
                    <m:sSup>
                      <m:sSupPr>
                        <m:ctrlPr>
                          <a:rPr lang="en-IN" i="1">
                            <a:latin typeface="Cambria Math" panose="02040503050406030204" pitchFamily="18" charset="0"/>
                          </a:rPr>
                        </m:ctrlPr>
                      </m:sSupPr>
                      <m:e>
                        <m:r>
                          <a:rPr lang="en-IN" i="1">
                            <a:latin typeface="Cambria Math" panose="02040503050406030204" pitchFamily="18" charset="0"/>
                          </a:rPr>
                          <m:t>10</m:t>
                        </m:r>
                      </m:e>
                      <m:sup>
                        <m:r>
                          <a:rPr lang="en-IN" b="0" i="1" smtClean="0">
                            <a:latin typeface="Cambria Math" panose="02040503050406030204" pitchFamily="18" charset="0"/>
                          </a:rPr>
                          <m:t>1</m:t>
                        </m:r>
                      </m:sup>
                    </m:sSup>
                  </m:oMath>
                </a14:m>
                <a:r>
                  <a:rPr lang="en-IN" dirty="0" smtClean="0"/>
                  <a:t>   4*</a:t>
                </a:r>
                <a14:m>
                  <m:oMath xmlns:m="http://schemas.openxmlformats.org/officeDocument/2006/math">
                    <m:sSup>
                      <m:sSupPr>
                        <m:ctrlPr>
                          <a:rPr lang="en-IN" i="1">
                            <a:latin typeface="Cambria Math" panose="02040503050406030204" pitchFamily="18" charset="0"/>
                          </a:rPr>
                        </m:ctrlPr>
                      </m:sSupPr>
                      <m:e>
                        <m:r>
                          <a:rPr lang="en-IN" i="1">
                            <a:latin typeface="Cambria Math" panose="02040503050406030204" pitchFamily="18" charset="0"/>
                          </a:rPr>
                          <m:t>10</m:t>
                        </m:r>
                      </m:e>
                      <m:sup>
                        <m:r>
                          <a:rPr lang="en-IN" b="0" i="1" smtClean="0">
                            <a:latin typeface="Cambria Math" panose="02040503050406030204" pitchFamily="18" charset="0"/>
                          </a:rPr>
                          <m:t>0</m:t>
                        </m:r>
                      </m:sup>
                    </m:sSup>
                  </m:oMath>
                </a14:m>
                <a:r>
                  <a:rPr lang="en-IN" dirty="0" smtClean="0"/>
                  <a:t>   = 300+40+4=344 mod 13 = 6</a:t>
                </a:r>
                <a:endParaRPr lang="en-IN" dirty="0"/>
              </a:p>
            </p:txBody>
          </p:sp>
        </mc:Choice>
        <mc:Fallback xmlns="">
          <p:sp>
            <p:nvSpPr>
              <p:cNvPr id="4" name="TextBox 3"/>
              <p:cNvSpPr txBox="1">
                <a:spLocks noRot="1" noChangeAspect="1" noMove="1" noResize="1" noEditPoints="1" noAdjustHandles="1" noChangeArrowheads="1" noChangeShapeType="1" noTextEdit="1"/>
              </p:cNvSpPr>
              <p:nvPr/>
            </p:nvSpPr>
            <p:spPr>
              <a:xfrm>
                <a:off x="5038928" y="3456562"/>
                <a:ext cx="5673028" cy="646331"/>
              </a:xfrm>
              <a:prstGeom prst="rect">
                <a:avLst/>
              </a:prstGeom>
              <a:blipFill rotWithShape="0">
                <a:blip r:embed="rId2"/>
                <a:stretch>
                  <a:fillRect l="-968" t="-4717" b="-14151"/>
                </a:stretch>
              </a:blipFill>
            </p:spPr>
            <p:txBody>
              <a:bodyPr/>
              <a:lstStyle/>
              <a:p>
                <a:r>
                  <a:rPr lang="en-IN">
                    <a:noFill/>
                  </a:rPr>
                  <a:t> </a:t>
                </a:r>
              </a:p>
            </p:txBody>
          </p:sp>
        </mc:Fallback>
      </mc:AlternateContent>
      <p:sp>
        <p:nvSpPr>
          <p:cNvPr id="5" name="TextBox 4"/>
          <p:cNvSpPr txBox="1"/>
          <p:nvPr/>
        </p:nvSpPr>
        <p:spPr>
          <a:xfrm>
            <a:off x="3822971" y="3456562"/>
            <a:ext cx="1059906" cy="369332"/>
          </a:xfrm>
          <a:prstGeom prst="rect">
            <a:avLst/>
          </a:prstGeom>
          <a:noFill/>
        </p:spPr>
        <p:txBody>
          <a:bodyPr wrap="none" rtlCol="0">
            <a:spAutoFit/>
          </a:bodyPr>
          <a:lstStyle/>
          <a:p>
            <a:r>
              <a:rPr lang="en-IN" b="1" dirty="0" smtClean="0"/>
              <a:t>Pattern:</a:t>
            </a:r>
            <a:endParaRPr lang="en-IN" b="1" dirty="0"/>
          </a:p>
        </p:txBody>
      </p:sp>
      <mc:AlternateContent xmlns:mc="http://schemas.openxmlformats.org/markup-compatibility/2006" xmlns:a14="http://schemas.microsoft.com/office/drawing/2010/main">
        <mc:Choice Requires="a14">
          <p:sp>
            <p:nvSpPr>
              <p:cNvPr id="6" name="TextBox 5"/>
              <p:cNvSpPr txBox="1"/>
              <p:nvPr/>
            </p:nvSpPr>
            <p:spPr>
              <a:xfrm>
                <a:off x="4017524" y="5043641"/>
                <a:ext cx="7292502" cy="923330"/>
              </a:xfrm>
              <a:prstGeom prst="rect">
                <a:avLst/>
              </a:prstGeom>
              <a:noFill/>
            </p:spPr>
            <p:txBody>
              <a:bodyPr wrap="square" rtlCol="0">
                <a:spAutoFit/>
              </a:bodyPr>
              <a:lstStyle/>
              <a:p>
                <a:r>
                  <a:rPr lang="en-IN" b="1" u="sng" dirty="0" smtClean="0"/>
                  <a:t>A B C </a:t>
                </a:r>
                <a:r>
                  <a:rPr lang="en-IN" dirty="0" err="1" smtClean="0"/>
                  <a:t>C</a:t>
                </a:r>
                <a:r>
                  <a:rPr lang="en-IN" dirty="0" smtClean="0"/>
                  <a:t> </a:t>
                </a:r>
                <a:r>
                  <a:rPr lang="en-IN" dirty="0"/>
                  <a:t>D </a:t>
                </a:r>
                <a:r>
                  <a:rPr lang="en-IN" dirty="0" err="1"/>
                  <a:t>D</a:t>
                </a:r>
                <a:r>
                  <a:rPr lang="en-IN" dirty="0"/>
                  <a:t> A E F G</a:t>
                </a:r>
              </a:p>
              <a:p>
                <a:r>
                  <a:rPr lang="en-IN" dirty="0"/>
                  <a:t>1</a:t>
                </a:r>
                <a:r>
                  <a:rPr lang="en-IN" dirty="0" smtClean="0"/>
                  <a:t>*</a:t>
                </a:r>
                <a14:m>
                  <m:oMath xmlns:m="http://schemas.openxmlformats.org/officeDocument/2006/math">
                    <m:sSup>
                      <m:sSupPr>
                        <m:ctrlPr>
                          <a:rPr lang="en-IN" i="1" smtClean="0">
                            <a:latin typeface="Cambria Math" panose="02040503050406030204" pitchFamily="18" charset="0"/>
                          </a:rPr>
                        </m:ctrlPr>
                      </m:sSupPr>
                      <m:e>
                        <m:r>
                          <a:rPr lang="en-IN" b="0" i="1" smtClean="0">
                            <a:latin typeface="Cambria Math" panose="02040503050406030204" pitchFamily="18" charset="0"/>
                          </a:rPr>
                          <m:t>10</m:t>
                        </m:r>
                      </m:e>
                      <m:sup>
                        <m:r>
                          <a:rPr lang="en-IN" b="0" i="1" smtClean="0">
                            <a:latin typeface="Cambria Math" panose="02040503050406030204" pitchFamily="18" charset="0"/>
                          </a:rPr>
                          <m:t>2</m:t>
                        </m:r>
                      </m:sup>
                    </m:sSup>
                  </m:oMath>
                </a14:m>
                <a:r>
                  <a:rPr lang="en-IN" dirty="0" smtClean="0"/>
                  <a:t> + 2*</a:t>
                </a:r>
                <a14:m>
                  <m:oMath xmlns:m="http://schemas.openxmlformats.org/officeDocument/2006/math">
                    <m:sSup>
                      <m:sSupPr>
                        <m:ctrlPr>
                          <a:rPr lang="en-IN" i="1">
                            <a:latin typeface="Cambria Math" panose="02040503050406030204" pitchFamily="18" charset="0"/>
                          </a:rPr>
                        </m:ctrlPr>
                      </m:sSupPr>
                      <m:e>
                        <m:r>
                          <a:rPr lang="en-IN" i="1">
                            <a:latin typeface="Cambria Math" panose="02040503050406030204" pitchFamily="18" charset="0"/>
                          </a:rPr>
                          <m:t>10</m:t>
                        </m:r>
                      </m:e>
                      <m:sup>
                        <m:r>
                          <a:rPr lang="en-IN" b="0" i="1" smtClean="0">
                            <a:latin typeface="Cambria Math" panose="02040503050406030204" pitchFamily="18" charset="0"/>
                          </a:rPr>
                          <m:t>1</m:t>
                        </m:r>
                      </m:sup>
                    </m:sSup>
                  </m:oMath>
                </a14:m>
                <a:r>
                  <a:rPr lang="en-IN" dirty="0" smtClean="0"/>
                  <a:t> + 3*</a:t>
                </a:r>
                <a14:m>
                  <m:oMath xmlns:m="http://schemas.openxmlformats.org/officeDocument/2006/math">
                    <m:sSup>
                      <m:sSupPr>
                        <m:ctrlPr>
                          <a:rPr lang="en-IN" i="1">
                            <a:latin typeface="Cambria Math" panose="02040503050406030204" pitchFamily="18" charset="0"/>
                          </a:rPr>
                        </m:ctrlPr>
                      </m:sSupPr>
                      <m:e>
                        <m:r>
                          <a:rPr lang="en-IN" i="1">
                            <a:latin typeface="Cambria Math" panose="02040503050406030204" pitchFamily="18" charset="0"/>
                          </a:rPr>
                          <m:t>10</m:t>
                        </m:r>
                      </m:e>
                      <m:sup>
                        <m:r>
                          <a:rPr lang="en-IN" b="0" i="1" smtClean="0">
                            <a:latin typeface="Cambria Math" panose="02040503050406030204" pitchFamily="18" charset="0"/>
                          </a:rPr>
                          <m:t>0</m:t>
                        </m:r>
                      </m:sup>
                    </m:sSup>
                  </m:oMath>
                </a14:m>
                <a:r>
                  <a:rPr lang="en-IN" dirty="0" smtClean="0"/>
                  <a:t> = 100+20+3=123 mod 13 = 6</a:t>
                </a:r>
              </a:p>
              <a:p>
                <a:r>
                  <a:rPr lang="en-IN" b="1" dirty="0" smtClean="0"/>
                  <a:t>not matched</a:t>
                </a:r>
                <a:endParaRPr lang="en-IN" b="1" dirty="0"/>
              </a:p>
            </p:txBody>
          </p:sp>
        </mc:Choice>
        <mc:Fallback xmlns="">
          <p:sp>
            <p:nvSpPr>
              <p:cNvPr id="6" name="TextBox 5"/>
              <p:cNvSpPr txBox="1">
                <a:spLocks noRot="1" noChangeAspect="1" noMove="1" noResize="1" noEditPoints="1" noAdjustHandles="1" noChangeArrowheads="1" noChangeShapeType="1" noTextEdit="1"/>
              </p:cNvSpPr>
              <p:nvPr/>
            </p:nvSpPr>
            <p:spPr>
              <a:xfrm>
                <a:off x="4017524" y="5043641"/>
                <a:ext cx="7292502" cy="923330"/>
              </a:xfrm>
              <a:prstGeom prst="rect">
                <a:avLst/>
              </a:prstGeom>
              <a:blipFill rotWithShape="0">
                <a:blip r:embed="rId3"/>
                <a:stretch>
                  <a:fillRect l="-669" t="-3289" b="-9211"/>
                </a:stretch>
              </a:blipFill>
            </p:spPr>
            <p:txBody>
              <a:bodyPr/>
              <a:lstStyle/>
              <a:p>
                <a:r>
                  <a:rPr lang="en-IN">
                    <a:noFill/>
                  </a:rPr>
                  <a:t> </a:t>
                </a:r>
              </a:p>
            </p:txBody>
          </p:sp>
        </mc:Fallback>
      </mc:AlternateContent>
      <p:sp>
        <p:nvSpPr>
          <p:cNvPr id="7" name="TextBox 6"/>
          <p:cNvSpPr txBox="1"/>
          <p:nvPr/>
        </p:nvSpPr>
        <p:spPr>
          <a:xfrm>
            <a:off x="3359285" y="4453059"/>
            <a:ext cx="2930610" cy="369332"/>
          </a:xfrm>
          <a:prstGeom prst="rect">
            <a:avLst/>
          </a:prstGeom>
          <a:noFill/>
        </p:spPr>
        <p:txBody>
          <a:bodyPr wrap="none" rtlCol="0">
            <a:spAutoFit/>
          </a:bodyPr>
          <a:lstStyle/>
          <a:p>
            <a:r>
              <a:rPr lang="en-IN" b="1" dirty="0" smtClean="0"/>
              <a:t>Check Pattern in the text</a:t>
            </a:r>
            <a:endParaRPr lang="en-IN" b="1" dirty="0"/>
          </a:p>
        </p:txBody>
      </p:sp>
    </p:spTree>
    <p:extLst>
      <p:ext uri="{BB962C8B-B14F-4D97-AF65-F5344CB8AC3E}">
        <p14:creationId xmlns:p14="http://schemas.microsoft.com/office/powerpoint/2010/main" val="19382195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mc:AlternateContent xmlns:mc="http://schemas.openxmlformats.org/markup-compatibility/2006" xmlns:a14="http://schemas.microsoft.com/office/drawing/2010/main">
        <mc:Choice Requires="a14">
          <p:sp>
            <p:nvSpPr>
              <p:cNvPr id="4" name="TextBox 3"/>
              <p:cNvSpPr txBox="1"/>
              <p:nvPr/>
            </p:nvSpPr>
            <p:spPr>
              <a:xfrm>
                <a:off x="3557082" y="2092918"/>
                <a:ext cx="7292502" cy="923330"/>
              </a:xfrm>
              <a:prstGeom prst="rect">
                <a:avLst/>
              </a:prstGeom>
              <a:noFill/>
            </p:spPr>
            <p:txBody>
              <a:bodyPr wrap="square" rtlCol="0">
                <a:spAutoFit/>
              </a:bodyPr>
              <a:lstStyle/>
              <a:p>
                <a:r>
                  <a:rPr lang="en-IN" dirty="0" smtClean="0"/>
                  <a:t>A </a:t>
                </a:r>
                <a:r>
                  <a:rPr lang="en-IN" b="1" u="sng" dirty="0" smtClean="0"/>
                  <a:t>B C </a:t>
                </a:r>
                <a:r>
                  <a:rPr lang="en-IN" b="1" u="sng" dirty="0" err="1" smtClean="0"/>
                  <a:t>C</a:t>
                </a:r>
                <a:r>
                  <a:rPr lang="en-IN" dirty="0" smtClean="0"/>
                  <a:t> </a:t>
                </a:r>
                <a:r>
                  <a:rPr lang="en-IN" dirty="0"/>
                  <a:t>D </a:t>
                </a:r>
                <a:r>
                  <a:rPr lang="en-IN" dirty="0" err="1"/>
                  <a:t>D</a:t>
                </a:r>
                <a:r>
                  <a:rPr lang="en-IN" dirty="0"/>
                  <a:t> A E F G</a:t>
                </a:r>
              </a:p>
              <a:p>
                <a:r>
                  <a:rPr lang="en-IN" dirty="0" smtClean="0"/>
                  <a:t>2*</a:t>
                </a:r>
                <a14:m>
                  <m:oMath xmlns:m="http://schemas.openxmlformats.org/officeDocument/2006/math">
                    <m:sSup>
                      <m:sSupPr>
                        <m:ctrlPr>
                          <a:rPr lang="en-IN" i="1" smtClean="0">
                            <a:latin typeface="Cambria Math" panose="02040503050406030204" pitchFamily="18" charset="0"/>
                          </a:rPr>
                        </m:ctrlPr>
                      </m:sSupPr>
                      <m:e>
                        <m:r>
                          <a:rPr lang="en-IN" b="0" i="1" smtClean="0">
                            <a:latin typeface="Cambria Math" panose="02040503050406030204" pitchFamily="18" charset="0"/>
                          </a:rPr>
                          <m:t>10</m:t>
                        </m:r>
                      </m:e>
                      <m:sup>
                        <m:r>
                          <a:rPr lang="en-IN" b="0" i="1" smtClean="0">
                            <a:latin typeface="Cambria Math" panose="02040503050406030204" pitchFamily="18" charset="0"/>
                          </a:rPr>
                          <m:t>2</m:t>
                        </m:r>
                      </m:sup>
                    </m:sSup>
                  </m:oMath>
                </a14:m>
                <a:r>
                  <a:rPr lang="en-IN" dirty="0" smtClean="0"/>
                  <a:t> + 3*</a:t>
                </a:r>
                <a14:m>
                  <m:oMath xmlns:m="http://schemas.openxmlformats.org/officeDocument/2006/math">
                    <m:sSup>
                      <m:sSupPr>
                        <m:ctrlPr>
                          <a:rPr lang="en-IN" i="1">
                            <a:latin typeface="Cambria Math" panose="02040503050406030204" pitchFamily="18" charset="0"/>
                          </a:rPr>
                        </m:ctrlPr>
                      </m:sSupPr>
                      <m:e>
                        <m:r>
                          <a:rPr lang="en-IN" i="1">
                            <a:latin typeface="Cambria Math" panose="02040503050406030204" pitchFamily="18" charset="0"/>
                          </a:rPr>
                          <m:t>10</m:t>
                        </m:r>
                      </m:e>
                      <m:sup>
                        <m:r>
                          <a:rPr lang="en-IN" b="0" i="1" smtClean="0">
                            <a:latin typeface="Cambria Math" panose="02040503050406030204" pitchFamily="18" charset="0"/>
                          </a:rPr>
                          <m:t>1</m:t>
                        </m:r>
                      </m:sup>
                    </m:sSup>
                  </m:oMath>
                </a14:m>
                <a:r>
                  <a:rPr lang="en-IN" dirty="0" smtClean="0"/>
                  <a:t> + 3*</a:t>
                </a:r>
                <a14:m>
                  <m:oMath xmlns:m="http://schemas.openxmlformats.org/officeDocument/2006/math">
                    <m:sSup>
                      <m:sSupPr>
                        <m:ctrlPr>
                          <a:rPr lang="en-IN" i="1">
                            <a:latin typeface="Cambria Math" panose="02040503050406030204" pitchFamily="18" charset="0"/>
                          </a:rPr>
                        </m:ctrlPr>
                      </m:sSupPr>
                      <m:e>
                        <m:r>
                          <a:rPr lang="en-IN" i="1">
                            <a:latin typeface="Cambria Math" panose="02040503050406030204" pitchFamily="18" charset="0"/>
                          </a:rPr>
                          <m:t>10</m:t>
                        </m:r>
                      </m:e>
                      <m:sup>
                        <m:r>
                          <a:rPr lang="en-IN" b="0" i="1" smtClean="0">
                            <a:latin typeface="Cambria Math" panose="02040503050406030204" pitchFamily="18" charset="0"/>
                          </a:rPr>
                          <m:t>0</m:t>
                        </m:r>
                      </m:sup>
                    </m:sSup>
                  </m:oMath>
                </a14:m>
                <a:r>
                  <a:rPr lang="en-IN" dirty="0" smtClean="0"/>
                  <a:t> = 200+30+3=233 mod 13 = 12</a:t>
                </a:r>
              </a:p>
              <a:p>
                <a:r>
                  <a:rPr lang="en-IN" b="1" dirty="0" smtClean="0"/>
                  <a:t>not matched</a:t>
                </a:r>
                <a:endParaRPr lang="en-IN" b="1" dirty="0"/>
              </a:p>
            </p:txBody>
          </p:sp>
        </mc:Choice>
        <mc:Fallback xmlns="">
          <p:sp>
            <p:nvSpPr>
              <p:cNvPr id="4" name="TextBox 3"/>
              <p:cNvSpPr txBox="1">
                <a:spLocks noRot="1" noChangeAspect="1" noMove="1" noResize="1" noEditPoints="1" noAdjustHandles="1" noChangeArrowheads="1" noChangeShapeType="1" noTextEdit="1"/>
              </p:cNvSpPr>
              <p:nvPr/>
            </p:nvSpPr>
            <p:spPr>
              <a:xfrm>
                <a:off x="3557082" y="2092918"/>
                <a:ext cx="7292502" cy="923330"/>
              </a:xfrm>
              <a:prstGeom prst="rect">
                <a:avLst/>
              </a:prstGeom>
              <a:blipFill rotWithShape="0">
                <a:blip r:embed="rId2"/>
                <a:stretch>
                  <a:fillRect l="-753" t="-3289" b="-921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3557082" y="3204166"/>
                <a:ext cx="7292502" cy="923330"/>
              </a:xfrm>
              <a:prstGeom prst="rect">
                <a:avLst/>
              </a:prstGeom>
              <a:noFill/>
            </p:spPr>
            <p:txBody>
              <a:bodyPr wrap="square" rtlCol="0">
                <a:spAutoFit/>
              </a:bodyPr>
              <a:lstStyle/>
              <a:p>
                <a:r>
                  <a:rPr lang="en-IN" dirty="0" smtClean="0"/>
                  <a:t>A B </a:t>
                </a:r>
                <a:r>
                  <a:rPr lang="en-IN" b="1" u="sng" dirty="0" smtClean="0"/>
                  <a:t>C </a:t>
                </a:r>
                <a:r>
                  <a:rPr lang="en-IN" b="1" u="sng" dirty="0" err="1" smtClean="0"/>
                  <a:t>C</a:t>
                </a:r>
                <a:r>
                  <a:rPr lang="en-IN" b="1" u="sng" dirty="0" smtClean="0"/>
                  <a:t> </a:t>
                </a:r>
                <a:r>
                  <a:rPr lang="en-IN" b="1" u="sng" dirty="0"/>
                  <a:t>D</a:t>
                </a:r>
                <a:r>
                  <a:rPr lang="en-IN" dirty="0"/>
                  <a:t> </a:t>
                </a:r>
                <a:r>
                  <a:rPr lang="en-IN" dirty="0" err="1"/>
                  <a:t>D</a:t>
                </a:r>
                <a:r>
                  <a:rPr lang="en-IN" dirty="0"/>
                  <a:t> A E F G</a:t>
                </a:r>
              </a:p>
              <a:p>
                <a:r>
                  <a:rPr lang="en-IN" dirty="0"/>
                  <a:t>3</a:t>
                </a:r>
                <a:r>
                  <a:rPr lang="en-IN" dirty="0" smtClean="0"/>
                  <a:t>*</a:t>
                </a:r>
                <a14:m>
                  <m:oMath xmlns:m="http://schemas.openxmlformats.org/officeDocument/2006/math">
                    <m:sSup>
                      <m:sSupPr>
                        <m:ctrlPr>
                          <a:rPr lang="en-IN" i="1" smtClean="0">
                            <a:latin typeface="Cambria Math" panose="02040503050406030204" pitchFamily="18" charset="0"/>
                          </a:rPr>
                        </m:ctrlPr>
                      </m:sSupPr>
                      <m:e>
                        <m:r>
                          <a:rPr lang="en-IN" b="0" i="1" smtClean="0">
                            <a:latin typeface="Cambria Math" panose="02040503050406030204" pitchFamily="18" charset="0"/>
                          </a:rPr>
                          <m:t>10</m:t>
                        </m:r>
                      </m:e>
                      <m:sup>
                        <m:r>
                          <a:rPr lang="en-IN" b="0" i="1" smtClean="0">
                            <a:latin typeface="Cambria Math" panose="02040503050406030204" pitchFamily="18" charset="0"/>
                          </a:rPr>
                          <m:t>2</m:t>
                        </m:r>
                      </m:sup>
                    </m:sSup>
                  </m:oMath>
                </a14:m>
                <a:r>
                  <a:rPr lang="en-IN" dirty="0" smtClean="0"/>
                  <a:t> + 3*</a:t>
                </a:r>
                <a14:m>
                  <m:oMath xmlns:m="http://schemas.openxmlformats.org/officeDocument/2006/math">
                    <m:sSup>
                      <m:sSupPr>
                        <m:ctrlPr>
                          <a:rPr lang="en-IN" i="1">
                            <a:latin typeface="Cambria Math" panose="02040503050406030204" pitchFamily="18" charset="0"/>
                          </a:rPr>
                        </m:ctrlPr>
                      </m:sSupPr>
                      <m:e>
                        <m:r>
                          <a:rPr lang="en-IN" i="1">
                            <a:latin typeface="Cambria Math" panose="02040503050406030204" pitchFamily="18" charset="0"/>
                          </a:rPr>
                          <m:t>10</m:t>
                        </m:r>
                      </m:e>
                      <m:sup>
                        <m:r>
                          <a:rPr lang="en-IN" b="0" i="1" smtClean="0">
                            <a:latin typeface="Cambria Math" panose="02040503050406030204" pitchFamily="18" charset="0"/>
                          </a:rPr>
                          <m:t>1</m:t>
                        </m:r>
                      </m:sup>
                    </m:sSup>
                  </m:oMath>
                </a14:m>
                <a:r>
                  <a:rPr lang="en-IN" dirty="0" smtClean="0"/>
                  <a:t> + 4*</a:t>
                </a:r>
                <a14:m>
                  <m:oMath xmlns:m="http://schemas.openxmlformats.org/officeDocument/2006/math">
                    <m:sSup>
                      <m:sSupPr>
                        <m:ctrlPr>
                          <a:rPr lang="en-IN" i="1">
                            <a:latin typeface="Cambria Math" panose="02040503050406030204" pitchFamily="18" charset="0"/>
                          </a:rPr>
                        </m:ctrlPr>
                      </m:sSupPr>
                      <m:e>
                        <m:r>
                          <a:rPr lang="en-IN" i="1">
                            <a:latin typeface="Cambria Math" panose="02040503050406030204" pitchFamily="18" charset="0"/>
                          </a:rPr>
                          <m:t>10</m:t>
                        </m:r>
                      </m:e>
                      <m:sup>
                        <m:r>
                          <a:rPr lang="en-IN" b="0" i="1" smtClean="0">
                            <a:latin typeface="Cambria Math" panose="02040503050406030204" pitchFamily="18" charset="0"/>
                          </a:rPr>
                          <m:t>0</m:t>
                        </m:r>
                      </m:sup>
                    </m:sSup>
                  </m:oMath>
                </a14:m>
                <a:r>
                  <a:rPr lang="en-IN" dirty="0" smtClean="0"/>
                  <a:t> = 300+30+4=334 mod 13 = 9</a:t>
                </a:r>
              </a:p>
              <a:p>
                <a:r>
                  <a:rPr lang="en-IN" b="1" dirty="0" smtClean="0"/>
                  <a:t>not matched</a:t>
                </a:r>
                <a:endParaRPr lang="en-IN" b="1" dirty="0"/>
              </a:p>
            </p:txBody>
          </p:sp>
        </mc:Choice>
        <mc:Fallback xmlns="">
          <p:sp>
            <p:nvSpPr>
              <p:cNvPr id="5" name="TextBox 4"/>
              <p:cNvSpPr txBox="1">
                <a:spLocks noRot="1" noChangeAspect="1" noMove="1" noResize="1" noEditPoints="1" noAdjustHandles="1" noChangeArrowheads="1" noChangeShapeType="1" noTextEdit="1"/>
              </p:cNvSpPr>
              <p:nvPr/>
            </p:nvSpPr>
            <p:spPr>
              <a:xfrm>
                <a:off x="3557082" y="3204166"/>
                <a:ext cx="7292502" cy="923330"/>
              </a:xfrm>
              <a:prstGeom prst="rect">
                <a:avLst/>
              </a:prstGeom>
              <a:blipFill rotWithShape="0">
                <a:blip r:embed="rId3"/>
                <a:stretch>
                  <a:fillRect l="-753" t="-3974" b="-993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3557081" y="4268671"/>
                <a:ext cx="8407939" cy="1477328"/>
              </a:xfrm>
              <a:prstGeom prst="rect">
                <a:avLst/>
              </a:prstGeom>
              <a:noFill/>
            </p:spPr>
            <p:txBody>
              <a:bodyPr wrap="square" rtlCol="0">
                <a:spAutoFit/>
              </a:bodyPr>
              <a:lstStyle/>
              <a:p>
                <a:r>
                  <a:rPr lang="en-IN" dirty="0" smtClean="0"/>
                  <a:t>A B C </a:t>
                </a:r>
                <a:r>
                  <a:rPr lang="en-IN" b="1" u="sng" dirty="0" err="1" smtClean="0"/>
                  <a:t>C</a:t>
                </a:r>
                <a:r>
                  <a:rPr lang="en-IN" b="1" u="sng" dirty="0" smtClean="0"/>
                  <a:t> </a:t>
                </a:r>
                <a:r>
                  <a:rPr lang="en-IN" b="1" u="sng" dirty="0"/>
                  <a:t>D </a:t>
                </a:r>
                <a:r>
                  <a:rPr lang="en-IN" b="1" u="sng" dirty="0" err="1"/>
                  <a:t>D</a:t>
                </a:r>
                <a:r>
                  <a:rPr lang="en-IN" dirty="0"/>
                  <a:t> A E F G</a:t>
                </a:r>
              </a:p>
              <a:p>
                <a:r>
                  <a:rPr lang="en-IN" dirty="0"/>
                  <a:t>3</a:t>
                </a:r>
                <a:r>
                  <a:rPr lang="en-IN" dirty="0" smtClean="0"/>
                  <a:t>*</a:t>
                </a:r>
                <a14:m>
                  <m:oMath xmlns:m="http://schemas.openxmlformats.org/officeDocument/2006/math">
                    <m:sSup>
                      <m:sSupPr>
                        <m:ctrlPr>
                          <a:rPr lang="en-IN" i="1" smtClean="0">
                            <a:latin typeface="Cambria Math" panose="02040503050406030204" pitchFamily="18" charset="0"/>
                          </a:rPr>
                        </m:ctrlPr>
                      </m:sSupPr>
                      <m:e>
                        <m:r>
                          <a:rPr lang="en-IN" b="0" i="1" smtClean="0">
                            <a:latin typeface="Cambria Math" panose="02040503050406030204" pitchFamily="18" charset="0"/>
                          </a:rPr>
                          <m:t>10</m:t>
                        </m:r>
                      </m:e>
                      <m:sup>
                        <m:r>
                          <a:rPr lang="en-IN" b="0" i="1" smtClean="0">
                            <a:latin typeface="Cambria Math" panose="02040503050406030204" pitchFamily="18" charset="0"/>
                          </a:rPr>
                          <m:t>2</m:t>
                        </m:r>
                      </m:sup>
                    </m:sSup>
                  </m:oMath>
                </a14:m>
                <a:r>
                  <a:rPr lang="en-IN" dirty="0" smtClean="0"/>
                  <a:t> + 4*</a:t>
                </a:r>
                <a14:m>
                  <m:oMath xmlns:m="http://schemas.openxmlformats.org/officeDocument/2006/math">
                    <m:sSup>
                      <m:sSupPr>
                        <m:ctrlPr>
                          <a:rPr lang="en-IN" i="1">
                            <a:latin typeface="Cambria Math" panose="02040503050406030204" pitchFamily="18" charset="0"/>
                          </a:rPr>
                        </m:ctrlPr>
                      </m:sSupPr>
                      <m:e>
                        <m:r>
                          <a:rPr lang="en-IN" i="1">
                            <a:latin typeface="Cambria Math" panose="02040503050406030204" pitchFamily="18" charset="0"/>
                          </a:rPr>
                          <m:t>10</m:t>
                        </m:r>
                      </m:e>
                      <m:sup>
                        <m:r>
                          <a:rPr lang="en-IN" b="0" i="1" smtClean="0">
                            <a:latin typeface="Cambria Math" panose="02040503050406030204" pitchFamily="18" charset="0"/>
                          </a:rPr>
                          <m:t>1</m:t>
                        </m:r>
                      </m:sup>
                    </m:sSup>
                  </m:oMath>
                </a14:m>
                <a:r>
                  <a:rPr lang="en-IN" dirty="0" smtClean="0"/>
                  <a:t> + 4*</a:t>
                </a:r>
                <a14:m>
                  <m:oMath xmlns:m="http://schemas.openxmlformats.org/officeDocument/2006/math">
                    <m:sSup>
                      <m:sSupPr>
                        <m:ctrlPr>
                          <a:rPr lang="en-IN" i="1">
                            <a:latin typeface="Cambria Math" panose="02040503050406030204" pitchFamily="18" charset="0"/>
                          </a:rPr>
                        </m:ctrlPr>
                      </m:sSupPr>
                      <m:e>
                        <m:r>
                          <a:rPr lang="en-IN" i="1">
                            <a:latin typeface="Cambria Math" panose="02040503050406030204" pitchFamily="18" charset="0"/>
                          </a:rPr>
                          <m:t>10</m:t>
                        </m:r>
                      </m:e>
                      <m:sup>
                        <m:r>
                          <a:rPr lang="en-IN" b="0" i="1" smtClean="0">
                            <a:latin typeface="Cambria Math" panose="02040503050406030204" pitchFamily="18" charset="0"/>
                          </a:rPr>
                          <m:t>0</m:t>
                        </m:r>
                      </m:sup>
                    </m:sSup>
                  </m:oMath>
                </a14:m>
                <a:r>
                  <a:rPr lang="en-IN" dirty="0" smtClean="0"/>
                  <a:t> = 300+40+4=344 mod 13 = 6</a:t>
                </a:r>
              </a:p>
              <a:p>
                <a:r>
                  <a:rPr lang="en-IN" b="1" dirty="0" smtClean="0">
                    <a:solidFill>
                      <a:srgbClr val="FF0000"/>
                    </a:solidFill>
                  </a:rPr>
                  <a:t>Matched</a:t>
                </a:r>
              </a:p>
              <a:p>
                <a:r>
                  <a:rPr lang="en-IN" b="1" dirty="0" smtClean="0"/>
                  <a:t>Here the hash code is matched so we compered each character of pattern with each character of the text. </a:t>
                </a:r>
                <a:endParaRPr lang="en-IN" b="1" dirty="0"/>
              </a:p>
            </p:txBody>
          </p:sp>
        </mc:Choice>
        <mc:Fallback xmlns="">
          <p:sp>
            <p:nvSpPr>
              <p:cNvPr id="6" name="TextBox 5"/>
              <p:cNvSpPr txBox="1">
                <a:spLocks noRot="1" noChangeAspect="1" noMove="1" noResize="1" noEditPoints="1" noAdjustHandles="1" noChangeArrowheads="1" noChangeShapeType="1" noTextEdit="1"/>
              </p:cNvSpPr>
              <p:nvPr/>
            </p:nvSpPr>
            <p:spPr>
              <a:xfrm>
                <a:off x="3557081" y="4268671"/>
                <a:ext cx="8407939" cy="1477328"/>
              </a:xfrm>
              <a:prstGeom prst="rect">
                <a:avLst/>
              </a:prstGeom>
              <a:blipFill rotWithShape="0">
                <a:blip r:embed="rId4"/>
                <a:stretch>
                  <a:fillRect l="-653" t="-2058" b="-5350"/>
                </a:stretch>
              </a:blipFill>
            </p:spPr>
            <p:txBody>
              <a:bodyPr/>
              <a:lstStyle/>
              <a:p>
                <a:r>
                  <a:rPr lang="en-IN">
                    <a:noFill/>
                  </a:rPr>
                  <a:t> </a:t>
                </a:r>
              </a:p>
            </p:txBody>
          </p:sp>
        </mc:Fallback>
      </mc:AlternateContent>
    </p:spTree>
    <p:extLst>
      <p:ext uri="{BB962C8B-B14F-4D97-AF65-F5344CB8AC3E}">
        <p14:creationId xmlns:p14="http://schemas.microsoft.com/office/powerpoint/2010/main" val="145010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Algorithm: </a:t>
            </a:r>
            <a:endParaRPr lang="en-IN" dirty="0"/>
          </a:p>
        </p:txBody>
      </p:sp>
      <p:pic>
        <p:nvPicPr>
          <p:cNvPr id="4" name="Picture 3"/>
          <p:cNvPicPr>
            <a:picLocks noChangeAspect="1"/>
          </p:cNvPicPr>
          <p:nvPr/>
        </p:nvPicPr>
        <p:blipFill>
          <a:blip r:embed="rId2"/>
          <a:stretch>
            <a:fillRect/>
          </a:stretch>
        </p:blipFill>
        <p:spPr>
          <a:xfrm>
            <a:off x="3842628" y="2457463"/>
            <a:ext cx="5930427" cy="3820119"/>
          </a:xfrm>
          <a:prstGeom prst="rect">
            <a:avLst/>
          </a:prstGeom>
        </p:spPr>
      </p:pic>
    </p:spTree>
    <p:extLst>
      <p:ext uri="{BB962C8B-B14F-4D97-AF65-F5344CB8AC3E}">
        <p14:creationId xmlns:p14="http://schemas.microsoft.com/office/powerpoint/2010/main" val="1442458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just"/>
            <a:r>
              <a:rPr lang="en-IN" b="1" dirty="0" smtClean="0"/>
              <a:t>Time Complexity:</a:t>
            </a:r>
          </a:p>
          <a:p>
            <a:pPr lvl="1" algn="just"/>
            <a:r>
              <a:rPr lang="en-IN" sz="1800" dirty="0"/>
              <a:t>Average case and Best case time complexity is O(</a:t>
            </a:r>
            <a:r>
              <a:rPr lang="en-IN" sz="1800" dirty="0" err="1"/>
              <a:t>m+n</a:t>
            </a:r>
            <a:r>
              <a:rPr lang="en-IN" sz="1800" dirty="0"/>
              <a:t>)</a:t>
            </a:r>
          </a:p>
          <a:p>
            <a:pPr lvl="1" algn="just"/>
            <a:r>
              <a:rPr lang="en-IN" sz="1800" dirty="0"/>
              <a:t>Worst </a:t>
            </a:r>
            <a:r>
              <a:rPr lang="en-IN" sz="1800" dirty="0" smtClean="0"/>
              <a:t>case </a:t>
            </a:r>
            <a:r>
              <a:rPr lang="en-IN" sz="1800" dirty="0"/>
              <a:t>time complexity is O(</a:t>
            </a:r>
            <a:r>
              <a:rPr lang="en-IN" sz="1800" dirty="0" err="1"/>
              <a:t>mn</a:t>
            </a:r>
            <a:r>
              <a:rPr lang="en-IN" sz="1800" dirty="0"/>
              <a:t>) (Occurs when </a:t>
            </a:r>
            <a:r>
              <a:rPr lang="en-IN" sz="1800" dirty="0" smtClean="0"/>
              <a:t>spurious hits occur a number for all the windows.)</a:t>
            </a:r>
            <a:endParaRPr lang="en-IN" sz="1800" dirty="0"/>
          </a:p>
          <a:p>
            <a:pPr lvl="1" algn="just"/>
            <a:endParaRPr lang="en-IN" sz="1800" dirty="0"/>
          </a:p>
        </p:txBody>
      </p:sp>
    </p:spTree>
    <p:extLst>
      <p:ext uri="{BB962C8B-B14F-4D97-AF65-F5344CB8AC3E}">
        <p14:creationId xmlns:p14="http://schemas.microsoft.com/office/powerpoint/2010/main" val="10715002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Outline</a:t>
            </a:r>
            <a:endParaRPr lang="en-IN" dirty="0"/>
          </a:p>
        </p:txBody>
      </p:sp>
      <p:sp>
        <p:nvSpPr>
          <p:cNvPr id="3" name="Content Placeholder 2"/>
          <p:cNvSpPr>
            <a:spLocks noGrp="1"/>
          </p:cNvSpPr>
          <p:nvPr>
            <p:ph idx="1"/>
          </p:nvPr>
        </p:nvSpPr>
        <p:spPr/>
        <p:txBody>
          <a:bodyPr/>
          <a:lstStyle/>
          <a:p>
            <a:r>
              <a:rPr lang="en-IN" dirty="0" smtClean="0"/>
              <a:t>Naïve String Matching Algorithm</a:t>
            </a:r>
          </a:p>
          <a:p>
            <a:r>
              <a:rPr lang="en-IN" dirty="0" smtClean="0"/>
              <a:t>Rabin Karp Algorithm</a:t>
            </a:r>
          </a:p>
          <a:p>
            <a:r>
              <a:rPr lang="en-IN" dirty="0" smtClean="0"/>
              <a:t>String Matching with Finite Automata</a:t>
            </a:r>
          </a:p>
          <a:p>
            <a:r>
              <a:rPr lang="en-IN" dirty="0" smtClean="0"/>
              <a:t>KMP Algorithm</a:t>
            </a:r>
          </a:p>
          <a:p>
            <a:r>
              <a:rPr lang="en-IN" dirty="0" smtClean="0"/>
              <a:t>The Class P and NP, Polynomial reduction, NP-Completeness problem, NP-Hard Problems</a:t>
            </a:r>
            <a:endParaRPr lang="en-IN" dirty="0"/>
          </a:p>
        </p:txBody>
      </p:sp>
    </p:spTree>
    <p:extLst>
      <p:ext uri="{BB962C8B-B14F-4D97-AF65-F5344CB8AC3E}">
        <p14:creationId xmlns:p14="http://schemas.microsoft.com/office/powerpoint/2010/main" val="26043898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just"/>
            <a:r>
              <a:rPr lang="en-IN" b="1" dirty="0" smtClean="0"/>
              <a:t>Limitation:</a:t>
            </a:r>
          </a:p>
          <a:p>
            <a:pPr algn="just"/>
            <a:r>
              <a:rPr lang="en-IN" dirty="0" smtClean="0"/>
              <a:t>Spurious </a:t>
            </a:r>
            <a:r>
              <a:rPr lang="en-IN" dirty="0"/>
              <a:t>Hit: </a:t>
            </a:r>
          </a:p>
          <a:p>
            <a:pPr lvl="1" algn="just"/>
            <a:r>
              <a:rPr lang="en-IN" sz="1800" dirty="0" smtClean="0"/>
              <a:t>When </a:t>
            </a:r>
            <a:r>
              <a:rPr lang="en-IN" sz="1800" dirty="0"/>
              <a:t>the hash value of the pattern matches with the </a:t>
            </a:r>
            <a:r>
              <a:rPr lang="en-IN" sz="1800" dirty="0" smtClean="0"/>
              <a:t>hash </a:t>
            </a:r>
            <a:r>
              <a:rPr lang="en-IN" sz="1800" dirty="0"/>
              <a:t>value </a:t>
            </a:r>
            <a:r>
              <a:rPr lang="en-IN" sz="1800" dirty="0" smtClean="0"/>
              <a:t>of text </a:t>
            </a:r>
            <a:r>
              <a:rPr lang="en-IN" sz="1800" dirty="0"/>
              <a:t>but the window is not </a:t>
            </a:r>
            <a:r>
              <a:rPr lang="en-IN" sz="1800" dirty="0" smtClean="0"/>
              <a:t>the </a:t>
            </a:r>
            <a:r>
              <a:rPr lang="en-IN" sz="1800" dirty="0"/>
              <a:t>actual pattern then it is called a spurious </a:t>
            </a:r>
            <a:r>
              <a:rPr lang="en-IN" sz="1800" dirty="0" smtClean="0"/>
              <a:t>hit.</a:t>
            </a:r>
          </a:p>
          <a:p>
            <a:pPr lvl="1" algn="just"/>
            <a:r>
              <a:rPr lang="en-IN" sz="1800" dirty="0" smtClean="0"/>
              <a:t>Spurious </a:t>
            </a:r>
            <a:r>
              <a:rPr lang="en-IN" sz="1800" dirty="0"/>
              <a:t>hit increases the time complexity of the algorithm. In order to minimize spurious hit, we use </a:t>
            </a:r>
            <a:r>
              <a:rPr lang="en-IN" sz="1800" dirty="0" smtClean="0"/>
              <a:t>modulus which reduces </a:t>
            </a:r>
            <a:r>
              <a:rPr lang="en-IN" sz="1800" dirty="0"/>
              <a:t>the spurious hit.</a:t>
            </a:r>
          </a:p>
          <a:p>
            <a:pPr lvl="1" algn="just"/>
            <a:endParaRPr lang="en-IN" sz="1800" dirty="0"/>
          </a:p>
        </p:txBody>
      </p:sp>
    </p:spTree>
    <p:extLst>
      <p:ext uri="{BB962C8B-B14F-4D97-AF65-F5344CB8AC3E}">
        <p14:creationId xmlns:p14="http://schemas.microsoft.com/office/powerpoint/2010/main" val="1116099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b="1" dirty="0" smtClean="0"/>
              <a:t>Applications:</a:t>
            </a:r>
          </a:p>
          <a:p>
            <a:pPr lvl="1"/>
            <a:r>
              <a:rPr lang="en-IN" sz="1800" dirty="0"/>
              <a:t>For pattern matching.</a:t>
            </a:r>
          </a:p>
          <a:p>
            <a:pPr lvl="1"/>
            <a:r>
              <a:rPr lang="en-IN" sz="1800" dirty="0"/>
              <a:t>F</a:t>
            </a:r>
            <a:r>
              <a:rPr lang="en-IN" sz="1800" dirty="0" smtClean="0"/>
              <a:t>or </a:t>
            </a:r>
            <a:r>
              <a:rPr lang="en-IN" sz="1800" dirty="0"/>
              <a:t>searching string in a bigger text. </a:t>
            </a:r>
          </a:p>
        </p:txBody>
      </p:sp>
    </p:spTree>
    <p:extLst>
      <p:ext uri="{BB962C8B-B14F-4D97-AF65-F5344CB8AC3E}">
        <p14:creationId xmlns:p14="http://schemas.microsoft.com/office/powerpoint/2010/main" val="7061124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String Matching With Finite Automata:</a:t>
            </a:r>
            <a:endParaRPr lang="en-IN" b="1" dirty="0"/>
          </a:p>
        </p:txBody>
      </p:sp>
      <p:sp>
        <p:nvSpPr>
          <p:cNvPr id="3" name="Content Placeholder 2"/>
          <p:cNvSpPr>
            <a:spLocks noGrp="1"/>
          </p:cNvSpPr>
          <p:nvPr>
            <p:ph idx="1"/>
          </p:nvPr>
        </p:nvSpPr>
        <p:spPr/>
        <p:txBody>
          <a:bodyPr/>
          <a:lstStyle/>
          <a:p>
            <a:pPr algn="just"/>
            <a:r>
              <a:rPr lang="en-IN" dirty="0"/>
              <a:t>The string matching automaton is very effective tool </a:t>
            </a:r>
            <a:r>
              <a:rPr lang="en-IN" dirty="0" smtClean="0"/>
              <a:t>used </a:t>
            </a:r>
            <a:r>
              <a:rPr lang="en-IN" dirty="0"/>
              <a:t>in string matching algorithms. It examines each character in the </a:t>
            </a:r>
            <a:r>
              <a:rPr lang="en-IN" dirty="0" smtClean="0"/>
              <a:t>text </a:t>
            </a:r>
            <a:r>
              <a:rPr lang="en-IN" dirty="0"/>
              <a:t>exactly once and </a:t>
            </a:r>
            <a:r>
              <a:rPr lang="en-IN" dirty="0" smtClean="0"/>
              <a:t>reports </a:t>
            </a:r>
            <a:r>
              <a:rPr lang="en-IN" dirty="0"/>
              <a:t>all the valid shifts in O(n) time. </a:t>
            </a:r>
          </a:p>
          <a:p>
            <a:pPr algn="just"/>
            <a:r>
              <a:rPr lang="en-IN" dirty="0" smtClean="0"/>
              <a:t>Construction of FA is the main part of this algorithm. Once the FA is built searching is simple.</a:t>
            </a:r>
          </a:p>
          <a:p>
            <a:pPr algn="just"/>
            <a:r>
              <a:rPr lang="en-IN" dirty="0" smtClean="0"/>
              <a:t>In search, we simply need to start from the first state of the automata and the first character of the text. At every step, we consider next character of text look for the next state in the built of FA and move to a new state.</a:t>
            </a:r>
          </a:p>
          <a:p>
            <a:pPr algn="just"/>
            <a:endParaRPr lang="en-IN" dirty="0"/>
          </a:p>
        </p:txBody>
      </p:sp>
    </p:spTree>
    <p:extLst>
      <p:ext uri="{BB962C8B-B14F-4D97-AF65-F5344CB8AC3E}">
        <p14:creationId xmlns:p14="http://schemas.microsoft.com/office/powerpoint/2010/main" val="22915934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Autofit/>
          </a:bodyPr>
          <a:lstStyle/>
          <a:p>
            <a:pPr algn="just"/>
            <a:r>
              <a:rPr lang="en-IN" b="1" dirty="0"/>
              <a:t>Finite Automata:</a:t>
            </a:r>
          </a:p>
          <a:p>
            <a:pPr lvl="1" algn="just"/>
            <a:r>
              <a:rPr lang="en-IN" sz="1800" dirty="0"/>
              <a:t>A finite </a:t>
            </a:r>
            <a:r>
              <a:rPr lang="en-IN" sz="1800" dirty="0" smtClean="0"/>
              <a:t>automaton</a:t>
            </a:r>
            <a:r>
              <a:rPr lang="en-IN" sz="1800" dirty="0"/>
              <a:t> is </a:t>
            </a:r>
            <a:r>
              <a:rPr lang="en-IN" sz="1800" dirty="0" smtClean="0"/>
              <a:t>of 5-tuple</a:t>
            </a:r>
            <a:r>
              <a:rPr lang="en-IN" sz="1800" dirty="0"/>
              <a:t> </a:t>
            </a:r>
            <a:r>
              <a:rPr lang="en-IN" sz="1800" b="1" dirty="0"/>
              <a:t>(Q, q</a:t>
            </a:r>
            <a:r>
              <a:rPr lang="en-IN" sz="1800" b="1" baseline="-25000" dirty="0"/>
              <a:t>0</a:t>
            </a:r>
            <a:r>
              <a:rPr lang="en-IN" sz="1800" b="1" dirty="0"/>
              <a:t>,A</a:t>
            </a:r>
            <a:r>
              <a:rPr lang="en-IN" sz="1800" b="1"/>
              <a:t>,</a:t>
            </a:r>
            <a:r>
              <a:rPr lang="en-IN" sz="1800" b="1" smtClean="0"/>
              <a:t>∑</a:t>
            </a:r>
            <a:r>
              <a:rPr lang="en-IN" sz="1800" b="1" baseline="-25000" smtClean="0"/>
              <a:t>δ, </a:t>
            </a:r>
            <a:r>
              <a:rPr lang="en-IN" sz="1800" b="1" dirty="0"/>
              <a:t>δ</a:t>
            </a:r>
            <a:r>
              <a:rPr lang="en-IN" sz="1800" b="1" dirty="0" smtClean="0"/>
              <a:t>)</a:t>
            </a:r>
            <a:r>
              <a:rPr lang="en-IN" sz="1800" dirty="0" smtClean="0"/>
              <a:t>, </a:t>
            </a:r>
            <a:r>
              <a:rPr lang="en-IN" sz="1800" dirty="0"/>
              <a:t>where</a:t>
            </a:r>
          </a:p>
          <a:p>
            <a:pPr lvl="1" algn="just"/>
            <a:r>
              <a:rPr lang="en-IN" sz="1800" dirty="0"/>
              <a:t>Q is a finite set of </a:t>
            </a:r>
            <a:r>
              <a:rPr lang="en-IN" sz="1800" b="1" dirty="0"/>
              <a:t>states</a:t>
            </a:r>
            <a:r>
              <a:rPr lang="en-IN" sz="1800" dirty="0"/>
              <a:t>,</a:t>
            </a:r>
          </a:p>
          <a:p>
            <a:pPr lvl="1" algn="just"/>
            <a:r>
              <a:rPr lang="en-IN" sz="1800" dirty="0"/>
              <a:t>q</a:t>
            </a:r>
            <a:r>
              <a:rPr lang="en-IN" sz="1800" baseline="-25000" dirty="0"/>
              <a:t>0</a:t>
            </a:r>
            <a:r>
              <a:rPr lang="en-IN" sz="1800" dirty="0"/>
              <a:t> ∈ Q is the </a:t>
            </a:r>
            <a:r>
              <a:rPr lang="en-IN" sz="1800" b="1" dirty="0"/>
              <a:t>start state</a:t>
            </a:r>
            <a:r>
              <a:rPr lang="en-IN" sz="1800" dirty="0"/>
              <a:t>,</a:t>
            </a:r>
          </a:p>
          <a:p>
            <a:pPr lvl="1" algn="just"/>
            <a:r>
              <a:rPr lang="en-IN" sz="1800" dirty="0"/>
              <a:t>A ⊆ Q is a notable set of </a:t>
            </a:r>
            <a:r>
              <a:rPr lang="en-IN" sz="1800" b="1" dirty="0"/>
              <a:t>accepting states</a:t>
            </a:r>
            <a:r>
              <a:rPr lang="en-IN" sz="1800" dirty="0"/>
              <a:t>,</a:t>
            </a:r>
          </a:p>
          <a:p>
            <a:pPr lvl="1" algn="just"/>
            <a:r>
              <a:rPr lang="en-IN" sz="1800" dirty="0"/>
              <a:t>∑ is a </a:t>
            </a:r>
            <a:r>
              <a:rPr lang="en-IN" sz="1800" b="1" dirty="0"/>
              <a:t>finite input alphabet</a:t>
            </a:r>
            <a:r>
              <a:rPr lang="en-IN" sz="1800" dirty="0"/>
              <a:t>,</a:t>
            </a:r>
          </a:p>
          <a:p>
            <a:pPr lvl="1" algn="just"/>
            <a:r>
              <a:rPr lang="en-IN" sz="1800" dirty="0"/>
              <a:t>δ is a function from </a:t>
            </a:r>
            <a:r>
              <a:rPr lang="en-IN" sz="1800" b="1" dirty="0"/>
              <a:t>Q x ∑</a:t>
            </a:r>
            <a:r>
              <a:rPr lang="en-IN" sz="1800" dirty="0"/>
              <a:t> into </a:t>
            </a:r>
            <a:r>
              <a:rPr lang="en-IN" sz="1800" b="1" dirty="0"/>
              <a:t>Q</a:t>
            </a:r>
            <a:r>
              <a:rPr lang="en-IN" sz="1800" dirty="0"/>
              <a:t> called the </a:t>
            </a:r>
            <a:r>
              <a:rPr lang="en-IN" sz="1800" b="1" dirty="0"/>
              <a:t>transition function</a:t>
            </a:r>
            <a:r>
              <a:rPr lang="en-IN" sz="1800" dirty="0"/>
              <a:t> of </a:t>
            </a:r>
            <a:r>
              <a:rPr lang="en-IN" sz="1800" b="1" dirty="0"/>
              <a:t>M</a:t>
            </a:r>
            <a:r>
              <a:rPr lang="en-IN" sz="1800" dirty="0" smtClean="0"/>
              <a:t>.</a:t>
            </a:r>
            <a:endParaRPr lang="en-IN" sz="1800" dirty="0"/>
          </a:p>
        </p:txBody>
      </p:sp>
    </p:spTree>
    <p:extLst>
      <p:ext uri="{BB962C8B-B14F-4D97-AF65-F5344CB8AC3E}">
        <p14:creationId xmlns:p14="http://schemas.microsoft.com/office/powerpoint/2010/main" val="25349279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 name="Content Placeholder 5"/>
          <p:cNvPicPr>
            <a:picLocks noGrp="1" noChangeAspect="1"/>
          </p:cNvPicPr>
          <p:nvPr>
            <p:ph idx="1"/>
          </p:nvPr>
        </p:nvPicPr>
        <p:blipFill>
          <a:blip r:embed="rId2"/>
          <a:stretch>
            <a:fillRect/>
          </a:stretch>
        </p:blipFill>
        <p:spPr>
          <a:xfrm>
            <a:off x="7220288" y="4706422"/>
            <a:ext cx="2180633" cy="1248519"/>
          </a:xfrm>
          <a:prstGeom prst="rect">
            <a:avLst/>
          </a:prstGeom>
        </p:spPr>
      </p:pic>
      <p:pic>
        <p:nvPicPr>
          <p:cNvPr id="4" name="Picture 3"/>
          <p:cNvPicPr>
            <a:picLocks noChangeAspect="1"/>
          </p:cNvPicPr>
          <p:nvPr/>
        </p:nvPicPr>
        <p:blipFill>
          <a:blip r:embed="rId3"/>
          <a:stretch>
            <a:fillRect/>
          </a:stretch>
        </p:blipFill>
        <p:spPr>
          <a:xfrm>
            <a:off x="4461449" y="1828801"/>
            <a:ext cx="4526908" cy="2036806"/>
          </a:xfrm>
          <a:prstGeom prst="rect">
            <a:avLst/>
          </a:prstGeom>
        </p:spPr>
      </p:pic>
      <p:pic>
        <p:nvPicPr>
          <p:cNvPr id="5" name="Picture 4"/>
          <p:cNvPicPr>
            <a:picLocks noChangeAspect="1"/>
          </p:cNvPicPr>
          <p:nvPr/>
        </p:nvPicPr>
        <p:blipFill>
          <a:blip r:embed="rId4"/>
          <a:stretch>
            <a:fillRect/>
          </a:stretch>
        </p:blipFill>
        <p:spPr>
          <a:xfrm>
            <a:off x="4020462" y="4526605"/>
            <a:ext cx="1756371" cy="1608154"/>
          </a:xfrm>
          <a:prstGeom prst="rect">
            <a:avLst/>
          </a:prstGeom>
        </p:spPr>
      </p:pic>
      <p:sp>
        <p:nvSpPr>
          <p:cNvPr id="7" name="TextBox 6"/>
          <p:cNvSpPr txBox="1"/>
          <p:nvPr/>
        </p:nvSpPr>
        <p:spPr>
          <a:xfrm>
            <a:off x="4020462" y="6057090"/>
            <a:ext cx="1875835" cy="369332"/>
          </a:xfrm>
          <a:prstGeom prst="rect">
            <a:avLst/>
          </a:prstGeom>
          <a:noFill/>
        </p:spPr>
        <p:txBody>
          <a:bodyPr wrap="none" rtlCol="0">
            <a:spAutoFit/>
          </a:bodyPr>
          <a:lstStyle/>
          <a:p>
            <a:r>
              <a:rPr lang="en-IN" dirty="0" smtClean="0"/>
              <a:t>Transition Table</a:t>
            </a:r>
            <a:endParaRPr lang="en-IN" dirty="0"/>
          </a:p>
        </p:txBody>
      </p:sp>
      <p:sp>
        <p:nvSpPr>
          <p:cNvPr id="8" name="TextBox 7"/>
          <p:cNvSpPr txBox="1"/>
          <p:nvPr/>
        </p:nvSpPr>
        <p:spPr>
          <a:xfrm>
            <a:off x="5776833" y="3892362"/>
            <a:ext cx="1975221" cy="369332"/>
          </a:xfrm>
          <a:prstGeom prst="rect">
            <a:avLst/>
          </a:prstGeom>
          <a:noFill/>
        </p:spPr>
        <p:txBody>
          <a:bodyPr wrap="none" rtlCol="0">
            <a:spAutoFit/>
          </a:bodyPr>
          <a:lstStyle/>
          <a:p>
            <a:r>
              <a:rPr lang="en-IN" dirty="0" smtClean="0"/>
              <a:t>Finite Automata</a:t>
            </a:r>
            <a:endParaRPr lang="en-IN" dirty="0"/>
          </a:p>
        </p:txBody>
      </p:sp>
    </p:spTree>
    <p:extLst>
      <p:ext uri="{BB962C8B-B14F-4D97-AF65-F5344CB8AC3E}">
        <p14:creationId xmlns:p14="http://schemas.microsoft.com/office/powerpoint/2010/main" val="15141368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IN" dirty="0"/>
              <a:t>The finite automaton starts in state </a:t>
            </a:r>
            <a:r>
              <a:rPr lang="en-IN" b="1" dirty="0"/>
              <a:t>q</a:t>
            </a:r>
            <a:r>
              <a:rPr lang="en-IN" b="1" baseline="-25000" dirty="0"/>
              <a:t>0</a:t>
            </a:r>
            <a:r>
              <a:rPr lang="en-IN" dirty="0"/>
              <a:t> and reads the characters of its input string one at a time. If the automaton is in state q and reads input character a, it moves from state q to state δ (q, a). </a:t>
            </a:r>
            <a:endParaRPr lang="en-IN" dirty="0" smtClean="0"/>
          </a:p>
          <a:p>
            <a:pPr algn="just"/>
            <a:r>
              <a:rPr lang="en-IN" dirty="0" smtClean="0"/>
              <a:t>Whenever </a:t>
            </a:r>
            <a:r>
              <a:rPr lang="en-IN" dirty="0"/>
              <a:t>its current state q is a member of A, the machine M has accepted the string read so far. An input that is not allowed is </a:t>
            </a:r>
            <a:r>
              <a:rPr lang="en-IN" b="1" dirty="0"/>
              <a:t>rejected</a:t>
            </a:r>
            <a:r>
              <a:rPr lang="en-IN" dirty="0"/>
              <a:t>.</a:t>
            </a:r>
          </a:p>
          <a:p>
            <a:pPr algn="just"/>
            <a:endParaRPr lang="en-IN" dirty="0"/>
          </a:p>
          <a:p>
            <a:endParaRPr lang="en-IN" dirty="0"/>
          </a:p>
        </p:txBody>
      </p:sp>
    </p:spTree>
    <p:extLst>
      <p:ext uri="{BB962C8B-B14F-4D97-AF65-F5344CB8AC3E}">
        <p14:creationId xmlns:p14="http://schemas.microsoft.com/office/powerpoint/2010/main" val="6405711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just"/>
            <a:r>
              <a:rPr lang="en-IN" dirty="0"/>
              <a:t>The basic idea is to build a automaton in which</a:t>
            </a:r>
          </a:p>
          <a:p>
            <a:pPr lvl="1" algn="just"/>
            <a:r>
              <a:rPr lang="en-IN" sz="1800" dirty="0" smtClean="0"/>
              <a:t>Each </a:t>
            </a:r>
            <a:r>
              <a:rPr lang="en-IN" sz="1800" dirty="0"/>
              <a:t>character in the pattern has a state.</a:t>
            </a:r>
          </a:p>
          <a:p>
            <a:pPr lvl="1" algn="just"/>
            <a:r>
              <a:rPr lang="en-IN" sz="1800" dirty="0" smtClean="0"/>
              <a:t>Each </a:t>
            </a:r>
            <a:r>
              <a:rPr lang="en-IN" sz="1800" dirty="0"/>
              <a:t>match sends the automaton into a new state.</a:t>
            </a:r>
          </a:p>
          <a:p>
            <a:pPr lvl="1" algn="just"/>
            <a:r>
              <a:rPr lang="en-IN" sz="1800" dirty="0" smtClean="0"/>
              <a:t>If all </a:t>
            </a:r>
            <a:r>
              <a:rPr lang="en-IN" sz="1800" dirty="0"/>
              <a:t>the characters in the pattern has been matched, the automaton enters the accepting state.</a:t>
            </a:r>
          </a:p>
          <a:p>
            <a:pPr lvl="1" algn="just"/>
            <a:r>
              <a:rPr lang="en-IN" sz="1800" dirty="0" smtClean="0"/>
              <a:t>Otherwise</a:t>
            </a:r>
            <a:r>
              <a:rPr lang="en-IN" sz="1800" dirty="0"/>
              <a:t>, the automaton will return to a suitable state according to the current state and the input character.</a:t>
            </a:r>
          </a:p>
          <a:p>
            <a:pPr lvl="1" algn="just"/>
            <a:r>
              <a:rPr lang="en-IN" sz="1800" dirty="0" smtClean="0"/>
              <a:t>The </a:t>
            </a:r>
            <a:r>
              <a:rPr lang="en-IN" sz="1800" dirty="0"/>
              <a:t>matching takes O(n) time since each character is examined once.</a:t>
            </a:r>
          </a:p>
        </p:txBody>
      </p:sp>
    </p:spTree>
    <p:extLst>
      <p:ext uri="{BB962C8B-B14F-4D97-AF65-F5344CB8AC3E}">
        <p14:creationId xmlns:p14="http://schemas.microsoft.com/office/powerpoint/2010/main" val="7660411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Example:</a:t>
            </a:r>
          </a:p>
          <a:p>
            <a:pPr lvl="1"/>
            <a:r>
              <a:rPr lang="en-IN" dirty="0" smtClean="0"/>
              <a:t>Finite state of automation only accepts even number of a’s.</a:t>
            </a:r>
          </a:p>
          <a:p>
            <a:pPr lvl="1"/>
            <a:r>
              <a:rPr lang="en-IN" dirty="0" smtClean="0"/>
              <a:t>Set of valid alphabets </a:t>
            </a:r>
            <a:r>
              <a:rPr lang="en-IN" b="1" dirty="0" smtClean="0"/>
              <a:t>∑ = {a, b, c} </a:t>
            </a:r>
            <a:endParaRPr lang="en-IN" dirty="0"/>
          </a:p>
        </p:txBody>
      </p:sp>
      <p:sp>
        <p:nvSpPr>
          <p:cNvPr id="4" name="Oval 3"/>
          <p:cNvSpPr/>
          <p:nvPr/>
        </p:nvSpPr>
        <p:spPr>
          <a:xfrm>
            <a:off x="4403386" y="4597936"/>
            <a:ext cx="635540" cy="616085"/>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1600" b="1" dirty="0"/>
              <a:t>q</a:t>
            </a:r>
            <a:r>
              <a:rPr lang="en-IN" sz="1600" b="1" baseline="-25000" dirty="0"/>
              <a:t>0</a:t>
            </a:r>
            <a:endParaRPr lang="en-IN" sz="1600" dirty="0"/>
          </a:p>
        </p:txBody>
      </p:sp>
      <p:sp>
        <p:nvSpPr>
          <p:cNvPr id="5" name="Oval 4"/>
          <p:cNvSpPr/>
          <p:nvPr/>
        </p:nvSpPr>
        <p:spPr>
          <a:xfrm>
            <a:off x="6515876" y="4597936"/>
            <a:ext cx="635540" cy="616085"/>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b="1" dirty="0" smtClean="0"/>
              <a:t>q</a:t>
            </a:r>
            <a:r>
              <a:rPr lang="en-IN" b="1" baseline="-25000" dirty="0" smtClean="0"/>
              <a:t>1</a:t>
            </a:r>
            <a:endParaRPr lang="en-IN" dirty="0"/>
          </a:p>
        </p:txBody>
      </p:sp>
      <p:sp>
        <p:nvSpPr>
          <p:cNvPr id="6" name="Oval 5"/>
          <p:cNvSpPr/>
          <p:nvPr/>
        </p:nvSpPr>
        <p:spPr>
          <a:xfrm>
            <a:off x="8628366" y="4656302"/>
            <a:ext cx="664724" cy="616084"/>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7" name="Oval 6"/>
          <p:cNvSpPr/>
          <p:nvPr/>
        </p:nvSpPr>
        <p:spPr>
          <a:xfrm>
            <a:off x="8667276" y="4695213"/>
            <a:ext cx="596943" cy="525293"/>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b="1" dirty="0" smtClean="0"/>
              <a:t>q</a:t>
            </a:r>
            <a:r>
              <a:rPr lang="en-IN" b="1" baseline="-25000" dirty="0" smtClean="0"/>
              <a:t>2</a:t>
            </a:r>
            <a:endParaRPr lang="en-IN" dirty="0"/>
          </a:p>
        </p:txBody>
      </p:sp>
      <p:cxnSp>
        <p:nvCxnSpPr>
          <p:cNvPr id="9" name="Straight Arrow Connector 8"/>
          <p:cNvCxnSpPr>
            <a:stCxn id="4" idx="6"/>
            <a:endCxn id="5" idx="2"/>
          </p:cNvCxnSpPr>
          <p:nvPr/>
        </p:nvCxnSpPr>
        <p:spPr>
          <a:xfrm>
            <a:off x="5038926" y="4905979"/>
            <a:ext cx="1476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7151416" y="4880038"/>
            <a:ext cx="1476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7149338" y="4987483"/>
            <a:ext cx="1430860" cy="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Arc 19"/>
          <p:cNvSpPr/>
          <p:nvPr/>
        </p:nvSpPr>
        <p:spPr>
          <a:xfrm>
            <a:off x="4033734" y="4370957"/>
            <a:ext cx="568631" cy="453957"/>
          </a:xfrm>
          <a:prstGeom prst="arc">
            <a:avLst>
              <a:gd name="adj1" fmla="val 4293905"/>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Arc 20"/>
          <p:cNvSpPr/>
          <p:nvPr/>
        </p:nvSpPr>
        <p:spPr>
          <a:xfrm>
            <a:off x="6202689" y="4298000"/>
            <a:ext cx="568631" cy="453957"/>
          </a:xfrm>
          <a:prstGeom prst="arc">
            <a:avLst>
              <a:gd name="adj1" fmla="val 4293905"/>
              <a:gd name="adj2" fmla="val 97005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3" name="Arc 22"/>
          <p:cNvSpPr/>
          <p:nvPr/>
        </p:nvSpPr>
        <p:spPr>
          <a:xfrm>
            <a:off x="8392097" y="4269038"/>
            <a:ext cx="568631" cy="453957"/>
          </a:xfrm>
          <a:prstGeom prst="arc">
            <a:avLst>
              <a:gd name="adj1" fmla="val 4293905"/>
              <a:gd name="adj2" fmla="val 225265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4" name="TextBox 23"/>
          <p:cNvSpPr txBox="1"/>
          <p:nvPr/>
        </p:nvSpPr>
        <p:spPr>
          <a:xfrm>
            <a:off x="4423787" y="4142357"/>
            <a:ext cx="619080" cy="369332"/>
          </a:xfrm>
          <a:prstGeom prst="rect">
            <a:avLst/>
          </a:prstGeom>
          <a:noFill/>
        </p:spPr>
        <p:txBody>
          <a:bodyPr wrap="none" rtlCol="0">
            <a:spAutoFit/>
          </a:bodyPr>
          <a:lstStyle/>
          <a:p>
            <a:r>
              <a:rPr lang="en-IN" dirty="0" smtClean="0"/>
              <a:t>b, c</a:t>
            </a:r>
            <a:endParaRPr lang="en-IN" dirty="0"/>
          </a:p>
        </p:txBody>
      </p:sp>
      <p:sp>
        <p:nvSpPr>
          <p:cNvPr id="25" name="TextBox 24"/>
          <p:cNvSpPr txBox="1"/>
          <p:nvPr/>
        </p:nvSpPr>
        <p:spPr>
          <a:xfrm>
            <a:off x="6318421" y="3984444"/>
            <a:ext cx="619080" cy="369332"/>
          </a:xfrm>
          <a:prstGeom prst="rect">
            <a:avLst/>
          </a:prstGeom>
          <a:noFill/>
        </p:spPr>
        <p:txBody>
          <a:bodyPr wrap="none" rtlCol="0">
            <a:spAutoFit/>
          </a:bodyPr>
          <a:lstStyle/>
          <a:p>
            <a:r>
              <a:rPr lang="en-IN" dirty="0" smtClean="0"/>
              <a:t>b, c</a:t>
            </a:r>
            <a:endParaRPr lang="en-IN" dirty="0"/>
          </a:p>
        </p:txBody>
      </p:sp>
      <p:sp>
        <p:nvSpPr>
          <p:cNvPr id="26" name="TextBox 25"/>
          <p:cNvSpPr txBox="1"/>
          <p:nvPr/>
        </p:nvSpPr>
        <p:spPr>
          <a:xfrm>
            <a:off x="8651188" y="3931592"/>
            <a:ext cx="619080" cy="369332"/>
          </a:xfrm>
          <a:prstGeom prst="rect">
            <a:avLst/>
          </a:prstGeom>
          <a:noFill/>
        </p:spPr>
        <p:txBody>
          <a:bodyPr wrap="none" rtlCol="0">
            <a:spAutoFit/>
          </a:bodyPr>
          <a:lstStyle/>
          <a:p>
            <a:r>
              <a:rPr lang="en-IN" dirty="0" smtClean="0"/>
              <a:t>b, c</a:t>
            </a:r>
            <a:endParaRPr lang="en-IN" dirty="0"/>
          </a:p>
        </p:txBody>
      </p:sp>
      <p:sp>
        <p:nvSpPr>
          <p:cNvPr id="27" name="TextBox 26"/>
          <p:cNvSpPr txBox="1"/>
          <p:nvPr/>
        </p:nvSpPr>
        <p:spPr>
          <a:xfrm>
            <a:off x="5441750" y="4588527"/>
            <a:ext cx="341760" cy="369332"/>
          </a:xfrm>
          <a:prstGeom prst="rect">
            <a:avLst/>
          </a:prstGeom>
          <a:noFill/>
        </p:spPr>
        <p:txBody>
          <a:bodyPr wrap="none" rtlCol="0">
            <a:spAutoFit/>
          </a:bodyPr>
          <a:lstStyle/>
          <a:p>
            <a:r>
              <a:rPr lang="en-IN" dirty="0"/>
              <a:t>a</a:t>
            </a:r>
          </a:p>
        </p:txBody>
      </p:sp>
      <p:sp>
        <p:nvSpPr>
          <p:cNvPr id="28" name="TextBox 27"/>
          <p:cNvSpPr txBox="1"/>
          <p:nvPr/>
        </p:nvSpPr>
        <p:spPr>
          <a:xfrm>
            <a:off x="7607968" y="4547148"/>
            <a:ext cx="341760" cy="369332"/>
          </a:xfrm>
          <a:prstGeom prst="rect">
            <a:avLst/>
          </a:prstGeom>
          <a:noFill/>
        </p:spPr>
        <p:txBody>
          <a:bodyPr wrap="none" rtlCol="0">
            <a:spAutoFit/>
          </a:bodyPr>
          <a:lstStyle/>
          <a:p>
            <a:r>
              <a:rPr lang="en-IN" dirty="0"/>
              <a:t>a</a:t>
            </a:r>
          </a:p>
        </p:txBody>
      </p:sp>
      <p:sp>
        <p:nvSpPr>
          <p:cNvPr id="29" name="TextBox 28"/>
          <p:cNvSpPr txBox="1"/>
          <p:nvPr/>
        </p:nvSpPr>
        <p:spPr>
          <a:xfrm>
            <a:off x="7612280" y="4927987"/>
            <a:ext cx="341760" cy="369332"/>
          </a:xfrm>
          <a:prstGeom prst="rect">
            <a:avLst/>
          </a:prstGeom>
          <a:noFill/>
        </p:spPr>
        <p:txBody>
          <a:bodyPr wrap="none" rtlCol="0">
            <a:spAutoFit/>
          </a:bodyPr>
          <a:lstStyle/>
          <a:p>
            <a:r>
              <a:rPr lang="en-IN" dirty="0"/>
              <a:t>a</a:t>
            </a:r>
          </a:p>
        </p:txBody>
      </p:sp>
      <p:sp>
        <p:nvSpPr>
          <p:cNvPr id="30" name="TextBox 29"/>
          <p:cNvSpPr txBox="1"/>
          <p:nvPr/>
        </p:nvSpPr>
        <p:spPr>
          <a:xfrm>
            <a:off x="4271353" y="5316981"/>
            <a:ext cx="899605" cy="369332"/>
          </a:xfrm>
          <a:prstGeom prst="rect">
            <a:avLst/>
          </a:prstGeom>
          <a:noFill/>
        </p:spPr>
        <p:txBody>
          <a:bodyPr wrap="none" rtlCol="0">
            <a:spAutoFit/>
          </a:bodyPr>
          <a:lstStyle/>
          <a:p>
            <a:r>
              <a:rPr lang="en-IN" dirty="0" smtClean="0"/>
              <a:t>No a’s</a:t>
            </a:r>
            <a:endParaRPr lang="en-IN" dirty="0"/>
          </a:p>
        </p:txBody>
      </p:sp>
      <p:sp>
        <p:nvSpPr>
          <p:cNvPr id="31" name="TextBox 30"/>
          <p:cNvSpPr txBox="1"/>
          <p:nvPr/>
        </p:nvSpPr>
        <p:spPr>
          <a:xfrm>
            <a:off x="6318421" y="5352331"/>
            <a:ext cx="1122423" cy="646331"/>
          </a:xfrm>
          <a:prstGeom prst="rect">
            <a:avLst/>
          </a:prstGeom>
          <a:noFill/>
        </p:spPr>
        <p:txBody>
          <a:bodyPr wrap="none" rtlCol="0">
            <a:spAutoFit/>
          </a:bodyPr>
          <a:lstStyle/>
          <a:p>
            <a:r>
              <a:rPr lang="en-IN" dirty="0" smtClean="0"/>
              <a:t>Odd no </a:t>
            </a:r>
          </a:p>
          <a:p>
            <a:r>
              <a:rPr lang="en-IN" dirty="0"/>
              <a:t> </a:t>
            </a:r>
            <a:r>
              <a:rPr lang="en-IN" dirty="0" smtClean="0"/>
              <a:t>of a’s</a:t>
            </a:r>
            <a:endParaRPr lang="en-IN" dirty="0"/>
          </a:p>
        </p:txBody>
      </p:sp>
      <p:sp>
        <p:nvSpPr>
          <p:cNvPr id="32" name="TextBox 31"/>
          <p:cNvSpPr txBox="1"/>
          <p:nvPr/>
        </p:nvSpPr>
        <p:spPr>
          <a:xfrm>
            <a:off x="8448778" y="5343389"/>
            <a:ext cx="1148071" cy="646331"/>
          </a:xfrm>
          <a:prstGeom prst="rect">
            <a:avLst/>
          </a:prstGeom>
          <a:noFill/>
        </p:spPr>
        <p:txBody>
          <a:bodyPr wrap="none" rtlCol="0">
            <a:spAutoFit/>
          </a:bodyPr>
          <a:lstStyle/>
          <a:p>
            <a:r>
              <a:rPr lang="en-IN" dirty="0" smtClean="0"/>
              <a:t>Even no </a:t>
            </a:r>
          </a:p>
          <a:p>
            <a:r>
              <a:rPr lang="en-IN" dirty="0"/>
              <a:t> </a:t>
            </a:r>
            <a:r>
              <a:rPr lang="en-IN" dirty="0" smtClean="0"/>
              <a:t>of a’s</a:t>
            </a:r>
            <a:endParaRPr lang="en-IN" dirty="0"/>
          </a:p>
        </p:txBody>
      </p:sp>
    </p:spTree>
    <p:extLst>
      <p:ext uri="{BB962C8B-B14F-4D97-AF65-F5344CB8AC3E}">
        <p14:creationId xmlns:p14="http://schemas.microsoft.com/office/powerpoint/2010/main" val="681969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1" nodeType="clickEffect">
                                  <p:stCondLst>
                                    <p:cond delay="0"/>
                                  </p:stCondLst>
                                  <p:childTnLst>
                                    <p:set>
                                      <p:cBhvr>
                                        <p:cTn id="54" dur="1" fill="hold">
                                          <p:stCondLst>
                                            <p:cond delay="0"/>
                                          </p:stCondLst>
                                        </p:cTn>
                                        <p:tgtEl>
                                          <p:spTgt spid="20"/>
                                        </p:tgtEl>
                                        <p:attrNameLst>
                                          <p:attrName>style.visibility</p:attrName>
                                        </p:attrNameLst>
                                      </p:cBhvr>
                                      <p:to>
                                        <p:strVal val="visible"/>
                                      </p:to>
                                    </p:set>
                                  </p:childTnLst>
                                </p:cTn>
                              </p:par>
                              <p:par>
                                <p:cTn id="55" presetID="1" presetClass="entr" presetSubtype="0" fill="hold" grpId="1" nodeType="withEffect">
                                  <p:stCondLst>
                                    <p:cond delay="0"/>
                                  </p:stCondLst>
                                  <p:childTnLst>
                                    <p:set>
                                      <p:cBhvr>
                                        <p:cTn id="56" dur="1" fill="hold">
                                          <p:stCondLst>
                                            <p:cond delay="0"/>
                                          </p:stCondLst>
                                        </p:cTn>
                                        <p:tgtEl>
                                          <p:spTgt spid="24"/>
                                        </p:tgtEl>
                                        <p:attrNameLst>
                                          <p:attrName>style.visibility</p:attrName>
                                        </p:attrNameLst>
                                      </p:cBhvr>
                                      <p:to>
                                        <p:strVal val="visible"/>
                                      </p:to>
                                    </p:set>
                                  </p:childTnLst>
                                </p:cTn>
                              </p:par>
                              <p:par>
                                <p:cTn id="57" presetID="1" presetClass="entr" presetSubtype="0" fill="hold" grpId="1" nodeType="withEffect">
                                  <p:stCondLst>
                                    <p:cond delay="0"/>
                                  </p:stCondLst>
                                  <p:childTnLst>
                                    <p:set>
                                      <p:cBhvr>
                                        <p:cTn id="58" dur="1" fill="hold">
                                          <p:stCondLst>
                                            <p:cond delay="0"/>
                                          </p:stCondLst>
                                        </p:cTn>
                                        <p:tgtEl>
                                          <p:spTgt spid="25"/>
                                        </p:tgtEl>
                                        <p:attrNameLst>
                                          <p:attrName>style.visibility</p:attrName>
                                        </p:attrNameLst>
                                      </p:cBhvr>
                                      <p:to>
                                        <p:strVal val="visible"/>
                                      </p:to>
                                    </p:set>
                                  </p:childTnLst>
                                </p:cTn>
                              </p:par>
                              <p:par>
                                <p:cTn id="59" presetID="1" presetClass="entr" presetSubtype="0" fill="hold" grpId="1" nodeType="withEffect">
                                  <p:stCondLst>
                                    <p:cond delay="0"/>
                                  </p:stCondLst>
                                  <p:childTnLst>
                                    <p:set>
                                      <p:cBhvr>
                                        <p:cTn id="60" dur="1" fill="hold">
                                          <p:stCondLst>
                                            <p:cond delay="0"/>
                                          </p:stCondLst>
                                        </p:cTn>
                                        <p:tgtEl>
                                          <p:spTgt spid="21"/>
                                        </p:tgtEl>
                                        <p:attrNameLst>
                                          <p:attrName>style.visibility</p:attrName>
                                        </p:attrNameLst>
                                      </p:cBhvr>
                                      <p:to>
                                        <p:strVal val="visible"/>
                                      </p:to>
                                    </p:set>
                                  </p:childTnLst>
                                </p:cTn>
                              </p:par>
                              <p:par>
                                <p:cTn id="61" presetID="1" presetClass="entr" presetSubtype="0" fill="hold" grpId="1" nodeType="withEffect">
                                  <p:stCondLst>
                                    <p:cond delay="0"/>
                                  </p:stCondLst>
                                  <p:childTnLst>
                                    <p:set>
                                      <p:cBhvr>
                                        <p:cTn id="62" dur="1" fill="hold">
                                          <p:stCondLst>
                                            <p:cond delay="0"/>
                                          </p:stCondLst>
                                        </p:cTn>
                                        <p:tgtEl>
                                          <p:spTgt spid="23"/>
                                        </p:tgtEl>
                                        <p:attrNameLst>
                                          <p:attrName>style.visibility</p:attrName>
                                        </p:attrNameLst>
                                      </p:cBhvr>
                                      <p:to>
                                        <p:strVal val="visible"/>
                                      </p:to>
                                    </p:set>
                                  </p:childTnLst>
                                </p:cTn>
                              </p:par>
                              <p:par>
                                <p:cTn id="63" presetID="1" presetClass="entr" presetSubtype="0" fill="hold" grpId="1" nodeType="withEffect">
                                  <p:stCondLst>
                                    <p:cond delay="0"/>
                                  </p:stCondLst>
                                  <p:childTnLst>
                                    <p:set>
                                      <p:cBhvr>
                                        <p:cTn id="6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20" grpId="0" animBg="1"/>
      <p:bldP spid="20" grpId="1" animBg="1"/>
      <p:bldP spid="21" grpId="0" animBg="1"/>
      <p:bldP spid="21" grpId="1" animBg="1"/>
      <p:bldP spid="23" grpId="0" animBg="1"/>
      <p:bldP spid="23" grpId="1" animBg="1"/>
      <p:bldP spid="24" grpId="0"/>
      <p:bldP spid="24" grpId="1"/>
      <p:bldP spid="25" grpId="0"/>
      <p:bldP spid="25" grpId="1"/>
      <p:bldP spid="26" grpId="0"/>
      <p:bldP spid="26" grpId="1"/>
      <p:bldP spid="27" grpId="0"/>
      <p:bldP spid="28" grpId="0"/>
      <p:bldP spid="29" grpId="0"/>
      <p:bldP spid="30" grpId="0"/>
      <p:bldP spid="31" grpId="0"/>
      <p:bldP spid="3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Transition Function:</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4090802199"/>
              </p:ext>
            </p:extLst>
          </p:nvPr>
        </p:nvGraphicFramePr>
        <p:xfrm>
          <a:off x="3767847" y="2756168"/>
          <a:ext cx="4753584" cy="1958504"/>
        </p:xfrm>
        <a:graphic>
          <a:graphicData uri="http://schemas.openxmlformats.org/drawingml/2006/table">
            <a:tbl>
              <a:tblPr firstRow="1" bandRow="1">
                <a:tableStyleId>{5C22544A-7EE6-4342-B048-85BDC9FD1C3A}</a:tableStyleId>
              </a:tblPr>
              <a:tblGrid>
                <a:gridCol w="1584528"/>
                <a:gridCol w="1584528"/>
                <a:gridCol w="1584528"/>
              </a:tblGrid>
              <a:tr h="489626">
                <a:tc>
                  <a:txBody>
                    <a:bodyPr/>
                    <a:lstStyle/>
                    <a:p>
                      <a:pPr algn="ctr"/>
                      <a:r>
                        <a:rPr lang="en-IN" dirty="0" smtClean="0"/>
                        <a:t>a</a:t>
                      </a:r>
                      <a:endParaRPr lang="en-IN" dirty="0"/>
                    </a:p>
                  </a:txBody>
                  <a:tcPr/>
                </a:tc>
                <a:tc>
                  <a:txBody>
                    <a:bodyPr/>
                    <a:lstStyle/>
                    <a:p>
                      <a:pPr algn="ctr"/>
                      <a:r>
                        <a:rPr lang="en-IN" dirty="0" smtClean="0"/>
                        <a:t>b</a:t>
                      </a:r>
                      <a:endParaRPr lang="en-IN" dirty="0"/>
                    </a:p>
                  </a:txBody>
                  <a:tcPr/>
                </a:tc>
                <a:tc>
                  <a:txBody>
                    <a:bodyPr/>
                    <a:lstStyle/>
                    <a:p>
                      <a:pPr algn="ctr"/>
                      <a:r>
                        <a:rPr lang="en-IN" dirty="0" smtClean="0"/>
                        <a:t>c</a:t>
                      </a:r>
                      <a:endParaRPr lang="en-IN" dirty="0"/>
                    </a:p>
                  </a:txBody>
                  <a:tcPr/>
                </a:tc>
              </a:tr>
              <a:tr h="489626">
                <a:tc>
                  <a:txBody>
                    <a:bodyPr/>
                    <a:lstStyle/>
                    <a:p>
                      <a:pPr algn="ctr"/>
                      <a:r>
                        <a:rPr lang="en-IN" sz="1800" b="1" dirty="0" smtClean="0"/>
                        <a:t>q</a:t>
                      </a:r>
                      <a:r>
                        <a:rPr lang="en-IN" sz="1800" b="1" baseline="-25000" dirty="0" smtClean="0"/>
                        <a:t>1</a:t>
                      </a:r>
                      <a:endParaRPr lang="en-IN" dirty="0"/>
                    </a:p>
                  </a:txBody>
                  <a:tcPr/>
                </a:tc>
                <a:tc>
                  <a:txBody>
                    <a:bodyPr/>
                    <a:lstStyle/>
                    <a:p>
                      <a:pPr algn="ctr"/>
                      <a:r>
                        <a:rPr lang="en-IN" sz="1800" b="1" dirty="0" smtClean="0"/>
                        <a:t>q</a:t>
                      </a:r>
                      <a:r>
                        <a:rPr lang="en-IN" sz="1800" b="1" baseline="-25000" dirty="0" smtClean="0"/>
                        <a:t>0</a:t>
                      </a:r>
                      <a:endParaRPr lang="en-IN" dirty="0"/>
                    </a:p>
                  </a:txBody>
                  <a:tcPr/>
                </a:tc>
                <a:tc>
                  <a:txBody>
                    <a:bodyPr/>
                    <a:lstStyle/>
                    <a:p>
                      <a:pPr algn="ctr"/>
                      <a:r>
                        <a:rPr lang="en-IN" sz="1800" b="1" dirty="0" smtClean="0"/>
                        <a:t>q</a:t>
                      </a:r>
                      <a:r>
                        <a:rPr lang="en-IN" sz="1800" b="1" baseline="-25000" dirty="0" smtClean="0"/>
                        <a:t>0</a:t>
                      </a:r>
                      <a:endParaRPr lang="en-IN" dirty="0"/>
                    </a:p>
                  </a:txBody>
                  <a:tcPr/>
                </a:tc>
              </a:tr>
              <a:tr h="489626">
                <a:tc>
                  <a:txBody>
                    <a:bodyPr/>
                    <a:lstStyle/>
                    <a:p>
                      <a:pPr algn="ctr"/>
                      <a:r>
                        <a:rPr lang="en-IN" sz="1800" b="1" dirty="0" smtClean="0"/>
                        <a:t>q</a:t>
                      </a:r>
                      <a:r>
                        <a:rPr lang="en-IN" sz="1800" b="1" baseline="-25000" dirty="0" smtClean="0"/>
                        <a:t>2</a:t>
                      </a:r>
                      <a:endParaRPr lang="en-IN" dirty="0"/>
                    </a:p>
                  </a:txBody>
                  <a:tcPr/>
                </a:tc>
                <a:tc>
                  <a:txBody>
                    <a:bodyPr/>
                    <a:lstStyle/>
                    <a:p>
                      <a:pPr algn="ctr"/>
                      <a:r>
                        <a:rPr lang="en-IN" sz="1800" b="1" dirty="0" smtClean="0"/>
                        <a:t>q</a:t>
                      </a:r>
                      <a:r>
                        <a:rPr lang="en-IN" sz="1800" b="1" baseline="-25000" dirty="0" smtClean="0"/>
                        <a:t>1</a:t>
                      </a:r>
                      <a:endParaRPr lang="en-IN" dirty="0"/>
                    </a:p>
                  </a:txBody>
                  <a:tcPr/>
                </a:tc>
                <a:tc>
                  <a:txBody>
                    <a:bodyPr/>
                    <a:lstStyle/>
                    <a:p>
                      <a:pPr algn="ctr"/>
                      <a:r>
                        <a:rPr lang="en-IN" sz="1800" b="1" dirty="0" smtClean="0"/>
                        <a:t>q</a:t>
                      </a:r>
                      <a:r>
                        <a:rPr lang="en-IN" sz="1800" b="1" baseline="-25000" dirty="0" smtClean="0"/>
                        <a:t>1</a:t>
                      </a:r>
                      <a:endParaRPr lang="en-IN" dirty="0"/>
                    </a:p>
                  </a:txBody>
                  <a:tcPr/>
                </a:tc>
              </a:tr>
              <a:tr h="489626">
                <a:tc>
                  <a:txBody>
                    <a:bodyPr/>
                    <a:lstStyle/>
                    <a:p>
                      <a:pPr algn="ctr"/>
                      <a:r>
                        <a:rPr lang="en-IN" sz="1800" b="1" dirty="0" smtClean="0"/>
                        <a:t>q</a:t>
                      </a:r>
                      <a:r>
                        <a:rPr lang="en-IN" sz="1800" b="1" baseline="-25000" dirty="0" smtClean="0"/>
                        <a:t>1</a:t>
                      </a:r>
                      <a:endParaRPr lang="en-IN" dirty="0"/>
                    </a:p>
                  </a:txBody>
                  <a:tcPr/>
                </a:tc>
                <a:tc>
                  <a:txBody>
                    <a:bodyPr/>
                    <a:lstStyle/>
                    <a:p>
                      <a:pPr algn="ctr"/>
                      <a:r>
                        <a:rPr lang="en-IN" sz="1800" b="1" dirty="0" smtClean="0"/>
                        <a:t>q</a:t>
                      </a:r>
                      <a:r>
                        <a:rPr lang="en-IN" sz="1800" b="1" baseline="-25000" dirty="0" smtClean="0"/>
                        <a:t>2</a:t>
                      </a:r>
                      <a:endParaRPr lang="en-IN" dirty="0"/>
                    </a:p>
                  </a:txBody>
                  <a:tcPr/>
                </a:tc>
                <a:tc>
                  <a:txBody>
                    <a:bodyPr/>
                    <a:lstStyle/>
                    <a:p>
                      <a:pPr algn="ctr"/>
                      <a:r>
                        <a:rPr lang="en-IN" sz="1800" b="1" dirty="0" smtClean="0"/>
                        <a:t>q</a:t>
                      </a:r>
                      <a:r>
                        <a:rPr lang="en-IN" sz="1800" b="1" baseline="-25000" dirty="0" smtClean="0"/>
                        <a:t>2</a:t>
                      </a:r>
                      <a:endParaRPr lang="en-IN" dirty="0"/>
                    </a:p>
                  </a:txBody>
                  <a:tcPr/>
                </a:tc>
              </a:tr>
            </a:tbl>
          </a:graphicData>
        </a:graphic>
      </p:graphicFrame>
      <p:sp>
        <p:nvSpPr>
          <p:cNvPr id="5" name="TextBox 4"/>
          <p:cNvSpPr txBox="1"/>
          <p:nvPr/>
        </p:nvSpPr>
        <p:spPr>
          <a:xfrm>
            <a:off x="3262008" y="3242553"/>
            <a:ext cx="423514" cy="369332"/>
          </a:xfrm>
          <a:prstGeom prst="rect">
            <a:avLst/>
          </a:prstGeom>
          <a:noFill/>
        </p:spPr>
        <p:txBody>
          <a:bodyPr wrap="none" rtlCol="0">
            <a:spAutoFit/>
          </a:bodyPr>
          <a:lstStyle/>
          <a:p>
            <a:r>
              <a:rPr lang="en-IN" b="1"/>
              <a:t>q</a:t>
            </a:r>
            <a:r>
              <a:rPr lang="en-IN" b="1" baseline="-25000"/>
              <a:t>0</a:t>
            </a:r>
            <a:endParaRPr lang="en-IN" dirty="0"/>
          </a:p>
        </p:txBody>
      </p:sp>
      <p:sp>
        <p:nvSpPr>
          <p:cNvPr id="6" name="TextBox 5"/>
          <p:cNvSpPr txBox="1"/>
          <p:nvPr/>
        </p:nvSpPr>
        <p:spPr>
          <a:xfrm>
            <a:off x="3262008" y="3719208"/>
            <a:ext cx="423514" cy="369332"/>
          </a:xfrm>
          <a:prstGeom prst="rect">
            <a:avLst/>
          </a:prstGeom>
          <a:noFill/>
        </p:spPr>
        <p:txBody>
          <a:bodyPr wrap="none" rtlCol="0">
            <a:spAutoFit/>
          </a:bodyPr>
          <a:lstStyle/>
          <a:p>
            <a:r>
              <a:rPr lang="en-IN" b="1" dirty="0" smtClean="0"/>
              <a:t>q</a:t>
            </a:r>
            <a:r>
              <a:rPr lang="en-IN" b="1" baseline="-25000" dirty="0" smtClean="0"/>
              <a:t>1</a:t>
            </a:r>
            <a:endParaRPr lang="en-IN" dirty="0"/>
          </a:p>
        </p:txBody>
      </p:sp>
      <p:sp>
        <p:nvSpPr>
          <p:cNvPr id="7" name="TextBox 6"/>
          <p:cNvSpPr txBox="1"/>
          <p:nvPr/>
        </p:nvSpPr>
        <p:spPr>
          <a:xfrm>
            <a:off x="3262008" y="4195863"/>
            <a:ext cx="423514" cy="369332"/>
          </a:xfrm>
          <a:prstGeom prst="rect">
            <a:avLst/>
          </a:prstGeom>
          <a:noFill/>
        </p:spPr>
        <p:txBody>
          <a:bodyPr wrap="none" rtlCol="0">
            <a:spAutoFit/>
          </a:bodyPr>
          <a:lstStyle/>
          <a:p>
            <a:r>
              <a:rPr lang="en-IN" b="1" dirty="0" smtClean="0"/>
              <a:t>q</a:t>
            </a:r>
            <a:r>
              <a:rPr lang="en-IN" b="1" baseline="-25000" dirty="0" smtClean="0"/>
              <a:t>2</a:t>
            </a:r>
            <a:endParaRPr lang="en-IN" dirty="0"/>
          </a:p>
        </p:txBody>
      </p:sp>
    </p:spTree>
    <p:extLst>
      <p:ext uri="{BB962C8B-B14F-4D97-AF65-F5344CB8AC3E}">
        <p14:creationId xmlns:p14="http://schemas.microsoft.com/office/powerpoint/2010/main" val="3320814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Here we text is: </a:t>
            </a:r>
            <a:r>
              <a:rPr lang="en-IN" b="1" dirty="0" smtClean="0"/>
              <a:t>b c a </a:t>
            </a:r>
            <a:r>
              <a:rPr lang="en-IN" b="1" dirty="0" err="1" smtClean="0"/>
              <a:t>a</a:t>
            </a:r>
            <a:r>
              <a:rPr lang="en-IN" b="1" dirty="0" smtClean="0"/>
              <a:t> b c a </a:t>
            </a:r>
            <a:r>
              <a:rPr lang="en-IN" b="1" dirty="0" err="1" smtClean="0"/>
              <a:t>a</a:t>
            </a:r>
            <a:r>
              <a:rPr lang="en-IN" b="1" dirty="0" smtClean="0"/>
              <a:t> </a:t>
            </a:r>
            <a:r>
              <a:rPr lang="en-IN" b="1" dirty="0" err="1" smtClean="0"/>
              <a:t>a</a:t>
            </a:r>
            <a:r>
              <a:rPr lang="en-IN" b="1" dirty="0" smtClean="0"/>
              <a:t> b a c</a:t>
            </a:r>
            <a:r>
              <a:rPr lang="en-IN" dirty="0" smtClean="0"/>
              <a:t> </a:t>
            </a:r>
          </a:p>
          <a:p>
            <a:pPr marL="457200" lvl="1" indent="0">
              <a:buNone/>
            </a:pPr>
            <a:r>
              <a:rPr lang="en-IN" dirty="0" smtClean="0"/>
              <a:t>Here I have 6 number of a’s means technically I should end with q</a:t>
            </a:r>
            <a:r>
              <a:rPr lang="en-IN" baseline="-25000" dirty="0" smtClean="0"/>
              <a:t>2.</a:t>
            </a:r>
          </a:p>
          <a:p>
            <a:pPr marL="457200" lvl="1" indent="0">
              <a:buNone/>
            </a:pPr>
            <a:endParaRPr lang="en-IN" dirty="0"/>
          </a:p>
        </p:txBody>
      </p:sp>
      <p:pic>
        <p:nvPicPr>
          <p:cNvPr id="6" name="Picture 5"/>
          <p:cNvPicPr>
            <a:picLocks noChangeAspect="1"/>
          </p:cNvPicPr>
          <p:nvPr/>
        </p:nvPicPr>
        <p:blipFill>
          <a:blip r:embed="rId2"/>
          <a:stretch>
            <a:fillRect/>
          </a:stretch>
        </p:blipFill>
        <p:spPr>
          <a:xfrm>
            <a:off x="3639755" y="2854894"/>
            <a:ext cx="6038141" cy="447730"/>
          </a:xfrm>
          <a:prstGeom prst="rect">
            <a:avLst/>
          </a:prstGeom>
        </p:spPr>
      </p:pic>
      <p:cxnSp>
        <p:nvCxnSpPr>
          <p:cNvPr id="8" name="Straight Arrow Connector 7"/>
          <p:cNvCxnSpPr/>
          <p:nvPr/>
        </p:nvCxnSpPr>
        <p:spPr>
          <a:xfrm flipH="1">
            <a:off x="3815360" y="3302624"/>
            <a:ext cx="6485" cy="4156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p:cNvCxnSpPr/>
          <p:nvPr/>
        </p:nvCxnSpPr>
        <p:spPr>
          <a:xfrm>
            <a:off x="4337412" y="3302624"/>
            <a:ext cx="3242" cy="5210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p:cNvCxnSpPr/>
          <p:nvPr/>
        </p:nvCxnSpPr>
        <p:spPr>
          <a:xfrm>
            <a:off x="4856221" y="3322079"/>
            <a:ext cx="0" cy="67500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p:cNvCxnSpPr/>
          <p:nvPr/>
        </p:nvCxnSpPr>
        <p:spPr>
          <a:xfrm flipH="1">
            <a:off x="5384756" y="3322078"/>
            <a:ext cx="1" cy="81119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p:cNvCxnSpPr/>
          <p:nvPr/>
        </p:nvCxnSpPr>
        <p:spPr>
          <a:xfrm flipH="1">
            <a:off x="5913291" y="3323723"/>
            <a:ext cx="2" cy="9716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p:cNvCxnSpPr/>
          <p:nvPr/>
        </p:nvCxnSpPr>
        <p:spPr>
          <a:xfrm flipH="1">
            <a:off x="6435343" y="3322078"/>
            <a:ext cx="6486" cy="116787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p:cNvCxnSpPr/>
          <p:nvPr/>
        </p:nvCxnSpPr>
        <p:spPr>
          <a:xfrm>
            <a:off x="6963879" y="3322078"/>
            <a:ext cx="0" cy="13429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p:cNvCxnSpPr/>
          <p:nvPr/>
        </p:nvCxnSpPr>
        <p:spPr>
          <a:xfrm>
            <a:off x="7492415" y="3322078"/>
            <a:ext cx="0" cy="160886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p:cNvCxnSpPr/>
          <p:nvPr/>
        </p:nvCxnSpPr>
        <p:spPr>
          <a:xfrm flipH="1">
            <a:off x="8011224" y="3302624"/>
            <a:ext cx="3242" cy="188123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p:cNvCxnSpPr/>
          <p:nvPr/>
        </p:nvCxnSpPr>
        <p:spPr>
          <a:xfrm>
            <a:off x="8526792" y="3328563"/>
            <a:ext cx="0" cy="21730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p:cNvCxnSpPr/>
          <p:nvPr/>
        </p:nvCxnSpPr>
        <p:spPr>
          <a:xfrm flipH="1">
            <a:off x="9055326" y="3322078"/>
            <a:ext cx="2" cy="23903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p:nvPr/>
        </p:nvCxnSpPr>
        <p:spPr>
          <a:xfrm>
            <a:off x="9567653" y="3331805"/>
            <a:ext cx="0" cy="268863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3" name="TextBox 32"/>
          <p:cNvSpPr txBox="1"/>
          <p:nvPr/>
        </p:nvSpPr>
        <p:spPr>
          <a:xfrm>
            <a:off x="3616770" y="3659581"/>
            <a:ext cx="541506" cy="338554"/>
          </a:xfrm>
          <a:prstGeom prst="rect">
            <a:avLst/>
          </a:prstGeom>
          <a:noFill/>
        </p:spPr>
        <p:txBody>
          <a:bodyPr wrap="square" rtlCol="0">
            <a:spAutoFit/>
          </a:bodyPr>
          <a:lstStyle/>
          <a:p>
            <a:r>
              <a:rPr lang="en-IN" sz="1600" b="1" dirty="0" smtClean="0"/>
              <a:t>q</a:t>
            </a:r>
            <a:r>
              <a:rPr lang="en-IN" sz="1600" b="1" baseline="-25000" dirty="0" smtClean="0"/>
              <a:t>0</a:t>
            </a:r>
            <a:endParaRPr lang="en-IN" sz="1600" dirty="0"/>
          </a:p>
        </p:txBody>
      </p:sp>
      <p:sp>
        <p:nvSpPr>
          <p:cNvPr id="34" name="TextBox 33"/>
          <p:cNvSpPr txBox="1"/>
          <p:nvPr/>
        </p:nvSpPr>
        <p:spPr>
          <a:xfrm>
            <a:off x="4158276" y="3748638"/>
            <a:ext cx="541506" cy="338554"/>
          </a:xfrm>
          <a:prstGeom prst="rect">
            <a:avLst/>
          </a:prstGeom>
          <a:noFill/>
        </p:spPr>
        <p:txBody>
          <a:bodyPr wrap="square" rtlCol="0">
            <a:spAutoFit/>
          </a:bodyPr>
          <a:lstStyle/>
          <a:p>
            <a:r>
              <a:rPr lang="en-IN" sz="1600" b="1" dirty="0" smtClean="0"/>
              <a:t>q</a:t>
            </a:r>
            <a:r>
              <a:rPr lang="en-IN" sz="1600" b="1" baseline="-25000" dirty="0" smtClean="0"/>
              <a:t>0</a:t>
            </a:r>
            <a:endParaRPr lang="en-IN" sz="1600" dirty="0"/>
          </a:p>
        </p:txBody>
      </p:sp>
      <p:sp>
        <p:nvSpPr>
          <p:cNvPr id="35" name="TextBox 34"/>
          <p:cNvSpPr txBox="1"/>
          <p:nvPr/>
        </p:nvSpPr>
        <p:spPr>
          <a:xfrm>
            <a:off x="4684397" y="3906015"/>
            <a:ext cx="541506" cy="338554"/>
          </a:xfrm>
          <a:prstGeom prst="rect">
            <a:avLst/>
          </a:prstGeom>
          <a:noFill/>
        </p:spPr>
        <p:txBody>
          <a:bodyPr wrap="square" rtlCol="0">
            <a:spAutoFit/>
          </a:bodyPr>
          <a:lstStyle/>
          <a:p>
            <a:r>
              <a:rPr lang="en-IN" sz="1600" b="1" dirty="0" smtClean="0"/>
              <a:t>q</a:t>
            </a:r>
            <a:r>
              <a:rPr lang="en-IN" sz="1600" b="1" baseline="-25000" dirty="0"/>
              <a:t>1</a:t>
            </a:r>
            <a:endParaRPr lang="en-IN" sz="1600" dirty="0"/>
          </a:p>
        </p:txBody>
      </p:sp>
      <p:sp>
        <p:nvSpPr>
          <p:cNvPr id="36" name="TextBox 35"/>
          <p:cNvSpPr txBox="1"/>
          <p:nvPr/>
        </p:nvSpPr>
        <p:spPr>
          <a:xfrm>
            <a:off x="5192650" y="4053421"/>
            <a:ext cx="541506" cy="338554"/>
          </a:xfrm>
          <a:prstGeom prst="rect">
            <a:avLst/>
          </a:prstGeom>
          <a:noFill/>
        </p:spPr>
        <p:txBody>
          <a:bodyPr wrap="square" rtlCol="0">
            <a:spAutoFit/>
          </a:bodyPr>
          <a:lstStyle/>
          <a:p>
            <a:r>
              <a:rPr lang="en-IN" sz="1600" b="1" dirty="0" smtClean="0"/>
              <a:t>q</a:t>
            </a:r>
            <a:r>
              <a:rPr lang="en-IN" sz="1600" b="1" baseline="-25000" dirty="0"/>
              <a:t>2</a:t>
            </a:r>
            <a:endParaRPr lang="en-IN" sz="1600" dirty="0"/>
          </a:p>
        </p:txBody>
      </p:sp>
      <p:sp>
        <p:nvSpPr>
          <p:cNvPr id="37" name="TextBox 36"/>
          <p:cNvSpPr txBox="1"/>
          <p:nvPr/>
        </p:nvSpPr>
        <p:spPr>
          <a:xfrm>
            <a:off x="5700933" y="4200827"/>
            <a:ext cx="541506" cy="338554"/>
          </a:xfrm>
          <a:prstGeom prst="rect">
            <a:avLst/>
          </a:prstGeom>
          <a:noFill/>
        </p:spPr>
        <p:txBody>
          <a:bodyPr wrap="square" rtlCol="0">
            <a:spAutoFit/>
          </a:bodyPr>
          <a:lstStyle/>
          <a:p>
            <a:r>
              <a:rPr lang="en-IN" sz="1600" b="1" dirty="0" smtClean="0"/>
              <a:t>q</a:t>
            </a:r>
            <a:r>
              <a:rPr lang="en-IN" sz="1600" b="1" baseline="-25000" dirty="0"/>
              <a:t>2</a:t>
            </a:r>
            <a:endParaRPr lang="en-IN" sz="1600" dirty="0"/>
          </a:p>
        </p:txBody>
      </p:sp>
      <p:sp>
        <p:nvSpPr>
          <p:cNvPr id="38" name="TextBox 37"/>
          <p:cNvSpPr txBox="1"/>
          <p:nvPr/>
        </p:nvSpPr>
        <p:spPr>
          <a:xfrm>
            <a:off x="6232675" y="4415096"/>
            <a:ext cx="541506" cy="338554"/>
          </a:xfrm>
          <a:prstGeom prst="rect">
            <a:avLst/>
          </a:prstGeom>
          <a:noFill/>
        </p:spPr>
        <p:txBody>
          <a:bodyPr wrap="square" rtlCol="0">
            <a:spAutoFit/>
          </a:bodyPr>
          <a:lstStyle/>
          <a:p>
            <a:r>
              <a:rPr lang="en-IN" sz="1600" b="1" dirty="0" smtClean="0"/>
              <a:t>q</a:t>
            </a:r>
            <a:r>
              <a:rPr lang="en-IN" sz="1600" b="1" baseline="-25000" dirty="0"/>
              <a:t>2</a:t>
            </a:r>
            <a:endParaRPr lang="en-IN" sz="1600" dirty="0"/>
          </a:p>
        </p:txBody>
      </p:sp>
      <p:sp>
        <p:nvSpPr>
          <p:cNvPr id="39" name="TextBox 38"/>
          <p:cNvSpPr txBox="1"/>
          <p:nvPr/>
        </p:nvSpPr>
        <p:spPr>
          <a:xfrm>
            <a:off x="6745033" y="4592385"/>
            <a:ext cx="541506" cy="338554"/>
          </a:xfrm>
          <a:prstGeom prst="rect">
            <a:avLst/>
          </a:prstGeom>
          <a:noFill/>
        </p:spPr>
        <p:txBody>
          <a:bodyPr wrap="square" rtlCol="0">
            <a:spAutoFit/>
          </a:bodyPr>
          <a:lstStyle/>
          <a:p>
            <a:r>
              <a:rPr lang="en-IN" sz="1600" b="1" dirty="0" smtClean="0"/>
              <a:t>q</a:t>
            </a:r>
            <a:r>
              <a:rPr lang="en-IN" sz="1600" b="1" baseline="-25000" dirty="0"/>
              <a:t>1</a:t>
            </a:r>
            <a:endParaRPr lang="en-IN" sz="1600" dirty="0"/>
          </a:p>
        </p:txBody>
      </p:sp>
      <p:sp>
        <p:nvSpPr>
          <p:cNvPr id="40" name="TextBox 39"/>
          <p:cNvSpPr txBox="1"/>
          <p:nvPr/>
        </p:nvSpPr>
        <p:spPr>
          <a:xfrm>
            <a:off x="7257358" y="4845304"/>
            <a:ext cx="541506" cy="338554"/>
          </a:xfrm>
          <a:prstGeom prst="rect">
            <a:avLst/>
          </a:prstGeom>
          <a:noFill/>
        </p:spPr>
        <p:txBody>
          <a:bodyPr wrap="square" rtlCol="0">
            <a:spAutoFit/>
          </a:bodyPr>
          <a:lstStyle/>
          <a:p>
            <a:r>
              <a:rPr lang="en-IN" sz="1600" b="1" dirty="0" smtClean="0"/>
              <a:t>q</a:t>
            </a:r>
            <a:r>
              <a:rPr lang="en-IN" sz="1600" b="1" baseline="-25000" dirty="0"/>
              <a:t>2</a:t>
            </a:r>
            <a:endParaRPr lang="en-IN" sz="1600" dirty="0"/>
          </a:p>
        </p:txBody>
      </p:sp>
      <p:sp>
        <p:nvSpPr>
          <p:cNvPr id="41" name="TextBox 40"/>
          <p:cNvSpPr txBox="1"/>
          <p:nvPr/>
        </p:nvSpPr>
        <p:spPr>
          <a:xfrm>
            <a:off x="7798864" y="5073904"/>
            <a:ext cx="541506" cy="338554"/>
          </a:xfrm>
          <a:prstGeom prst="rect">
            <a:avLst/>
          </a:prstGeom>
          <a:noFill/>
        </p:spPr>
        <p:txBody>
          <a:bodyPr wrap="square" rtlCol="0">
            <a:spAutoFit/>
          </a:bodyPr>
          <a:lstStyle/>
          <a:p>
            <a:r>
              <a:rPr lang="en-IN" sz="1600" b="1" dirty="0" smtClean="0"/>
              <a:t>q</a:t>
            </a:r>
            <a:r>
              <a:rPr lang="en-IN" sz="1600" b="1" baseline="-25000" dirty="0"/>
              <a:t>1</a:t>
            </a:r>
            <a:endParaRPr lang="en-IN" sz="1600" dirty="0"/>
          </a:p>
        </p:txBody>
      </p:sp>
      <p:sp>
        <p:nvSpPr>
          <p:cNvPr id="42" name="TextBox 41"/>
          <p:cNvSpPr txBox="1"/>
          <p:nvPr/>
        </p:nvSpPr>
        <p:spPr>
          <a:xfrm>
            <a:off x="8311158" y="5427618"/>
            <a:ext cx="541506" cy="338554"/>
          </a:xfrm>
          <a:prstGeom prst="rect">
            <a:avLst/>
          </a:prstGeom>
          <a:noFill/>
        </p:spPr>
        <p:txBody>
          <a:bodyPr wrap="square" rtlCol="0">
            <a:spAutoFit/>
          </a:bodyPr>
          <a:lstStyle/>
          <a:p>
            <a:r>
              <a:rPr lang="en-IN" sz="1600" b="1" dirty="0" smtClean="0"/>
              <a:t>q</a:t>
            </a:r>
            <a:r>
              <a:rPr lang="en-IN" sz="1600" b="1" baseline="-25000" dirty="0"/>
              <a:t>1</a:t>
            </a:r>
            <a:endParaRPr lang="en-IN" sz="1600" dirty="0"/>
          </a:p>
        </p:txBody>
      </p:sp>
      <p:sp>
        <p:nvSpPr>
          <p:cNvPr id="43" name="TextBox 42"/>
          <p:cNvSpPr txBox="1"/>
          <p:nvPr/>
        </p:nvSpPr>
        <p:spPr>
          <a:xfrm>
            <a:off x="8823483" y="5612055"/>
            <a:ext cx="541506" cy="338554"/>
          </a:xfrm>
          <a:prstGeom prst="rect">
            <a:avLst/>
          </a:prstGeom>
          <a:noFill/>
        </p:spPr>
        <p:txBody>
          <a:bodyPr wrap="square" rtlCol="0">
            <a:spAutoFit/>
          </a:bodyPr>
          <a:lstStyle/>
          <a:p>
            <a:r>
              <a:rPr lang="en-IN" sz="1600" b="1" dirty="0" smtClean="0"/>
              <a:t>q</a:t>
            </a:r>
            <a:r>
              <a:rPr lang="en-IN" sz="1600" b="1" baseline="-25000" dirty="0"/>
              <a:t>2</a:t>
            </a:r>
            <a:endParaRPr lang="en-IN" sz="1600" dirty="0"/>
          </a:p>
        </p:txBody>
      </p:sp>
      <p:sp>
        <p:nvSpPr>
          <p:cNvPr id="44" name="TextBox 43"/>
          <p:cNvSpPr txBox="1"/>
          <p:nvPr/>
        </p:nvSpPr>
        <p:spPr>
          <a:xfrm>
            <a:off x="9364958" y="5918563"/>
            <a:ext cx="541506" cy="338554"/>
          </a:xfrm>
          <a:prstGeom prst="rect">
            <a:avLst/>
          </a:prstGeom>
          <a:noFill/>
        </p:spPr>
        <p:txBody>
          <a:bodyPr wrap="square" rtlCol="0">
            <a:spAutoFit/>
          </a:bodyPr>
          <a:lstStyle/>
          <a:p>
            <a:r>
              <a:rPr lang="en-IN" sz="1600" b="1" dirty="0" smtClean="0"/>
              <a:t>q</a:t>
            </a:r>
            <a:r>
              <a:rPr lang="en-IN" sz="1600" b="1" baseline="-25000" dirty="0"/>
              <a:t>2</a:t>
            </a:r>
            <a:endParaRPr lang="en-IN" sz="1600" dirty="0"/>
          </a:p>
        </p:txBody>
      </p:sp>
      <p:sp>
        <p:nvSpPr>
          <p:cNvPr id="45" name="TextBox 44"/>
          <p:cNvSpPr txBox="1"/>
          <p:nvPr/>
        </p:nvSpPr>
        <p:spPr>
          <a:xfrm>
            <a:off x="2955722" y="6199196"/>
            <a:ext cx="7689926" cy="646331"/>
          </a:xfrm>
          <a:prstGeom prst="rect">
            <a:avLst/>
          </a:prstGeom>
          <a:noFill/>
        </p:spPr>
        <p:txBody>
          <a:bodyPr wrap="none" rtlCol="0">
            <a:spAutoFit/>
          </a:bodyPr>
          <a:lstStyle/>
          <a:p>
            <a:r>
              <a:rPr lang="en-IN" b="1" dirty="0" smtClean="0"/>
              <a:t>So, at the end of string q</a:t>
            </a:r>
            <a:r>
              <a:rPr lang="en-IN" b="1" baseline="-25000" dirty="0" smtClean="0"/>
              <a:t>2</a:t>
            </a:r>
            <a:r>
              <a:rPr lang="en-IN" b="1" dirty="0" smtClean="0"/>
              <a:t> becomes final state. q</a:t>
            </a:r>
            <a:r>
              <a:rPr lang="en-IN" b="1" baseline="-25000" dirty="0" smtClean="0"/>
              <a:t>2 </a:t>
            </a:r>
            <a:r>
              <a:rPr lang="en-IN" b="1" dirty="0" smtClean="0"/>
              <a:t>is final state and </a:t>
            </a:r>
          </a:p>
          <a:p>
            <a:r>
              <a:rPr lang="en-IN" b="1" dirty="0" smtClean="0"/>
              <a:t>it is accepting state means </a:t>
            </a:r>
            <a:r>
              <a:rPr lang="en-IN" b="1" dirty="0" smtClean="0">
                <a:solidFill>
                  <a:srgbClr val="FF0000"/>
                </a:solidFill>
              </a:rPr>
              <a:t>the given string has even no. of a’s.</a:t>
            </a:r>
            <a:r>
              <a:rPr lang="en-IN" b="1" baseline="-25000" dirty="0" smtClean="0">
                <a:solidFill>
                  <a:srgbClr val="FF0000"/>
                </a:solidFill>
              </a:rPr>
              <a:t> </a:t>
            </a:r>
            <a:endParaRPr lang="en-IN" b="1" dirty="0">
              <a:solidFill>
                <a:srgbClr val="FF0000"/>
              </a:solidFill>
            </a:endParaRPr>
          </a:p>
        </p:txBody>
      </p:sp>
    </p:spTree>
    <p:extLst>
      <p:ext uri="{BB962C8B-B14F-4D97-AF65-F5344CB8AC3E}">
        <p14:creationId xmlns:p14="http://schemas.microsoft.com/office/powerpoint/2010/main" val="21609831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Introduction:</a:t>
            </a:r>
            <a:endParaRPr lang="en-IN" b="1" dirty="0"/>
          </a:p>
        </p:txBody>
      </p:sp>
      <p:sp>
        <p:nvSpPr>
          <p:cNvPr id="3" name="Content Placeholder 2"/>
          <p:cNvSpPr>
            <a:spLocks noGrp="1"/>
          </p:cNvSpPr>
          <p:nvPr>
            <p:ph idx="1"/>
          </p:nvPr>
        </p:nvSpPr>
        <p:spPr/>
        <p:txBody>
          <a:bodyPr>
            <a:normAutofit/>
          </a:bodyPr>
          <a:lstStyle/>
          <a:p>
            <a:pPr algn="just"/>
            <a:r>
              <a:rPr lang="en-IN" dirty="0"/>
              <a:t>Pattern </a:t>
            </a:r>
            <a:r>
              <a:rPr lang="en-IN" dirty="0" smtClean="0"/>
              <a:t>searching </a:t>
            </a:r>
            <a:r>
              <a:rPr lang="en-IN" dirty="0"/>
              <a:t>is an important problem in computer science. When we do search for a string in notepad/word file or browser or database, pattern searching algorithms are used to show the search results. </a:t>
            </a:r>
            <a:endParaRPr lang="en-IN" dirty="0" smtClean="0"/>
          </a:p>
          <a:p>
            <a:pPr algn="just"/>
            <a:r>
              <a:rPr lang="en-IN" dirty="0" smtClean="0"/>
              <a:t>The algorithms </a:t>
            </a:r>
            <a:r>
              <a:rPr lang="en-IN" dirty="0"/>
              <a:t>are </a:t>
            </a:r>
            <a:r>
              <a:rPr lang="en-IN" dirty="0" smtClean="0"/>
              <a:t>tries to find </a:t>
            </a:r>
            <a:r>
              <a:rPr lang="en-IN" dirty="0"/>
              <a:t>one or many indices where one or several </a:t>
            </a:r>
            <a:r>
              <a:rPr lang="en-IN" dirty="0" smtClean="0"/>
              <a:t>strings or pattern </a:t>
            </a:r>
            <a:r>
              <a:rPr lang="en-IN" dirty="0"/>
              <a:t>are found in the larger </a:t>
            </a:r>
            <a:r>
              <a:rPr lang="en-IN" dirty="0" smtClean="0"/>
              <a:t>string or text.</a:t>
            </a:r>
            <a:endParaRPr lang="en-IN" dirty="0"/>
          </a:p>
          <a:p>
            <a:pPr algn="just"/>
            <a:r>
              <a:rPr lang="en-IN" dirty="0" smtClean="0"/>
              <a:t>String </a:t>
            </a:r>
            <a:r>
              <a:rPr lang="en-IN" dirty="0"/>
              <a:t>matching is used in various applications like </a:t>
            </a:r>
            <a:endParaRPr lang="en-IN" dirty="0" smtClean="0"/>
          </a:p>
          <a:p>
            <a:pPr lvl="1" algn="just"/>
            <a:r>
              <a:rPr lang="en-IN" sz="1800" dirty="0" smtClean="0"/>
              <a:t>spell </a:t>
            </a:r>
            <a:r>
              <a:rPr lang="en-IN" sz="1800" dirty="0"/>
              <a:t>checkers, spam filters, </a:t>
            </a:r>
            <a:r>
              <a:rPr lang="en-IN" sz="1800" dirty="0" smtClean="0"/>
              <a:t>search </a:t>
            </a:r>
            <a:r>
              <a:rPr lang="en-IN" sz="1800" dirty="0"/>
              <a:t>engines, plagiarism detectors, bioinformatics and DNA sequencing etc.</a:t>
            </a:r>
          </a:p>
        </p:txBody>
      </p:sp>
    </p:spTree>
    <p:extLst>
      <p:ext uri="{BB962C8B-B14F-4D97-AF65-F5344CB8AC3E}">
        <p14:creationId xmlns:p14="http://schemas.microsoft.com/office/powerpoint/2010/main" val="403785168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smtClean="0"/>
              <a:t>Algorithm:</a:t>
            </a:r>
          </a:p>
          <a:p>
            <a:pPr marL="0" indent="0">
              <a:buNone/>
            </a:pPr>
            <a:endParaRPr lang="en-IN" dirty="0"/>
          </a:p>
        </p:txBody>
      </p:sp>
      <p:pic>
        <p:nvPicPr>
          <p:cNvPr id="4" name="Picture 3"/>
          <p:cNvPicPr>
            <a:picLocks noChangeAspect="1"/>
          </p:cNvPicPr>
          <p:nvPr/>
        </p:nvPicPr>
        <p:blipFill>
          <a:blip r:embed="rId2"/>
          <a:stretch>
            <a:fillRect/>
          </a:stretch>
        </p:blipFill>
        <p:spPr>
          <a:xfrm>
            <a:off x="6898974" y="2849594"/>
            <a:ext cx="4506166" cy="2491032"/>
          </a:xfrm>
          <a:prstGeom prst="rect">
            <a:avLst/>
          </a:prstGeom>
        </p:spPr>
      </p:pic>
      <p:pic>
        <p:nvPicPr>
          <p:cNvPr id="5" name="Picture 4"/>
          <p:cNvPicPr>
            <a:picLocks noChangeAspect="1"/>
          </p:cNvPicPr>
          <p:nvPr/>
        </p:nvPicPr>
        <p:blipFill>
          <a:blip r:embed="rId3"/>
          <a:stretch>
            <a:fillRect/>
          </a:stretch>
        </p:blipFill>
        <p:spPr>
          <a:xfrm>
            <a:off x="2558288" y="2855844"/>
            <a:ext cx="4184876" cy="2589350"/>
          </a:xfrm>
          <a:prstGeom prst="rect">
            <a:avLst/>
          </a:prstGeom>
        </p:spPr>
      </p:pic>
    </p:spTree>
    <p:extLst>
      <p:ext uri="{BB962C8B-B14F-4D97-AF65-F5344CB8AC3E}">
        <p14:creationId xmlns:p14="http://schemas.microsoft.com/office/powerpoint/2010/main" val="15634321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IN" b="1" dirty="0" smtClean="0"/>
              <a:t>Time Complexity: O(n)</a:t>
            </a:r>
          </a:p>
          <a:p>
            <a:pPr algn="just"/>
            <a:r>
              <a:rPr lang="en-IN" dirty="0" smtClean="0"/>
              <a:t>If we ever reach to q</a:t>
            </a:r>
            <a:r>
              <a:rPr lang="en-IN" baseline="-25000" dirty="0" smtClean="0"/>
              <a:t>8  </a:t>
            </a:r>
            <a:r>
              <a:rPr lang="en-IN" dirty="0" smtClean="0"/>
              <a:t>which is accepting state in that case we found the pattern otherwise we have not found the pattern.</a:t>
            </a:r>
            <a:endParaRPr lang="en-IN" dirty="0"/>
          </a:p>
        </p:txBody>
      </p:sp>
    </p:spTree>
    <p:extLst>
      <p:ext uri="{BB962C8B-B14F-4D97-AF65-F5344CB8AC3E}">
        <p14:creationId xmlns:p14="http://schemas.microsoft.com/office/powerpoint/2010/main" val="14428231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The Knuth Morris Pratt Algorithm:</a:t>
            </a:r>
            <a:endParaRPr lang="en-IN" b="1" dirty="0"/>
          </a:p>
        </p:txBody>
      </p:sp>
      <p:sp>
        <p:nvSpPr>
          <p:cNvPr id="3" name="Content Placeholder 2"/>
          <p:cNvSpPr>
            <a:spLocks noGrp="1"/>
          </p:cNvSpPr>
          <p:nvPr>
            <p:ph idx="1"/>
          </p:nvPr>
        </p:nvSpPr>
        <p:spPr/>
        <p:txBody>
          <a:bodyPr>
            <a:noAutofit/>
          </a:bodyPr>
          <a:lstStyle/>
          <a:p>
            <a:pPr algn="just"/>
            <a:r>
              <a:rPr lang="en-IN" dirty="0" smtClean="0"/>
              <a:t>Given </a:t>
            </a:r>
            <a:r>
              <a:rPr lang="en-IN" dirty="0"/>
              <a:t>a string 'S', the problem of string matching deals with finding whether a pattern </a:t>
            </a:r>
            <a:r>
              <a:rPr lang="en-IN" dirty="0" smtClean="0"/>
              <a:t>‘P' </a:t>
            </a:r>
            <a:r>
              <a:rPr lang="en-IN" dirty="0"/>
              <a:t>occurs in 'S' and if </a:t>
            </a:r>
            <a:r>
              <a:rPr lang="en-IN" dirty="0" smtClean="0"/>
              <a:t>‘P' </a:t>
            </a:r>
            <a:r>
              <a:rPr lang="en-IN" dirty="0"/>
              <a:t>does occur then returning position in 'S' where </a:t>
            </a:r>
            <a:r>
              <a:rPr lang="en-IN" dirty="0" smtClean="0"/>
              <a:t>‘P' </a:t>
            </a:r>
            <a:r>
              <a:rPr lang="en-IN" dirty="0"/>
              <a:t>occurs</a:t>
            </a:r>
            <a:r>
              <a:rPr lang="en-IN" dirty="0" smtClean="0"/>
              <a:t>.</a:t>
            </a:r>
          </a:p>
          <a:p>
            <a:pPr algn="just"/>
            <a:r>
              <a:rPr lang="en-IN" dirty="0"/>
              <a:t>if 'm' is </a:t>
            </a:r>
            <a:r>
              <a:rPr lang="en-IN" dirty="0" smtClean="0"/>
              <a:t>the </a:t>
            </a:r>
            <a:r>
              <a:rPr lang="en-IN" dirty="0"/>
              <a:t>length of pattern </a:t>
            </a:r>
            <a:r>
              <a:rPr lang="en-IN" dirty="0" smtClean="0"/>
              <a:t>‘P' </a:t>
            </a:r>
            <a:r>
              <a:rPr lang="en-IN" dirty="0"/>
              <a:t>and 'n' </a:t>
            </a:r>
            <a:r>
              <a:rPr lang="en-IN" dirty="0" smtClean="0"/>
              <a:t>is the </a:t>
            </a:r>
            <a:r>
              <a:rPr lang="en-IN" dirty="0"/>
              <a:t>length of string </a:t>
            </a:r>
            <a:r>
              <a:rPr lang="en-IN" dirty="0" smtClean="0"/>
              <a:t>'S‘ than the </a:t>
            </a:r>
            <a:r>
              <a:rPr lang="en-IN" dirty="0"/>
              <a:t>matching time is of the order </a:t>
            </a:r>
            <a:r>
              <a:rPr lang="en-IN" dirty="0" smtClean="0"/>
              <a:t>O(</a:t>
            </a:r>
            <a:r>
              <a:rPr lang="en-IN" dirty="0" err="1" smtClean="0"/>
              <a:t>mn</a:t>
            </a:r>
            <a:r>
              <a:rPr lang="en-IN" dirty="0" smtClean="0"/>
              <a:t>).</a:t>
            </a:r>
          </a:p>
          <a:p>
            <a:pPr algn="just"/>
            <a:r>
              <a:rPr lang="en-IN" dirty="0" smtClean="0"/>
              <a:t>What </a:t>
            </a:r>
            <a:r>
              <a:rPr lang="en-IN" dirty="0"/>
              <a:t>makes this </a:t>
            </a:r>
            <a:r>
              <a:rPr lang="en-IN" dirty="0" smtClean="0"/>
              <a:t>approach so </a:t>
            </a:r>
            <a:r>
              <a:rPr lang="en-IN" dirty="0"/>
              <a:t>slow is the fact that elements of 'S' with which </a:t>
            </a:r>
            <a:r>
              <a:rPr lang="en-IN" dirty="0" smtClean="0"/>
              <a:t>comparisons </a:t>
            </a:r>
            <a:r>
              <a:rPr lang="en-IN" dirty="0"/>
              <a:t>had been performed earlier are involved again and again in </a:t>
            </a:r>
            <a:r>
              <a:rPr lang="en-IN" dirty="0" smtClean="0"/>
              <a:t>comparisons </a:t>
            </a:r>
            <a:r>
              <a:rPr lang="en-IN" dirty="0"/>
              <a:t>in some future iterations. </a:t>
            </a:r>
            <a:endParaRPr lang="en-IN" dirty="0" smtClean="0"/>
          </a:p>
          <a:p>
            <a:pPr algn="just"/>
            <a:r>
              <a:rPr lang="en-IN" dirty="0" smtClean="0"/>
              <a:t>These </a:t>
            </a:r>
            <a:r>
              <a:rPr lang="en-IN" dirty="0"/>
              <a:t>repetitive </a:t>
            </a:r>
            <a:r>
              <a:rPr lang="en-IN" dirty="0" smtClean="0"/>
              <a:t>comparisons which </a:t>
            </a:r>
            <a:r>
              <a:rPr lang="en-IN" dirty="0"/>
              <a:t>lead to the runtime of O(</a:t>
            </a:r>
            <a:r>
              <a:rPr lang="en-IN" dirty="0" err="1"/>
              <a:t>mn</a:t>
            </a:r>
            <a:r>
              <a:rPr lang="en-IN" dirty="0"/>
              <a:t>).</a:t>
            </a:r>
          </a:p>
        </p:txBody>
      </p:sp>
    </p:spTree>
    <p:extLst>
      <p:ext uri="{BB962C8B-B14F-4D97-AF65-F5344CB8AC3E}">
        <p14:creationId xmlns:p14="http://schemas.microsoft.com/office/powerpoint/2010/main" val="13672527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592925" y="624110"/>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dirty="0"/>
          </a:p>
        </p:txBody>
      </p:sp>
      <p:sp>
        <p:nvSpPr>
          <p:cNvPr id="5" name="TextBox 4"/>
          <p:cNvSpPr txBox="1"/>
          <p:nvPr/>
        </p:nvSpPr>
        <p:spPr>
          <a:xfrm>
            <a:off x="4271405" y="1535668"/>
            <a:ext cx="5554726" cy="369332"/>
          </a:xfrm>
          <a:prstGeom prst="rect">
            <a:avLst/>
          </a:prstGeom>
          <a:noFill/>
        </p:spPr>
        <p:txBody>
          <a:bodyPr wrap="none" rtlCol="0">
            <a:spAutoFit/>
          </a:bodyPr>
          <a:lstStyle/>
          <a:p>
            <a:r>
              <a:rPr lang="en-IN" dirty="0" smtClean="0"/>
              <a:t>a     b     c     d      a     b     c     a     b     c     d     f</a:t>
            </a:r>
            <a:endParaRPr lang="en-IN" dirty="0"/>
          </a:p>
        </p:txBody>
      </p:sp>
      <p:sp>
        <p:nvSpPr>
          <p:cNvPr id="6" name="TextBox 5"/>
          <p:cNvSpPr txBox="1"/>
          <p:nvPr/>
        </p:nvSpPr>
        <p:spPr>
          <a:xfrm>
            <a:off x="3376460" y="1535668"/>
            <a:ext cx="686406" cy="369332"/>
          </a:xfrm>
          <a:prstGeom prst="rect">
            <a:avLst/>
          </a:prstGeom>
          <a:noFill/>
        </p:spPr>
        <p:txBody>
          <a:bodyPr wrap="none" rtlCol="0">
            <a:spAutoFit/>
          </a:bodyPr>
          <a:lstStyle/>
          <a:p>
            <a:r>
              <a:rPr lang="en-IN" b="1" dirty="0" smtClean="0"/>
              <a:t>Text:</a:t>
            </a:r>
            <a:endParaRPr lang="en-IN" b="1" dirty="0"/>
          </a:p>
        </p:txBody>
      </p:sp>
      <p:sp>
        <p:nvSpPr>
          <p:cNvPr id="7" name="TextBox 6"/>
          <p:cNvSpPr txBox="1"/>
          <p:nvPr/>
        </p:nvSpPr>
        <p:spPr>
          <a:xfrm>
            <a:off x="3035021" y="2786975"/>
            <a:ext cx="1027845" cy="369332"/>
          </a:xfrm>
          <a:prstGeom prst="rect">
            <a:avLst/>
          </a:prstGeom>
          <a:noFill/>
        </p:spPr>
        <p:txBody>
          <a:bodyPr wrap="none" rtlCol="0">
            <a:spAutoFit/>
          </a:bodyPr>
          <a:lstStyle/>
          <a:p>
            <a:r>
              <a:rPr lang="en-IN" b="1" dirty="0" smtClean="0"/>
              <a:t>Pattern:</a:t>
            </a:r>
            <a:endParaRPr lang="en-IN" b="1" dirty="0"/>
          </a:p>
        </p:txBody>
      </p:sp>
      <p:sp>
        <p:nvSpPr>
          <p:cNvPr id="8" name="TextBox 7"/>
          <p:cNvSpPr txBox="1"/>
          <p:nvPr/>
        </p:nvSpPr>
        <p:spPr>
          <a:xfrm>
            <a:off x="4273432" y="2786975"/>
            <a:ext cx="2289409" cy="369332"/>
          </a:xfrm>
          <a:prstGeom prst="rect">
            <a:avLst/>
          </a:prstGeom>
          <a:noFill/>
        </p:spPr>
        <p:txBody>
          <a:bodyPr wrap="none" rtlCol="0">
            <a:spAutoFit/>
          </a:bodyPr>
          <a:lstStyle/>
          <a:p>
            <a:r>
              <a:rPr lang="en-IN" dirty="0" smtClean="0"/>
              <a:t>a     b     c     d       f</a:t>
            </a:r>
            <a:endParaRPr lang="en-IN" dirty="0"/>
          </a:p>
        </p:txBody>
      </p:sp>
      <p:sp>
        <p:nvSpPr>
          <p:cNvPr id="9" name="TextBox 8"/>
          <p:cNvSpPr txBox="1"/>
          <p:nvPr/>
        </p:nvSpPr>
        <p:spPr>
          <a:xfrm>
            <a:off x="4289350" y="1905000"/>
            <a:ext cx="5989543" cy="369332"/>
          </a:xfrm>
          <a:prstGeom prst="rect">
            <a:avLst/>
          </a:prstGeom>
          <a:noFill/>
        </p:spPr>
        <p:txBody>
          <a:bodyPr wrap="square" rtlCol="0">
            <a:spAutoFit/>
          </a:bodyPr>
          <a:lstStyle/>
          <a:p>
            <a:r>
              <a:rPr lang="en-IN" dirty="0" smtClean="0"/>
              <a:t>1     2      3     4       5     6      7     8     9     10    11  12</a:t>
            </a:r>
            <a:endParaRPr lang="en-IN" dirty="0"/>
          </a:p>
        </p:txBody>
      </p:sp>
      <p:sp>
        <p:nvSpPr>
          <p:cNvPr id="10" name="TextBox 9"/>
          <p:cNvSpPr txBox="1"/>
          <p:nvPr/>
        </p:nvSpPr>
        <p:spPr>
          <a:xfrm>
            <a:off x="4289350" y="3082047"/>
            <a:ext cx="5989543" cy="369332"/>
          </a:xfrm>
          <a:prstGeom prst="rect">
            <a:avLst/>
          </a:prstGeom>
          <a:noFill/>
        </p:spPr>
        <p:txBody>
          <a:bodyPr wrap="square" rtlCol="0">
            <a:spAutoFit/>
          </a:bodyPr>
          <a:lstStyle/>
          <a:p>
            <a:r>
              <a:rPr lang="en-IN" dirty="0" smtClean="0"/>
              <a:t>1     2      3     4       5</a:t>
            </a:r>
            <a:endParaRPr lang="en-IN" dirty="0"/>
          </a:p>
        </p:txBody>
      </p:sp>
      <p:sp>
        <p:nvSpPr>
          <p:cNvPr id="11" name="TextBox 10"/>
          <p:cNvSpPr txBox="1"/>
          <p:nvPr/>
        </p:nvSpPr>
        <p:spPr>
          <a:xfrm>
            <a:off x="4327757" y="1200383"/>
            <a:ext cx="240772" cy="369332"/>
          </a:xfrm>
          <a:prstGeom prst="rect">
            <a:avLst/>
          </a:prstGeom>
          <a:noFill/>
        </p:spPr>
        <p:txBody>
          <a:bodyPr wrap="none" rtlCol="0">
            <a:spAutoFit/>
          </a:bodyPr>
          <a:lstStyle/>
          <a:p>
            <a:r>
              <a:rPr lang="en-IN" b="1" dirty="0" smtClean="0">
                <a:solidFill>
                  <a:srgbClr val="FF0000"/>
                </a:solidFill>
              </a:rPr>
              <a:t>i</a:t>
            </a:r>
            <a:endParaRPr lang="en-IN" b="1" dirty="0">
              <a:solidFill>
                <a:srgbClr val="FF0000"/>
              </a:solidFill>
            </a:endParaRPr>
          </a:p>
        </p:txBody>
      </p:sp>
      <p:sp>
        <p:nvSpPr>
          <p:cNvPr id="12" name="TextBox 11"/>
          <p:cNvSpPr txBox="1"/>
          <p:nvPr/>
        </p:nvSpPr>
        <p:spPr>
          <a:xfrm>
            <a:off x="4340727" y="3451379"/>
            <a:ext cx="243978" cy="369332"/>
          </a:xfrm>
          <a:prstGeom prst="rect">
            <a:avLst/>
          </a:prstGeom>
          <a:noFill/>
        </p:spPr>
        <p:txBody>
          <a:bodyPr wrap="none" rtlCol="0">
            <a:spAutoFit/>
          </a:bodyPr>
          <a:lstStyle/>
          <a:p>
            <a:r>
              <a:rPr lang="en-IN" b="1" dirty="0">
                <a:solidFill>
                  <a:srgbClr val="FF0000"/>
                </a:solidFill>
              </a:rPr>
              <a:t>j</a:t>
            </a:r>
          </a:p>
        </p:txBody>
      </p:sp>
      <p:sp>
        <p:nvSpPr>
          <p:cNvPr id="15" name="TextBox 14"/>
          <p:cNvSpPr txBox="1"/>
          <p:nvPr/>
        </p:nvSpPr>
        <p:spPr>
          <a:xfrm>
            <a:off x="4800729" y="1207691"/>
            <a:ext cx="240772" cy="369332"/>
          </a:xfrm>
          <a:prstGeom prst="rect">
            <a:avLst/>
          </a:prstGeom>
          <a:noFill/>
        </p:spPr>
        <p:txBody>
          <a:bodyPr wrap="none" rtlCol="0">
            <a:spAutoFit/>
          </a:bodyPr>
          <a:lstStyle/>
          <a:p>
            <a:r>
              <a:rPr lang="en-IN" b="1" dirty="0" smtClean="0">
                <a:solidFill>
                  <a:srgbClr val="FF0000"/>
                </a:solidFill>
              </a:rPr>
              <a:t>i</a:t>
            </a:r>
            <a:endParaRPr lang="en-IN" b="1" dirty="0">
              <a:solidFill>
                <a:srgbClr val="FF0000"/>
              </a:solidFill>
            </a:endParaRPr>
          </a:p>
        </p:txBody>
      </p:sp>
      <p:sp>
        <p:nvSpPr>
          <p:cNvPr id="16" name="TextBox 15"/>
          <p:cNvSpPr txBox="1"/>
          <p:nvPr/>
        </p:nvSpPr>
        <p:spPr>
          <a:xfrm>
            <a:off x="4797523" y="3452362"/>
            <a:ext cx="243978" cy="369332"/>
          </a:xfrm>
          <a:prstGeom prst="rect">
            <a:avLst/>
          </a:prstGeom>
          <a:noFill/>
        </p:spPr>
        <p:txBody>
          <a:bodyPr wrap="none" rtlCol="0">
            <a:spAutoFit/>
          </a:bodyPr>
          <a:lstStyle/>
          <a:p>
            <a:r>
              <a:rPr lang="en-IN" b="1" dirty="0">
                <a:solidFill>
                  <a:srgbClr val="FF0000"/>
                </a:solidFill>
              </a:rPr>
              <a:t>j</a:t>
            </a:r>
          </a:p>
        </p:txBody>
      </p:sp>
      <p:sp>
        <p:nvSpPr>
          <p:cNvPr id="17" name="TextBox 16"/>
          <p:cNvSpPr txBox="1"/>
          <p:nvPr/>
        </p:nvSpPr>
        <p:spPr>
          <a:xfrm>
            <a:off x="5290356" y="1210936"/>
            <a:ext cx="240772" cy="369332"/>
          </a:xfrm>
          <a:prstGeom prst="rect">
            <a:avLst/>
          </a:prstGeom>
          <a:noFill/>
        </p:spPr>
        <p:txBody>
          <a:bodyPr wrap="none" rtlCol="0">
            <a:spAutoFit/>
          </a:bodyPr>
          <a:lstStyle/>
          <a:p>
            <a:r>
              <a:rPr lang="en-IN" b="1" dirty="0" smtClean="0">
                <a:solidFill>
                  <a:srgbClr val="FF0000"/>
                </a:solidFill>
              </a:rPr>
              <a:t>i</a:t>
            </a:r>
            <a:endParaRPr lang="en-IN" b="1" dirty="0">
              <a:solidFill>
                <a:srgbClr val="FF0000"/>
              </a:solidFill>
            </a:endParaRPr>
          </a:p>
        </p:txBody>
      </p:sp>
      <p:sp>
        <p:nvSpPr>
          <p:cNvPr id="18" name="TextBox 17"/>
          <p:cNvSpPr txBox="1"/>
          <p:nvPr/>
        </p:nvSpPr>
        <p:spPr>
          <a:xfrm>
            <a:off x="5287150" y="3455607"/>
            <a:ext cx="243978" cy="369332"/>
          </a:xfrm>
          <a:prstGeom prst="rect">
            <a:avLst/>
          </a:prstGeom>
          <a:noFill/>
        </p:spPr>
        <p:txBody>
          <a:bodyPr wrap="none" rtlCol="0">
            <a:spAutoFit/>
          </a:bodyPr>
          <a:lstStyle/>
          <a:p>
            <a:r>
              <a:rPr lang="en-IN" b="1" dirty="0">
                <a:solidFill>
                  <a:srgbClr val="FF0000"/>
                </a:solidFill>
              </a:rPr>
              <a:t>j</a:t>
            </a:r>
          </a:p>
        </p:txBody>
      </p:sp>
      <p:sp>
        <p:nvSpPr>
          <p:cNvPr id="19" name="TextBox 18"/>
          <p:cNvSpPr txBox="1"/>
          <p:nvPr/>
        </p:nvSpPr>
        <p:spPr>
          <a:xfrm>
            <a:off x="5718375" y="1204451"/>
            <a:ext cx="240772" cy="369332"/>
          </a:xfrm>
          <a:prstGeom prst="rect">
            <a:avLst/>
          </a:prstGeom>
          <a:noFill/>
        </p:spPr>
        <p:txBody>
          <a:bodyPr wrap="none" rtlCol="0">
            <a:spAutoFit/>
          </a:bodyPr>
          <a:lstStyle/>
          <a:p>
            <a:r>
              <a:rPr lang="en-IN" b="1" dirty="0" smtClean="0">
                <a:solidFill>
                  <a:srgbClr val="FF0000"/>
                </a:solidFill>
              </a:rPr>
              <a:t>i</a:t>
            </a:r>
            <a:endParaRPr lang="en-IN" b="1" dirty="0">
              <a:solidFill>
                <a:srgbClr val="FF0000"/>
              </a:solidFill>
            </a:endParaRPr>
          </a:p>
        </p:txBody>
      </p:sp>
      <p:sp>
        <p:nvSpPr>
          <p:cNvPr id="20" name="TextBox 19"/>
          <p:cNvSpPr txBox="1"/>
          <p:nvPr/>
        </p:nvSpPr>
        <p:spPr>
          <a:xfrm>
            <a:off x="5715169" y="3449122"/>
            <a:ext cx="243978" cy="369332"/>
          </a:xfrm>
          <a:prstGeom prst="rect">
            <a:avLst/>
          </a:prstGeom>
          <a:noFill/>
        </p:spPr>
        <p:txBody>
          <a:bodyPr wrap="none" rtlCol="0">
            <a:spAutoFit/>
          </a:bodyPr>
          <a:lstStyle/>
          <a:p>
            <a:r>
              <a:rPr lang="en-IN" b="1" dirty="0">
                <a:solidFill>
                  <a:srgbClr val="FF0000"/>
                </a:solidFill>
              </a:rPr>
              <a:t>j</a:t>
            </a:r>
          </a:p>
        </p:txBody>
      </p:sp>
      <p:sp>
        <p:nvSpPr>
          <p:cNvPr id="21" name="TextBox 20"/>
          <p:cNvSpPr txBox="1"/>
          <p:nvPr/>
        </p:nvSpPr>
        <p:spPr>
          <a:xfrm>
            <a:off x="6269603" y="1197966"/>
            <a:ext cx="240772" cy="369332"/>
          </a:xfrm>
          <a:prstGeom prst="rect">
            <a:avLst/>
          </a:prstGeom>
          <a:noFill/>
        </p:spPr>
        <p:txBody>
          <a:bodyPr wrap="none" rtlCol="0">
            <a:spAutoFit/>
          </a:bodyPr>
          <a:lstStyle/>
          <a:p>
            <a:r>
              <a:rPr lang="en-IN" b="1" dirty="0" smtClean="0">
                <a:solidFill>
                  <a:srgbClr val="FF0000"/>
                </a:solidFill>
              </a:rPr>
              <a:t>i</a:t>
            </a:r>
            <a:endParaRPr lang="en-IN" b="1" dirty="0">
              <a:solidFill>
                <a:srgbClr val="FF0000"/>
              </a:solidFill>
            </a:endParaRPr>
          </a:p>
        </p:txBody>
      </p:sp>
      <p:sp>
        <p:nvSpPr>
          <p:cNvPr id="22" name="TextBox 21"/>
          <p:cNvSpPr txBox="1"/>
          <p:nvPr/>
        </p:nvSpPr>
        <p:spPr>
          <a:xfrm>
            <a:off x="6266397" y="3455607"/>
            <a:ext cx="243978" cy="369332"/>
          </a:xfrm>
          <a:prstGeom prst="rect">
            <a:avLst/>
          </a:prstGeom>
          <a:noFill/>
        </p:spPr>
        <p:txBody>
          <a:bodyPr wrap="none" rtlCol="0">
            <a:spAutoFit/>
          </a:bodyPr>
          <a:lstStyle/>
          <a:p>
            <a:r>
              <a:rPr lang="en-IN" b="1" dirty="0">
                <a:solidFill>
                  <a:srgbClr val="FF0000"/>
                </a:solidFill>
              </a:rPr>
              <a:t>j</a:t>
            </a:r>
          </a:p>
        </p:txBody>
      </p:sp>
      <p:sp>
        <p:nvSpPr>
          <p:cNvPr id="25" name="Rounded Rectangle 24"/>
          <p:cNvSpPr/>
          <p:nvPr/>
        </p:nvSpPr>
        <p:spPr>
          <a:xfrm>
            <a:off x="6815512" y="3487713"/>
            <a:ext cx="1750978" cy="3372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Mismatched</a:t>
            </a:r>
            <a:endParaRPr lang="en-IN" b="1" dirty="0"/>
          </a:p>
        </p:txBody>
      </p:sp>
      <p:sp>
        <p:nvSpPr>
          <p:cNvPr id="41" name="TextBox 40"/>
          <p:cNvSpPr txBox="1"/>
          <p:nvPr/>
        </p:nvSpPr>
        <p:spPr>
          <a:xfrm>
            <a:off x="6718914" y="1210936"/>
            <a:ext cx="240772" cy="369332"/>
          </a:xfrm>
          <a:prstGeom prst="rect">
            <a:avLst/>
          </a:prstGeom>
          <a:noFill/>
        </p:spPr>
        <p:txBody>
          <a:bodyPr wrap="none" rtlCol="0">
            <a:spAutoFit/>
          </a:bodyPr>
          <a:lstStyle/>
          <a:p>
            <a:r>
              <a:rPr lang="en-IN" b="1" dirty="0" smtClean="0">
                <a:solidFill>
                  <a:srgbClr val="FF0000"/>
                </a:solidFill>
              </a:rPr>
              <a:t>i</a:t>
            </a:r>
            <a:endParaRPr lang="en-IN" b="1" dirty="0">
              <a:solidFill>
                <a:srgbClr val="FF0000"/>
              </a:solidFill>
            </a:endParaRPr>
          </a:p>
        </p:txBody>
      </p:sp>
      <p:sp>
        <p:nvSpPr>
          <p:cNvPr id="42" name="TextBox 41"/>
          <p:cNvSpPr txBox="1"/>
          <p:nvPr/>
        </p:nvSpPr>
        <p:spPr>
          <a:xfrm>
            <a:off x="7187249" y="1197966"/>
            <a:ext cx="240772" cy="369332"/>
          </a:xfrm>
          <a:prstGeom prst="rect">
            <a:avLst/>
          </a:prstGeom>
          <a:noFill/>
        </p:spPr>
        <p:txBody>
          <a:bodyPr wrap="none" rtlCol="0">
            <a:spAutoFit/>
          </a:bodyPr>
          <a:lstStyle/>
          <a:p>
            <a:r>
              <a:rPr lang="en-IN" b="1" dirty="0" smtClean="0">
                <a:solidFill>
                  <a:srgbClr val="FF0000"/>
                </a:solidFill>
              </a:rPr>
              <a:t>i</a:t>
            </a:r>
            <a:endParaRPr lang="en-IN" b="1" dirty="0">
              <a:solidFill>
                <a:srgbClr val="FF0000"/>
              </a:solidFill>
            </a:endParaRPr>
          </a:p>
        </p:txBody>
      </p:sp>
      <p:sp>
        <p:nvSpPr>
          <p:cNvPr id="43" name="TextBox 42"/>
          <p:cNvSpPr txBox="1"/>
          <p:nvPr/>
        </p:nvSpPr>
        <p:spPr>
          <a:xfrm>
            <a:off x="7693151" y="1227813"/>
            <a:ext cx="240772" cy="369332"/>
          </a:xfrm>
          <a:prstGeom prst="rect">
            <a:avLst/>
          </a:prstGeom>
          <a:noFill/>
        </p:spPr>
        <p:txBody>
          <a:bodyPr wrap="none" rtlCol="0">
            <a:spAutoFit/>
          </a:bodyPr>
          <a:lstStyle/>
          <a:p>
            <a:r>
              <a:rPr lang="en-IN" b="1" dirty="0" smtClean="0">
                <a:solidFill>
                  <a:srgbClr val="FF0000"/>
                </a:solidFill>
              </a:rPr>
              <a:t>i</a:t>
            </a:r>
            <a:endParaRPr lang="en-IN" b="1" dirty="0">
              <a:solidFill>
                <a:srgbClr val="FF0000"/>
              </a:solidFill>
            </a:endParaRPr>
          </a:p>
        </p:txBody>
      </p:sp>
      <p:sp>
        <p:nvSpPr>
          <p:cNvPr id="29" name="TextBox 28"/>
          <p:cNvSpPr txBox="1"/>
          <p:nvPr/>
        </p:nvSpPr>
        <p:spPr>
          <a:xfrm>
            <a:off x="8146775" y="1227813"/>
            <a:ext cx="240772" cy="369332"/>
          </a:xfrm>
          <a:prstGeom prst="rect">
            <a:avLst/>
          </a:prstGeom>
          <a:noFill/>
        </p:spPr>
        <p:txBody>
          <a:bodyPr wrap="none" rtlCol="0">
            <a:spAutoFit/>
          </a:bodyPr>
          <a:lstStyle/>
          <a:p>
            <a:r>
              <a:rPr lang="en-IN" b="1" dirty="0" smtClean="0">
                <a:solidFill>
                  <a:srgbClr val="FF0000"/>
                </a:solidFill>
              </a:rPr>
              <a:t>i</a:t>
            </a:r>
            <a:endParaRPr lang="en-IN" b="1" dirty="0">
              <a:solidFill>
                <a:srgbClr val="FF0000"/>
              </a:solidFill>
            </a:endParaRPr>
          </a:p>
        </p:txBody>
      </p:sp>
      <p:sp>
        <p:nvSpPr>
          <p:cNvPr id="30" name="TextBox 29"/>
          <p:cNvSpPr txBox="1"/>
          <p:nvPr/>
        </p:nvSpPr>
        <p:spPr>
          <a:xfrm>
            <a:off x="8618370" y="1204451"/>
            <a:ext cx="240772" cy="369332"/>
          </a:xfrm>
          <a:prstGeom prst="rect">
            <a:avLst/>
          </a:prstGeom>
          <a:noFill/>
        </p:spPr>
        <p:txBody>
          <a:bodyPr wrap="none" rtlCol="0">
            <a:spAutoFit/>
          </a:bodyPr>
          <a:lstStyle/>
          <a:p>
            <a:r>
              <a:rPr lang="en-IN" b="1" dirty="0" smtClean="0">
                <a:solidFill>
                  <a:srgbClr val="FF0000"/>
                </a:solidFill>
              </a:rPr>
              <a:t>i</a:t>
            </a:r>
            <a:endParaRPr lang="en-IN" b="1" dirty="0">
              <a:solidFill>
                <a:srgbClr val="FF0000"/>
              </a:solidFill>
            </a:endParaRPr>
          </a:p>
        </p:txBody>
      </p:sp>
      <p:sp>
        <p:nvSpPr>
          <p:cNvPr id="31" name="TextBox 30"/>
          <p:cNvSpPr txBox="1"/>
          <p:nvPr/>
        </p:nvSpPr>
        <p:spPr>
          <a:xfrm>
            <a:off x="9089965" y="1210936"/>
            <a:ext cx="240772" cy="369332"/>
          </a:xfrm>
          <a:prstGeom prst="rect">
            <a:avLst/>
          </a:prstGeom>
          <a:noFill/>
        </p:spPr>
        <p:txBody>
          <a:bodyPr wrap="none" rtlCol="0">
            <a:spAutoFit/>
          </a:bodyPr>
          <a:lstStyle/>
          <a:p>
            <a:r>
              <a:rPr lang="en-IN" b="1" dirty="0" smtClean="0">
                <a:solidFill>
                  <a:srgbClr val="FF0000"/>
                </a:solidFill>
              </a:rPr>
              <a:t>i</a:t>
            </a:r>
            <a:endParaRPr lang="en-IN" b="1" dirty="0">
              <a:solidFill>
                <a:srgbClr val="FF0000"/>
              </a:solidFill>
            </a:endParaRPr>
          </a:p>
        </p:txBody>
      </p:sp>
      <p:sp>
        <p:nvSpPr>
          <p:cNvPr id="32" name="TextBox 31"/>
          <p:cNvSpPr txBox="1"/>
          <p:nvPr/>
        </p:nvSpPr>
        <p:spPr>
          <a:xfrm>
            <a:off x="9536922" y="1227813"/>
            <a:ext cx="240772" cy="369332"/>
          </a:xfrm>
          <a:prstGeom prst="rect">
            <a:avLst/>
          </a:prstGeom>
          <a:noFill/>
        </p:spPr>
        <p:txBody>
          <a:bodyPr wrap="none" rtlCol="0">
            <a:spAutoFit/>
          </a:bodyPr>
          <a:lstStyle/>
          <a:p>
            <a:r>
              <a:rPr lang="en-IN" b="1" dirty="0" smtClean="0">
                <a:solidFill>
                  <a:srgbClr val="FF0000"/>
                </a:solidFill>
              </a:rPr>
              <a:t>i</a:t>
            </a:r>
            <a:endParaRPr lang="en-IN" b="1" dirty="0">
              <a:solidFill>
                <a:srgbClr val="FF0000"/>
              </a:solidFill>
            </a:endParaRPr>
          </a:p>
        </p:txBody>
      </p:sp>
      <p:sp>
        <p:nvSpPr>
          <p:cNvPr id="27" name="Title 26"/>
          <p:cNvSpPr>
            <a:spLocks noGrp="1"/>
          </p:cNvSpPr>
          <p:nvPr>
            <p:ph type="title"/>
          </p:nvPr>
        </p:nvSpPr>
        <p:spPr/>
        <p:txBody>
          <a:bodyPr/>
          <a:lstStyle/>
          <a:p>
            <a:endParaRPr lang="en-IN"/>
          </a:p>
        </p:txBody>
      </p:sp>
      <p:sp>
        <p:nvSpPr>
          <p:cNvPr id="35" name="Content Placeholder 34"/>
          <p:cNvSpPr>
            <a:spLocks noGrp="1"/>
          </p:cNvSpPr>
          <p:nvPr>
            <p:ph idx="1"/>
          </p:nvPr>
        </p:nvSpPr>
        <p:spPr>
          <a:xfrm>
            <a:off x="2589212" y="2367063"/>
            <a:ext cx="8915400" cy="4053191"/>
          </a:xfrm>
        </p:spPr>
        <p:txBody>
          <a:bodyPr>
            <a:normAutofit/>
          </a:bodyPr>
          <a:lstStyle/>
          <a:p>
            <a:pPr algn="just"/>
            <a:endParaRPr lang="en-IN" dirty="0" smtClean="0"/>
          </a:p>
          <a:p>
            <a:pPr algn="just"/>
            <a:endParaRPr lang="en-IN" dirty="0"/>
          </a:p>
          <a:p>
            <a:pPr algn="just"/>
            <a:endParaRPr lang="en-IN" dirty="0" smtClean="0"/>
          </a:p>
          <a:p>
            <a:pPr algn="just"/>
            <a:endParaRPr lang="en-IN" dirty="0"/>
          </a:p>
          <a:p>
            <a:pPr algn="just"/>
            <a:endParaRPr lang="en-IN" dirty="0" smtClean="0"/>
          </a:p>
          <a:p>
            <a:pPr algn="just"/>
            <a:r>
              <a:rPr lang="en-IN" dirty="0"/>
              <a:t>When i and j is matched than shift their position at right side.</a:t>
            </a:r>
          </a:p>
          <a:p>
            <a:pPr algn="just"/>
            <a:r>
              <a:rPr lang="en-IN" dirty="0"/>
              <a:t>So characters in the string are compared repeatedly. </a:t>
            </a:r>
            <a:r>
              <a:rPr lang="en-IN" dirty="0" smtClean="0"/>
              <a:t>When mismatch occurs than </a:t>
            </a:r>
            <a:r>
              <a:rPr lang="en-IN" dirty="0"/>
              <a:t>it is shifting i/backtrack i.  </a:t>
            </a:r>
            <a:endParaRPr lang="en-IN" dirty="0" smtClean="0"/>
          </a:p>
          <a:p>
            <a:pPr algn="just"/>
            <a:r>
              <a:rPr lang="en-IN" dirty="0"/>
              <a:t>Drawback of Naïve string matching algorithm is, it doesn’t study the pattern and blindly checking every alphabet and shifting the pattern by 1 step in case of mismatch. So, </a:t>
            </a:r>
            <a:r>
              <a:rPr lang="en-IN" b="1" dirty="0"/>
              <a:t>maximum time taken by the algorithm is O(</a:t>
            </a:r>
            <a:r>
              <a:rPr lang="en-IN" b="1" dirty="0" err="1"/>
              <a:t>mn</a:t>
            </a:r>
            <a:r>
              <a:rPr lang="en-IN" b="1" dirty="0"/>
              <a:t>).</a:t>
            </a:r>
          </a:p>
          <a:p>
            <a:pPr algn="just"/>
            <a:endParaRPr lang="en-IN" dirty="0" smtClean="0"/>
          </a:p>
          <a:p>
            <a:pPr algn="just"/>
            <a:endParaRPr lang="en-IN" dirty="0"/>
          </a:p>
          <a:p>
            <a:pPr algn="just"/>
            <a:endParaRPr lang="en-IN" dirty="0"/>
          </a:p>
        </p:txBody>
      </p:sp>
    </p:spTree>
    <p:extLst>
      <p:ext uri="{BB962C8B-B14F-4D97-AF65-F5344CB8AC3E}">
        <p14:creationId xmlns:p14="http://schemas.microsoft.com/office/powerpoint/2010/main" val="1970847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11"/>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1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15"/>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16"/>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17"/>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18"/>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1" nodeType="clickEffect">
                                  <p:stCondLst>
                                    <p:cond delay="0"/>
                                  </p:stCondLst>
                                  <p:childTnLst>
                                    <p:set>
                                      <p:cBhvr>
                                        <p:cTn id="48" dur="1" fill="hold">
                                          <p:stCondLst>
                                            <p:cond delay="0"/>
                                          </p:stCondLst>
                                        </p:cTn>
                                        <p:tgtEl>
                                          <p:spTgt spid="19"/>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20"/>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1" nodeType="clickEffect">
                                  <p:stCondLst>
                                    <p:cond delay="0"/>
                                  </p:stCondLst>
                                  <p:childTnLst>
                                    <p:set>
                                      <p:cBhvr>
                                        <p:cTn id="64" dur="1" fill="hold">
                                          <p:stCondLst>
                                            <p:cond delay="0"/>
                                          </p:stCondLst>
                                        </p:cTn>
                                        <p:tgtEl>
                                          <p:spTgt spid="21"/>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22"/>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25"/>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2" nodeType="clickEffect">
                                  <p:stCondLst>
                                    <p:cond delay="0"/>
                                  </p:stCondLst>
                                  <p:childTnLst>
                                    <p:set>
                                      <p:cBhvr>
                                        <p:cTn id="72" dur="1" fill="hold">
                                          <p:stCondLst>
                                            <p:cond delay="0"/>
                                          </p:stCondLst>
                                        </p:cTn>
                                        <p:tgtEl>
                                          <p:spTgt spid="12"/>
                                        </p:tgtEl>
                                        <p:attrNameLst>
                                          <p:attrName>style.visibility</p:attrName>
                                        </p:attrNameLst>
                                      </p:cBhvr>
                                      <p:to>
                                        <p:strVal val="visible"/>
                                      </p:to>
                                    </p:set>
                                  </p:childTnLst>
                                </p:cTn>
                              </p:par>
                              <p:par>
                                <p:cTn id="73" presetID="1" presetClass="entr" presetSubtype="0" fill="hold" grpId="2" nodeType="withEffect">
                                  <p:stCondLst>
                                    <p:cond delay="0"/>
                                  </p:stCondLst>
                                  <p:childTnLst>
                                    <p:set>
                                      <p:cBhvr>
                                        <p:cTn id="74" dur="1" fill="hold">
                                          <p:stCondLst>
                                            <p:cond delay="0"/>
                                          </p:stCondLst>
                                        </p:cTn>
                                        <p:tgtEl>
                                          <p:spTgt spid="1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2" nodeType="clickEffect">
                                  <p:stCondLst>
                                    <p:cond delay="0"/>
                                  </p:stCondLst>
                                  <p:childTnLst>
                                    <p:set>
                                      <p:cBhvr>
                                        <p:cTn id="78" dur="1" fill="hold">
                                          <p:stCondLst>
                                            <p:cond delay="0"/>
                                          </p:stCondLst>
                                        </p:cTn>
                                        <p:tgtEl>
                                          <p:spTgt spid="25"/>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xit" presetSubtype="0" fill="hold" grpId="3" nodeType="clickEffect">
                                  <p:stCondLst>
                                    <p:cond delay="0"/>
                                  </p:stCondLst>
                                  <p:childTnLst>
                                    <p:set>
                                      <p:cBhvr>
                                        <p:cTn id="82" dur="1" fill="hold">
                                          <p:stCondLst>
                                            <p:cond delay="0"/>
                                          </p:stCondLst>
                                        </p:cTn>
                                        <p:tgtEl>
                                          <p:spTgt spid="12"/>
                                        </p:tgtEl>
                                        <p:attrNameLst>
                                          <p:attrName>style.visibility</p:attrName>
                                        </p:attrNameLst>
                                      </p:cBhvr>
                                      <p:to>
                                        <p:strVal val="hidden"/>
                                      </p:to>
                                    </p:set>
                                  </p:childTnLst>
                                </p:cTn>
                              </p:par>
                              <p:par>
                                <p:cTn id="83" presetID="1" presetClass="exit" presetSubtype="0" fill="hold" grpId="3" nodeType="withEffect">
                                  <p:stCondLst>
                                    <p:cond delay="0"/>
                                  </p:stCondLst>
                                  <p:childTnLst>
                                    <p:set>
                                      <p:cBhvr>
                                        <p:cTn id="84" dur="1" fill="hold">
                                          <p:stCondLst>
                                            <p:cond delay="0"/>
                                          </p:stCondLst>
                                        </p:cTn>
                                        <p:tgtEl>
                                          <p:spTgt spid="15"/>
                                        </p:tgtEl>
                                        <p:attrNameLst>
                                          <p:attrName>style.visibility</p:attrName>
                                        </p:attrNameLst>
                                      </p:cBhvr>
                                      <p:to>
                                        <p:strVal val="hidden"/>
                                      </p:to>
                                    </p:set>
                                  </p:childTnLst>
                                </p:cTn>
                              </p:par>
                              <p:par>
                                <p:cTn id="85" presetID="1" presetClass="exit" presetSubtype="0" fill="hold" grpId="3" nodeType="withEffect">
                                  <p:stCondLst>
                                    <p:cond delay="0"/>
                                  </p:stCondLst>
                                  <p:childTnLst>
                                    <p:set>
                                      <p:cBhvr>
                                        <p:cTn id="86" dur="1" fill="hold">
                                          <p:stCondLst>
                                            <p:cond delay="0"/>
                                          </p:stCondLst>
                                        </p:cTn>
                                        <p:tgtEl>
                                          <p:spTgt spid="25"/>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4" nodeType="clickEffect">
                                  <p:stCondLst>
                                    <p:cond delay="0"/>
                                  </p:stCondLst>
                                  <p:childTnLst>
                                    <p:set>
                                      <p:cBhvr>
                                        <p:cTn id="90" dur="1" fill="hold">
                                          <p:stCondLst>
                                            <p:cond delay="0"/>
                                          </p:stCondLst>
                                        </p:cTn>
                                        <p:tgtEl>
                                          <p:spTgt spid="12"/>
                                        </p:tgtEl>
                                        <p:attrNameLst>
                                          <p:attrName>style.visibility</p:attrName>
                                        </p:attrNameLst>
                                      </p:cBhvr>
                                      <p:to>
                                        <p:strVal val="visible"/>
                                      </p:to>
                                    </p:set>
                                  </p:childTnLst>
                                </p:cTn>
                              </p:par>
                              <p:par>
                                <p:cTn id="91" presetID="1" presetClass="entr" presetSubtype="0" fill="hold" grpId="2" nodeType="withEffect">
                                  <p:stCondLst>
                                    <p:cond delay="0"/>
                                  </p:stCondLst>
                                  <p:childTnLst>
                                    <p:set>
                                      <p:cBhvr>
                                        <p:cTn id="92" dur="1" fill="hold">
                                          <p:stCondLst>
                                            <p:cond delay="0"/>
                                          </p:stCondLst>
                                        </p:cTn>
                                        <p:tgtEl>
                                          <p:spTgt spid="17"/>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4" nodeType="clickEffect">
                                  <p:stCondLst>
                                    <p:cond delay="0"/>
                                  </p:stCondLst>
                                  <p:childTnLst>
                                    <p:set>
                                      <p:cBhvr>
                                        <p:cTn id="96" dur="1" fill="hold">
                                          <p:stCondLst>
                                            <p:cond delay="0"/>
                                          </p:stCondLst>
                                        </p:cTn>
                                        <p:tgtEl>
                                          <p:spTgt spid="25"/>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xit" presetSubtype="0" fill="hold" grpId="5" nodeType="clickEffect">
                                  <p:stCondLst>
                                    <p:cond delay="0"/>
                                  </p:stCondLst>
                                  <p:childTnLst>
                                    <p:set>
                                      <p:cBhvr>
                                        <p:cTn id="100" dur="1" fill="hold">
                                          <p:stCondLst>
                                            <p:cond delay="0"/>
                                          </p:stCondLst>
                                        </p:cTn>
                                        <p:tgtEl>
                                          <p:spTgt spid="12"/>
                                        </p:tgtEl>
                                        <p:attrNameLst>
                                          <p:attrName>style.visibility</p:attrName>
                                        </p:attrNameLst>
                                      </p:cBhvr>
                                      <p:to>
                                        <p:strVal val="hidden"/>
                                      </p:to>
                                    </p:set>
                                  </p:childTnLst>
                                </p:cTn>
                              </p:par>
                              <p:par>
                                <p:cTn id="101" presetID="1" presetClass="exit" presetSubtype="0" fill="hold" grpId="3" nodeType="withEffect">
                                  <p:stCondLst>
                                    <p:cond delay="0"/>
                                  </p:stCondLst>
                                  <p:childTnLst>
                                    <p:set>
                                      <p:cBhvr>
                                        <p:cTn id="102" dur="1" fill="hold">
                                          <p:stCondLst>
                                            <p:cond delay="0"/>
                                          </p:stCondLst>
                                        </p:cTn>
                                        <p:tgtEl>
                                          <p:spTgt spid="17"/>
                                        </p:tgtEl>
                                        <p:attrNameLst>
                                          <p:attrName>style.visibility</p:attrName>
                                        </p:attrNameLst>
                                      </p:cBhvr>
                                      <p:to>
                                        <p:strVal val="hidden"/>
                                      </p:to>
                                    </p:set>
                                  </p:childTnLst>
                                </p:cTn>
                              </p:par>
                              <p:par>
                                <p:cTn id="103" presetID="1" presetClass="exit" presetSubtype="0" fill="hold" grpId="5" nodeType="withEffect">
                                  <p:stCondLst>
                                    <p:cond delay="0"/>
                                  </p:stCondLst>
                                  <p:childTnLst>
                                    <p:set>
                                      <p:cBhvr>
                                        <p:cTn id="104" dur="1" fill="hold">
                                          <p:stCondLst>
                                            <p:cond delay="0"/>
                                          </p:stCondLst>
                                        </p:cTn>
                                        <p:tgtEl>
                                          <p:spTgt spid="25"/>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6" nodeType="clickEffect">
                                  <p:stCondLst>
                                    <p:cond delay="0"/>
                                  </p:stCondLst>
                                  <p:childTnLst>
                                    <p:set>
                                      <p:cBhvr>
                                        <p:cTn id="108" dur="1" fill="hold">
                                          <p:stCondLst>
                                            <p:cond delay="0"/>
                                          </p:stCondLst>
                                        </p:cTn>
                                        <p:tgtEl>
                                          <p:spTgt spid="12"/>
                                        </p:tgtEl>
                                        <p:attrNameLst>
                                          <p:attrName>style.visibility</p:attrName>
                                        </p:attrNameLst>
                                      </p:cBhvr>
                                      <p:to>
                                        <p:strVal val="visible"/>
                                      </p:to>
                                    </p:set>
                                  </p:childTnLst>
                                </p:cTn>
                              </p:par>
                              <p:par>
                                <p:cTn id="109" presetID="1" presetClass="entr" presetSubtype="0" fill="hold" grpId="2" nodeType="withEffect">
                                  <p:stCondLst>
                                    <p:cond delay="0"/>
                                  </p:stCondLst>
                                  <p:childTnLst>
                                    <p:set>
                                      <p:cBhvr>
                                        <p:cTn id="110" dur="1" fill="hold">
                                          <p:stCondLst>
                                            <p:cond delay="0"/>
                                          </p:stCondLst>
                                        </p:cTn>
                                        <p:tgtEl>
                                          <p:spTgt spid="19"/>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6" nodeType="clickEffect">
                                  <p:stCondLst>
                                    <p:cond delay="0"/>
                                  </p:stCondLst>
                                  <p:childTnLst>
                                    <p:set>
                                      <p:cBhvr>
                                        <p:cTn id="114" dur="1" fill="hold">
                                          <p:stCondLst>
                                            <p:cond delay="0"/>
                                          </p:stCondLst>
                                        </p:cTn>
                                        <p:tgtEl>
                                          <p:spTgt spid="25"/>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xit" presetSubtype="0" fill="hold" grpId="7" nodeType="clickEffect">
                                  <p:stCondLst>
                                    <p:cond delay="0"/>
                                  </p:stCondLst>
                                  <p:childTnLst>
                                    <p:set>
                                      <p:cBhvr>
                                        <p:cTn id="118" dur="1" fill="hold">
                                          <p:stCondLst>
                                            <p:cond delay="0"/>
                                          </p:stCondLst>
                                        </p:cTn>
                                        <p:tgtEl>
                                          <p:spTgt spid="12"/>
                                        </p:tgtEl>
                                        <p:attrNameLst>
                                          <p:attrName>style.visibility</p:attrName>
                                        </p:attrNameLst>
                                      </p:cBhvr>
                                      <p:to>
                                        <p:strVal val="hidden"/>
                                      </p:to>
                                    </p:set>
                                  </p:childTnLst>
                                </p:cTn>
                              </p:par>
                              <p:par>
                                <p:cTn id="119" presetID="1" presetClass="exit" presetSubtype="0" fill="hold" grpId="3" nodeType="withEffect">
                                  <p:stCondLst>
                                    <p:cond delay="0"/>
                                  </p:stCondLst>
                                  <p:childTnLst>
                                    <p:set>
                                      <p:cBhvr>
                                        <p:cTn id="120" dur="1" fill="hold">
                                          <p:stCondLst>
                                            <p:cond delay="0"/>
                                          </p:stCondLst>
                                        </p:cTn>
                                        <p:tgtEl>
                                          <p:spTgt spid="19"/>
                                        </p:tgtEl>
                                        <p:attrNameLst>
                                          <p:attrName>style.visibility</p:attrName>
                                        </p:attrNameLst>
                                      </p:cBhvr>
                                      <p:to>
                                        <p:strVal val="hidden"/>
                                      </p:to>
                                    </p:set>
                                  </p:childTnLst>
                                </p:cTn>
                              </p:par>
                              <p:par>
                                <p:cTn id="121" presetID="1" presetClass="exit" presetSubtype="0" fill="hold" grpId="7" nodeType="withEffect">
                                  <p:stCondLst>
                                    <p:cond delay="0"/>
                                  </p:stCondLst>
                                  <p:childTnLst>
                                    <p:set>
                                      <p:cBhvr>
                                        <p:cTn id="122" dur="1" fill="hold">
                                          <p:stCondLst>
                                            <p:cond delay="0"/>
                                          </p:stCondLst>
                                        </p:cTn>
                                        <p:tgtEl>
                                          <p:spTgt spid="25"/>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8" nodeType="clickEffect">
                                  <p:stCondLst>
                                    <p:cond delay="0"/>
                                  </p:stCondLst>
                                  <p:childTnLst>
                                    <p:set>
                                      <p:cBhvr>
                                        <p:cTn id="126" dur="1" fill="hold">
                                          <p:stCondLst>
                                            <p:cond delay="0"/>
                                          </p:stCondLst>
                                        </p:cTn>
                                        <p:tgtEl>
                                          <p:spTgt spid="12"/>
                                        </p:tgtEl>
                                        <p:attrNameLst>
                                          <p:attrName>style.visibility</p:attrName>
                                        </p:attrNameLst>
                                      </p:cBhvr>
                                      <p:to>
                                        <p:strVal val="visible"/>
                                      </p:to>
                                    </p:set>
                                  </p:childTnLst>
                                </p:cTn>
                              </p:par>
                              <p:par>
                                <p:cTn id="127" presetID="1" presetClass="entr" presetSubtype="0" fill="hold" grpId="2" nodeType="withEffect">
                                  <p:stCondLst>
                                    <p:cond delay="0"/>
                                  </p:stCondLst>
                                  <p:childTnLst>
                                    <p:set>
                                      <p:cBhvr>
                                        <p:cTn id="128" dur="1" fill="hold">
                                          <p:stCondLst>
                                            <p:cond delay="0"/>
                                          </p:stCondLst>
                                        </p:cTn>
                                        <p:tgtEl>
                                          <p:spTgt spid="21"/>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xit" presetSubtype="0" fill="hold" grpId="9" nodeType="clickEffect">
                                  <p:stCondLst>
                                    <p:cond delay="0"/>
                                  </p:stCondLst>
                                  <p:childTnLst>
                                    <p:set>
                                      <p:cBhvr>
                                        <p:cTn id="132" dur="1" fill="hold">
                                          <p:stCondLst>
                                            <p:cond delay="0"/>
                                          </p:stCondLst>
                                        </p:cTn>
                                        <p:tgtEl>
                                          <p:spTgt spid="12"/>
                                        </p:tgtEl>
                                        <p:attrNameLst>
                                          <p:attrName>style.visibility</p:attrName>
                                        </p:attrNameLst>
                                      </p:cBhvr>
                                      <p:to>
                                        <p:strVal val="hidden"/>
                                      </p:to>
                                    </p:set>
                                  </p:childTnLst>
                                </p:cTn>
                              </p:par>
                              <p:par>
                                <p:cTn id="133" presetID="1" presetClass="exit" presetSubtype="0" fill="hold" grpId="3" nodeType="withEffect">
                                  <p:stCondLst>
                                    <p:cond delay="0"/>
                                  </p:stCondLst>
                                  <p:childTnLst>
                                    <p:set>
                                      <p:cBhvr>
                                        <p:cTn id="134" dur="1" fill="hold">
                                          <p:stCondLst>
                                            <p:cond delay="0"/>
                                          </p:stCondLst>
                                        </p:cTn>
                                        <p:tgtEl>
                                          <p:spTgt spid="21"/>
                                        </p:tgtEl>
                                        <p:attrNameLst>
                                          <p:attrName>style.visibility</p:attrName>
                                        </p:attrNameLst>
                                      </p:cBhvr>
                                      <p:to>
                                        <p:strVal val="hidden"/>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2" nodeType="clickEffect">
                                  <p:stCondLst>
                                    <p:cond delay="0"/>
                                  </p:stCondLst>
                                  <p:childTnLst>
                                    <p:set>
                                      <p:cBhvr>
                                        <p:cTn id="138" dur="1" fill="hold">
                                          <p:stCondLst>
                                            <p:cond delay="0"/>
                                          </p:stCondLst>
                                        </p:cTn>
                                        <p:tgtEl>
                                          <p:spTgt spid="16"/>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41"/>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xit" presetSubtype="0" fill="hold" grpId="3" nodeType="clickEffect">
                                  <p:stCondLst>
                                    <p:cond delay="0"/>
                                  </p:stCondLst>
                                  <p:childTnLst>
                                    <p:set>
                                      <p:cBhvr>
                                        <p:cTn id="144" dur="1" fill="hold">
                                          <p:stCondLst>
                                            <p:cond delay="0"/>
                                          </p:stCondLst>
                                        </p:cTn>
                                        <p:tgtEl>
                                          <p:spTgt spid="16"/>
                                        </p:tgtEl>
                                        <p:attrNameLst>
                                          <p:attrName>style.visibility</p:attrName>
                                        </p:attrNameLst>
                                      </p:cBhvr>
                                      <p:to>
                                        <p:strVal val="hidden"/>
                                      </p:to>
                                    </p:set>
                                  </p:childTnLst>
                                </p:cTn>
                              </p:par>
                              <p:par>
                                <p:cTn id="145" presetID="1" presetClass="exit" presetSubtype="0" fill="hold" grpId="1" nodeType="withEffect">
                                  <p:stCondLst>
                                    <p:cond delay="0"/>
                                  </p:stCondLst>
                                  <p:childTnLst>
                                    <p:set>
                                      <p:cBhvr>
                                        <p:cTn id="146" dur="1" fill="hold">
                                          <p:stCondLst>
                                            <p:cond delay="0"/>
                                          </p:stCondLst>
                                        </p:cTn>
                                        <p:tgtEl>
                                          <p:spTgt spid="41"/>
                                        </p:tgtEl>
                                        <p:attrNameLst>
                                          <p:attrName>style.visibility</p:attrName>
                                        </p:attrNameLst>
                                      </p:cBhvr>
                                      <p:to>
                                        <p:strVal val="hidden"/>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2" nodeType="clickEffect">
                                  <p:stCondLst>
                                    <p:cond delay="0"/>
                                  </p:stCondLst>
                                  <p:childTnLst>
                                    <p:set>
                                      <p:cBhvr>
                                        <p:cTn id="150" dur="1" fill="hold">
                                          <p:stCondLst>
                                            <p:cond delay="0"/>
                                          </p:stCondLst>
                                        </p:cTn>
                                        <p:tgtEl>
                                          <p:spTgt spid="18"/>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42"/>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xit" presetSubtype="0" fill="hold" grpId="3" nodeType="clickEffect">
                                  <p:stCondLst>
                                    <p:cond delay="0"/>
                                  </p:stCondLst>
                                  <p:childTnLst>
                                    <p:set>
                                      <p:cBhvr>
                                        <p:cTn id="156" dur="1" fill="hold">
                                          <p:stCondLst>
                                            <p:cond delay="0"/>
                                          </p:stCondLst>
                                        </p:cTn>
                                        <p:tgtEl>
                                          <p:spTgt spid="18"/>
                                        </p:tgtEl>
                                        <p:attrNameLst>
                                          <p:attrName>style.visibility</p:attrName>
                                        </p:attrNameLst>
                                      </p:cBhvr>
                                      <p:to>
                                        <p:strVal val="hidden"/>
                                      </p:to>
                                    </p:set>
                                  </p:childTnLst>
                                </p:cTn>
                              </p:par>
                              <p:par>
                                <p:cTn id="157" presetID="1" presetClass="exit" presetSubtype="0" fill="hold" grpId="1" nodeType="withEffect">
                                  <p:stCondLst>
                                    <p:cond delay="0"/>
                                  </p:stCondLst>
                                  <p:childTnLst>
                                    <p:set>
                                      <p:cBhvr>
                                        <p:cTn id="158" dur="1" fill="hold">
                                          <p:stCondLst>
                                            <p:cond delay="0"/>
                                          </p:stCondLst>
                                        </p:cTn>
                                        <p:tgtEl>
                                          <p:spTgt spid="42"/>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2" nodeType="clickEffect">
                                  <p:stCondLst>
                                    <p:cond delay="0"/>
                                  </p:stCondLst>
                                  <p:childTnLst>
                                    <p:set>
                                      <p:cBhvr>
                                        <p:cTn id="162" dur="1" fill="hold">
                                          <p:stCondLst>
                                            <p:cond delay="0"/>
                                          </p:stCondLst>
                                        </p:cTn>
                                        <p:tgtEl>
                                          <p:spTgt spid="20"/>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43"/>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grpId="8" nodeType="clickEffect">
                                  <p:stCondLst>
                                    <p:cond delay="0"/>
                                  </p:stCondLst>
                                  <p:childTnLst>
                                    <p:set>
                                      <p:cBhvr>
                                        <p:cTn id="168" dur="1" fill="hold">
                                          <p:stCondLst>
                                            <p:cond delay="0"/>
                                          </p:stCondLst>
                                        </p:cTn>
                                        <p:tgtEl>
                                          <p:spTgt spid="25"/>
                                        </p:tgtEl>
                                        <p:attrNameLst>
                                          <p:attrName>style.visibility</p:attrName>
                                        </p:attrNameLst>
                                      </p:cBhvr>
                                      <p:to>
                                        <p:strVal val="visible"/>
                                      </p:to>
                                    </p:set>
                                  </p:childTnLst>
                                </p:cTn>
                              </p:par>
                            </p:childTnLst>
                          </p:cTn>
                        </p:par>
                      </p:childTnLst>
                    </p:cTn>
                  </p:par>
                  <p:par>
                    <p:cTn id="169" fill="hold">
                      <p:stCondLst>
                        <p:cond delay="indefinite"/>
                      </p:stCondLst>
                      <p:childTnLst>
                        <p:par>
                          <p:cTn id="170" fill="hold">
                            <p:stCondLst>
                              <p:cond delay="0"/>
                            </p:stCondLst>
                            <p:childTnLst>
                              <p:par>
                                <p:cTn id="171" presetID="1" presetClass="exit" presetSubtype="0" fill="hold" grpId="3" nodeType="clickEffect">
                                  <p:stCondLst>
                                    <p:cond delay="0"/>
                                  </p:stCondLst>
                                  <p:childTnLst>
                                    <p:set>
                                      <p:cBhvr>
                                        <p:cTn id="172" dur="1" fill="hold">
                                          <p:stCondLst>
                                            <p:cond delay="0"/>
                                          </p:stCondLst>
                                        </p:cTn>
                                        <p:tgtEl>
                                          <p:spTgt spid="20"/>
                                        </p:tgtEl>
                                        <p:attrNameLst>
                                          <p:attrName>style.visibility</p:attrName>
                                        </p:attrNameLst>
                                      </p:cBhvr>
                                      <p:to>
                                        <p:strVal val="hidden"/>
                                      </p:to>
                                    </p:set>
                                  </p:childTnLst>
                                </p:cTn>
                              </p:par>
                              <p:par>
                                <p:cTn id="173" presetID="1" presetClass="exit" presetSubtype="0" fill="hold" grpId="9" nodeType="withEffect">
                                  <p:stCondLst>
                                    <p:cond delay="0"/>
                                  </p:stCondLst>
                                  <p:childTnLst>
                                    <p:set>
                                      <p:cBhvr>
                                        <p:cTn id="174" dur="1" fill="hold">
                                          <p:stCondLst>
                                            <p:cond delay="0"/>
                                          </p:stCondLst>
                                        </p:cTn>
                                        <p:tgtEl>
                                          <p:spTgt spid="25"/>
                                        </p:tgtEl>
                                        <p:attrNameLst>
                                          <p:attrName>style.visibility</p:attrName>
                                        </p:attrNameLst>
                                      </p:cBhvr>
                                      <p:to>
                                        <p:strVal val="hidden"/>
                                      </p:to>
                                    </p:set>
                                  </p:childTnLst>
                                </p:cTn>
                              </p:par>
                              <p:par>
                                <p:cTn id="175" presetID="1" presetClass="exit" presetSubtype="0" fill="hold" grpId="1" nodeType="withEffect">
                                  <p:stCondLst>
                                    <p:cond delay="0"/>
                                  </p:stCondLst>
                                  <p:childTnLst>
                                    <p:set>
                                      <p:cBhvr>
                                        <p:cTn id="176" dur="1" fill="hold">
                                          <p:stCondLst>
                                            <p:cond delay="0"/>
                                          </p:stCondLst>
                                        </p:cTn>
                                        <p:tgtEl>
                                          <p:spTgt spid="43"/>
                                        </p:tgtEl>
                                        <p:attrNameLst>
                                          <p:attrName>style.visibility</p:attrName>
                                        </p:attrNameLst>
                                      </p:cBhvr>
                                      <p:to>
                                        <p:strVal val="hidden"/>
                                      </p:to>
                                    </p:set>
                                  </p:childTnLst>
                                </p:cTn>
                              </p:par>
                            </p:childTnLst>
                          </p:cTn>
                        </p:par>
                      </p:childTnLst>
                    </p:cTn>
                  </p:par>
                  <p:par>
                    <p:cTn id="177" fill="hold">
                      <p:stCondLst>
                        <p:cond delay="indefinite"/>
                      </p:stCondLst>
                      <p:childTnLst>
                        <p:par>
                          <p:cTn id="178" fill="hold">
                            <p:stCondLst>
                              <p:cond delay="0"/>
                            </p:stCondLst>
                            <p:childTnLst>
                              <p:par>
                                <p:cTn id="179" presetID="1" presetClass="entr" presetSubtype="0" fill="hold" grpId="10" nodeType="clickEffect">
                                  <p:stCondLst>
                                    <p:cond delay="0"/>
                                  </p:stCondLst>
                                  <p:childTnLst>
                                    <p:set>
                                      <p:cBhvr>
                                        <p:cTn id="180" dur="1" fill="hold">
                                          <p:stCondLst>
                                            <p:cond delay="0"/>
                                          </p:stCondLst>
                                        </p:cTn>
                                        <p:tgtEl>
                                          <p:spTgt spid="12"/>
                                        </p:tgtEl>
                                        <p:attrNameLst>
                                          <p:attrName>style.visibility</p:attrName>
                                        </p:attrNameLst>
                                      </p:cBhvr>
                                      <p:to>
                                        <p:strVal val="visible"/>
                                      </p:to>
                                    </p:set>
                                  </p:childTnLst>
                                </p:cTn>
                              </p:par>
                              <p:par>
                                <p:cTn id="181" presetID="1" presetClass="entr" presetSubtype="0" fill="hold" grpId="2" nodeType="withEffect">
                                  <p:stCondLst>
                                    <p:cond delay="0"/>
                                  </p:stCondLst>
                                  <p:childTnLst>
                                    <p:set>
                                      <p:cBhvr>
                                        <p:cTn id="182" dur="1" fill="hold">
                                          <p:stCondLst>
                                            <p:cond delay="0"/>
                                          </p:stCondLst>
                                        </p:cTn>
                                        <p:tgtEl>
                                          <p:spTgt spid="41"/>
                                        </p:tgtEl>
                                        <p:attrNameLst>
                                          <p:attrName>style.visibility</p:attrName>
                                        </p:attrNameLst>
                                      </p:cBhvr>
                                      <p:to>
                                        <p:strVal val="visible"/>
                                      </p:to>
                                    </p:set>
                                  </p:childTnLst>
                                </p:cTn>
                              </p:par>
                            </p:childTnLst>
                          </p:cTn>
                        </p:par>
                      </p:childTnLst>
                    </p:cTn>
                  </p:par>
                  <p:par>
                    <p:cTn id="183" fill="hold">
                      <p:stCondLst>
                        <p:cond delay="indefinite"/>
                      </p:stCondLst>
                      <p:childTnLst>
                        <p:par>
                          <p:cTn id="184" fill="hold">
                            <p:stCondLst>
                              <p:cond delay="0"/>
                            </p:stCondLst>
                            <p:childTnLst>
                              <p:par>
                                <p:cTn id="185" presetID="1" presetClass="entr" presetSubtype="0" fill="hold" grpId="10" nodeType="clickEffect">
                                  <p:stCondLst>
                                    <p:cond delay="0"/>
                                  </p:stCondLst>
                                  <p:childTnLst>
                                    <p:set>
                                      <p:cBhvr>
                                        <p:cTn id="186" dur="1" fill="hold">
                                          <p:stCondLst>
                                            <p:cond delay="0"/>
                                          </p:stCondLst>
                                        </p:cTn>
                                        <p:tgtEl>
                                          <p:spTgt spid="25"/>
                                        </p:tgtEl>
                                        <p:attrNameLst>
                                          <p:attrName>style.visibility</p:attrName>
                                        </p:attrNameLst>
                                      </p:cBhvr>
                                      <p:to>
                                        <p:strVal val="visible"/>
                                      </p:to>
                                    </p:set>
                                  </p:childTnLst>
                                </p:cTn>
                              </p:par>
                            </p:childTnLst>
                          </p:cTn>
                        </p:par>
                      </p:childTnLst>
                    </p:cTn>
                  </p:par>
                  <p:par>
                    <p:cTn id="187" fill="hold">
                      <p:stCondLst>
                        <p:cond delay="indefinite"/>
                      </p:stCondLst>
                      <p:childTnLst>
                        <p:par>
                          <p:cTn id="188" fill="hold">
                            <p:stCondLst>
                              <p:cond delay="0"/>
                            </p:stCondLst>
                            <p:childTnLst>
                              <p:par>
                                <p:cTn id="189" presetID="1" presetClass="exit" presetSubtype="0" fill="hold" grpId="11" nodeType="clickEffect">
                                  <p:stCondLst>
                                    <p:cond delay="0"/>
                                  </p:stCondLst>
                                  <p:childTnLst>
                                    <p:set>
                                      <p:cBhvr>
                                        <p:cTn id="190" dur="1" fill="hold">
                                          <p:stCondLst>
                                            <p:cond delay="0"/>
                                          </p:stCondLst>
                                        </p:cTn>
                                        <p:tgtEl>
                                          <p:spTgt spid="12"/>
                                        </p:tgtEl>
                                        <p:attrNameLst>
                                          <p:attrName>style.visibility</p:attrName>
                                        </p:attrNameLst>
                                      </p:cBhvr>
                                      <p:to>
                                        <p:strVal val="hidden"/>
                                      </p:to>
                                    </p:set>
                                  </p:childTnLst>
                                </p:cTn>
                              </p:par>
                              <p:par>
                                <p:cTn id="191" presetID="1" presetClass="exit" presetSubtype="0" fill="hold" grpId="11" nodeType="withEffect">
                                  <p:stCondLst>
                                    <p:cond delay="0"/>
                                  </p:stCondLst>
                                  <p:childTnLst>
                                    <p:set>
                                      <p:cBhvr>
                                        <p:cTn id="192" dur="1" fill="hold">
                                          <p:stCondLst>
                                            <p:cond delay="0"/>
                                          </p:stCondLst>
                                        </p:cTn>
                                        <p:tgtEl>
                                          <p:spTgt spid="25"/>
                                        </p:tgtEl>
                                        <p:attrNameLst>
                                          <p:attrName>style.visibility</p:attrName>
                                        </p:attrNameLst>
                                      </p:cBhvr>
                                      <p:to>
                                        <p:strVal val="hidden"/>
                                      </p:to>
                                    </p:set>
                                  </p:childTnLst>
                                </p:cTn>
                              </p:par>
                              <p:par>
                                <p:cTn id="193" presetID="1" presetClass="exit" presetSubtype="0" fill="hold" grpId="3" nodeType="withEffect">
                                  <p:stCondLst>
                                    <p:cond delay="0"/>
                                  </p:stCondLst>
                                  <p:childTnLst>
                                    <p:set>
                                      <p:cBhvr>
                                        <p:cTn id="194" dur="1" fill="hold">
                                          <p:stCondLst>
                                            <p:cond delay="0"/>
                                          </p:stCondLst>
                                        </p:cTn>
                                        <p:tgtEl>
                                          <p:spTgt spid="41"/>
                                        </p:tgtEl>
                                        <p:attrNameLst>
                                          <p:attrName>style.visibility</p:attrName>
                                        </p:attrNameLst>
                                      </p:cBhvr>
                                      <p:to>
                                        <p:strVal val="hidden"/>
                                      </p:to>
                                    </p:set>
                                  </p:childTnLst>
                                </p:cTn>
                              </p:par>
                            </p:childTnLst>
                          </p:cTn>
                        </p:par>
                      </p:childTnLst>
                    </p:cTn>
                  </p:par>
                  <p:par>
                    <p:cTn id="195" fill="hold">
                      <p:stCondLst>
                        <p:cond delay="indefinite"/>
                      </p:stCondLst>
                      <p:childTnLst>
                        <p:par>
                          <p:cTn id="196" fill="hold">
                            <p:stCondLst>
                              <p:cond delay="0"/>
                            </p:stCondLst>
                            <p:childTnLst>
                              <p:par>
                                <p:cTn id="197" presetID="1" presetClass="entr" presetSubtype="0" fill="hold" grpId="12" nodeType="clickEffect">
                                  <p:stCondLst>
                                    <p:cond delay="0"/>
                                  </p:stCondLst>
                                  <p:childTnLst>
                                    <p:set>
                                      <p:cBhvr>
                                        <p:cTn id="198" dur="1" fill="hold">
                                          <p:stCondLst>
                                            <p:cond delay="0"/>
                                          </p:stCondLst>
                                        </p:cTn>
                                        <p:tgtEl>
                                          <p:spTgt spid="12"/>
                                        </p:tgtEl>
                                        <p:attrNameLst>
                                          <p:attrName>style.visibility</p:attrName>
                                        </p:attrNameLst>
                                      </p:cBhvr>
                                      <p:to>
                                        <p:strVal val="visible"/>
                                      </p:to>
                                    </p:set>
                                  </p:childTnLst>
                                </p:cTn>
                              </p:par>
                              <p:par>
                                <p:cTn id="199" presetID="1" presetClass="entr" presetSubtype="0" fill="hold" grpId="2" nodeType="withEffect">
                                  <p:stCondLst>
                                    <p:cond delay="0"/>
                                  </p:stCondLst>
                                  <p:childTnLst>
                                    <p:set>
                                      <p:cBhvr>
                                        <p:cTn id="200" dur="1" fill="hold">
                                          <p:stCondLst>
                                            <p:cond delay="0"/>
                                          </p:stCondLst>
                                        </p:cTn>
                                        <p:tgtEl>
                                          <p:spTgt spid="42"/>
                                        </p:tgtEl>
                                        <p:attrNameLst>
                                          <p:attrName>style.visibility</p:attrName>
                                        </p:attrNameLst>
                                      </p:cBhvr>
                                      <p:to>
                                        <p:strVal val="visible"/>
                                      </p:to>
                                    </p:set>
                                  </p:childTnLst>
                                </p:cTn>
                              </p:par>
                            </p:childTnLst>
                          </p:cTn>
                        </p:par>
                      </p:childTnLst>
                    </p:cTn>
                  </p:par>
                  <p:par>
                    <p:cTn id="201" fill="hold">
                      <p:stCondLst>
                        <p:cond delay="indefinite"/>
                      </p:stCondLst>
                      <p:childTnLst>
                        <p:par>
                          <p:cTn id="202" fill="hold">
                            <p:stCondLst>
                              <p:cond delay="0"/>
                            </p:stCondLst>
                            <p:childTnLst>
                              <p:par>
                                <p:cTn id="203" presetID="1" presetClass="entr" presetSubtype="0" fill="hold" grpId="12" nodeType="clickEffect">
                                  <p:stCondLst>
                                    <p:cond delay="0"/>
                                  </p:stCondLst>
                                  <p:childTnLst>
                                    <p:set>
                                      <p:cBhvr>
                                        <p:cTn id="204" dur="1" fill="hold">
                                          <p:stCondLst>
                                            <p:cond delay="0"/>
                                          </p:stCondLst>
                                        </p:cTn>
                                        <p:tgtEl>
                                          <p:spTgt spid="25"/>
                                        </p:tgtEl>
                                        <p:attrNameLst>
                                          <p:attrName>style.visibility</p:attrName>
                                        </p:attrNameLst>
                                      </p:cBhvr>
                                      <p:to>
                                        <p:strVal val="visible"/>
                                      </p:to>
                                    </p:set>
                                  </p:childTnLst>
                                </p:cTn>
                              </p:par>
                            </p:childTnLst>
                          </p:cTn>
                        </p:par>
                      </p:childTnLst>
                    </p:cTn>
                  </p:par>
                  <p:par>
                    <p:cTn id="205" fill="hold">
                      <p:stCondLst>
                        <p:cond delay="indefinite"/>
                      </p:stCondLst>
                      <p:childTnLst>
                        <p:par>
                          <p:cTn id="206" fill="hold">
                            <p:stCondLst>
                              <p:cond delay="0"/>
                            </p:stCondLst>
                            <p:childTnLst>
                              <p:par>
                                <p:cTn id="207" presetID="1" presetClass="exit" presetSubtype="0" fill="hold" grpId="13" nodeType="clickEffect">
                                  <p:stCondLst>
                                    <p:cond delay="0"/>
                                  </p:stCondLst>
                                  <p:childTnLst>
                                    <p:set>
                                      <p:cBhvr>
                                        <p:cTn id="208" dur="1" fill="hold">
                                          <p:stCondLst>
                                            <p:cond delay="0"/>
                                          </p:stCondLst>
                                        </p:cTn>
                                        <p:tgtEl>
                                          <p:spTgt spid="12"/>
                                        </p:tgtEl>
                                        <p:attrNameLst>
                                          <p:attrName>style.visibility</p:attrName>
                                        </p:attrNameLst>
                                      </p:cBhvr>
                                      <p:to>
                                        <p:strVal val="hidden"/>
                                      </p:to>
                                    </p:set>
                                  </p:childTnLst>
                                </p:cTn>
                              </p:par>
                              <p:par>
                                <p:cTn id="209" presetID="1" presetClass="exit" presetSubtype="0" fill="hold" grpId="13" nodeType="withEffect">
                                  <p:stCondLst>
                                    <p:cond delay="0"/>
                                  </p:stCondLst>
                                  <p:childTnLst>
                                    <p:set>
                                      <p:cBhvr>
                                        <p:cTn id="210" dur="1" fill="hold">
                                          <p:stCondLst>
                                            <p:cond delay="0"/>
                                          </p:stCondLst>
                                        </p:cTn>
                                        <p:tgtEl>
                                          <p:spTgt spid="25"/>
                                        </p:tgtEl>
                                        <p:attrNameLst>
                                          <p:attrName>style.visibility</p:attrName>
                                        </p:attrNameLst>
                                      </p:cBhvr>
                                      <p:to>
                                        <p:strVal val="hidden"/>
                                      </p:to>
                                    </p:set>
                                  </p:childTnLst>
                                </p:cTn>
                              </p:par>
                              <p:par>
                                <p:cTn id="211" presetID="1" presetClass="exit" presetSubtype="0" fill="hold" grpId="3" nodeType="withEffect">
                                  <p:stCondLst>
                                    <p:cond delay="0"/>
                                  </p:stCondLst>
                                  <p:childTnLst>
                                    <p:set>
                                      <p:cBhvr>
                                        <p:cTn id="212" dur="1" fill="hold">
                                          <p:stCondLst>
                                            <p:cond delay="0"/>
                                          </p:stCondLst>
                                        </p:cTn>
                                        <p:tgtEl>
                                          <p:spTgt spid="42"/>
                                        </p:tgtEl>
                                        <p:attrNameLst>
                                          <p:attrName>style.visibility</p:attrName>
                                        </p:attrNameLst>
                                      </p:cBhvr>
                                      <p:to>
                                        <p:strVal val="hidden"/>
                                      </p:to>
                                    </p:set>
                                  </p:childTnLst>
                                </p:cTn>
                              </p:par>
                            </p:childTnLst>
                          </p:cTn>
                        </p:par>
                      </p:childTnLst>
                    </p:cTn>
                  </p:par>
                  <p:par>
                    <p:cTn id="213" fill="hold">
                      <p:stCondLst>
                        <p:cond delay="indefinite"/>
                      </p:stCondLst>
                      <p:childTnLst>
                        <p:par>
                          <p:cTn id="214" fill="hold">
                            <p:stCondLst>
                              <p:cond delay="0"/>
                            </p:stCondLst>
                            <p:childTnLst>
                              <p:par>
                                <p:cTn id="215" presetID="1" presetClass="entr" presetSubtype="0" fill="hold" grpId="14" nodeType="clickEffect">
                                  <p:stCondLst>
                                    <p:cond delay="0"/>
                                  </p:stCondLst>
                                  <p:childTnLst>
                                    <p:set>
                                      <p:cBhvr>
                                        <p:cTn id="216" dur="1" fill="hold">
                                          <p:stCondLst>
                                            <p:cond delay="0"/>
                                          </p:stCondLst>
                                        </p:cTn>
                                        <p:tgtEl>
                                          <p:spTgt spid="12"/>
                                        </p:tgtEl>
                                        <p:attrNameLst>
                                          <p:attrName>style.visibility</p:attrName>
                                        </p:attrNameLst>
                                      </p:cBhvr>
                                      <p:to>
                                        <p:strVal val="visible"/>
                                      </p:to>
                                    </p:set>
                                  </p:childTnLst>
                                </p:cTn>
                              </p:par>
                              <p:par>
                                <p:cTn id="217" presetID="1" presetClass="entr" presetSubtype="0" fill="hold" grpId="2" nodeType="withEffect">
                                  <p:stCondLst>
                                    <p:cond delay="0"/>
                                  </p:stCondLst>
                                  <p:childTnLst>
                                    <p:set>
                                      <p:cBhvr>
                                        <p:cTn id="218" dur="1" fill="hold">
                                          <p:stCondLst>
                                            <p:cond delay="0"/>
                                          </p:stCondLst>
                                        </p:cTn>
                                        <p:tgtEl>
                                          <p:spTgt spid="43"/>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presetID="1" presetClass="exit" presetSubtype="0" fill="hold" grpId="15" nodeType="clickEffect">
                                  <p:stCondLst>
                                    <p:cond delay="0"/>
                                  </p:stCondLst>
                                  <p:childTnLst>
                                    <p:set>
                                      <p:cBhvr>
                                        <p:cTn id="222" dur="1" fill="hold">
                                          <p:stCondLst>
                                            <p:cond delay="0"/>
                                          </p:stCondLst>
                                        </p:cTn>
                                        <p:tgtEl>
                                          <p:spTgt spid="12"/>
                                        </p:tgtEl>
                                        <p:attrNameLst>
                                          <p:attrName>style.visibility</p:attrName>
                                        </p:attrNameLst>
                                      </p:cBhvr>
                                      <p:to>
                                        <p:strVal val="hidden"/>
                                      </p:to>
                                    </p:set>
                                  </p:childTnLst>
                                </p:cTn>
                              </p:par>
                              <p:par>
                                <p:cTn id="223" presetID="1" presetClass="exit" presetSubtype="0" fill="hold" grpId="3" nodeType="withEffect">
                                  <p:stCondLst>
                                    <p:cond delay="0"/>
                                  </p:stCondLst>
                                  <p:childTnLst>
                                    <p:set>
                                      <p:cBhvr>
                                        <p:cTn id="224" dur="1" fill="hold">
                                          <p:stCondLst>
                                            <p:cond delay="0"/>
                                          </p:stCondLst>
                                        </p:cTn>
                                        <p:tgtEl>
                                          <p:spTgt spid="43"/>
                                        </p:tgtEl>
                                        <p:attrNameLst>
                                          <p:attrName>style.visibility</p:attrName>
                                        </p:attrNameLst>
                                      </p:cBhvr>
                                      <p:to>
                                        <p:strVal val="hidden"/>
                                      </p:to>
                                    </p:set>
                                  </p:childTnLst>
                                </p:cTn>
                              </p:par>
                            </p:childTnLst>
                          </p:cTn>
                        </p:par>
                      </p:childTnLst>
                    </p:cTn>
                  </p:par>
                  <p:par>
                    <p:cTn id="225" fill="hold">
                      <p:stCondLst>
                        <p:cond delay="indefinite"/>
                      </p:stCondLst>
                      <p:childTnLst>
                        <p:par>
                          <p:cTn id="226" fill="hold">
                            <p:stCondLst>
                              <p:cond delay="0"/>
                            </p:stCondLst>
                            <p:childTnLst>
                              <p:par>
                                <p:cTn id="227" presetID="1" presetClass="entr" presetSubtype="0" fill="hold" grpId="4" nodeType="clickEffect">
                                  <p:stCondLst>
                                    <p:cond delay="0"/>
                                  </p:stCondLst>
                                  <p:childTnLst>
                                    <p:set>
                                      <p:cBhvr>
                                        <p:cTn id="228" dur="1" fill="hold">
                                          <p:stCondLst>
                                            <p:cond delay="0"/>
                                          </p:stCondLst>
                                        </p:cTn>
                                        <p:tgtEl>
                                          <p:spTgt spid="16"/>
                                        </p:tgtEl>
                                        <p:attrNameLst>
                                          <p:attrName>style.visibility</p:attrName>
                                        </p:attrNameLst>
                                      </p:cBhvr>
                                      <p:to>
                                        <p:strVal val="visible"/>
                                      </p:to>
                                    </p:set>
                                  </p:childTnLst>
                                </p:cTn>
                              </p:par>
                              <p:par>
                                <p:cTn id="229" presetID="1" presetClass="entr" presetSubtype="0" fill="hold" grpId="0" nodeType="withEffect">
                                  <p:stCondLst>
                                    <p:cond delay="0"/>
                                  </p:stCondLst>
                                  <p:childTnLst>
                                    <p:set>
                                      <p:cBhvr>
                                        <p:cTn id="230" dur="1" fill="hold">
                                          <p:stCondLst>
                                            <p:cond delay="0"/>
                                          </p:stCondLst>
                                        </p:cTn>
                                        <p:tgtEl>
                                          <p:spTgt spid="29"/>
                                        </p:tgtEl>
                                        <p:attrNameLst>
                                          <p:attrName>style.visibility</p:attrName>
                                        </p:attrNameLst>
                                      </p:cBhvr>
                                      <p:to>
                                        <p:strVal val="visible"/>
                                      </p:to>
                                    </p:set>
                                  </p:childTnLst>
                                </p:cTn>
                              </p:par>
                            </p:childTnLst>
                          </p:cTn>
                        </p:par>
                      </p:childTnLst>
                    </p:cTn>
                  </p:par>
                  <p:par>
                    <p:cTn id="231" fill="hold">
                      <p:stCondLst>
                        <p:cond delay="indefinite"/>
                      </p:stCondLst>
                      <p:childTnLst>
                        <p:par>
                          <p:cTn id="232" fill="hold">
                            <p:stCondLst>
                              <p:cond delay="0"/>
                            </p:stCondLst>
                            <p:childTnLst>
                              <p:par>
                                <p:cTn id="233" presetID="1" presetClass="exit" presetSubtype="0" fill="hold" grpId="5" nodeType="clickEffect">
                                  <p:stCondLst>
                                    <p:cond delay="0"/>
                                  </p:stCondLst>
                                  <p:childTnLst>
                                    <p:set>
                                      <p:cBhvr>
                                        <p:cTn id="234" dur="1" fill="hold">
                                          <p:stCondLst>
                                            <p:cond delay="0"/>
                                          </p:stCondLst>
                                        </p:cTn>
                                        <p:tgtEl>
                                          <p:spTgt spid="16"/>
                                        </p:tgtEl>
                                        <p:attrNameLst>
                                          <p:attrName>style.visibility</p:attrName>
                                        </p:attrNameLst>
                                      </p:cBhvr>
                                      <p:to>
                                        <p:strVal val="hidden"/>
                                      </p:to>
                                    </p:set>
                                  </p:childTnLst>
                                </p:cTn>
                              </p:par>
                              <p:par>
                                <p:cTn id="235" presetID="1" presetClass="exit" presetSubtype="0" fill="hold" grpId="1" nodeType="withEffect">
                                  <p:stCondLst>
                                    <p:cond delay="0"/>
                                  </p:stCondLst>
                                  <p:childTnLst>
                                    <p:set>
                                      <p:cBhvr>
                                        <p:cTn id="236" dur="1" fill="hold">
                                          <p:stCondLst>
                                            <p:cond delay="0"/>
                                          </p:stCondLst>
                                        </p:cTn>
                                        <p:tgtEl>
                                          <p:spTgt spid="29"/>
                                        </p:tgtEl>
                                        <p:attrNameLst>
                                          <p:attrName>style.visibility</p:attrName>
                                        </p:attrNameLst>
                                      </p:cBhvr>
                                      <p:to>
                                        <p:strVal val="hidden"/>
                                      </p:to>
                                    </p:set>
                                  </p:childTnLst>
                                </p:cTn>
                              </p:par>
                            </p:childTnLst>
                          </p:cTn>
                        </p:par>
                      </p:childTnLst>
                    </p:cTn>
                  </p:par>
                  <p:par>
                    <p:cTn id="237" fill="hold">
                      <p:stCondLst>
                        <p:cond delay="indefinite"/>
                      </p:stCondLst>
                      <p:childTnLst>
                        <p:par>
                          <p:cTn id="238" fill="hold">
                            <p:stCondLst>
                              <p:cond delay="0"/>
                            </p:stCondLst>
                            <p:childTnLst>
                              <p:par>
                                <p:cTn id="239" presetID="1" presetClass="entr" presetSubtype="0" fill="hold" grpId="4" nodeType="clickEffect">
                                  <p:stCondLst>
                                    <p:cond delay="0"/>
                                  </p:stCondLst>
                                  <p:childTnLst>
                                    <p:set>
                                      <p:cBhvr>
                                        <p:cTn id="240" dur="1" fill="hold">
                                          <p:stCondLst>
                                            <p:cond delay="0"/>
                                          </p:stCondLst>
                                        </p:cTn>
                                        <p:tgtEl>
                                          <p:spTgt spid="18"/>
                                        </p:tgtEl>
                                        <p:attrNameLst>
                                          <p:attrName>style.visibility</p:attrName>
                                        </p:attrNameLst>
                                      </p:cBhvr>
                                      <p:to>
                                        <p:strVal val="visible"/>
                                      </p:to>
                                    </p:set>
                                  </p:childTnLst>
                                </p:cTn>
                              </p:par>
                              <p:par>
                                <p:cTn id="241" presetID="1" presetClass="entr" presetSubtype="0" fill="hold" grpId="0" nodeType="withEffect">
                                  <p:stCondLst>
                                    <p:cond delay="0"/>
                                  </p:stCondLst>
                                  <p:childTnLst>
                                    <p:set>
                                      <p:cBhvr>
                                        <p:cTn id="242" dur="1" fill="hold">
                                          <p:stCondLst>
                                            <p:cond delay="0"/>
                                          </p:stCondLst>
                                        </p:cTn>
                                        <p:tgtEl>
                                          <p:spTgt spid="30"/>
                                        </p:tgtEl>
                                        <p:attrNameLst>
                                          <p:attrName>style.visibility</p:attrName>
                                        </p:attrNameLst>
                                      </p:cBhvr>
                                      <p:to>
                                        <p:strVal val="visible"/>
                                      </p:to>
                                    </p:set>
                                  </p:childTnLst>
                                </p:cTn>
                              </p:par>
                            </p:childTnLst>
                          </p:cTn>
                        </p:par>
                      </p:childTnLst>
                    </p:cTn>
                  </p:par>
                  <p:par>
                    <p:cTn id="243" fill="hold">
                      <p:stCondLst>
                        <p:cond delay="indefinite"/>
                      </p:stCondLst>
                      <p:childTnLst>
                        <p:par>
                          <p:cTn id="244" fill="hold">
                            <p:stCondLst>
                              <p:cond delay="0"/>
                            </p:stCondLst>
                            <p:childTnLst>
                              <p:par>
                                <p:cTn id="245" presetID="1" presetClass="exit" presetSubtype="0" fill="hold" grpId="5" nodeType="clickEffect">
                                  <p:stCondLst>
                                    <p:cond delay="0"/>
                                  </p:stCondLst>
                                  <p:childTnLst>
                                    <p:set>
                                      <p:cBhvr>
                                        <p:cTn id="246" dur="1" fill="hold">
                                          <p:stCondLst>
                                            <p:cond delay="0"/>
                                          </p:stCondLst>
                                        </p:cTn>
                                        <p:tgtEl>
                                          <p:spTgt spid="18"/>
                                        </p:tgtEl>
                                        <p:attrNameLst>
                                          <p:attrName>style.visibility</p:attrName>
                                        </p:attrNameLst>
                                      </p:cBhvr>
                                      <p:to>
                                        <p:strVal val="hidden"/>
                                      </p:to>
                                    </p:set>
                                  </p:childTnLst>
                                </p:cTn>
                              </p:par>
                              <p:par>
                                <p:cTn id="247" presetID="1" presetClass="exit" presetSubtype="0" fill="hold" grpId="1" nodeType="withEffect">
                                  <p:stCondLst>
                                    <p:cond delay="0"/>
                                  </p:stCondLst>
                                  <p:childTnLst>
                                    <p:set>
                                      <p:cBhvr>
                                        <p:cTn id="248" dur="1" fill="hold">
                                          <p:stCondLst>
                                            <p:cond delay="0"/>
                                          </p:stCondLst>
                                        </p:cTn>
                                        <p:tgtEl>
                                          <p:spTgt spid="30"/>
                                        </p:tgtEl>
                                        <p:attrNameLst>
                                          <p:attrName>style.visibility</p:attrName>
                                        </p:attrNameLst>
                                      </p:cBhvr>
                                      <p:to>
                                        <p:strVal val="hidden"/>
                                      </p:to>
                                    </p:set>
                                  </p:childTnLst>
                                </p:cTn>
                              </p:par>
                            </p:childTnLst>
                          </p:cTn>
                        </p:par>
                      </p:childTnLst>
                    </p:cTn>
                  </p:par>
                  <p:par>
                    <p:cTn id="249" fill="hold">
                      <p:stCondLst>
                        <p:cond delay="indefinite"/>
                      </p:stCondLst>
                      <p:childTnLst>
                        <p:par>
                          <p:cTn id="250" fill="hold">
                            <p:stCondLst>
                              <p:cond delay="0"/>
                            </p:stCondLst>
                            <p:childTnLst>
                              <p:par>
                                <p:cTn id="251" presetID="1" presetClass="entr" presetSubtype="0" fill="hold" grpId="4" nodeType="clickEffect">
                                  <p:stCondLst>
                                    <p:cond delay="0"/>
                                  </p:stCondLst>
                                  <p:childTnLst>
                                    <p:set>
                                      <p:cBhvr>
                                        <p:cTn id="252" dur="1" fill="hold">
                                          <p:stCondLst>
                                            <p:cond delay="0"/>
                                          </p:stCondLst>
                                        </p:cTn>
                                        <p:tgtEl>
                                          <p:spTgt spid="20"/>
                                        </p:tgtEl>
                                        <p:attrNameLst>
                                          <p:attrName>style.visibility</p:attrName>
                                        </p:attrNameLst>
                                      </p:cBhvr>
                                      <p:to>
                                        <p:strVal val="visible"/>
                                      </p:to>
                                    </p:set>
                                  </p:childTnLst>
                                </p:cTn>
                              </p:par>
                              <p:par>
                                <p:cTn id="253" presetID="1" presetClass="entr" presetSubtype="0" fill="hold" grpId="0" nodeType="withEffect">
                                  <p:stCondLst>
                                    <p:cond delay="0"/>
                                  </p:stCondLst>
                                  <p:childTnLst>
                                    <p:set>
                                      <p:cBhvr>
                                        <p:cTn id="254" dur="1" fill="hold">
                                          <p:stCondLst>
                                            <p:cond delay="0"/>
                                          </p:stCondLst>
                                        </p:cTn>
                                        <p:tgtEl>
                                          <p:spTgt spid="31"/>
                                        </p:tgtEl>
                                        <p:attrNameLst>
                                          <p:attrName>style.visibility</p:attrName>
                                        </p:attrNameLst>
                                      </p:cBhvr>
                                      <p:to>
                                        <p:strVal val="visible"/>
                                      </p:to>
                                    </p:set>
                                  </p:childTnLst>
                                </p:cTn>
                              </p:par>
                            </p:childTnLst>
                          </p:cTn>
                        </p:par>
                      </p:childTnLst>
                    </p:cTn>
                  </p:par>
                  <p:par>
                    <p:cTn id="255" fill="hold">
                      <p:stCondLst>
                        <p:cond delay="indefinite"/>
                      </p:stCondLst>
                      <p:childTnLst>
                        <p:par>
                          <p:cTn id="256" fill="hold">
                            <p:stCondLst>
                              <p:cond delay="0"/>
                            </p:stCondLst>
                            <p:childTnLst>
                              <p:par>
                                <p:cTn id="257" presetID="1" presetClass="exit" presetSubtype="0" fill="hold" grpId="5" nodeType="clickEffect">
                                  <p:stCondLst>
                                    <p:cond delay="0"/>
                                  </p:stCondLst>
                                  <p:childTnLst>
                                    <p:set>
                                      <p:cBhvr>
                                        <p:cTn id="258" dur="1" fill="hold">
                                          <p:stCondLst>
                                            <p:cond delay="0"/>
                                          </p:stCondLst>
                                        </p:cTn>
                                        <p:tgtEl>
                                          <p:spTgt spid="20"/>
                                        </p:tgtEl>
                                        <p:attrNameLst>
                                          <p:attrName>style.visibility</p:attrName>
                                        </p:attrNameLst>
                                      </p:cBhvr>
                                      <p:to>
                                        <p:strVal val="hidden"/>
                                      </p:to>
                                    </p:set>
                                  </p:childTnLst>
                                </p:cTn>
                              </p:par>
                              <p:par>
                                <p:cTn id="259" presetID="1" presetClass="exit" presetSubtype="0" fill="hold" grpId="1" nodeType="withEffect">
                                  <p:stCondLst>
                                    <p:cond delay="0"/>
                                  </p:stCondLst>
                                  <p:childTnLst>
                                    <p:set>
                                      <p:cBhvr>
                                        <p:cTn id="260" dur="1" fill="hold">
                                          <p:stCondLst>
                                            <p:cond delay="0"/>
                                          </p:stCondLst>
                                        </p:cTn>
                                        <p:tgtEl>
                                          <p:spTgt spid="31"/>
                                        </p:tgtEl>
                                        <p:attrNameLst>
                                          <p:attrName>style.visibility</p:attrName>
                                        </p:attrNameLst>
                                      </p:cBhvr>
                                      <p:to>
                                        <p:strVal val="hidden"/>
                                      </p:to>
                                    </p:set>
                                  </p:childTnLst>
                                </p:cTn>
                              </p:par>
                            </p:childTnLst>
                          </p:cTn>
                        </p:par>
                      </p:childTnLst>
                    </p:cTn>
                  </p:par>
                  <p:par>
                    <p:cTn id="261" fill="hold">
                      <p:stCondLst>
                        <p:cond delay="indefinite"/>
                      </p:stCondLst>
                      <p:childTnLst>
                        <p:par>
                          <p:cTn id="262" fill="hold">
                            <p:stCondLst>
                              <p:cond delay="0"/>
                            </p:stCondLst>
                            <p:childTnLst>
                              <p:par>
                                <p:cTn id="263" presetID="1" presetClass="entr" presetSubtype="0" fill="hold" grpId="2" nodeType="clickEffect">
                                  <p:stCondLst>
                                    <p:cond delay="0"/>
                                  </p:stCondLst>
                                  <p:childTnLst>
                                    <p:set>
                                      <p:cBhvr>
                                        <p:cTn id="264" dur="1" fill="hold">
                                          <p:stCondLst>
                                            <p:cond delay="0"/>
                                          </p:stCondLst>
                                        </p:cTn>
                                        <p:tgtEl>
                                          <p:spTgt spid="22"/>
                                        </p:tgtEl>
                                        <p:attrNameLst>
                                          <p:attrName>style.visibility</p:attrName>
                                        </p:attrNameLst>
                                      </p:cBhvr>
                                      <p:to>
                                        <p:strVal val="visible"/>
                                      </p:to>
                                    </p:set>
                                  </p:childTnLst>
                                </p:cTn>
                              </p:par>
                              <p:par>
                                <p:cTn id="265" presetID="1" presetClass="entr" presetSubtype="0" fill="hold" grpId="0" nodeType="withEffect">
                                  <p:stCondLst>
                                    <p:cond delay="0"/>
                                  </p:stCondLst>
                                  <p:childTnLst>
                                    <p:set>
                                      <p:cBhvr>
                                        <p:cTn id="266" dur="1" fill="hold">
                                          <p:stCondLst>
                                            <p:cond delay="0"/>
                                          </p:stCondLst>
                                        </p:cTn>
                                        <p:tgtEl>
                                          <p:spTgt spid="32"/>
                                        </p:tgtEl>
                                        <p:attrNameLst>
                                          <p:attrName>style.visibility</p:attrName>
                                        </p:attrNameLst>
                                      </p:cBhvr>
                                      <p:to>
                                        <p:strVal val="visible"/>
                                      </p:to>
                                    </p:set>
                                  </p:childTnLst>
                                </p:cTn>
                              </p:par>
                            </p:childTnLst>
                          </p:cTn>
                        </p:par>
                      </p:childTnLst>
                    </p:cTn>
                  </p:par>
                  <p:par>
                    <p:cTn id="267" fill="hold">
                      <p:stCondLst>
                        <p:cond delay="indefinite"/>
                      </p:stCondLst>
                      <p:childTnLst>
                        <p:par>
                          <p:cTn id="268" fill="hold">
                            <p:stCondLst>
                              <p:cond delay="0"/>
                            </p:stCondLst>
                            <p:childTnLst>
                              <p:par>
                                <p:cTn id="269" presetID="1" presetClass="exit" presetSubtype="0" fill="hold" grpId="3" nodeType="clickEffect">
                                  <p:stCondLst>
                                    <p:cond delay="0"/>
                                  </p:stCondLst>
                                  <p:childTnLst>
                                    <p:set>
                                      <p:cBhvr>
                                        <p:cTn id="270" dur="1" fill="hold">
                                          <p:stCondLst>
                                            <p:cond delay="0"/>
                                          </p:stCondLst>
                                        </p:cTn>
                                        <p:tgtEl>
                                          <p:spTgt spid="22"/>
                                        </p:tgtEl>
                                        <p:attrNameLst>
                                          <p:attrName>style.visibility</p:attrName>
                                        </p:attrNameLst>
                                      </p:cBhvr>
                                      <p:to>
                                        <p:strVal val="hidden"/>
                                      </p:to>
                                    </p:set>
                                  </p:childTnLst>
                                </p:cTn>
                              </p:par>
                              <p:par>
                                <p:cTn id="271" presetID="1" presetClass="exit" presetSubtype="0" fill="hold" grpId="1" nodeType="withEffect">
                                  <p:stCondLst>
                                    <p:cond delay="0"/>
                                  </p:stCondLst>
                                  <p:childTnLst>
                                    <p:set>
                                      <p:cBhvr>
                                        <p:cTn id="272" dur="1" fill="hold">
                                          <p:stCondLst>
                                            <p:cond delay="0"/>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12" grpId="0"/>
      <p:bldP spid="12" grpId="1"/>
      <p:bldP spid="12" grpId="2"/>
      <p:bldP spid="12" grpId="3"/>
      <p:bldP spid="12" grpId="4"/>
      <p:bldP spid="12" grpId="5"/>
      <p:bldP spid="12" grpId="6"/>
      <p:bldP spid="12" grpId="7"/>
      <p:bldP spid="12" grpId="8"/>
      <p:bldP spid="12" grpId="9"/>
      <p:bldP spid="12" grpId="10"/>
      <p:bldP spid="12" grpId="11"/>
      <p:bldP spid="12" grpId="12"/>
      <p:bldP spid="12" grpId="13"/>
      <p:bldP spid="12" grpId="14"/>
      <p:bldP spid="12" grpId="15"/>
      <p:bldP spid="15" grpId="0"/>
      <p:bldP spid="15" grpId="1"/>
      <p:bldP spid="15" grpId="2"/>
      <p:bldP spid="15" grpId="3"/>
      <p:bldP spid="16" grpId="0"/>
      <p:bldP spid="16" grpId="1"/>
      <p:bldP spid="16" grpId="2"/>
      <p:bldP spid="16" grpId="3"/>
      <p:bldP spid="16" grpId="4"/>
      <p:bldP spid="16" grpId="5"/>
      <p:bldP spid="17" grpId="0"/>
      <p:bldP spid="17" grpId="1"/>
      <p:bldP spid="17" grpId="2"/>
      <p:bldP spid="17" grpId="3"/>
      <p:bldP spid="18" grpId="0"/>
      <p:bldP spid="18" grpId="1"/>
      <p:bldP spid="18" grpId="2"/>
      <p:bldP spid="18" grpId="3"/>
      <p:bldP spid="18" grpId="4"/>
      <p:bldP spid="18" grpId="5"/>
      <p:bldP spid="19" grpId="0"/>
      <p:bldP spid="19" grpId="1"/>
      <p:bldP spid="19" grpId="2"/>
      <p:bldP spid="19" grpId="3"/>
      <p:bldP spid="20" grpId="0"/>
      <p:bldP spid="20" grpId="1"/>
      <p:bldP spid="20" grpId="2"/>
      <p:bldP spid="20" grpId="3"/>
      <p:bldP spid="20" grpId="4"/>
      <p:bldP spid="20" grpId="5"/>
      <p:bldP spid="21" grpId="0"/>
      <p:bldP spid="21" grpId="1"/>
      <p:bldP spid="21" grpId="2"/>
      <p:bldP spid="21" grpId="3"/>
      <p:bldP spid="22" grpId="0"/>
      <p:bldP spid="22" grpId="1"/>
      <p:bldP spid="22" grpId="2"/>
      <p:bldP spid="22" grpId="3"/>
      <p:bldP spid="25" grpId="0" animBg="1"/>
      <p:bldP spid="25" grpId="1" animBg="1"/>
      <p:bldP spid="25" grpId="2" animBg="1"/>
      <p:bldP spid="25" grpId="3" animBg="1"/>
      <p:bldP spid="25" grpId="4" animBg="1"/>
      <p:bldP spid="25" grpId="5" animBg="1"/>
      <p:bldP spid="25" grpId="6" animBg="1"/>
      <p:bldP spid="25" grpId="7" animBg="1"/>
      <p:bldP spid="25" grpId="8" animBg="1"/>
      <p:bldP spid="25" grpId="9" animBg="1"/>
      <p:bldP spid="25" grpId="10" animBg="1"/>
      <p:bldP spid="25" grpId="11" animBg="1"/>
      <p:bldP spid="25" grpId="12" animBg="1"/>
      <p:bldP spid="25" grpId="13" animBg="1"/>
      <p:bldP spid="41" grpId="0"/>
      <p:bldP spid="41" grpId="1"/>
      <p:bldP spid="41" grpId="2"/>
      <p:bldP spid="41" grpId="3"/>
      <p:bldP spid="42" grpId="0"/>
      <p:bldP spid="42" grpId="1"/>
      <p:bldP spid="42" grpId="2"/>
      <p:bldP spid="42" grpId="3"/>
      <p:bldP spid="43" grpId="0"/>
      <p:bldP spid="43" grpId="1"/>
      <p:bldP spid="43" grpId="2"/>
      <p:bldP spid="43" grpId="3"/>
      <p:bldP spid="29" grpId="0"/>
      <p:bldP spid="29" grpId="1"/>
      <p:bldP spid="30" grpId="0"/>
      <p:bldP spid="30" grpId="1"/>
      <p:bldP spid="31" grpId="0"/>
      <p:bldP spid="31" grpId="1"/>
      <p:bldP spid="32" grpId="0"/>
      <p:bldP spid="32" grpId="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Autofit/>
          </a:bodyPr>
          <a:lstStyle/>
          <a:p>
            <a:pPr algn="just"/>
            <a:r>
              <a:rPr lang="en-IN" dirty="0"/>
              <a:t>Knuth-Morris and Pratt introduce a linear time algorithm for the string matching problem. </a:t>
            </a:r>
            <a:endParaRPr lang="en-IN" dirty="0" smtClean="0"/>
          </a:p>
          <a:p>
            <a:pPr algn="just"/>
            <a:r>
              <a:rPr lang="en-IN" dirty="0" smtClean="0"/>
              <a:t>A </a:t>
            </a:r>
            <a:r>
              <a:rPr lang="en-IN" dirty="0"/>
              <a:t>matching time of </a:t>
            </a:r>
            <a:r>
              <a:rPr lang="en-IN" dirty="0" smtClean="0"/>
              <a:t>O(n</a:t>
            </a:r>
            <a:r>
              <a:rPr lang="en-IN" dirty="0"/>
              <a:t>) is achieved by avoiding comparison with an element of 'S' that have previously been involved in comparison with some element of the pattern </a:t>
            </a:r>
            <a:r>
              <a:rPr lang="en-IN" dirty="0" smtClean="0"/>
              <a:t>‘P' </a:t>
            </a:r>
            <a:r>
              <a:rPr lang="en-IN" dirty="0"/>
              <a:t>to be matched. i.e., backtracking on the string 'S' never </a:t>
            </a:r>
            <a:r>
              <a:rPr lang="en-IN" dirty="0" smtClean="0"/>
              <a:t>occurs.</a:t>
            </a:r>
          </a:p>
          <a:p>
            <a:pPr algn="just"/>
            <a:r>
              <a:rPr lang="en-IN" dirty="0"/>
              <a:t>Components of KMP Algorithm:</a:t>
            </a:r>
          </a:p>
          <a:p>
            <a:pPr lvl="1" algn="just"/>
            <a:r>
              <a:rPr lang="en-IN" sz="1800" b="1" dirty="0" smtClean="0"/>
              <a:t>The </a:t>
            </a:r>
            <a:r>
              <a:rPr lang="en-IN" sz="1800" b="1" dirty="0"/>
              <a:t>Prefix Function (Π):</a:t>
            </a:r>
            <a:r>
              <a:rPr lang="en-IN" sz="1800" dirty="0"/>
              <a:t> The Prefix </a:t>
            </a:r>
            <a:r>
              <a:rPr lang="en-IN" sz="1800" dirty="0" smtClean="0"/>
              <a:t>Function Π </a:t>
            </a:r>
            <a:r>
              <a:rPr lang="en-IN" sz="1800" dirty="0"/>
              <a:t>for a pattern </a:t>
            </a:r>
            <a:r>
              <a:rPr lang="en-IN" sz="1800" dirty="0" smtClean="0"/>
              <a:t>encapsulates </a:t>
            </a:r>
            <a:r>
              <a:rPr lang="en-IN" sz="1800" dirty="0"/>
              <a:t>knowledge about how the pattern matches against the shift of itself. This information can be used to avoid a useless shift of the pattern </a:t>
            </a:r>
            <a:r>
              <a:rPr lang="en-IN" sz="1800" dirty="0" smtClean="0"/>
              <a:t>‘P‘ which enables </a:t>
            </a:r>
            <a:r>
              <a:rPr lang="en-IN" sz="1800" dirty="0"/>
              <a:t>avoiding backtracking of the string 'S</a:t>
            </a:r>
            <a:r>
              <a:rPr lang="en-IN" sz="1800" dirty="0" smtClean="0"/>
              <a:t>.‘</a:t>
            </a:r>
          </a:p>
          <a:p>
            <a:pPr lvl="1" algn="just"/>
            <a:r>
              <a:rPr lang="en-IN" sz="1800" b="1" dirty="0" smtClean="0"/>
              <a:t>The </a:t>
            </a:r>
            <a:r>
              <a:rPr lang="en-IN" sz="1800" b="1" dirty="0"/>
              <a:t>KMP Matcher:</a:t>
            </a:r>
            <a:r>
              <a:rPr lang="en-IN" sz="1800" dirty="0"/>
              <a:t> With string </a:t>
            </a:r>
            <a:r>
              <a:rPr lang="en-IN" sz="1800" dirty="0" smtClean="0"/>
              <a:t>'S’, pattern ‘P’ and prefix </a:t>
            </a:r>
            <a:r>
              <a:rPr lang="en-IN" sz="1800" dirty="0"/>
              <a:t>function 'Π' as inputs, find the occurrence of </a:t>
            </a:r>
            <a:r>
              <a:rPr lang="en-IN" sz="1800" dirty="0" smtClean="0"/>
              <a:t>‘P' </a:t>
            </a:r>
            <a:r>
              <a:rPr lang="en-IN" sz="1800" dirty="0"/>
              <a:t>in 'S' and returns the number of shifts of </a:t>
            </a:r>
            <a:r>
              <a:rPr lang="en-IN" sz="1800" dirty="0" smtClean="0"/>
              <a:t>‘P' </a:t>
            </a:r>
            <a:r>
              <a:rPr lang="en-IN" sz="1800" dirty="0"/>
              <a:t>after which occurrences are found.</a:t>
            </a:r>
          </a:p>
          <a:p>
            <a:pPr algn="just"/>
            <a:endParaRPr lang="en-IN" dirty="0"/>
          </a:p>
        </p:txBody>
      </p:sp>
    </p:spTree>
    <p:extLst>
      <p:ext uri="{BB962C8B-B14F-4D97-AF65-F5344CB8AC3E}">
        <p14:creationId xmlns:p14="http://schemas.microsoft.com/office/powerpoint/2010/main" val="320142710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smtClean="0"/>
              <a:t>The Prefix Function </a:t>
            </a:r>
            <a:r>
              <a:rPr lang="el-GR" b="1" dirty="0" smtClean="0"/>
              <a:t>π</a:t>
            </a:r>
            <a:r>
              <a:rPr lang="en-IN" dirty="0" smtClean="0"/>
              <a:t> </a:t>
            </a:r>
            <a:endParaRPr lang="en-IN" dirty="0"/>
          </a:p>
        </p:txBody>
      </p:sp>
      <p:pic>
        <p:nvPicPr>
          <p:cNvPr id="5" name="Picture 4"/>
          <p:cNvPicPr>
            <a:picLocks noChangeAspect="1"/>
          </p:cNvPicPr>
          <p:nvPr/>
        </p:nvPicPr>
        <p:blipFill>
          <a:blip r:embed="rId2"/>
          <a:stretch>
            <a:fillRect/>
          </a:stretch>
        </p:blipFill>
        <p:spPr>
          <a:xfrm>
            <a:off x="3772813" y="2695854"/>
            <a:ext cx="4949656" cy="3699372"/>
          </a:xfrm>
          <a:prstGeom prst="rect">
            <a:avLst/>
          </a:prstGeom>
        </p:spPr>
      </p:pic>
    </p:spTree>
    <p:extLst>
      <p:ext uri="{BB962C8B-B14F-4D97-AF65-F5344CB8AC3E}">
        <p14:creationId xmlns:p14="http://schemas.microsoft.com/office/powerpoint/2010/main" val="164702094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Example: Compute </a:t>
            </a:r>
            <a:r>
              <a:rPr lang="el-GR" dirty="0"/>
              <a:t>π</a:t>
            </a:r>
            <a:r>
              <a:rPr lang="en-IN" dirty="0"/>
              <a:t> </a:t>
            </a:r>
            <a:r>
              <a:rPr lang="en-IN" dirty="0" smtClean="0"/>
              <a:t>for the pattern ‘p’</a:t>
            </a:r>
          </a:p>
          <a:p>
            <a:pPr marL="457200" lvl="1" indent="0">
              <a:buNone/>
            </a:pPr>
            <a:r>
              <a:rPr lang="en-IN" dirty="0" smtClean="0"/>
              <a:t>   			 P : </a:t>
            </a:r>
            <a:endParaRPr lang="en-IN" dirty="0"/>
          </a:p>
        </p:txBody>
      </p:sp>
      <p:sp>
        <p:nvSpPr>
          <p:cNvPr id="6" name="Rectangle 5"/>
          <p:cNvSpPr/>
          <p:nvPr/>
        </p:nvSpPr>
        <p:spPr>
          <a:xfrm>
            <a:off x="5123234" y="2542162"/>
            <a:ext cx="3761361" cy="45395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a      b      a      b      a      c      a </a:t>
            </a:r>
            <a:endParaRPr lang="en-IN" dirty="0"/>
          </a:p>
        </p:txBody>
      </p:sp>
      <p:cxnSp>
        <p:nvCxnSpPr>
          <p:cNvPr id="16" name="Straight Connector 15"/>
          <p:cNvCxnSpPr/>
          <p:nvPr/>
        </p:nvCxnSpPr>
        <p:spPr>
          <a:xfrm>
            <a:off x="5635558" y="2555132"/>
            <a:ext cx="0" cy="4345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183548" y="2555132"/>
            <a:ext cx="0" cy="4345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708843" y="2555132"/>
            <a:ext cx="0" cy="4345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266562" y="2548647"/>
            <a:ext cx="0" cy="4345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635558" y="2542162"/>
            <a:ext cx="0" cy="4345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7817797" y="2555132"/>
            <a:ext cx="0" cy="4345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382000" y="2555131"/>
            <a:ext cx="0" cy="434502"/>
          </a:xfrm>
          <a:prstGeom prst="line">
            <a:avLst/>
          </a:prstGeom>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5369732" y="3372399"/>
            <a:ext cx="3865071" cy="133360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cxnSp>
        <p:nvCxnSpPr>
          <p:cNvPr id="57" name="Straight Connector 56"/>
          <p:cNvCxnSpPr/>
          <p:nvPr/>
        </p:nvCxnSpPr>
        <p:spPr>
          <a:xfrm>
            <a:off x="5369732" y="3800166"/>
            <a:ext cx="3865071" cy="9777"/>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5369732" y="4271185"/>
            <a:ext cx="3865071" cy="8126"/>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5834971" y="3369017"/>
            <a:ext cx="6499" cy="1328738"/>
          </a:xfrm>
          <a:prstGeom prst="line">
            <a:avLst/>
          </a:prstGeom>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5408767" y="3800166"/>
            <a:ext cx="341760" cy="369332"/>
          </a:xfrm>
          <a:prstGeom prst="rect">
            <a:avLst/>
          </a:prstGeom>
          <a:noFill/>
        </p:spPr>
        <p:txBody>
          <a:bodyPr wrap="none" rtlCol="0">
            <a:spAutoFit/>
          </a:bodyPr>
          <a:lstStyle/>
          <a:p>
            <a:r>
              <a:rPr lang="en-IN" b="1" dirty="0" smtClean="0"/>
              <a:t>q</a:t>
            </a:r>
            <a:endParaRPr lang="en-IN" b="1" dirty="0"/>
          </a:p>
        </p:txBody>
      </p:sp>
      <p:cxnSp>
        <p:nvCxnSpPr>
          <p:cNvPr id="92" name="Straight Connector 91"/>
          <p:cNvCxnSpPr/>
          <p:nvPr/>
        </p:nvCxnSpPr>
        <p:spPr>
          <a:xfrm flipH="1">
            <a:off x="6412129" y="3377263"/>
            <a:ext cx="6499" cy="1328738"/>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H="1">
            <a:off x="6995786" y="3385509"/>
            <a:ext cx="6499" cy="1328738"/>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flipH="1">
            <a:off x="7551542" y="3369017"/>
            <a:ext cx="6499" cy="1328738"/>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H="1">
            <a:off x="8091679" y="3385509"/>
            <a:ext cx="6499" cy="1328738"/>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H="1">
            <a:off x="8684456" y="3369017"/>
            <a:ext cx="6499" cy="1328738"/>
          </a:xfrm>
          <a:prstGeom prst="line">
            <a:avLst/>
          </a:prstGeom>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5437063" y="3366372"/>
            <a:ext cx="341760" cy="369332"/>
          </a:xfrm>
          <a:prstGeom prst="rect">
            <a:avLst/>
          </a:prstGeom>
          <a:noFill/>
        </p:spPr>
        <p:txBody>
          <a:bodyPr wrap="none" rtlCol="0">
            <a:spAutoFit/>
          </a:bodyPr>
          <a:lstStyle/>
          <a:p>
            <a:r>
              <a:rPr lang="en-IN" b="1" dirty="0"/>
              <a:t>p</a:t>
            </a:r>
          </a:p>
        </p:txBody>
      </p:sp>
      <p:sp>
        <p:nvSpPr>
          <p:cNvPr id="108" name="TextBox 107"/>
          <p:cNvSpPr txBox="1"/>
          <p:nvPr/>
        </p:nvSpPr>
        <p:spPr>
          <a:xfrm>
            <a:off x="5410409" y="4246023"/>
            <a:ext cx="340158" cy="369332"/>
          </a:xfrm>
          <a:prstGeom prst="rect">
            <a:avLst/>
          </a:prstGeom>
          <a:noFill/>
        </p:spPr>
        <p:txBody>
          <a:bodyPr wrap="none" rtlCol="0">
            <a:spAutoFit/>
          </a:bodyPr>
          <a:lstStyle/>
          <a:p>
            <a:r>
              <a:rPr lang="el-GR" b="1" dirty="0"/>
              <a:t>π</a:t>
            </a:r>
            <a:endParaRPr lang="en-IN" b="1" dirty="0"/>
          </a:p>
        </p:txBody>
      </p:sp>
      <p:sp>
        <p:nvSpPr>
          <p:cNvPr id="109" name="TextBox 108"/>
          <p:cNvSpPr txBox="1"/>
          <p:nvPr/>
        </p:nvSpPr>
        <p:spPr>
          <a:xfrm>
            <a:off x="5938449" y="3845536"/>
            <a:ext cx="341760" cy="369332"/>
          </a:xfrm>
          <a:prstGeom prst="rect">
            <a:avLst/>
          </a:prstGeom>
          <a:noFill/>
        </p:spPr>
        <p:txBody>
          <a:bodyPr wrap="none" rtlCol="0">
            <a:spAutoFit/>
          </a:bodyPr>
          <a:lstStyle/>
          <a:p>
            <a:r>
              <a:rPr lang="en-IN" dirty="0" smtClean="0"/>
              <a:t>a</a:t>
            </a:r>
            <a:endParaRPr lang="en-IN" dirty="0"/>
          </a:p>
        </p:txBody>
      </p:sp>
      <p:sp>
        <p:nvSpPr>
          <p:cNvPr id="110" name="TextBox 109"/>
          <p:cNvSpPr txBox="1"/>
          <p:nvPr/>
        </p:nvSpPr>
        <p:spPr>
          <a:xfrm>
            <a:off x="6532264" y="3854240"/>
            <a:ext cx="341760" cy="369332"/>
          </a:xfrm>
          <a:prstGeom prst="rect">
            <a:avLst/>
          </a:prstGeom>
          <a:noFill/>
        </p:spPr>
        <p:txBody>
          <a:bodyPr wrap="none" rtlCol="0">
            <a:spAutoFit/>
          </a:bodyPr>
          <a:lstStyle/>
          <a:p>
            <a:r>
              <a:rPr lang="en-IN" dirty="0"/>
              <a:t>b</a:t>
            </a:r>
          </a:p>
        </p:txBody>
      </p:sp>
      <p:sp>
        <p:nvSpPr>
          <p:cNvPr id="111" name="TextBox 110"/>
          <p:cNvSpPr txBox="1"/>
          <p:nvPr/>
        </p:nvSpPr>
        <p:spPr>
          <a:xfrm>
            <a:off x="7076961" y="3861753"/>
            <a:ext cx="341760" cy="369332"/>
          </a:xfrm>
          <a:prstGeom prst="rect">
            <a:avLst/>
          </a:prstGeom>
          <a:noFill/>
        </p:spPr>
        <p:txBody>
          <a:bodyPr wrap="none" rtlCol="0">
            <a:spAutoFit/>
          </a:bodyPr>
          <a:lstStyle/>
          <a:p>
            <a:r>
              <a:rPr lang="en-IN" dirty="0" smtClean="0"/>
              <a:t>a</a:t>
            </a:r>
            <a:endParaRPr lang="en-IN" dirty="0"/>
          </a:p>
        </p:txBody>
      </p:sp>
      <p:sp>
        <p:nvSpPr>
          <p:cNvPr id="112" name="TextBox 111"/>
          <p:cNvSpPr txBox="1"/>
          <p:nvPr/>
        </p:nvSpPr>
        <p:spPr>
          <a:xfrm>
            <a:off x="7612135" y="3856287"/>
            <a:ext cx="341760" cy="369332"/>
          </a:xfrm>
          <a:prstGeom prst="rect">
            <a:avLst/>
          </a:prstGeom>
          <a:noFill/>
        </p:spPr>
        <p:txBody>
          <a:bodyPr wrap="none" rtlCol="0">
            <a:spAutoFit/>
          </a:bodyPr>
          <a:lstStyle/>
          <a:p>
            <a:r>
              <a:rPr lang="en-IN" dirty="0"/>
              <a:t>b</a:t>
            </a:r>
          </a:p>
        </p:txBody>
      </p:sp>
      <p:sp>
        <p:nvSpPr>
          <p:cNvPr id="114" name="TextBox 113"/>
          <p:cNvSpPr txBox="1"/>
          <p:nvPr/>
        </p:nvSpPr>
        <p:spPr>
          <a:xfrm>
            <a:off x="8185218" y="3863514"/>
            <a:ext cx="341760" cy="369332"/>
          </a:xfrm>
          <a:prstGeom prst="rect">
            <a:avLst/>
          </a:prstGeom>
          <a:noFill/>
        </p:spPr>
        <p:txBody>
          <a:bodyPr wrap="none" rtlCol="0">
            <a:spAutoFit/>
          </a:bodyPr>
          <a:lstStyle/>
          <a:p>
            <a:r>
              <a:rPr lang="en-IN" dirty="0" smtClean="0"/>
              <a:t>a</a:t>
            </a:r>
            <a:endParaRPr lang="en-IN" dirty="0"/>
          </a:p>
        </p:txBody>
      </p:sp>
      <p:sp>
        <p:nvSpPr>
          <p:cNvPr id="115" name="TextBox 114"/>
          <p:cNvSpPr txBox="1"/>
          <p:nvPr/>
        </p:nvSpPr>
        <p:spPr>
          <a:xfrm>
            <a:off x="8796506" y="3870373"/>
            <a:ext cx="333746" cy="369332"/>
          </a:xfrm>
          <a:prstGeom prst="rect">
            <a:avLst/>
          </a:prstGeom>
          <a:noFill/>
        </p:spPr>
        <p:txBody>
          <a:bodyPr wrap="none" rtlCol="0">
            <a:spAutoFit/>
          </a:bodyPr>
          <a:lstStyle/>
          <a:p>
            <a:r>
              <a:rPr lang="en-IN" dirty="0"/>
              <a:t>c</a:t>
            </a:r>
          </a:p>
        </p:txBody>
      </p:sp>
      <p:sp>
        <p:nvSpPr>
          <p:cNvPr id="116" name="TextBox 115"/>
          <p:cNvSpPr txBox="1"/>
          <p:nvPr/>
        </p:nvSpPr>
        <p:spPr>
          <a:xfrm>
            <a:off x="5952670" y="3400457"/>
            <a:ext cx="312906" cy="369332"/>
          </a:xfrm>
          <a:prstGeom prst="rect">
            <a:avLst/>
          </a:prstGeom>
          <a:noFill/>
        </p:spPr>
        <p:txBody>
          <a:bodyPr wrap="none" rtlCol="0">
            <a:spAutoFit/>
          </a:bodyPr>
          <a:lstStyle/>
          <a:p>
            <a:r>
              <a:rPr lang="en-IN" dirty="0"/>
              <a:t>1</a:t>
            </a:r>
          </a:p>
        </p:txBody>
      </p:sp>
      <p:sp>
        <p:nvSpPr>
          <p:cNvPr id="117" name="TextBox 116"/>
          <p:cNvSpPr txBox="1"/>
          <p:nvPr/>
        </p:nvSpPr>
        <p:spPr>
          <a:xfrm>
            <a:off x="6555314" y="3383636"/>
            <a:ext cx="312906" cy="369332"/>
          </a:xfrm>
          <a:prstGeom prst="rect">
            <a:avLst/>
          </a:prstGeom>
          <a:noFill/>
        </p:spPr>
        <p:txBody>
          <a:bodyPr wrap="none" rtlCol="0">
            <a:spAutoFit/>
          </a:bodyPr>
          <a:lstStyle/>
          <a:p>
            <a:r>
              <a:rPr lang="en-IN" dirty="0" smtClean="0"/>
              <a:t>2</a:t>
            </a:r>
            <a:endParaRPr lang="en-IN" dirty="0"/>
          </a:p>
        </p:txBody>
      </p:sp>
      <p:sp>
        <p:nvSpPr>
          <p:cNvPr id="118" name="TextBox 117"/>
          <p:cNvSpPr txBox="1"/>
          <p:nvPr/>
        </p:nvSpPr>
        <p:spPr>
          <a:xfrm>
            <a:off x="7095085" y="3403531"/>
            <a:ext cx="312906" cy="369332"/>
          </a:xfrm>
          <a:prstGeom prst="rect">
            <a:avLst/>
          </a:prstGeom>
          <a:noFill/>
        </p:spPr>
        <p:txBody>
          <a:bodyPr wrap="none" rtlCol="0">
            <a:spAutoFit/>
          </a:bodyPr>
          <a:lstStyle/>
          <a:p>
            <a:r>
              <a:rPr lang="en-IN" dirty="0" smtClean="0"/>
              <a:t>3</a:t>
            </a:r>
            <a:endParaRPr lang="en-IN" dirty="0"/>
          </a:p>
        </p:txBody>
      </p:sp>
      <p:sp>
        <p:nvSpPr>
          <p:cNvPr id="119" name="TextBox 118"/>
          <p:cNvSpPr txBox="1"/>
          <p:nvPr/>
        </p:nvSpPr>
        <p:spPr>
          <a:xfrm>
            <a:off x="7640989" y="3432384"/>
            <a:ext cx="312906" cy="369332"/>
          </a:xfrm>
          <a:prstGeom prst="rect">
            <a:avLst/>
          </a:prstGeom>
          <a:noFill/>
        </p:spPr>
        <p:txBody>
          <a:bodyPr wrap="none" rtlCol="0">
            <a:spAutoFit/>
          </a:bodyPr>
          <a:lstStyle/>
          <a:p>
            <a:r>
              <a:rPr lang="en-IN" dirty="0" smtClean="0"/>
              <a:t>4</a:t>
            </a:r>
            <a:endParaRPr lang="en-IN" dirty="0"/>
          </a:p>
        </p:txBody>
      </p:sp>
      <p:sp>
        <p:nvSpPr>
          <p:cNvPr id="120" name="TextBox 119"/>
          <p:cNvSpPr txBox="1"/>
          <p:nvPr/>
        </p:nvSpPr>
        <p:spPr>
          <a:xfrm>
            <a:off x="8221943" y="3431609"/>
            <a:ext cx="312906" cy="369332"/>
          </a:xfrm>
          <a:prstGeom prst="rect">
            <a:avLst/>
          </a:prstGeom>
          <a:noFill/>
        </p:spPr>
        <p:txBody>
          <a:bodyPr wrap="none" rtlCol="0">
            <a:spAutoFit/>
          </a:bodyPr>
          <a:lstStyle/>
          <a:p>
            <a:r>
              <a:rPr lang="en-IN" dirty="0" smtClean="0"/>
              <a:t>5</a:t>
            </a:r>
            <a:endParaRPr lang="en-IN" dirty="0"/>
          </a:p>
        </p:txBody>
      </p:sp>
      <p:sp>
        <p:nvSpPr>
          <p:cNvPr id="121" name="TextBox 120"/>
          <p:cNvSpPr txBox="1"/>
          <p:nvPr/>
        </p:nvSpPr>
        <p:spPr>
          <a:xfrm>
            <a:off x="8792491" y="3444734"/>
            <a:ext cx="312906" cy="369332"/>
          </a:xfrm>
          <a:prstGeom prst="rect">
            <a:avLst/>
          </a:prstGeom>
          <a:noFill/>
        </p:spPr>
        <p:txBody>
          <a:bodyPr wrap="none" rtlCol="0">
            <a:spAutoFit/>
          </a:bodyPr>
          <a:lstStyle/>
          <a:p>
            <a:r>
              <a:rPr lang="en-IN" dirty="0" smtClean="0"/>
              <a:t>6</a:t>
            </a:r>
            <a:endParaRPr lang="en-IN" dirty="0"/>
          </a:p>
        </p:txBody>
      </p:sp>
      <p:sp>
        <p:nvSpPr>
          <p:cNvPr id="122" name="TextBox 121"/>
          <p:cNvSpPr txBox="1"/>
          <p:nvPr/>
        </p:nvSpPr>
        <p:spPr>
          <a:xfrm>
            <a:off x="5965991" y="4302655"/>
            <a:ext cx="312906" cy="369332"/>
          </a:xfrm>
          <a:prstGeom prst="rect">
            <a:avLst/>
          </a:prstGeom>
          <a:noFill/>
        </p:spPr>
        <p:txBody>
          <a:bodyPr wrap="none" rtlCol="0">
            <a:spAutoFit/>
          </a:bodyPr>
          <a:lstStyle/>
          <a:p>
            <a:r>
              <a:rPr lang="en-IN" dirty="0"/>
              <a:t>0</a:t>
            </a:r>
          </a:p>
        </p:txBody>
      </p:sp>
      <p:sp>
        <p:nvSpPr>
          <p:cNvPr id="123" name="TextBox 122"/>
          <p:cNvSpPr txBox="1"/>
          <p:nvPr/>
        </p:nvSpPr>
        <p:spPr>
          <a:xfrm>
            <a:off x="6552269" y="4288018"/>
            <a:ext cx="312906" cy="369332"/>
          </a:xfrm>
          <a:prstGeom prst="rect">
            <a:avLst/>
          </a:prstGeom>
          <a:noFill/>
        </p:spPr>
        <p:txBody>
          <a:bodyPr wrap="none" rtlCol="0">
            <a:spAutoFit/>
          </a:bodyPr>
          <a:lstStyle/>
          <a:p>
            <a:r>
              <a:rPr lang="en-IN" dirty="0"/>
              <a:t>0</a:t>
            </a:r>
          </a:p>
        </p:txBody>
      </p:sp>
      <p:sp>
        <p:nvSpPr>
          <p:cNvPr id="124" name="TextBox 123"/>
          <p:cNvSpPr txBox="1"/>
          <p:nvPr/>
        </p:nvSpPr>
        <p:spPr>
          <a:xfrm>
            <a:off x="4076091" y="3837745"/>
            <a:ext cx="942887" cy="369332"/>
          </a:xfrm>
          <a:prstGeom prst="rect">
            <a:avLst/>
          </a:prstGeom>
          <a:noFill/>
        </p:spPr>
        <p:txBody>
          <a:bodyPr wrap="none" rtlCol="0">
            <a:spAutoFit/>
          </a:bodyPr>
          <a:lstStyle/>
          <a:p>
            <a:r>
              <a:rPr lang="en-IN" dirty="0" smtClean="0"/>
              <a:t>Step: 1</a:t>
            </a:r>
            <a:endParaRPr lang="en-IN" dirty="0"/>
          </a:p>
        </p:txBody>
      </p:sp>
      <p:sp>
        <p:nvSpPr>
          <p:cNvPr id="126" name="TextBox 125"/>
          <p:cNvSpPr txBox="1"/>
          <p:nvPr/>
        </p:nvSpPr>
        <p:spPr>
          <a:xfrm>
            <a:off x="4076091" y="5403898"/>
            <a:ext cx="942887" cy="369332"/>
          </a:xfrm>
          <a:prstGeom prst="rect">
            <a:avLst/>
          </a:prstGeom>
          <a:noFill/>
        </p:spPr>
        <p:txBody>
          <a:bodyPr wrap="none" rtlCol="0">
            <a:spAutoFit/>
          </a:bodyPr>
          <a:lstStyle/>
          <a:p>
            <a:r>
              <a:rPr lang="en-IN" dirty="0" smtClean="0"/>
              <a:t>Step: 2</a:t>
            </a:r>
            <a:endParaRPr lang="en-IN" dirty="0"/>
          </a:p>
        </p:txBody>
      </p:sp>
      <p:sp>
        <p:nvSpPr>
          <p:cNvPr id="127" name="Rectangle 126"/>
          <p:cNvSpPr/>
          <p:nvPr/>
        </p:nvSpPr>
        <p:spPr>
          <a:xfrm>
            <a:off x="5372977" y="5055284"/>
            <a:ext cx="3865071" cy="133360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cxnSp>
        <p:nvCxnSpPr>
          <p:cNvPr id="128" name="Straight Connector 127"/>
          <p:cNvCxnSpPr/>
          <p:nvPr/>
        </p:nvCxnSpPr>
        <p:spPr>
          <a:xfrm>
            <a:off x="5372977" y="5483051"/>
            <a:ext cx="3865071" cy="97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flipV="1">
            <a:off x="5372977" y="5954070"/>
            <a:ext cx="3865071" cy="81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flipH="1">
            <a:off x="5838216" y="5051902"/>
            <a:ext cx="6499" cy="1328738"/>
          </a:xfrm>
          <a:prstGeom prst="line">
            <a:avLst/>
          </a:prstGeom>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5412012" y="5483051"/>
            <a:ext cx="341760" cy="369332"/>
          </a:xfrm>
          <a:prstGeom prst="rect">
            <a:avLst/>
          </a:prstGeom>
          <a:noFill/>
        </p:spPr>
        <p:txBody>
          <a:bodyPr wrap="none" rtlCol="0">
            <a:spAutoFit/>
          </a:bodyPr>
          <a:lstStyle/>
          <a:p>
            <a:r>
              <a:rPr lang="en-IN" b="1" dirty="0" smtClean="0"/>
              <a:t>q</a:t>
            </a:r>
            <a:endParaRPr lang="en-IN" b="1" dirty="0"/>
          </a:p>
        </p:txBody>
      </p:sp>
      <p:cxnSp>
        <p:nvCxnSpPr>
          <p:cNvPr id="132" name="Straight Connector 131"/>
          <p:cNvCxnSpPr/>
          <p:nvPr/>
        </p:nvCxnSpPr>
        <p:spPr>
          <a:xfrm flipH="1">
            <a:off x="6415374" y="5060148"/>
            <a:ext cx="6499" cy="13287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6999031" y="5068394"/>
            <a:ext cx="6499" cy="13287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flipH="1">
            <a:off x="7554787" y="5051902"/>
            <a:ext cx="6499" cy="13287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8094924" y="5068394"/>
            <a:ext cx="6499" cy="13287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H="1">
            <a:off x="8687701" y="5051902"/>
            <a:ext cx="6499" cy="1328738"/>
          </a:xfrm>
          <a:prstGeom prst="line">
            <a:avLst/>
          </a:prstGeom>
        </p:spPr>
        <p:style>
          <a:lnRef idx="1">
            <a:schemeClr val="accent1"/>
          </a:lnRef>
          <a:fillRef idx="0">
            <a:schemeClr val="accent1"/>
          </a:fillRef>
          <a:effectRef idx="0">
            <a:schemeClr val="accent1"/>
          </a:effectRef>
          <a:fontRef idx="minor">
            <a:schemeClr val="tx1"/>
          </a:fontRef>
        </p:style>
      </p:cxnSp>
      <p:sp>
        <p:nvSpPr>
          <p:cNvPr id="137" name="TextBox 136"/>
          <p:cNvSpPr txBox="1"/>
          <p:nvPr/>
        </p:nvSpPr>
        <p:spPr>
          <a:xfrm>
            <a:off x="5440308" y="5049257"/>
            <a:ext cx="341760" cy="369332"/>
          </a:xfrm>
          <a:prstGeom prst="rect">
            <a:avLst/>
          </a:prstGeom>
          <a:noFill/>
        </p:spPr>
        <p:txBody>
          <a:bodyPr wrap="none" rtlCol="0">
            <a:spAutoFit/>
          </a:bodyPr>
          <a:lstStyle/>
          <a:p>
            <a:r>
              <a:rPr lang="en-IN" b="1" dirty="0"/>
              <a:t>p</a:t>
            </a:r>
          </a:p>
        </p:txBody>
      </p:sp>
      <p:sp>
        <p:nvSpPr>
          <p:cNvPr id="138" name="TextBox 137"/>
          <p:cNvSpPr txBox="1"/>
          <p:nvPr/>
        </p:nvSpPr>
        <p:spPr>
          <a:xfrm>
            <a:off x="5413654" y="5928908"/>
            <a:ext cx="340158" cy="369332"/>
          </a:xfrm>
          <a:prstGeom prst="rect">
            <a:avLst/>
          </a:prstGeom>
          <a:noFill/>
        </p:spPr>
        <p:txBody>
          <a:bodyPr wrap="none" rtlCol="0">
            <a:spAutoFit/>
          </a:bodyPr>
          <a:lstStyle/>
          <a:p>
            <a:r>
              <a:rPr lang="el-GR" b="1" dirty="0"/>
              <a:t>π</a:t>
            </a:r>
            <a:endParaRPr lang="en-IN" b="1" dirty="0"/>
          </a:p>
        </p:txBody>
      </p:sp>
      <p:sp>
        <p:nvSpPr>
          <p:cNvPr id="139" name="TextBox 138"/>
          <p:cNvSpPr txBox="1"/>
          <p:nvPr/>
        </p:nvSpPr>
        <p:spPr>
          <a:xfrm>
            <a:off x="5941694" y="5528421"/>
            <a:ext cx="341760" cy="369332"/>
          </a:xfrm>
          <a:prstGeom prst="rect">
            <a:avLst/>
          </a:prstGeom>
          <a:noFill/>
        </p:spPr>
        <p:txBody>
          <a:bodyPr wrap="none" rtlCol="0">
            <a:spAutoFit/>
          </a:bodyPr>
          <a:lstStyle/>
          <a:p>
            <a:r>
              <a:rPr lang="en-IN" dirty="0" smtClean="0"/>
              <a:t>a</a:t>
            </a:r>
            <a:endParaRPr lang="en-IN" dirty="0"/>
          </a:p>
        </p:txBody>
      </p:sp>
      <p:sp>
        <p:nvSpPr>
          <p:cNvPr id="140" name="TextBox 139"/>
          <p:cNvSpPr txBox="1"/>
          <p:nvPr/>
        </p:nvSpPr>
        <p:spPr>
          <a:xfrm>
            <a:off x="6535509" y="5537125"/>
            <a:ext cx="341760" cy="369332"/>
          </a:xfrm>
          <a:prstGeom prst="rect">
            <a:avLst/>
          </a:prstGeom>
          <a:noFill/>
        </p:spPr>
        <p:txBody>
          <a:bodyPr wrap="none" rtlCol="0">
            <a:spAutoFit/>
          </a:bodyPr>
          <a:lstStyle/>
          <a:p>
            <a:r>
              <a:rPr lang="en-IN" dirty="0"/>
              <a:t>b</a:t>
            </a:r>
          </a:p>
        </p:txBody>
      </p:sp>
      <p:sp>
        <p:nvSpPr>
          <p:cNvPr id="141" name="TextBox 140"/>
          <p:cNvSpPr txBox="1"/>
          <p:nvPr/>
        </p:nvSpPr>
        <p:spPr>
          <a:xfrm>
            <a:off x="7080206" y="5544638"/>
            <a:ext cx="341760" cy="369332"/>
          </a:xfrm>
          <a:prstGeom prst="rect">
            <a:avLst/>
          </a:prstGeom>
          <a:noFill/>
        </p:spPr>
        <p:txBody>
          <a:bodyPr wrap="none" rtlCol="0">
            <a:spAutoFit/>
          </a:bodyPr>
          <a:lstStyle/>
          <a:p>
            <a:r>
              <a:rPr lang="en-IN" dirty="0" smtClean="0"/>
              <a:t>a</a:t>
            </a:r>
            <a:endParaRPr lang="en-IN" dirty="0"/>
          </a:p>
        </p:txBody>
      </p:sp>
      <p:sp>
        <p:nvSpPr>
          <p:cNvPr id="142" name="TextBox 141"/>
          <p:cNvSpPr txBox="1"/>
          <p:nvPr/>
        </p:nvSpPr>
        <p:spPr>
          <a:xfrm>
            <a:off x="7615380" y="5539172"/>
            <a:ext cx="341760" cy="369332"/>
          </a:xfrm>
          <a:prstGeom prst="rect">
            <a:avLst/>
          </a:prstGeom>
          <a:noFill/>
        </p:spPr>
        <p:txBody>
          <a:bodyPr wrap="none" rtlCol="0">
            <a:spAutoFit/>
          </a:bodyPr>
          <a:lstStyle/>
          <a:p>
            <a:r>
              <a:rPr lang="en-IN" dirty="0"/>
              <a:t>b</a:t>
            </a:r>
          </a:p>
        </p:txBody>
      </p:sp>
      <p:sp>
        <p:nvSpPr>
          <p:cNvPr id="143" name="TextBox 142"/>
          <p:cNvSpPr txBox="1"/>
          <p:nvPr/>
        </p:nvSpPr>
        <p:spPr>
          <a:xfrm>
            <a:off x="8188463" y="5546399"/>
            <a:ext cx="341760" cy="369332"/>
          </a:xfrm>
          <a:prstGeom prst="rect">
            <a:avLst/>
          </a:prstGeom>
          <a:noFill/>
        </p:spPr>
        <p:txBody>
          <a:bodyPr wrap="none" rtlCol="0">
            <a:spAutoFit/>
          </a:bodyPr>
          <a:lstStyle/>
          <a:p>
            <a:r>
              <a:rPr lang="en-IN" dirty="0" smtClean="0"/>
              <a:t>a</a:t>
            </a:r>
            <a:endParaRPr lang="en-IN" dirty="0"/>
          </a:p>
        </p:txBody>
      </p:sp>
      <p:sp>
        <p:nvSpPr>
          <p:cNvPr id="144" name="TextBox 143"/>
          <p:cNvSpPr txBox="1"/>
          <p:nvPr/>
        </p:nvSpPr>
        <p:spPr>
          <a:xfrm>
            <a:off x="8799751" y="5553258"/>
            <a:ext cx="333746" cy="369332"/>
          </a:xfrm>
          <a:prstGeom prst="rect">
            <a:avLst/>
          </a:prstGeom>
          <a:noFill/>
        </p:spPr>
        <p:txBody>
          <a:bodyPr wrap="none" rtlCol="0">
            <a:spAutoFit/>
          </a:bodyPr>
          <a:lstStyle/>
          <a:p>
            <a:r>
              <a:rPr lang="en-IN" dirty="0"/>
              <a:t>c</a:t>
            </a:r>
          </a:p>
        </p:txBody>
      </p:sp>
      <p:sp>
        <p:nvSpPr>
          <p:cNvPr id="145" name="TextBox 144"/>
          <p:cNvSpPr txBox="1"/>
          <p:nvPr/>
        </p:nvSpPr>
        <p:spPr>
          <a:xfrm>
            <a:off x="5955915" y="5083342"/>
            <a:ext cx="312906" cy="369332"/>
          </a:xfrm>
          <a:prstGeom prst="rect">
            <a:avLst/>
          </a:prstGeom>
          <a:noFill/>
        </p:spPr>
        <p:txBody>
          <a:bodyPr wrap="none" rtlCol="0">
            <a:spAutoFit/>
          </a:bodyPr>
          <a:lstStyle/>
          <a:p>
            <a:r>
              <a:rPr lang="en-IN" dirty="0"/>
              <a:t>1</a:t>
            </a:r>
          </a:p>
        </p:txBody>
      </p:sp>
      <p:sp>
        <p:nvSpPr>
          <p:cNvPr id="146" name="TextBox 145"/>
          <p:cNvSpPr txBox="1"/>
          <p:nvPr/>
        </p:nvSpPr>
        <p:spPr>
          <a:xfrm>
            <a:off x="6558559" y="5066521"/>
            <a:ext cx="312906" cy="369332"/>
          </a:xfrm>
          <a:prstGeom prst="rect">
            <a:avLst/>
          </a:prstGeom>
          <a:noFill/>
        </p:spPr>
        <p:txBody>
          <a:bodyPr wrap="none" rtlCol="0">
            <a:spAutoFit/>
          </a:bodyPr>
          <a:lstStyle/>
          <a:p>
            <a:r>
              <a:rPr lang="en-IN" dirty="0" smtClean="0"/>
              <a:t>2</a:t>
            </a:r>
            <a:endParaRPr lang="en-IN" dirty="0"/>
          </a:p>
        </p:txBody>
      </p:sp>
      <p:sp>
        <p:nvSpPr>
          <p:cNvPr id="147" name="TextBox 146"/>
          <p:cNvSpPr txBox="1"/>
          <p:nvPr/>
        </p:nvSpPr>
        <p:spPr>
          <a:xfrm>
            <a:off x="7098330" y="5086416"/>
            <a:ext cx="312906" cy="369332"/>
          </a:xfrm>
          <a:prstGeom prst="rect">
            <a:avLst/>
          </a:prstGeom>
          <a:noFill/>
        </p:spPr>
        <p:txBody>
          <a:bodyPr wrap="none" rtlCol="0">
            <a:spAutoFit/>
          </a:bodyPr>
          <a:lstStyle/>
          <a:p>
            <a:r>
              <a:rPr lang="en-IN" dirty="0" smtClean="0"/>
              <a:t>3</a:t>
            </a:r>
            <a:endParaRPr lang="en-IN" dirty="0"/>
          </a:p>
        </p:txBody>
      </p:sp>
      <p:sp>
        <p:nvSpPr>
          <p:cNvPr id="148" name="TextBox 147"/>
          <p:cNvSpPr txBox="1"/>
          <p:nvPr/>
        </p:nvSpPr>
        <p:spPr>
          <a:xfrm>
            <a:off x="7644234" y="5115269"/>
            <a:ext cx="312906" cy="369332"/>
          </a:xfrm>
          <a:prstGeom prst="rect">
            <a:avLst/>
          </a:prstGeom>
          <a:noFill/>
        </p:spPr>
        <p:txBody>
          <a:bodyPr wrap="none" rtlCol="0">
            <a:spAutoFit/>
          </a:bodyPr>
          <a:lstStyle/>
          <a:p>
            <a:r>
              <a:rPr lang="en-IN" dirty="0" smtClean="0"/>
              <a:t>4</a:t>
            </a:r>
            <a:endParaRPr lang="en-IN" dirty="0"/>
          </a:p>
        </p:txBody>
      </p:sp>
      <p:sp>
        <p:nvSpPr>
          <p:cNvPr id="149" name="TextBox 148"/>
          <p:cNvSpPr txBox="1"/>
          <p:nvPr/>
        </p:nvSpPr>
        <p:spPr>
          <a:xfrm>
            <a:off x="8225188" y="5114494"/>
            <a:ext cx="312906" cy="369332"/>
          </a:xfrm>
          <a:prstGeom prst="rect">
            <a:avLst/>
          </a:prstGeom>
          <a:noFill/>
        </p:spPr>
        <p:txBody>
          <a:bodyPr wrap="none" rtlCol="0">
            <a:spAutoFit/>
          </a:bodyPr>
          <a:lstStyle/>
          <a:p>
            <a:r>
              <a:rPr lang="en-IN" dirty="0" smtClean="0"/>
              <a:t>5</a:t>
            </a:r>
            <a:endParaRPr lang="en-IN" dirty="0"/>
          </a:p>
        </p:txBody>
      </p:sp>
      <p:sp>
        <p:nvSpPr>
          <p:cNvPr id="150" name="TextBox 149"/>
          <p:cNvSpPr txBox="1"/>
          <p:nvPr/>
        </p:nvSpPr>
        <p:spPr>
          <a:xfrm>
            <a:off x="8795736" y="5127619"/>
            <a:ext cx="312906" cy="369332"/>
          </a:xfrm>
          <a:prstGeom prst="rect">
            <a:avLst/>
          </a:prstGeom>
          <a:noFill/>
        </p:spPr>
        <p:txBody>
          <a:bodyPr wrap="none" rtlCol="0">
            <a:spAutoFit/>
          </a:bodyPr>
          <a:lstStyle/>
          <a:p>
            <a:r>
              <a:rPr lang="en-IN" dirty="0" smtClean="0"/>
              <a:t>6</a:t>
            </a:r>
            <a:endParaRPr lang="en-IN" dirty="0"/>
          </a:p>
        </p:txBody>
      </p:sp>
      <p:sp>
        <p:nvSpPr>
          <p:cNvPr id="151" name="TextBox 150"/>
          <p:cNvSpPr txBox="1"/>
          <p:nvPr/>
        </p:nvSpPr>
        <p:spPr>
          <a:xfrm>
            <a:off x="5969236" y="5985540"/>
            <a:ext cx="312906" cy="369332"/>
          </a:xfrm>
          <a:prstGeom prst="rect">
            <a:avLst/>
          </a:prstGeom>
          <a:noFill/>
        </p:spPr>
        <p:txBody>
          <a:bodyPr wrap="none" rtlCol="0">
            <a:spAutoFit/>
          </a:bodyPr>
          <a:lstStyle/>
          <a:p>
            <a:r>
              <a:rPr lang="en-IN" dirty="0"/>
              <a:t>0</a:t>
            </a:r>
          </a:p>
        </p:txBody>
      </p:sp>
      <p:sp>
        <p:nvSpPr>
          <p:cNvPr id="152" name="TextBox 151"/>
          <p:cNvSpPr txBox="1"/>
          <p:nvPr/>
        </p:nvSpPr>
        <p:spPr>
          <a:xfrm>
            <a:off x="6555514" y="5970903"/>
            <a:ext cx="312906" cy="369332"/>
          </a:xfrm>
          <a:prstGeom prst="rect">
            <a:avLst/>
          </a:prstGeom>
          <a:noFill/>
        </p:spPr>
        <p:txBody>
          <a:bodyPr wrap="none" rtlCol="0">
            <a:spAutoFit/>
          </a:bodyPr>
          <a:lstStyle/>
          <a:p>
            <a:r>
              <a:rPr lang="en-IN" dirty="0"/>
              <a:t>0</a:t>
            </a:r>
          </a:p>
        </p:txBody>
      </p:sp>
      <p:sp>
        <p:nvSpPr>
          <p:cNvPr id="153" name="TextBox 152"/>
          <p:cNvSpPr txBox="1"/>
          <p:nvPr/>
        </p:nvSpPr>
        <p:spPr>
          <a:xfrm>
            <a:off x="7098330" y="5985651"/>
            <a:ext cx="312906" cy="369332"/>
          </a:xfrm>
          <a:prstGeom prst="rect">
            <a:avLst/>
          </a:prstGeom>
          <a:noFill/>
        </p:spPr>
        <p:txBody>
          <a:bodyPr wrap="none" rtlCol="0">
            <a:spAutoFit/>
          </a:bodyPr>
          <a:lstStyle/>
          <a:p>
            <a:r>
              <a:rPr lang="en-IN" dirty="0" smtClean="0"/>
              <a:t>1</a:t>
            </a:r>
            <a:endParaRPr lang="en-IN" dirty="0"/>
          </a:p>
        </p:txBody>
      </p:sp>
    </p:spTree>
    <p:extLst>
      <p:ext uri="{BB962C8B-B14F-4D97-AF65-F5344CB8AC3E}">
        <p14:creationId xmlns:p14="http://schemas.microsoft.com/office/powerpoint/2010/main" val="421216376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97236" y="1610110"/>
            <a:ext cx="942887" cy="369332"/>
          </a:xfrm>
          <a:prstGeom prst="rect">
            <a:avLst/>
          </a:prstGeom>
          <a:noFill/>
        </p:spPr>
        <p:txBody>
          <a:bodyPr wrap="none" rtlCol="0">
            <a:spAutoFit/>
          </a:bodyPr>
          <a:lstStyle/>
          <a:p>
            <a:r>
              <a:rPr lang="en-IN" dirty="0" smtClean="0"/>
              <a:t>Step: 3</a:t>
            </a:r>
            <a:endParaRPr lang="en-IN" dirty="0"/>
          </a:p>
        </p:txBody>
      </p:sp>
      <p:sp>
        <p:nvSpPr>
          <p:cNvPr id="5" name="Rectangle 4"/>
          <p:cNvSpPr/>
          <p:nvPr/>
        </p:nvSpPr>
        <p:spPr>
          <a:xfrm>
            <a:off x="5094122" y="1261495"/>
            <a:ext cx="4490867" cy="133659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cxnSp>
        <p:nvCxnSpPr>
          <p:cNvPr id="6" name="Straight Connector 5"/>
          <p:cNvCxnSpPr/>
          <p:nvPr/>
        </p:nvCxnSpPr>
        <p:spPr>
          <a:xfrm>
            <a:off x="5094122" y="1689263"/>
            <a:ext cx="4490867" cy="25744"/>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5094122" y="2162329"/>
            <a:ext cx="4490867" cy="607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5559361" y="1258114"/>
            <a:ext cx="6499" cy="1328738"/>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133157" y="1689263"/>
            <a:ext cx="341760" cy="369332"/>
          </a:xfrm>
          <a:prstGeom prst="rect">
            <a:avLst/>
          </a:prstGeom>
          <a:noFill/>
        </p:spPr>
        <p:txBody>
          <a:bodyPr wrap="none" rtlCol="0">
            <a:spAutoFit/>
          </a:bodyPr>
          <a:lstStyle/>
          <a:p>
            <a:r>
              <a:rPr lang="en-IN" b="1" dirty="0" smtClean="0"/>
              <a:t>q</a:t>
            </a:r>
            <a:endParaRPr lang="en-IN" b="1" dirty="0"/>
          </a:p>
        </p:txBody>
      </p:sp>
      <p:cxnSp>
        <p:nvCxnSpPr>
          <p:cNvPr id="10" name="Straight Connector 9"/>
          <p:cNvCxnSpPr/>
          <p:nvPr/>
        </p:nvCxnSpPr>
        <p:spPr>
          <a:xfrm flipH="1">
            <a:off x="6136519" y="1266360"/>
            <a:ext cx="6499" cy="13287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6720176" y="1274606"/>
            <a:ext cx="6499" cy="13287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7275932" y="1258114"/>
            <a:ext cx="6499" cy="13287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7816069" y="1274606"/>
            <a:ext cx="6499" cy="13287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8408846" y="1258114"/>
            <a:ext cx="6499" cy="1328738"/>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161453" y="1255469"/>
            <a:ext cx="341760" cy="369332"/>
          </a:xfrm>
          <a:prstGeom prst="rect">
            <a:avLst/>
          </a:prstGeom>
          <a:noFill/>
        </p:spPr>
        <p:txBody>
          <a:bodyPr wrap="none" rtlCol="0">
            <a:spAutoFit/>
          </a:bodyPr>
          <a:lstStyle/>
          <a:p>
            <a:r>
              <a:rPr lang="en-IN" b="1" dirty="0"/>
              <a:t>p</a:t>
            </a:r>
          </a:p>
        </p:txBody>
      </p:sp>
      <p:sp>
        <p:nvSpPr>
          <p:cNvPr id="16" name="TextBox 15"/>
          <p:cNvSpPr txBox="1"/>
          <p:nvPr/>
        </p:nvSpPr>
        <p:spPr>
          <a:xfrm>
            <a:off x="5134799" y="2135120"/>
            <a:ext cx="340158" cy="369332"/>
          </a:xfrm>
          <a:prstGeom prst="rect">
            <a:avLst/>
          </a:prstGeom>
          <a:noFill/>
        </p:spPr>
        <p:txBody>
          <a:bodyPr wrap="none" rtlCol="0">
            <a:spAutoFit/>
          </a:bodyPr>
          <a:lstStyle/>
          <a:p>
            <a:r>
              <a:rPr lang="el-GR" b="1" dirty="0"/>
              <a:t>π</a:t>
            </a:r>
            <a:endParaRPr lang="en-IN" b="1" dirty="0"/>
          </a:p>
        </p:txBody>
      </p:sp>
      <p:sp>
        <p:nvSpPr>
          <p:cNvPr id="17" name="TextBox 16"/>
          <p:cNvSpPr txBox="1"/>
          <p:nvPr/>
        </p:nvSpPr>
        <p:spPr>
          <a:xfrm>
            <a:off x="5662839" y="1734633"/>
            <a:ext cx="341760" cy="369332"/>
          </a:xfrm>
          <a:prstGeom prst="rect">
            <a:avLst/>
          </a:prstGeom>
          <a:noFill/>
        </p:spPr>
        <p:txBody>
          <a:bodyPr wrap="none" rtlCol="0">
            <a:spAutoFit/>
          </a:bodyPr>
          <a:lstStyle/>
          <a:p>
            <a:r>
              <a:rPr lang="en-IN" dirty="0" smtClean="0"/>
              <a:t>a</a:t>
            </a:r>
            <a:endParaRPr lang="en-IN" dirty="0"/>
          </a:p>
        </p:txBody>
      </p:sp>
      <p:sp>
        <p:nvSpPr>
          <p:cNvPr id="18" name="TextBox 17"/>
          <p:cNvSpPr txBox="1"/>
          <p:nvPr/>
        </p:nvSpPr>
        <p:spPr>
          <a:xfrm>
            <a:off x="6256654" y="1743337"/>
            <a:ext cx="341760" cy="369332"/>
          </a:xfrm>
          <a:prstGeom prst="rect">
            <a:avLst/>
          </a:prstGeom>
          <a:noFill/>
        </p:spPr>
        <p:txBody>
          <a:bodyPr wrap="none" rtlCol="0">
            <a:spAutoFit/>
          </a:bodyPr>
          <a:lstStyle/>
          <a:p>
            <a:r>
              <a:rPr lang="en-IN" dirty="0"/>
              <a:t>b</a:t>
            </a:r>
          </a:p>
        </p:txBody>
      </p:sp>
      <p:sp>
        <p:nvSpPr>
          <p:cNvPr id="19" name="TextBox 18"/>
          <p:cNvSpPr txBox="1"/>
          <p:nvPr/>
        </p:nvSpPr>
        <p:spPr>
          <a:xfrm>
            <a:off x="6801351" y="1750850"/>
            <a:ext cx="341760" cy="369332"/>
          </a:xfrm>
          <a:prstGeom prst="rect">
            <a:avLst/>
          </a:prstGeom>
          <a:noFill/>
        </p:spPr>
        <p:txBody>
          <a:bodyPr wrap="none" rtlCol="0">
            <a:spAutoFit/>
          </a:bodyPr>
          <a:lstStyle/>
          <a:p>
            <a:r>
              <a:rPr lang="en-IN" dirty="0" smtClean="0"/>
              <a:t>a</a:t>
            </a:r>
            <a:endParaRPr lang="en-IN" dirty="0"/>
          </a:p>
        </p:txBody>
      </p:sp>
      <p:sp>
        <p:nvSpPr>
          <p:cNvPr id="20" name="TextBox 19"/>
          <p:cNvSpPr txBox="1"/>
          <p:nvPr/>
        </p:nvSpPr>
        <p:spPr>
          <a:xfrm>
            <a:off x="7336525" y="1745384"/>
            <a:ext cx="341760" cy="369332"/>
          </a:xfrm>
          <a:prstGeom prst="rect">
            <a:avLst/>
          </a:prstGeom>
          <a:noFill/>
        </p:spPr>
        <p:txBody>
          <a:bodyPr wrap="none" rtlCol="0">
            <a:spAutoFit/>
          </a:bodyPr>
          <a:lstStyle/>
          <a:p>
            <a:r>
              <a:rPr lang="en-IN" dirty="0"/>
              <a:t>b</a:t>
            </a:r>
          </a:p>
        </p:txBody>
      </p:sp>
      <p:sp>
        <p:nvSpPr>
          <p:cNvPr id="21" name="TextBox 20"/>
          <p:cNvSpPr txBox="1"/>
          <p:nvPr/>
        </p:nvSpPr>
        <p:spPr>
          <a:xfrm>
            <a:off x="7909608" y="1752611"/>
            <a:ext cx="341760" cy="369332"/>
          </a:xfrm>
          <a:prstGeom prst="rect">
            <a:avLst/>
          </a:prstGeom>
          <a:noFill/>
        </p:spPr>
        <p:txBody>
          <a:bodyPr wrap="none" rtlCol="0">
            <a:spAutoFit/>
          </a:bodyPr>
          <a:lstStyle/>
          <a:p>
            <a:r>
              <a:rPr lang="en-IN" dirty="0" smtClean="0"/>
              <a:t>a</a:t>
            </a:r>
            <a:endParaRPr lang="en-IN" dirty="0"/>
          </a:p>
        </p:txBody>
      </p:sp>
      <p:sp>
        <p:nvSpPr>
          <p:cNvPr id="22" name="TextBox 21"/>
          <p:cNvSpPr txBox="1"/>
          <p:nvPr/>
        </p:nvSpPr>
        <p:spPr>
          <a:xfrm>
            <a:off x="8520896" y="1759470"/>
            <a:ext cx="333746" cy="369332"/>
          </a:xfrm>
          <a:prstGeom prst="rect">
            <a:avLst/>
          </a:prstGeom>
          <a:noFill/>
        </p:spPr>
        <p:txBody>
          <a:bodyPr wrap="none" rtlCol="0">
            <a:spAutoFit/>
          </a:bodyPr>
          <a:lstStyle/>
          <a:p>
            <a:r>
              <a:rPr lang="en-IN" dirty="0"/>
              <a:t>c</a:t>
            </a:r>
          </a:p>
        </p:txBody>
      </p:sp>
      <p:sp>
        <p:nvSpPr>
          <p:cNvPr id="23" name="TextBox 22"/>
          <p:cNvSpPr txBox="1"/>
          <p:nvPr/>
        </p:nvSpPr>
        <p:spPr>
          <a:xfrm>
            <a:off x="5677060" y="1289554"/>
            <a:ext cx="312906" cy="369332"/>
          </a:xfrm>
          <a:prstGeom prst="rect">
            <a:avLst/>
          </a:prstGeom>
          <a:noFill/>
        </p:spPr>
        <p:txBody>
          <a:bodyPr wrap="none" rtlCol="0">
            <a:spAutoFit/>
          </a:bodyPr>
          <a:lstStyle/>
          <a:p>
            <a:r>
              <a:rPr lang="en-IN" dirty="0"/>
              <a:t>1</a:t>
            </a:r>
          </a:p>
        </p:txBody>
      </p:sp>
      <p:sp>
        <p:nvSpPr>
          <p:cNvPr id="24" name="TextBox 23"/>
          <p:cNvSpPr txBox="1"/>
          <p:nvPr/>
        </p:nvSpPr>
        <p:spPr>
          <a:xfrm>
            <a:off x="6279704" y="1272733"/>
            <a:ext cx="312906" cy="369332"/>
          </a:xfrm>
          <a:prstGeom prst="rect">
            <a:avLst/>
          </a:prstGeom>
          <a:noFill/>
        </p:spPr>
        <p:txBody>
          <a:bodyPr wrap="none" rtlCol="0">
            <a:spAutoFit/>
          </a:bodyPr>
          <a:lstStyle/>
          <a:p>
            <a:r>
              <a:rPr lang="en-IN" dirty="0" smtClean="0"/>
              <a:t>2</a:t>
            </a:r>
            <a:endParaRPr lang="en-IN" dirty="0"/>
          </a:p>
        </p:txBody>
      </p:sp>
      <p:sp>
        <p:nvSpPr>
          <p:cNvPr id="25" name="TextBox 24"/>
          <p:cNvSpPr txBox="1"/>
          <p:nvPr/>
        </p:nvSpPr>
        <p:spPr>
          <a:xfrm>
            <a:off x="6819475" y="1292628"/>
            <a:ext cx="312906" cy="369332"/>
          </a:xfrm>
          <a:prstGeom prst="rect">
            <a:avLst/>
          </a:prstGeom>
          <a:noFill/>
        </p:spPr>
        <p:txBody>
          <a:bodyPr wrap="none" rtlCol="0">
            <a:spAutoFit/>
          </a:bodyPr>
          <a:lstStyle/>
          <a:p>
            <a:r>
              <a:rPr lang="en-IN" dirty="0" smtClean="0"/>
              <a:t>3</a:t>
            </a:r>
            <a:endParaRPr lang="en-IN" dirty="0"/>
          </a:p>
        </p:txBody>
      </p:sp>
      <p:sp>
        <p:nvSpPr>
          <p:cNvPr id="26" name="TextBox 25"/>
          <p:cNvSpPr txBox="1"/>
          <p:nvPr/>
        </p:nvSpPr>
        <p:spPr>
          <a:xfrm>
            <a:off x="7365379" y="1321481"/>
            <a:ext cx="312906" cy="369332"/>
          </a:xfrm>
          <a:prstGeom prst="rect">
            <a:avLst/>
          </a:prstGeom>
          <a:noFill/>
        </p:spPr>
        <p:txBody>
          <a:bodyPr wrap="none" rtlCol="0">
            <a:spAutoFit/>
          </a:bodyPr>
          <a:lstStyle/>
          <a:p>
            <a:r>
              <a:rPr lang="en-IN" dirty="0" smtClean="0"/>
              <a:t>4</a:t>
            </a:r>
            <a:endParaRPr lang="en-IN" dirty="0"/>
          </a:p>
        </p:txBody>
      </p:sp>
      <p:sp>
        <p:nvSpPr>
          <p:cNvPr id="27" name="TextBox 26"/>
          <p:cNvSpPr txBox="1"/>
          <p:nvPr/>
        </p:nvSpPr>
        <p:spPr>
          <a:xfrm>
            <a:off x="7946333" y="1320706"/>
            <a:ext cx="312906" cy="369332"/>
          </a:xfrm>
          <a:prstGeom prst="rect">
            <a:avLst/>
          </a:prstGeom>
          <a:noFill/>
        </p:spPr>
        <p:txBody>
          <a:bodyPr wrap="none" rtlCol="0">
            <a:spAutoFit/>
          </a:bodyPr>
          <a:lstStyle/>
          <a:p>
            <a:r>
              <a:rPr lang="en-IN" dirty="0" smtClean="0"/>
              <a:t>5</a:t>
            </a:r>
            <a:endParaRPr lang="en-IN" dirty="0"/>
          </a:p>
        </p:txBody>
      </p:sp>
      <p:sp>
        <p:nvSpPr>
          <p:cNvPr id="28" name="TextBox 27"/>
          <p:cNvSpPr txBox="1"/>
          <p:nvPr/>
        </p:nvSpPr>
        <p:spPr>
          <a:xfrm>
            <a:off x="8516881" y="1333831"/>
            <a:ext cx="312906" cy="369332"/>
          </a:xfrm>
          <a:prstGeom prst="rect">
            <a:avLst/>
          </a:prstGeom>
          <a:noFill/>
        </p:spPr>
        <p:txBody>
          <a:bodyPr wrap="none" rtlCol="0">
            <a:spAutoFit/>
          </a:bodyPr>
          <a:lstStyle/>
          <a:p>
            <a:r>
              <a:rPr lang="en-IN" dirty="0" smtClean="0"/>
              <a:t>6</a:t>
            </a:r>
            <a:endParaRPr lang="en-IN" dirty="0"/>
          </a:p>
        </p:txBody>
      </p:sp>
      <p:sp>
        <p:nvSpPr>
          <p:cNvPr id="29" name="TextBox 28"/>
          <p:cNvSpPr txBox="1"/>
          <p:nvPr/>
        </p:nvSpPr>
        <p:spPr>
          <a:xfrm>
            <a:off x="5690381" y="2191752"/>
            <a:ext cx="312906" cy="369332"/>
          </a:xfrm>
          <a:prstGeom prst="rect">
            <a:avLst/>
          </a:prstGeom>
          <a:noFill/>
        </p:spPr>
        <p:txBody>
          <a:bodyPr wrap="none" rtlCol="0">
            <a:spAutoFit/>
          </a:bodyPr>
          <a:lstStyle/>
          <a:p>
            <a:r>
              <a:rPr lang="en-IN" dirty="0"/>
              <a:t>0</a:t>
            </a:r>
          </a:p>
        </p:txBody>
      </p:sp>
      <p:sp>
        <p:nvSpPr>
          <p:cNvPr id="30" name="TextBox 29"/>
          <p:cNvSpPr txBox="1"/>
          <p:nvPr/>
        </p:nvSpPr>
        <p:spPr>
          <a:xfrm>
            <a:off x="6276659" y="2177115"/>
            <a:ext cx="312906" cy="369332"/>
          </a:xfrm>
          <a:prstGeom prst="rect">
            <a:avLst/>
          </a:prstGeom>
          <a:noFill/>
        </p:spPr>
        <p:txBody>
          <a:bodyPr wrap="none" rtlCol="0">
            <a:spAutoFit/>
          </a:bodyPr>
          <a:lstStyle/>
          <a:p>
            <a:r>
              <a:rPr lang="en-IN" dirty="0"/>
              <a:t>0</a:t>
            </a:r>
          </a:p>
        </p:txBody>
      </p:sp>
      <p:sp>
        <p:nvSpPr>
          <p:cNvPr id="31" name="TextBox 30"/>
          <p:cNvSpPr txBox="1"/>
          <p:nvPr/>
        </p:nvSpPr>
        <p:spPr>
          <a:xfrm>
            <a:off x="6819475" y="2191863"/>
            <a:ext cx="312906" cy="369332"/>
          </a:xfrm>
          <a:prstGeom prst="rect">
            <a:avLst/>
          </a:prstGeom>
          <a:noFill/>
        </p:spPr>
        <p:txBody>
          <a:bodyPr wrap="none" rtlCol="0">
            <a:spAutoFit/>
          </a:bodyPr>
          <a:lstStyle/>
          <a:p>
            <a:r>
              <a:rPr lang="en-IN" dirty="0" smtClean="0"/>
              <a:t>1</a:t>
            </a:r>
            <a:endParaRPr lang="en-IN" dirty="0"/>
          </a:p>
        </p:txBody>
      </p:sp>
      <p:sp>
        <p:nvSpPr>
          <p:cNvPr id="32" name="TextBox 31"/>
          <p:cNvSpPr txBox="1"/>
          <p:nvPr/>
        </p:nvSpPr>
        <p:spPr>
          <a:xfrm>
            <a:off x="7353113" y="2177115"/>
            <a:ext cx="312906" cy="369332"/>
          </a:xfrm>
          <a:prstGeom prst="rect">
            <a:avLst/>
          </a:prstGeom>
          <a:noFill/>
        </p:spPr>
        <p:txBody>
          <a:bodyPr wrap="none" rtlCol="0">
            <a:spAutoFit/>
          </a:bodyPr>
          <a:lstStyle/>
          <a:p>
            <a:r>
              <a:rPr lang="en-IN" dirty="0"/>
              <a:t>2</a:t>
            </a:r>
          </a:p>
        </p:txBody>
      </p:sp>
      <p:sp>
        <p:nvSpPr>
          <p:cNvPr id="33" name="TextBox 32"/>
          <p:cNvSpPr txBox="1"/>
          <p:nvPr/>
        </p:nvSpPr>
        <p:spPr>
          <a:xfrm>
            <a:off x="3781025" y="3208689"/>
            <a:ext cx="942887" cy="369332"/>
          </a:xfrm>
          <a:prstGeom prst="rect">
            <a:avLst/>
          </a:prstGeom>
          <a:noFill/>
        </p:spPr>
        <p:txBody>
          <a:bodyPr wrap="none" rtlCol="0">
            <a:spAutoFit/>
          </a:bodyPr>
          <a:lstStyle/>
          <a:p>
            <a:r>
              <a:rPr lang="en-IN" dirty="0" smtClean="0"/>
              <a:t>Step: 4</a:t>
            </a:r>
            <a:endParaRPr lang="en-IN" dirty="0"/>
          </a:p>
        </p:txBody>
      </p:sp>
      <p:sp>
        <p:nvSpPr>
          <p:cNvPr id="64" name="TextBox 63"/>
          <p:cNvSpPr txBox="1"/>
          <p:nvPr/>
        </p:nvSpPr>
        <p:spPr>
          <a:xfrm>
            <a:off x="3764814" y="4956425"/>
            <a:ext cx="942887" cy="369332"/>
          </a:xfrm>
          <a:prstGeom prst="rect">
            <a:avLst/>
          </a:prstGeom>
          <a:noFill/>
        </p:spPr>
        <p:txBody>
          <a:bodyPr wrap="none" rtlCol="0">
            <a:spAutoFit/>
          </a:bodyPr>
          <a:lstStyle/>
          <a:p>
            <a:r>
              <a:rPr lang="en-IN" dirty="0" smtClean="0"/>
              <a:t>Step: 5</a:t>
            </a:r>
            <a:endParaRPr lang="en-IN" dirty="0"/>
          </a:p>
        </p:txBody>
      </p:sp>
      <p:cxnSp>
        <p:nvCxnSpPr>
          <p:cNvPr id="98" name="Straight Connector 97"/>
          <p:cNvCxnSpPr/>
          <p:nvPr/>
        </p:nvCxnSpPr>
        <p:spPr>
          <a:xfrm flipH="1">
            <a:off x="8952918" y="1250295"/>
            <a:ext cx="6499" cy="1328738"/>
          </a:xfrm>
          <a:prstGeom prst="line">
            <a:avLst/>
          </a:prstGeom>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9059057" y="1329031"/>
            <a:ext cx="312906" cy="369332"/>
          </a:xfrm>
          <a:prstGeom prst="rect">
            <a:avLst/>
          </a:prstGeom>
          <a:noFill/>
        </p:spPr>
        <p:txBody>
          <a:bodyPr wrap="none" rtlCol="0">
            <a:spAutoFit/>
          </a:bodyPr>
          <a:lstStyle/>
          <a:p>
            <a:r>
              <a:rPr lang="en-IN" dirty="0"/>
              <a:t>7</a:t>
            </a:r>
          </a:p>
        </p:txBody>
      </p:sp>
      <p:sp>
        <p:nvSpPr>
          <p:cNvPr id="100" name="TextBox 99"/>
          <p:cNvSpPr txBox="1"/>
          <p:nvPr/>
        </p:nvSpPr>
        <p:spPr>
          <a:xfrm>
            <a:off x="9049885" y="1752611"/>
            <a:ext cx="341760" cy="369332"/>
          </a:xfrm>
          <a:prstGeom prst="rect">
            <a:avLst/>
          </a:prstGeom>
          <a:noFill/>
        </p:spPr>
        <p:txBody>
          <a:bodyPr wrap="none" rtlCol="0">
            <a:spAutoFit/>
          </a:bodyPr>
          <a:lstStyle/>
          <a:p>
            <a:r>
              <a:rPr lang="en-IN" dirty="0"/>
              <a:t>a</a:t>
            </a:r>
          </a:p>
        </p:txBody>
      </p:sp>
      <p:sp>
        <p:nvSpPr>
          <p:cNvPr id="101" name="Rectangle 100"/>
          <p:cNvSpPr/>
          <p:nvPr/>
        </p:nvSpPr>
        <p:spPr>
          <a:xfrm>
            <a:off x="5097366" y="2827647"/>
            <a:ext cx="4490867" cy="133659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cxnSp>
        <p:nvCxnSpPr>
          <p:cNvPr id="102" name="Straight Connector 101"/>
          <p:cNvCxnSpPr/>
          <p:nvPr/>
        </p:nvCxnSpPr>
        <p:spPr>
          <a:xfrm>
            <a:off x="5097366" y="3255415"/>
            <a:ext cx="4490867" cy="257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V="1">
            <a:off x="5097366" y="3728481"/>
            <a:ext cx="4490867" cy="60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5562605" y="2824266"/>
            <a:ext cx="6499" cy="1328738"/>
          </a:xfrm>
          <a:prstGeom prst="line">
            <a:avLst/>
          </a:prstGeom>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5136401" y="3255415"/>
            <a:ext cx="341760" cy="369332"/>
          </a:xfrm>
          <a:prstGeom prst="rect">
            <a:avLst/>
          </a:prstGeom>
          <a:noFill/>
        </p:spPr>
        <p:txBody>
          <a:bodyPr wrap="none" rtlCol="0">
            <a:spAutoFit/>
          </a:bodyPr>
          <a:lstStyle/>
          <a:p>
            <a:r>
              <a:rPr lang="en-IN" b="1" dirty="0" smtClean="0"/>
              <a:t>q</a:t>
            </a:r>
            <a:endParaRPr lang="en-IN" b="1" dirty="0"/>
          </a:p>
        </p:txBody>
      </p:sp>
      <p:cxnSp>
        <p:nvCxnSpPr>
          <p:cNvPr id="106" name="Straight Connector 105"/>
          <p:cNvCxnSpPr/>
          <p:nvPr/>
        </p:nvCxnSpPr>
        <p:spPr>
          <a:xfrm flipH="1">
            <a:off x="6139763" y="2832512"/>
            <a:ext cx="6499" cy="13287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a:off x="6723420" y="2840758"/>
            <a:ext cx="6499" cy="13287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flipH="1">
            <a:off x="7279176" y="2824266"/>
            <a:ext cx="6499" cy="13287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flipH="1">
            <a:off x="7819313" y="2840758"/>
            <a:ext cx="6499" cy="13287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flipH="1">
            <a:off x="8412090" y="2824266"/>
            <a:ext cx="6499" cy="1328738"/>
          </a:xfrm>
          <a:prstGeom prst="line">
            <a:avLst/>
          </a:prstGeom>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5164697" y="2821621"/>
            <a:ext cx="341760" cy="369332"/>
          </a:xfrm>
          <a:prstGeom prst="rect">
            <a:avLst/>
          </a:prstGeom>
          <a:noFill/>
        </p:spPr>
        <p:txBody>
          <a:bodyPr wrap="none" rtlCol="0">
            <a:spAutoFit/>
          </a:bodyPr>
          <a:lstStyle/>
          <a:p>
            <a:r>
              <a:rPr lang="en-IN" b="1" dirty="0"/>
              <a:t>p</a:t>
            </a:r>
          </a:p>
        </p:txBody>
      </p:sp>
      <p:sp>
        <p:nvSpPr>
          <p:cNvPr id="112" name="TextBox 111"/>
          <p:cNvSpPr txBox="1"/>
          <p:nvPr/>
        </p:nvSpPr>
        <p:spPr>
          <a:xfrm>
            <a:off x="5138043" y="3701272"/>
            <a:ext cx="340158" cy="369332"/>
          </a:xfrm>
          <a:prstGeom prst="rect">
            <a:avLst/>
          </a:prstGeom>
          <a:noFill/>
        </p:spPr>
        <p:txBody>
          <a:bodyPr wrap="none" rtlCol="0">
            <a:spAutoFit/>
          </a:bodyPr>
          <a:lstStyle/>
          <a:p>
            <a:r>
              <a:rPr lang="el-GR" b="1" dirty="0"/>
              <a:t>π</a:t>
            </a:r>
            <a:endParaRPr lang="en-IN" b="1" dirty="0"/>
          </a:p>
        </p:txBody>
      </p:sp>
      <p:sp>
        <p:nvSpPr>
          <p:cNvPr id="113" name="TextBox 112"/>
          <p:cNvSpPr txBox="1"/>
          <p:nvPr/>
        </p:nvSpPr>
        <p:spPr>
          <a:xfrm>
            <a:off x="5666083" y="3300785"/>
            <a:ext cx="341760" cy="369332"/>
          </a:xfrm>
          <a:prstGeom prst="rect">
            <a:avLst/>
          </a:prstGeom>
          <a:noFill/>
        </p:spPr>
        <p:txBody>
          <a:bodyPr wrap="none" rtlCol="0">
            <a:spAutoFit/>
          </a:bodyPr>
          <a:lstStyle/>
          <a:p>
            <a:r>
              <a:rPr lang="en-IN" dirty="0" smtClean="0"/>
              <a:t>a</a:t>
            </a:r>
            <a:endParaRPr lang="en-IN" dirty="0"/>
          </a:p>
        </p:txBody>
      </p:sp>
      <p:sp>
        <p:nvSpPr>
          <p:cNvPr id="114" name="TextBox 113"/>
          <p:cNvSpPr txBox="1"/>
          <p:nvPr/>
        </p:nvSpPr>
        <p:spPr>
          <a:xfrm>
            <a:off x="6259898" y="3309489"/>
            <a:ext cx="341760" cy="369332"/>
          </a:xfrm>
          <a:prstGeom prst="rect">
            <a:avLst/>
          </a:prstGeom>
          <a:noFill/>
        </p:spPr>
        <p:txBody>
          <a:bodyPr wrap="none" rtlCol="0">
            <a:spAutoFit/>
          </a:bodyPr>
          <a:lstStyle/>
          <a:p>
            <a:r>
              <a:rPr lang="en-IN" dirty="0"/>
              <a:t>b</a:t>
            </a:r>
          </a:p>
        </p:txBody>
      </p:sp>
      <p:sp>
        <p:nvSpPr>
          <p:cNvPr id="115" name="TextBox 114"/>
          <p:cNvSpPr txBox="1"/>
          <p:nvPr/>
        </p:nvSpPr>
        <p:spPr>
          <a:xfrm>
            <a:off x="6804595" y="3317002"/>
            <a:ext cx="341760" cy="369332"/>
          </a:xfrm>
          <a:prstGeom prst="rect">
            <a:avLst/>
          </a:prstGeom>
          <a:noFill/>
        </p:spPr>
        <p:txBody>
          <a:bodyPr wrap="none" rtlCol="0">
            <a:spAutoFit/>
          </a:bodyPr>
          <a:lstStyle/>
          <a:p>
            <a:r>
              <a:rPr lang="en-IN" dirty="0" smtClean="0"/>
              <a:t>a</a:t>
            </a:r>
            <a:endParaRPr lang="en-IN" dirty="0"/>
          </a:p>
        </p:txBody>
      </p:sp>
      <p:sp>
        <p:nvSpPr>
          <p:cNvPr id="116" name="TextBox 115"/>
          <p:cNvSpPr txBox="1"/>
          <p:nvPr/>
        </p:nvSpPr>
        <p:spPr>
          <a:xfrm>
            <a:off x="7339769" y="3311536"/>
            <a:ext cx="341760" cy="369332"/>
          </a:xfrm>
          <a:prstGeom prst="rect">
            <a:avLst/>
          </a:prstGeom>
          <a:noFill/>
        </p:spPr>
        <p:txBody>
          <a:bodyPr wrap="none" rtlCol="0">
            <a:spAutoFit/>
          </a:bodyPr>
          <a:lstStyle/>
          <a:p>
            <a:r>
              <a:rPr lang="en-IN" dirty="0"/>
              <a:t>b</a:t>
            </a:r>
          </a:p>
        </p:txBody>
      </p:sp>
      <p:sp>
        <p:nvSpPr>
          <p:cNvPr id="117" name="TextBox 116"/>
          <p:cNvSpPr txBox="1"/>
          <p:nvPr/>
        </p:nvSpPr>
        <p:spPr>
          <a:xfrm>
            <a:off x="7912852" y="3318763"/>
            <a:ext cx="341760" cy="369332"/>
          </a:xfrm>
          <a:prstGeom prst="rect">
            <a:avLst/>
          </a:prstGeom>
          <a:noFill/>
        </p:spPr>
        <p:txBody>
          <a:bodyPr wrap="none" rtlCol="0">
            <a:spAutoFit/>
          </a:bodyPr>
          <a:lstStyle/>
          <a:p>
            <a:r>
              <a:rPr lang="en-IN" dirty="0" smtClean="0"/>
              <a:t>a</a:t>
            </a:r>
            <a:endParaRPr lang="en-IN" dirty="0"/>
          </a:p>
        </p:txBody>
      </p:sp>
      <p:sp>
        <p:nvSpPr>
          <p:cNvPr id="118" name="TextBox 117"/>
          <p:cNvSpPr txBox="1"/>
          <p:nvPr/>
        </p:nvSpPr>
        <p:spPr>
          <a:xfrm>
            <a:off x="8524140" y="3325622"/>
            <a:ext cx="333746" cy="369332"/>
          </a:xfrm>
          <a:prstGeom prst="rect">
            <a:avLst/>
          </a:prstGeom>
          <a:noFill/>
        </p:spPr>
        <p:txBody>
          <a:bodyPr wrap="none" rtlCol="0">
            <a:spAutoFit/>
          </a:bodyPr>
          <a:lstStyle/>
          <a:p>
            <a:r>
              <a:rPr lang="en-IN" dirty="0"/>
              <a:t>c</a:t>
            </a:r>
          </a:p>
        </p:txBody>
      </p:sp>
      <p:sp>
        <p:nvSpPr>
          <p:cNvPr id="119" name="TextBox 118"/>
          <p:cNvSpPr txBox="1"/>
          <p:nvPr/>
        </p:nvSpPr>
        <p:spPr>
          <a:xfrm>
            <a:off x="5680304" y="2855706"/>
            <a:ext cx="312906" cy="369332"/>
          </a:xfrm>
          <a:prstGeom prst="rect">
            <a:avLst/>
          </a:prstGeom>
          <a:noFill/>
        </p:spPr>
        <p:txBody>
          <a:bodyPr wrap="none" rtlCol="0">
            <a:spAutoFit/>
          </a:bodyPr>
          <a:lstStyle/>
          <a:p>
            <a:r>
              <a:rPr lang="en-IN" dirty="0"/>
              <a:t>1</a:t>
            </a:r>
          </a:p>
        </p:txBody>
      </p:sp>
      <p:sp>
        <p:nvSpPr>
          <p:cNvPr id="120" name="TextBox 119"/>
          <p:cNvSpPr txBox="1"/>
          <p:nvPr/>
        </p:nvSpPr>
        <p:spPr>
          <a:xfrm>
            <a:off x="6282948" y="2838885"/>
            <a:ext cx="312906" cy="369332"/>
          </a:xfrm>
          <a:prstGeom prst="rect">
            <a:avLst/>
          </a:prstGeom>
          <a:noFill/>
        </p:spPr>
        <p:txBody>
          <a:bodyPr wrap="none" rtlCol="0">
            <a:spAutoFit/>
          </a:bodyPr>
          <a:lstStyle/>
          <a:p>
            <a:r>
              <a:rPr lang="en-IN" dirty="0" smtClean="0"/>
              <a:t>2</a:t>
            </a:r>
            <a:endParaRPr lang="en-IN" dirty="0"/>
          </a:p>
        </p:txBody>
      </p:sp>
      <p:sp>
        <p:nvSpPr>
          <p:cNvPr id="121" name="TextBox 120"/>
          <p:cNvSpPr txBox="1"/>
          <p:nvPr/>
        </p:nvSpPr>
        <p:spPr>
          <a:xfrm>
            <a:off x="6822719" y="2858780"/>
            <a:ext cx="312906" cy="369332"/>
          </a:xfrm>
          <a:prstGeom prst="rect">
            <a:avLst/>
          </a:prstGeom>
          <a:noFill/>
        </p:spPr>
        <p:txBody>
          <a:bodyPr wrap="none" rtlCol="0">
            <a:spAutoFit/>
          </a:bodyPr>
          <a:lstStyle/>
          <a:p>
            <a:r>
              <a:rPr lang="en-IN" dirty="0" smtClean="0"/>
              <a:t>3</a:t>
            </a:r>
            <a:endParaRPr lang="en-IN" dirty="0"/>
          </a:p>
        </p:txBody>
      </p:sp>
      <p:sp>
        <p:nvSpPr>
          <p:cNvPr id="122" name="TextBox 121"/>
          <p:cNvSpPr txBox="1"/>
          <p:nvPr/>
        </p:nvSpPr>
        <p:spPr>
          <a:xfrm>
            <a:off x="7368623" y="2887633"/>
            <a:ext cx="312906" cy="369332"/>
          </a:xfrm>
          <a:prstGeom prst="rect">
            <a:avLst/>
          </a:prstGeom>
          <a:noFill/>
        </p:spPr>
        <p:txBody>
          <a:bodyPr wrap="none" rtlCol="0">
            <a:spAutoFit/>
          </a:bodyPr>
          <a:lstStyle/>
          <a:p>
            <a:r>
              <a:rPr lang="en-IN" dirty="0" smtClean="0"/>
              <a:t>4</a:t>
            </a:r>
            <a:endParaRPr lang="en-IN" dirty="0"/>
          </a:p>
        </p:txBody>
      </p:sp>
      <p:sp>
        <p:nvSpPr>
          <p:cNvPr id="123" name="TextBox 122"/>
          <p:cNvSpPr txBox="1"/>
          <p:nvPr/>
        </p:nvSpPr>
        <p:spPr>
          <a:xfrm>
            <a:off x="7949577" y="2886858"/>
            <a:ext cx="312906" cy="369332"/>
          </a:xfrm>
          <a:prstGeom prst="rect">
            <a:avLst/>
          </a:prstGeom>
          <a:noFill/>
        </p:spPr>
        <p:txBody>
          <a:bodyPr wrap="none" rtlCol="0">
            <a:spAutoFit/>
          </a:bodyPr>
          <a:lstStyle/>
          <a:p>
            <a:r>
              <a:rPr lang="en-IN" dirty="0" smtClean="0"/>
              <a:t>5</a:t>
            </a:r>
            <a:endParaRPr lang="en-IN" dirty="0"/>
          </a:p>
        </p:txBody>
      </p:sp>
      <p:sp>
        <p:nvSpPr>
          <p:cNvPr id="124" name="TextBox 123"/>
          <p:cNvSpPr txBox="1"/>
          <p:nvPr/>
        </p:nvSpPr>
        <p:spPr>
          <a:xfrm>
            <a:off x="8520125" y="2899983"/>
            <a:ext cx="312906" cy="369332"/>
          </a:xfrm>
          <a:prstGeom prst="rect">
            <a:avLst/>
          </a:prstGeom>
          <a:noFill/>
        </p:spPr>
        <p:txBody>
          <a:bodyPr wrap="none" rtlCol="0">
            <a:spAutoFit/>
          </a:bodyPr>
          <a:lstStyle/>
          <a:p>
            <a:r>
              <a:rPr lang="en-IN" dirty="0" smtClean="0"/>
              <a:t>6</a:t>
            </a:r>
            <a:endParaRPr lang="en-IN" dirty="0"/>
          </a:p>
        </p:txBody>
      </p:sp>
      <p:sp>
        <p:nvSpPr>
          <p:cNvPr id="125" name="TextBox 124"/>
          <p:cNvSpPr txBox="1"/>
          <p:nvPr/>
        </p:nvSpPr>
        <p:spPr>
          <a:xfrm>
            <a:off x="5693625" y="3757904"/>
            <a:ext cx="312906" cy="369332"/>
          </a:xfrm>
          <a:prstGeom prst="rect">
            <a:avLst/>
          </a:prstGeom>
          <a:noFill/>
        </p:spPr>
        <p:txBody>
          <a:bodyPr wrap="none" rtlCol="0">
            <a:spAutoFit/>
          </a:bodyPr>
          <a:lstStyle/>
          <a:p>
            <a:r>
              <a:rPr lang="en-IN" dirty="0"/>
              <a:t>0</a:t>
            </a:r>
          </a:p>
        </p:txBody>
      </p:sp>
      <p:sp>
        <p:nvSpPr>
          <p:cNvPr id="126" name="TextBox 125"/>
          <p:cNvSpPr txBox="1"/>
          <p:nvPr/>
        </p:nvSpPr>
        <p:spPr>
          <a:xfrm>
            <a:off x="6279903" y="3743267"/>
            <a:ext cx="312906" cy="369332"/>
          </a:xfrm>
          <a:prstGeom prst="rect">
            <a:avLst/>
          </a:prstGeom>
          <a:noFill/>
        </p:spPr>
        <p:txBody>
          <a:bodyPr wrap="none" rtlCol="0">
            <a:spAutoFit/>
          </a:bodyPr>
          <a:lstStyle/>
          <a:p>
            <a:r>
              <a:rPr lang="en-IN" dirty="0"/>
              <a:t>0</a:t>
            </a:r>
          </a:p>
        </p:txBody>
      </p:sp>
      <p:sp>
        <p:nvSpPr>
          <p:cNvPr id="127" name="TextBox 126"/>
          <p:cNvSpPr txBox="1"/>
          <p:nvPr/>
        </p:nvSpPr>
        <p:spPr>
          <a:xfrm>
            <a:off x="6822719" y="3758015"/>
            <a:ext cx="312906" cy="369332"/>
          </a:xfrm>
          <a:prstGeom prst="rect">
            <a:avLst/>
          </a:prstGeom>
          <a:noFill/>
        </p:spPr>
        <p:txBody>
          <a:bodyPr wrap="none" rtlCol="0">
            <a:spAutoFit/>
          </a:bodyPr>
          <a:lstStyle/>
          <a:p>
            <a:r>
              <a:rPr lang="en-IN" dirty="0" smtClean="0"/>
              <a:t>1</a:t>
            </a:r>
            <a:endParaRPr lang="en-IN" dirty="0"/>
          </a:p>
        </p:txBody>
      </p:sp>
      <p:sp>
        <p:nvSpPr>
          <p:cNvPr id="128" name="TextBox 127"/>
          <p:cNvSpPr txBox="1"/>
          <p:nvPr/>
        </p:nvSpPr>
        <p:spPr>
          <a:xfrm>
            <a:off x="7356357" y="3743267"/>
            <a:ext cx="312906" cy="369332"/>
          </a:xfrm>
          <a:prstGeom prst="rect">
            <a:avLst/>
          </a:prstGeom>
          <a:noFill/>
        </p:spPr>
        <p:txBody>
          <a:bodyPr wrap="none" rtlCol="0">
            <a:spAutoFit/>
          </a:bodyPr>
          <a:lstStyle/>
          <a:p>
            <a:r>
              <a:rPr lang="en-IN" dirty="0"/>
              <a:t>2</a:t>
            </a:r>
          </a:p>
        </p:txBody>
      </p:sp>
      <p:cxnSp>
        <p:nvCxnSpPr>
          <p:cNvPr id="129" name="Straight Connector 128"/>
          <p:cNvCxnSpPr/>
          <p:nvPr/>
        </p:nvCxnSpPr>
        <p:spPr>
          <a:xfrm flipH="1">
            <a:off x="8956162" y="2816447"/>
            <a:ext cx="6499" cy="1328738"/>
          </a:xfrm>
          <a:prstGeom prst="line">
            <a:avLst/>
          </a:prstGeom>
        </p:spPr>
        <p:style>
          <a:lnRef idx="1">
            <a:schemeClr val="accent1"/>
          </a:lnRef>
          <a:fillRef idx="0">
            <a:schemeClr val="accent1"/>
          </a:fillRef>
          <a:effectRef idx="0">
            <a:schemeClr val="accent1"/>
          </a:effectRef>
          <a:fontRef idx="minor">
            <a:schemeClr val="tx1"/>
          </a:fontRef>
        </p:style>
      </p:cxnSp>
      <p:sp>
        <p:nvSpPr>
          <p:cNvPr id="130" name="TextBox 129"/>
          <p:cNvSpPr txBox="1"/>
          <p:nvPr/>
        </p:nvSpPr>
        <p:spPr>
          <a:xfrm>
            <a:off x="9062301" y="2895183"/>
            <a:ext cx="312906" cy="369332"/>
          </a:xfrm>
          <a:prstGeom prst="rect">
            <a:avLst/>
          </a:prstGeom>
          <a:noFill/>
        </p:spPr>
        <p:txBody>
          <a:bodyPr wrap="none" rtlCol="0">
            <a:spAutoFit/>
          </a:bodyPr>
          <a:lstStyle/>
          <a:p>
            <a:r>
              <a:rPr lang="en-IN" dirty="0"/>
              <a:t>7</a:t>
            </a:r>
          </a:p>
        </p:txBody>
      </p:sp>
      <p:sp>
        <p:nvSpPr>
          <p:cNvPr id="131" name="TextBox 130"/>
          <p:cNvSpPr txBox="1"/>
          <p:nvPr/>
        </p:nvSpPr>
        <p:spPr>
          <a:xfrm>
            <a:off x="9053129" y="3318763"/>
            <a:ext cx="341760" cy="369332"/>
          </a:xfrm>
          <a:prstGeom prst="rect">
            <a:avLst/>
          </a:prstGeom>
          <a:noFill/>
        </p:spPr>
        <p:txBody>
          <a:bodyPr wrap="none" rtlCol="0">
            <a:spAutoFit/>
          </a:bodyPr>
          <a:lstStyle/>
          <a:p>
            <a:r>
              <a:rPr lang="en-IN" dirty="0"/>
              <a:t>a</a:t>
            </a:r>
          </a:p>
        </p:txBody>
      </p:sp>
      <p:sp>
        <p:nvSpPr>
          <p:cNvPr id="132" name="Rectangle 131"/>
          <p:cNvSpPr/>
          <p:nvPr/>
        </p:nvSpPr>
        <p:spPr>
          <a:xfrm>
            <a:off x="5090882" y="4500809"/>
            <a:ext cx="4490867" cy="133659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cxnSp>
        <p:nvCxnSpPr>
          <p:cNvPr id="133" name="Straight Connector 132"/>
          <p:cNvCxnSpPr/>
          <p:nvPr/>
        </p:nvCxnSpPr>
        <p:spPr>
          <a:xfrm>
            <a:off x="5090882" y="4935062"/>
            <a:ext cx="4490867" cy="257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flipV="1">
            <a:off x="5090882" y="5408128"/>
            <a:ext cx="4490867" cy="60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5556121" y="4503913"/>
            <a:ext cx="6499" cy="1328738"/>
          </a:xfrm>
          <a:prstGeom prst="line">
            <a:avLst/>
          </a:prstGeom>
        </p:spPr>
        <p:style>
          <a:lnRef idx="1">
            <a:schemeClr val="accent1"/>
          </a:lnRef>
          <a:fillRef idx="0">
            <a:schemeClr val="accent1"/>
          </a:fillRef>
          <a:effectRef idx="0">
            <a:schemeClr val="accent1"/>
          </a:effectRef>
          <a:fontRef idx="minor">
            <a:schemeClr val="tx1"/>
          </a:fontRef>
        </p:style>
      </p:cxnSp>
      <p:sp>
        <p:nvSpPr>
          <p:cNvPr id="136" name="TextBox 135"/>
          <p:cNvSpPr txBox="1"/>
          <p:nvPr/>
        </p:nvSpPr>
        <p:spPr>
          <a:xfrm>
            <a:off x="5129917" y="4935062"/>
            <a:ext cx="341760" cy="369332"/>
          </a:xfrm>
          <a:prstGeom prst="rect">
            <a:avLst/>
          </a:prstGeom>
          <a:noFill/>
        </p:spPr>
        <p:txBody>
          <a:bodyPr wrap="none" rtlCol="0">
            <a:spAutoFit/>
          </a:bodyPr>
          <a:lstStyle/>
          <a:p>
            <a:r>
              <a:rPr lang="en-IN" b="1" dirty="0" smtClean="0"/>
              <a:t>q</a:t>
            </a:r>
            <a:endParaRPr lang="en-IN" b="1" dirty="0"/>
          </a:p>
        </p:txBody>
      </p:sp>
      <p:cxnSp>
        <p:nvCxnSpPr>
          <p:cNvPr id="137" name="Straight Connector 136"/>
          <p:cNvCxnSpPr/>
          <p:nvPr/>
        </p:nvCxnSpPr>
        <p:spPr>
          <a:xfrm flipH="1">
            <a:off x="6133279" y="4512159"/>
            <a:ext cx="6499" cy="13287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H="1">
            <a:off x="6716936" y="4520405"/>
            <a:ext cx="6499" cy="13287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flipH="1">
            <a:off x="7272692" y="4503913"/>
            <a:ext cx="6499" cy="13287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flipH="1">
            <a:off x="7812829" y="4520405"/>
            <a:ext cx="6499" cy="13287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flipH="1">
            <a:off x="8405606" y="4503913"/>
            <a:ext cx="6499" cy="1328738"/>
          </a:xfrm>
          <a:prstGeom prst="line">
            <a:avLst/>
          </a:prstGeom>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5158213" y="4501268"/>
            <a:ext cx="341760" cy="369332"/>
          </a:xfrm>
          <a:prstGeom prst="rect">
            <a:avLst/>
          </a:prstGeom>
          <a:noFill/>
        </p:spPr>
        <p:txBody>
          <a:bodyPr wrap="none" rtlCol="0">
            <a:spAutoFit/>
          </a:bodyPr>
          <a:lstStyle/>
          <a:p>
            <a:r>
              <a:rPr lang="en-IN" b="1" dirty="0"/>
              <a:t>p</a:t>
            </a:r>
          </a:p>
        </p:txBody>
      </p:sp>
      <p:sp>
        <p:nvSpPr>
          <p:cNvPr id="143" name="TextBox 142"/>
          <p:cNvSpPr txBox="1"/>
          <p:nvPr/>
        </p:nvSpPr>
        <p:spPr>
          <a:xfrm>
            <a:off x="5131559" y="5380919"/>
            <a:ext cx="340158" cy="369332"/>
          </a:xfrm>
          <a:prstGeom prst="rect">
            <a:avLst/>
          </a:prstGeom>
          <a:noFill/>
        </p:spPr>
        <p:txBody>
          <a:bodyPr wrap="none" rtlCol="0">
            <a:spAutoFit/>
          </a:bodyPr>
          <a:lstStyle/>
          <a:p>
            <a:r>
              <a:rPr lang="el-GR" b="1" dirty="0"/>
              <a:t>π</a:t>
            </a:r>
            <a:endParaRPr lang="en-IN" b="1" dirty="0"/>
          </a:p>
        </p:txBody>
      </p:sp>
      <p:sp>
        <p:nvSpPr>
          <p:cNvPr id="144" name="TextBox 143"/>
          <p:cNvSpPr txBox="1"/>
          <p:nvPr/>
        </p:nvSpPr>
        <p:spPr>
          <a:xfrm>
            <a:off x="5659599" y="4980432"/>
            <a:ext cx="341760" cy="369332"/>
          </a:xfrm>
          <a:prstGeom prst="rect">
            <a:avLst/>
          </a:prstGeom>
          <a:noFill/>
        </p:spPr>
        <p:txBody>
          <a:bodyPr wrap="none" rtlCol="0">
            <a:spAutoFit/>
          </a:bodyPr>
          <a:lstStyle/>
          <a:p>
            <a:r>
              <a:rPr lang="en-IN" dirty="0" smtClean="0"/>
              <a:t>a</a:t>
            </a:r>
            <a:endParaRPr lang="en-IN" dirty="0"/>
          </a:p>
        </p:txBody>
      </p:sp>
      <p:sp>
        <p:nvSpPr>
          <p:cNvPr id="145" name="TextBox 144"/>
          <p:cNvSpPr txBox="1"/>
          <p:nvPr/>
        </p:nvSpPr>
        <p:spPr>
          <a:xfrm>
            <a:off x="6253414" y="4989136"/>
            <a:ext cx="341760" cy="369332"/>
          </a:xfrm>
          <a:prstGeom prst="rect">
            <a:avLst/>
          </a:prstGeom>
          <a:noFill/>
        </p:spPr>
        <p:txBody>
          <a:bodyPr wrap="none" rtlCol="0">
            <a:spAutoFit/>
          </a:bodyPr>
          <a:lstStyle/>
          <a:p>
            <a:r>
              <a:rPr lang="en-IN" dirty="0"/>
              <a:t>b</a:t>
            </a:r>
          </a:p>
        </p:txBody>
      </p:sp>
      <p:sp>
        <p:nvSpPr>
          <p:cNvPr id="146" name="TextBox 145"/>
          <p:cNvSpPr txBox="1"/>
          <p:nvPr/>
        </p:nvSpPr>
        <p:spPr>
          <a:xfrm>
            <a:off x="6798111" y="4996649"/>
            <a:ext cx="341760" cy="369332"/>
          </a:xfrm>
          <a:prstGeom prst="rect">
            <a:avLst/>
          </a:prstGeom>
          <a:noFill/>
        </p:spPr>
        <p:txBody>
          <a:bodyPr wrap="none" rtlCol="0">
            <a:spAutoFit/>
          </a:bodyPr>
          <a:lstStyle/>
          <a:p>
            <a:r>
              <a:rPr lang="en-IN" dirty="0" smtClean="0"/>
              <a:t>a</a:t>
            </a:r>
            <a:endParaRPr lang="en-IN" dirty="0"/>
          </a:p>
        </p:txBody>
      </p:sp>
      <p:sp>
        <p:nvSpPr>
          <p:cNvPr id="147" name="TextBox 146"/>
          <p:cNvSpPr txBox="1"/>
          <p:nvPr/>
        </p:nvSpPr>
        <p:spPr>
          <a:xfrm>
            <a:off x="7333285" y="4991183"/>
            <a:ext cx="341760" cy="369332"/>
          </a:xfrm>
          <a:prstGeom prst="rect">
            <a:avLst/>
          </a:prstGeom>
          <a:noFill/>
        </p:spPr>
        <p:txBody>
          <a:bodyPr wrap="none" rtlCol="0">
            <a:spAutoFit/>
          </a:bodyPr>
          <a:lstStyle/>
          <a:p>
            <a:r>
              <a:rPr lang="en-IN" dirty="0"/>
              <a:t>b</a:t>
            </a:r>
          </a:p>
        </p:txBody>
      </p:sp>
      <p:sp>
        <p:nvSpPr>
          <p:cNvPr id="148" name="TextBox 147"/>
          <p:cNvSpPr txBox="1"/>
          <p:nvPr/>
        </p:nvSpPr>
        <p:spPr>
          <a:xfrm>
            <a:off x="7906368" y="4998410"/>
            <a:ext cx="341760" cy="369332"/>
          </a:xfrm>
          <a:prstGeom prst="rect">
            <a:avLst/>
          </a:prstGeom>
          <a:noFill/>
        </p:spPr>
        <p:txBody>
          <a:bodyPr wrap="none" rtlCol="0">
            <a:spAutoFit/>
          </a:bodyPr>
          <a:lstStyle/>
          <a:p>
            <a:r>
              <a:rPr lang="en-IN" dirty="0" smtClean="0"/>
              <a:t>a</a:t>
            </a:r>
            <a:endParaRPr lang="en-IN" dirty="0"/>
          </a:p>
        </p:txBody>
      </p:sp>
      <p:sp>
        <p:nvSpPr>
          <p:cNvPr id="149" name="TextBox 148"/>
          <p:cNvSpPr txBox="1"/>
          <p:nvPr/>
        </p:nvSpPr>
        <p:spPr>
          <a:xfrm>
            <a:off x="8517656" y="5005269"/>
            <a:ext cx="333746" cy="369332"/>
          </a:xfrm>
          <a:prstGeom prst="rect">
            <a:avLst/>
          </a:prstGeom>
          <a:noFill/>
        </p:spPr>
        <p:txBody>
          <a:bodyPr wrap="none" rtlCol="0">
            <a:spAutoFit/>
          </a:bodyPr>
          <a:lstStyle/>
          <a:p>
            <a:r>
              <a:rPr lang="en-IN" dirty="0"/>
              <a:t>c</a:t>
            </a:r>
          </a:p>
        </p:txBody>
      </p:sp>
      <p:sp>
        <p:nvSpPr>
          <p:cNvPr id="150" name="TextBox 149"/>
          <p:cNvSpPr txBox="1"/>
          <p:nvPr/>
        </p:nvSpPr>
        <p:spPr>
          <a:xfrm>
            <a:off x="5673820" y="4535353"/>
            <a:ext cx="312906" cy="369332"/>
          </a:xfrm>
          <a:prstGeom prst="rect">
            <a:avLst/>
          </a:prstGeom>
          <a:noFill/>
        </p:spPr>
        <p:txBody>
          <a:bodyPr wrap="none" rtlCol="0">
            <a:spAutoFit/>
          </a:bodyPr>
          <a:lstStyle/>
          <a:p>
            <a:r>
              <a:rPr lang="en-IN" dirty="0"/>
              <a:t>1</a:t>
            </a:r>
          </a:p>
        </p:txBody>
      </p:sp>
      <p:sp>
        <p:nvSpPr>
          <p:cNvPr id="151" name="TextBox 150"/>
          <p:cNvSpPr txBox="1"/>
          <p:nvPr/>
        </p:nvSpPr>
        <p:spPr>
          <a:xfrm>
            <a:off x="6276464" y="4518532"/>
            <a:ext cx="312906" cy="369332"/>
          </a:xfrm>
          <a:prstGeom prst="rect">
            <a:avLst/>
          </a:prstGeom>
          <a:noFill/>
        </p:spPr>
        <p:txBody>
          <a:bodyPr wrap="none" rtlCol="0">
            <a:spAutoFit/>
          </a:bodyPr>
          <a:lstStyle/>
          <a:p>
            <a:r>
              <a:rPr lang="en-IN" dirty="0" smtClean="0"/>
              <a:t>2</a:t>
            </a:r>
            <a:endParaRPr lang="en-IN" dirty="0"/>
          </a:p>
        </p:txBody>
      </p:sp>
      <p:sp>
        <p:nvSpPr>
          <p:cNvPr id="152" name="TextBox 151"/>
          <p:cNvSpPr txBox="1"/>
          <p:nvPr/>
        </p:nvSpPr>
        <p:spPr>
          <a:xfrm>
            <a:off x="6816235" y="4538427"/>
            <a:ext cx="312906" cy="369332"/>
          </a:xfrm>
          <a:prstGeom prst="rect">
            <a:avLst/>
          </a:prstGeom>
          <a:noFill/>
        </p:spPr>
        <p:txBody>
          <a:bodyPr wrap="none" rtlCol="0">
            <a:spAutoFit/>
          </a:bodyPr>
          <a:lstStyle/>
          <a:p>
            <a:r>
              <a:rPr lang="en-IN" dirty="0" smtClean="0"/>
              <a:t>3</a:t>
            </a:r>
            <a:endParaRPr lang="en-IN" dirty="0"/>
          </a:p>
        </p:txBody>
      </p:sp>
      <p:sp>
        <p:nvSpPr>
          <p:cNvPr id="153" name="TextBox 152"/>
          <p:cNvSpPr txBox="1"/>
          <p:nvPr/>
        </p:nvSpPr>
        <p:spPr>
          <a:xfrm>
            <a:off x="7362139" y="4567280"/>
            <a:ext cx="312906" cy="369332"/>
          </a:xfrm>
          <a:prstGeom prst="rect">
            <a:avLst/>
          </a:prstGeom>
          <a:noFill/>
        </p:spPr>
        <p:txBody>
          <a:bodyPr wrap="none" rtlCol="0">
            <a:spAutoFit/>
          </a:bodyPr>
          <a:lstStyle/>
          <a:p>
            <a:r>
              <a:rPr lang="en-IN" dirty="0" smtClean="0"/>
              <a:t>4</a:t>
            </a:r>
            <a:endParaRPr lang="en-IN" dirty="0"/>
          </a:p>
        </p:txBody>
      </p:sp>
      <p:sp>
        <p:nvSpPr>
          <p:cNvPr id="154" name="TextBox 153"/>
          <p:cNvSpPr txBox="1"/>
          <p:nvPr/>
        </p:nvSpPr>
        <p:spPr>
          <a:xfrm>
            <a:off x="7943093" y="4566505"/>
            <a:ext cx="312906" cy="369332"/>
          </a:xfrm>
          <a:prstGeom prst="rect">
            <a:avLst/>
          </a:prstGeom>
          <a:noFill/>
        </p:spPr>
        <p:txBody>
          <a:bodyPr wrap="none" rtlCol="0">
            <a:spAutoFit/>
          </a:bodyPr>
          <a:lstStyle/>
          <a:p>
            <a:r>
              <a:rPr lang="en-IN" dirty="0" smtClean="0"/>
              <a:t>5</a:t>
            </a:r>
            <a:endParaRPr lang="en-IN" dirty="0"/>
          </a:p>
        </p:txBody>
      </p:sp>
      <p:sp>
        <p:nvSpPr>
          <p:cNvPr id="155" name="TextBox 154"/>
          <p:cNvSpPr txBox="1"/>
          <p:nvPr/>
        </p:nvSpPr>
        <p:spPr>
          <a:xfrm>
            <a:off x="8513641" y="4579630"/>
            <a:ext cx="312906" cy="369332"/>
          </a:xfrm>
          <a:prstGeom prst="rect">
            <a:avLst/>
          </a:prstGeom>
          <a:noFill/>
        </p:spPr>
        <p:txBody>
          <a:bodyPr wrap="none" rtlCol="0">
            <a:spAutoFit/>
          </a:bodyPr>
          <a:lstStyle/>
          <a:p>
            <a:r>
              <a:rPr lang="en-IN" dirty="0" smtClean="0"/>
              <a:t>6</a:t>
            </a:r>
            <a:endParaRPr lang="en-IN" dirty="0"/>
          </a:p>
        </p:txBody>
      </p:sp>
      <p:sp>
        <p:nvSpPr>
          <p:cNvPr id="156" name="TextBox 155"/>
          <p:cNvSpPr txBox="1"/>
          <p:nvPr/>
        </p:nvSpPr>
        <p:spPr>
          <a:xfrm>
            <a:off x="5687141" y="5437551"/>
            <a:ext cx="312906" cy="369332"/>
          </a:xfrm>
          <a:prstGeom prst="rect">
            <a:avLst/>
          </a:prstGeom>
          <a:noFill/>
        </p:spPr>
        <p:txBody>
          <a:bodyPr wrap="none" rtlCol="0">
            <a:spAutoFit/>
          </a:bodyPr>
          <a:lstStyle/>
          <a:p>
            <a:r>
              <a:rPr lang="en-IN" dirty="0"/>
              <a:t>0</a:t>
            </a:r>
          </a:p>
        </p:txBody>
      </p:sp>
      <p:sp>
        <p:nvSpPr>
          <p:cNvPr id="157" name="TextBox 156"/>
          <p:cNvSpPr txBox="1"/>
          <p:nvPr/>
        </p:nvSpPr>
        <p:spPr>
          <a:xfrm>
            <a:off x="6273419" y="5422914"/>
            <a:ext cx="312906" cy="369332"/>
          </a:xfrm>
          <a:prstGeom prst="rect">
            <a:avLst/>
          </a:prstGeom>
          <a:noFill/>
        </p:spPr>
        <p:txBody>
          <a:bodyPr wrap="none" rtlCol="0">
            <a:spAutoFit/>
          </a:bodyPr>
          <a:lstStyle/>
          <a:p>
            <a:r>
              <a:rPr lang="en-IN" dirty="0"/>
              <a:t>0</a:t>
            </a:r>
          </a:p>
        </p:txBody>
      </p:sp>
      <p:sp>
        <p:nvSpPr>
          <p:cNvPr id="158" name="TextBox 157"/>
          <p:cNvSpPr txBox="1"/>
          <p:nvPr/>
        </p:nvSpPr>
        <p:spPr>
          <a:xfrm>
            <a:off x="6816235" y="5437662"/>
            <a:ext cx="312906" cy="369332"/>
          </a:xfrm>
          <a:prstGeom prst="rect">
            <a:avLst/>
          </a:prstGeom>
          <a:noFill/>
        </p:spPr>
        <p:txBody>
          <a:bodyPr wrap="none" rtlCol="0">
            <a:spAutoFit/>
          </a:bodyPr>
          <a:lstStyle/>
          <a:p>
            <a:r>
              <a:rPr lang="en-IN" dirty="0" smtClean="0"/>
              <a:t>1</a:t>
            </a:r>
            <a:endParaRPr lang="en-IN" dirty="0"/>
          </a:p>
        </p:txBody>
      </p:sp>
      <p:sp>
        <p:nvSpPr>
          <p:cNvPr id="159" name="TextBox 158"/>
          <p:cNvSpPr txBox="1"/>
          <p:nvPr/>
        </p:nvSpPr>
        <p:spPr>
          <a:xfrm>
            <a:off x="7349873" y="5422914"/>
            <a:ext cx="312906" cy="369332"/>
          </a:xfrm>
          <a:prstGeom prst="rect">
            <a:avLst/>
          </a:prstGeom>
          <a:noFill/>
        </p:spPr>
        <p:txBody>
          <a:bodyPr wrap="none" rtlCol="0">
            <a:spAutoFit/>
          </a:bodyPr>
          <a:lstStyle/>
          <a:p>
            <a:r>
              <a:rPr lang="en-IN" dirty="0"/>
              <a:t>2</a:t>
            </a:r>
          </a:p>
        </p:txBody>
      </p:sp>
      <p:cxnSp>
        <p:nvCxnSpPr>
          <p:cNvPr id="160" name="Straight Connector 159"/>
          <p:cNvCxnSpPr/>
          <p:nvPr/>
        </p:nvCxnSpPr>
        <p:spPr>
          <a:xfrm flipH="1">
            <a:off x="8949678" y="4496094"/>
            <a:ext cx="6499" cy="1328738"/>
          </a:xfrm>
          <a:prstGeom prst="line">
            <a:avLst/>
          </a:prstGeom>
        </p:spPr>
        <p:style>
          <a:lnRef idx="1">
            <a:schemeClr val="accent1"/>
          </a:lnRef>
          <a:fillRef idx="0">
            <a:schemeClr val="accent1"/>
          </a:fillRef>
          <a:effectRef idx="0">
            <a:schemeClr val="accent1"/>
          </a:effectRef>
          <a:fontRef idx="minor">
            <a:schemeClr val="tx1"/>
          </a:fontRef>
        </p:style>
      </p:cxnSp>
      <p:sp>
        <p:nvSpPr>
          <p:cNvPr id="161" name="TextBox 160"/>
          <p:cNvSpPr txBox="1"/>
          <p:nvPr/>
        </p:nvSpPr>
        <p:spPr>
          <a:xfrm>
            <a:off x="9055817" y="4574830"/>
            <a:ext cx="312906" cy="369332"/>
          </a:xfrm>
          <a:prstGeom prst="rect">
            <a:avLst/>
          </a:prstGeom>
          <a:noFill/>
        </p:spPr>
        <p:txBody>
          <a:bodyPr wrap="none" rtlCol="0">
            <a:spAutoFit/>
          </a:bodyPr>
          <a:lstStyle/>
          <a:p>
            <a:r>
              <a:rPr lang="en-IN" dirty="0"/>
              <a:t>7</a:t>
            </a:r>
          </a:p>
        </p:txBody>
      </p:sp>
      <p:sp>
        <p:nvSpPr>
          <p:cNvPr id="162" name="TextBox 161"/>
          <p:cNvSpPr txBox="1"/>
          <p:nvPr/>
        </p:nvSpPr>
        <p:spPr>
          <a:xfrm>
            <a:off x="9046645" y="4998410"/>
            <a:ext cx="341760" cy="369332"/>
          </a:xfrm>
          <a:prstGeom prst="rect">
            <a:avLst/>
          </a:prstGeom>
          <a:noFill/>
        </p:spPr>
        <p:txBody>
          <a:bodyPr wrap="none" rtlCol="0">
            <a:spAutoFit/>
          </a:bodyPr>
          <a:lstStyle/>
          <a:p>
            <a:r>
              <a:rPr lang="en-IN" dirty="0"/>
              <a:t>a</a:t>
            </a:r>
          </a:p>
        </p:txBody>
      </p:sp>
      <p:sp>
        <p:nvSpPr>
          <p:cNvPr id="164" name="TextBox 163"/>
          <p:cNvSpPr txBox="1"/>
          <p:nvPr/>
        </p:nvSpPr>
        <p:spPr>
          <a:xfrm>
            <a:off x="7927279" y="3741143"/>
            <a:ext cx="312906" cy="369332"/>
          </a:xfrm>
          <a:prstGeom prst="rect">
            <a:avLst/>
          </a:prstGeom>
          <a:noFill/>
        </p:spPr>
        <p:txBody>
          <a:bodyPr wrap="none" rtlCol="0">
            <a:spAutoFit/>
          </a:bodyPr>
          <a:lstStyle/>
          <a:p>
            <a:r>
              <a:rPr lang="en-IN" dirty="0" smtClean="0"/>
              <a:t>3</a:t>
            </a:r>
            <a:endParaRPr lang="en-IN" dirty="0"/>
          </a:p>
        </p:txBody>
      </p:sp>
      <p:sp>
        <p:nvSpPr>
          <p:cNvPr id="166" name="TextBox 165"/>
          <p:cNvSpPr txBox="1"/>
          <p:nvPr/>
        </p:nvSpPr>
        <p:spPr>
          <a:xfrm>
            <a:off x="7920795" y="5437551"/>
            <a:ext cx="312906" cy="369332"/>
          </a:xfrm>
          <a:prstGeom prst="rect">
            <a:avLst/>
          </a:prstGeom>
          <a:noFill/>
        </p:spPr>
        <p:txBody>
          <a:bodyPr wrap="none" rtlCol="0">
            <a:spAutoFit/>
          </a:bodyPr>
          <a:lstStyle/>
          <a:p>
            <a:r>
              <a:rPr lang="en-IN" dirty="0" smtClean="0"/>
              <a:t>3</a:t>
            </a:r>
            <a:endParaRPr lang="en-IN" dirty="0"/>
          </a:p>
        </p:txBody>
      </p:sp>
      <p:sp>
        <p:nvSpPr>
          <p:cNvPr id="167" name="TextBox 166"/>
          <p:cNvSpPr txBox="1"/>
          <p:nvPr/>
        </p:nvSpPr>
        <p:spPr>
          <a:xfrm>
            <a:off x="8507073" y="5440063"/>
            <a:ext cx="312906" cy="369332"/>
          </a:xfrm>
          <a:prstGeom prst="rect">
            <a:avLst/>
          </a:prstGeom>
          <a:noFill/>
        </p:spPr>
        <p:txBody>
          <a:bodyPr wrap="none" rtlCol="0">
            <a:spAutoFit/>
          </a:bodyPr>
          <a:lstStyle/>
          <a:p>
            <a:r>
              <a:rPr lang="en-IN" dirty="0"/>
              <a:t>0</a:t>
            </a:r>
          </a:p>
        </p:txBody>
      </p:sp>
    </p:spTree>
    <p:extLst>
      <p:ext uri="{BB962C8B-B14F-4D97-AF65-F5344CB8AC3E}">
        <p14:creationId xmlns:p14="http://schemas.microsoft.com/office/powerpoint/2010/main" val="18470324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505413" y="3017379"/>
            <a:ext cx="942887" cy="369332"/>
          </a:xfrm>
          <a:prstGeom prst="rect">
            <a:avLst/>
          </a:prstGeom>
          <a:noFill/>
        </p:spPr>
        <p:txBody>
          <a:bodyPr wrap="none" rtlCol="0">
            <a:spAutoFit/>
          </a:bodyPr>
          <a:lstStyle/>
          <a:p>
            <a:r>
              <a:rPr lang="en-IN" dirty="0" smtClean="0"/>
              <a:t>Step: 6</a:t>
            </a:r>
            <a:endParaRPr lang="en-IN" dirty="0"/>
          </a:p>
        </p:txBody>
      </p:sp>
      <p:sp>
        <p:nvSpPr>
          <p:cNvPr id="6" name="Rectangle 5"/>
          <p:cNvSpPr/>
          <p:nvPr/>
        </p:nvSpPr>
        <p:spPr>
          <a:xfrm>
            <a:off x="4818511" y="2581218"/>
            <a:ext cx="4490867" cy="133659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cxnSp>
        <p:nvCxnSpPr>
          <p:cNvPr id="7" name="Straight Connector 6"/>
          <p:cNvCxnSpPr/>
          <p:nvPr/>
        </p:nvCxnSpPr>
        <p:spPr>
          <a:xfrm>
            <a:off x="4831481" y="3008986"/>
            <a:ext cx="4490867" cy="25744"/>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4831481" y="3482052"/>
            <a:ext cx="4490867" cy="6079"/>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5296720" y="2577837"/>
            <a:ext cx="6499" cy="1328738"/>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870516" y="3008986"/>
            <a:ext cx="341760" cy="369332"/>
          </a:xfrm>
          <a:prstGeom prst="rect">
            <a:avLst/>
          </a:prstGeom>
          <a:noFill/>
        </p:spPr>
        <p:txBody>
          <a:bodyPr wrap="none" rtlCol="0">
            <a:spAutoFit/>
          </a:bodyPr>
          <a:lstStyle/>
          <a:p>
            <a:r>
              <a:rPr lang="en-IN" b="1" dirty="0" smtClean="0"/>
              <a:t>q</a:t>
            </a:r>
            <a:endParaRPr lang="en-IN" b="1" dirty="0"/>
          </a:p>
        </p:txBody>
      </p:sp>
      <p:cxnSp>
        <p:nvCxnSpPr>
          <p:cNvPr id="11" name="Straight Connector 10"/>
          <p:cNvCxnSpPr/>
          <p:nvPr/>
        </p:nvCxnSpPr>
        <p:spPr>
          <a:xfrm flipH="1">
            <a:off x="5873878" y="2586083"/>
            <a:ext cx="6499" cy="13287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6457535" y="2594329"/>
            <a:ext cx="6499" cy="13287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7013291" y="2577837"/>
            <a:ext cx="6499" cy="13287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7553428" y="2594329"/>
            <a:ext cx="6499" cy="13287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8146205" y="2577837"/>
            <a:ext cx="6499" cy="1328738"/>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898812" y="2575192"/>
            <a:ext cx="341760" cy="369332"/>
          </a:xfrm>
          <a:prstGeom prst="rect">
            <a:avLst/>
          </a:prstGeom>
          <a:noFill/>
        </p:spPr>
        <p:txBody>
          <a:bodyPr wrap="none" rtlCol="0">
            <a:spAutoFit/>
          </a:bodyPr>
          <a:lstStyle/>
          <a:p>
            <a:r>
              <a:rPr lang="en-IN" b="1" dirty="0"/>
              <a:t>p</a:t>
            </a:r>
          </a:p>
        </p:txBody>
      </p:sp>
      <p:sp>
        <p:nvSpPr>
          <p:cNvPr id="17" name="TextBox 16"/>
          <p:cNvSpPr txBox="1"/>
          <p:nvPr/>
        </p:nvSpPr>
        <p:spPr>
          <a:xfrm>
            <a:off x="4872158" y="3454843"/>
            <a:ext cx="340158" cy="369332"/>
          </a:xfrm>
          <a:prstGeom prst="rect">
            <a:avLst/>
          </a:prstGeom>
          <a:noFill/>
        </p:spPr>
        <p:txBody>
          <a:bodyPr wrap="none" rtlCol="0">
            <a:spAutoFit/>
          </a:bodyPr>
          <a:lstStyle/>
          <a:p>
            <a:r>
              <a:rPr lang="el-GR" b="1" dirty="0"/>
              <a:t>π</a:t>
            </a:r>
            <a:endParaRPr lang="en-IN" b="1" dirty="0"/>
          </a:p>
        </p:txBody>
      </p:sp>
      <p:sp>
        <p:nvSpPr>
          <p:cNvPr id="18" name="TextBox 17"/>
          <p:cNvSpPr txBox="1"/>
          <p:nvPr/>
        </p:nvSpPr>
        <p:spPr>
          <a:xfrm>
            <a:off x="5400198" y="3054356"/>
            <a:ext cx="341760" cy="369332"/>
          </a:xfrm>
          <a:prstGeom prst="rect">
            <a:avLst/>
          </a:prstGeom>
          <a:noFill/>
        </p:spPr>
        <p:txBody>
          <a:bodyPr wrap="none" rtlCol="0">
            <a:spAutoFit/>
          </a:bodyPr>
          <a:lstStyle/>
          <a:p>
            <a:r>
              <a:rPr lang="en-IN" dirty="0" smtClean="0"/>
              <a:t>a</a:t>
            </a:r>
            <a:endParaRPr lang="en-IN" dirty="0"/>
          </a:p>
        </p:txBody>
      </p:sp>
      <p:sp>
        <p:nvSpPr>
          <p:cNvPr id="19" name="TextBox 18"/>
          <p:cNvSpPr txBox="1"/>
          <p:nvPr/>
        </p:nvSpPr>
        <p:spPr>
          <a:xfrm>
            <a:off x="5994013" y="3063060"/>
            <a:ext cx="341760" cy="369332"/>
          </a:xfrm>
          <a:prstGeom prst="rect">
            <a:avLst/>
          </a:prstGeom>
          <a:noFill/>
        </p:spPr>
        <p:txBody>
          <a:bodyPr wrap="none" rtlCol="0">
            <a:spAutoFit/>
          </a:bodyPr>
          <a:lstStyle/>
          <a:p>
            <a:r>
              <a:rPr lang="en-IN" dirty="0"/>
              <a:t>b</a:t>
            </a:r>
          </a:p>
        </p:txBody>
      </p:sp>
      <p:sp>
        <p:nvSpPr>
          <p:cNvPr id="20" name="TextBox 19"/>
          <p:cNvSpPr txBox="1"/>
          <p:nvPr/>
        </p:nvSpPr>
        <p:spPr>
          <a:xfrm>
            <a:off x="6538710" y="3070573"/>
            <a:ext cx="341760" cy="369332"/>
          </a:xfrm>
          <a:prstGeom prst="rect">
            <a:avLst/>
          </a:prstGeom>
          <a:noFill/>
        </p:spPr>
        <p:txBody>
          <a:bodyPr wrap="none" rtlCol="0">
            <a:spAutoFit/>
          </a:bodyPr>
          <a:lstStyle/>
          <a:p>
            <a:r>
              <a:rPr lang="en-IN" dirty="0" smtClean="0"/>
              <a:t>a</a:t>
            </a:r>
            <a:endParaRPr lang="en-IN" dirty="0"/>
          </a:p>
        </p:txBody>
      </p:sp>
      <p:sp>
        <p:nvSpPr>
          <p:cNvPr id="21" name="TextBox 20"/>
          <p:cNvSpPr txBox="1"/>
          <p:nvPr/>
        </p:nvSpPr>
        <p:spPr>
          <a:xfrm>
            <a:off x="7073884" y="3065107"/>
            <a:ext cx="341760" cy="369332"/>
          </a:xfrm>
          <a:prstGeom prst="rect">
            <a:avLst/>
          </a:prstGeom>
          <a:noFill/>
        </p:spPr>
        <p:txBody>
          <a:bodyPr wrap="none" rtlCol="0">
            <a:spAutoFit/>
          </a:bodyPr>
          <a:lstStyle/>
          <a:p>
            <a:r>
              <a:rPr lang="en-IN" dirty="0"/>
              <a:t>b</a:t>
            </a:r>
          </a:p>
        </p:txBody>
      </p:sp>
      <p:sp>
        <p:nvSpPr>
          <p:cNvPr id="22" name="TextBox 21"/>
          <p:cNvSpPr txBox="1"/>
          <p:nvPr/>
        </p:nvSpPr>
        <p:spPr>
          <a:xfrm>
            <a:off x="7646967" y="3072334"/>
            <a:ext cx="341760" cy="369332"/>
          </a:xfrm>
          <a:prstGeom prst="rect">
            <a:avLst/>
          </a:prstGeom>
          <a:noFill/>
        </p:spPr>
        <p:txBody>
          <a:bodyPr wrap="none" rtlCol="0">
            <a:spAutoFit/>
          </a:bodyPr>
          <a:lstStyle/>
          <a:p>
            <a:r>
              <a:rPr lang="en-IN" dirty="0" smtClean="0"/>
              <a:t>a</a:t>
            </a:r>
            <a:endParaRPr lang="en-IN" dirty="0"/>
          </a:p>
        </p:txBody>
      </p:sp>
      <p:sp>
        <p:nvSpPr>
          <p:cNvPr id="23" name="TextBox 22"/>
          <p:cNvSpPr txBox="1"/>
          <p:nvPr/>
        </p:nvSpPr>
        <p:spPr>
          <a:xfrm>
            <a:off x="8258255" y="3079193"/>
            <a:ext cx="333746" cy="369332"/>
          </a:xfrm>
          <a:prstGeom prst="rect">
            <a:avLst/>
          </a:prstGeom>
          <a:noFill/>
        </p:spPr>
        <p:txBody>
          <a:bodyPr wrap="none" rtlCol="0">
            <a:spAutoFit/>
          </a:bodyPr>
          <a:lstStyle/>
          <a:p>
            <a:r>
              <a:rPr lang="en-IN" dirty="0"/>
              <a:t>c</a:t>
            </a:r>
          </a:p>
        </p:txBody>
      </p:sp>
      <p:sp>
        <p:nvSpPr>
          <p:cNvPr id="24" name="TextBox 23"/>
          <p:cNvSpPr txBox="1"/>
          <p:nvPr/>
        </p:nvSpPr>
        <p:spPr>
          <a:xfrm>
            <a:off x="5414419" y="2609277"/>
            <a:ext cx="312906" cy="369332"/>
          </a:xfrm>
          <a:prstGeom prst="rect">
            <a:avLst/>
          </a:prstGeom>
          <a:noFill/>
        </p:spPr>
        <p:txBody>
          <a:bodyPr wrap="none" rtlCol="0">
            <a:spAutoFit/>
          </a:bodyPr>
          <a:lstStyle/>
          <a:p>
            <a:r>
              <a:rPr lang="en-IN" dirty="0"/>
              <a:t>1</a:t>
            </a:r>
          </a:p>
        </p:txBody>
      </p:sp>
      <p:sp>
        <p:nvSpPr>
          <p:cNvPr id="25" name="TextBox 24"/>
          <p:cNvSpPr txBox="1"/>
          <p:nvPr/>
        </p:nvSpPr>
        <p:spPr>
          <a:xfrm>
            <a:off x="6017063" y="2592456"/>
            <a:ext cx="312906" cy="369332"/>
          </a:xfrm>
          <a:prstGeom prst="rect">
            <a:avLst/>
          </a:prstGeom>
          <a:noFill/>
        </p:spPr>
        <p:txBody>
          <a:bodyPr wrap="none" rtlCol="0">
            <a:spAutoFit/>
          </a:bodyPr>
          <a:lstStyle/>
          <a:p>
            <a:r>
              <a:rPr lang="en-IN" dirty="0" smtClean="0"/>
              <a:t>2</a:t>
            </a:r>
            <a:endParaRPr lang="en-IN" dirty="0"/>
          </a:p>
        </p:txBody>
      </p:sp>
      <p:sp>
        <p:nvSpPr>
          <p:cNvPr id="26" name="TextBox 25"/>
          <p:cNvSpPr txBox="1"/>
          <p:nvPr/>
        </p:nvSpPr>
        <p:spPr>
          <a:xfrm>
            <a:off x="6556834" y="2612351"/>
            <a:ext cx="312906" cy="369332"/>
          </a:xfrm>
          <a:prstGeom prst="rect">
            <a:avLst/>
          </a:prstGeom>
          <a:noFill/>
        </p:spPr>
        <p:txBody>
          <a:bodyPr wrap="none" rtlCol="0">
            <a:spAutoFit/>
          </a:bodyPr>
          <a:lstStyle/>
          <a:p>
            <a:r>
              <a:rPr lang="en-IN" dirty="0" smtClean="0"/>
              <a:t>3</a:t>
            </a:r>
            <a:endParaRPr lang="en-IN" dirty="0"/>
          </a:p>
        </p:txBody>
      </p:sp>
      <p:sp>
        <p:nvSpPr>
          <p:cNvPr id="27" name="TextBox 26"/>
          <p:cNvSpPr txBox="1"/>
          <p:nvPr/>
        </p:nvSpPr>
        <p:spPr>
          <a:xfrm>
            <a:off x="7102738" y="2641204"/>
            <a:ext cx="312906" cy="369332"/>
          </a:xfrm>
          <a:prstGeom prst="rect">
            <a:avLst/>
          </a:prstGeom>
          <a:noFill/>
        </p:spPr>
        <p:txBody>
          <a:bodyPr wrap="none" rtlCol="0">
            <a:spAutoFit/>
          </a:bodyPr>
          <a:lstStyle/>
          <a:p>
            <a:r>
              <a:rPr lang="en-IN" dirty="0" smtClean="0"/>
              <a:t>4</a:t>
            </a:r>
            <a:endParaRPr lang="en-IN" dirty="0"/>
          </a:p>
        </p:txBody>
      </p:sp>
      <p:sp>
        <p:nvSpPr>
          <p:cNvPr id="28" name="TextBox 27"/>
          <p:cNvSpPr txBox="1"/>
          <p:nvPr/>
        </p:nvSpPr>
        <p:spPr>
          <a:xfrm>
            <a:off x="7683692" y="2640429"/>
            <a:ext cx="312906" cy="369332"/>
          </a:xfrm>
          <a:prstGeom prst="rect">
            <a:avLst/>
          </a:prstGeom>
          <a:noFill/>
        </p:spPr>
        <p:txBody>
          <a:bodyPr wrap="none" rtlCol="0">
            <a:spAutoFit/>
          </a:bodyPr>
          <a:lstStyle/>
          <a:p>
            <a:r>
              <a:rPr lang="en-IN" dirty="0" smtClean="0"/>
              <a:t>5</a:t>
            </a:r>
            <a:endParaRPr lang="en-IN" dirty="0"/>
          </a:p>
        </p:txBody>
      </p:sp>
      <p:sp>
        <p:nvSpPr>
          <p:cNvPr id="29" name="TextBox 28"/>
          <p:cNvSpPr txBox="1"/>
          <p:nvPr/>
        </p:nvSpPr>
        <p:spPr>
          <a:xfrm>
            <a:off x="8254240" y="2653554"/>
            <a:ext cx="312906" cy="369332"/>
          </a:xfrm>
          <a:prstGeom prst="rect">
            <a:avLst/>
          </a:prstGeom>
          <a:noFill/>
        </p:spPr>
        <p:txBody>
          <a:bodyPr wrap="none" rtlCol="0">
            <a:spAutoFit/>
          </a:bodyPr>
          <a:lstStyle/>
          <a:p>
            <a:r>
              <a:rPr lang="en-IN" dirty="0" smtClean="0"/>
              <a:t>6</a:t>
            </a:r>
            <a:endParaRPr lang="en-IN" dirty="0"/>
          </a:p>
        </p:txBody>
      </p:sp>
      <p:sp>
        <p:nvSpPr>
          <p:cNvPr id="30" name="TextBox 29"/>
          <p:cNvSpPr txBox="1"/>
          <p:nvPr/>
        </p:nvSpPr>
        <p:spPr>
          <a:xfrm>
            <a:off x="5427740" y="3511475"/>
            <a:ext cx="312906" cy="369332"/>
          </a:xfrm>
          <a:prstGeom prst="rect">
            <a:avLst/>
          </a:prstGeom>
          <a:noFill/>
        </p:spPr>
        <p:txBody>
          <a:bodyPr wrap="none" rtlCol="0">
            <a:spAutoFit/>
          </a:bodyPr>
          <a:lstStyle/>
          <a:p>
            <a:r>
              <a:rPr lang="en-IN" dirty="0"/>
              <a:t>0</a:t>
            </a:r>
          </a:p>
        </p:txBody>
      </p:sp>
      <p:sp>
        <p:nvSpPr>
          <p:cNvPr id="31" name="TextBox 30"/>
          <p:cNvSpPr txBox="1"/>
          <p:nvPr/>
        </p:nvSpPr>
        <p:spPr>
          <a:xfrm>
            <a:off x="6014018" y="3496838"/>
            <a:ext cx="312906" cy="369332"/>
          </a:xfrm>
          <a:prstGeom prst="rect">
            <a:avLst/>
          </a:prstGeom>
          <a:noFill/>
        </p:spPr>
        <p:txBody>
          <a:bodyPr wrap="none" rtlCol="0">
            <a:spAutoFit/>
          </a:bodyPr>
          <a:lstStyle/>
          <a:p>
            <a:r>
              <a:rPr lang="en-IN" dirty="0"/>
              <a:t>0</a:t>
            </a:r>
          </a:p>
        </p:txBody>
      </p:sp>
      <p:sp>
        <p:nvSpPr>
          <p:cNvPr id="32" name="TextBox 31"/>
          <p:cNvSpPr txBox="1"/>
          <p:nvPr/>
        </p:nvSpPr>
        <p:spPr>
          <a:xfrm>
            <a:off x="6556834" y="3511586"/>
            <a:ext cx="312906" cy="369332"/>
          </a:xfrm>
          <a:prstGeom prst="rect">
            <a:avLst/>
          </a:prstGeom>
          <a:noFill/>
        </p:spPr>
        <p:txBody>
          <a:bodyPr wrap="none" rtlCol="0">
            <a:spAutoFit/>
          </a:bodyPr>
          <a:lstStyle/>
          <a:p>
            <a:r>
              <a:rPr lang="en-IN" dirty="0" smtClean="0"/>
              <a:t>1</a:t>
            </a:r>
            <a:endParaRPr lang="en-IN" dirty="0"/>
          </a:p>
        </p:txBody>
      </p:sp>
      <p:sp>
        <p:nvSpPr>
          <p:cNvPr id="33" name="TextBox 32"/>
          <p:cNvSpPr txBox="1"/>
          <p:nvPr/>
        </p:nvSpPr>
        <p:spPr>
          <a:xfrm>
            <a:off x="7090472" y="3496838"/>
            <a:ext cx="312906" cy="369332"/>
          </a:xfrm>
          <a:prstGeom prst="rect">
            <a:avLst/>
          </a:prstGeom>
          <a:noFill/>
        </p:spPr>
        <p:txBody>
          <a:bodyPr wrap="none" rtlCol="0">
            <a:spAutoFit/>
          </a:bodyPr>
          <a:lstStyle/>
          <a:p>
            <a:r>
              <a:rPr lang="en-IN" dirty="0"/>
              <a:t>2</a:t>
            </a:r>
          </a:p>
        </p:txBody>
      </p:sp>
      <p:cxnSp>
        <p:nvCxnSpPr>
          <p:cNvPr id="34" name="Straight Connector 33"/>
          <p:cNvCxnSpPr/>
          <p:nvPr/>
        </p:nvCxnSpPr>
        <p:spPr>
          <a:xfrm flipH="1">
            <a:off x="8690277" y="2570018"/>
            <a:ext cx="6499" cy="1328738"/>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8796416" y="2648754"/>
            <a:ext cx="312906" cy="369332"/>
          </a:xfrm>
          <a:prstGeom prst="rect">
            <a:avLst/>
          </a:prstGeom>
          <a:noFill/>
        </p:spPr>
        <p:txBody>
          <a:bodyPr wrap="none" rtlCol="0">
            <a:spAutoFit/>
          </a:bodyPr>
          <a:lstStyle/>
          <a:p>
            <a:r>
              <a:rPr lang="en-IN" dirty="0"/>
              <a:t>7</a:t>
            </a:r>
          </a:p>
        </p:txBody>
      </p:sp>
      <p:sp>
        <p:nvSpPr>
          <p:cNvPr id="36" name="TextBox 35"/>
          <p:cNvSpPr txBox="1"/>
          <p:nvPr/>
        </p:nvSpPr>
        <p:spPr>
          <a:xfrm>
            <a:off x="8787244" y="3072334"/>
            <a:ext cx="341760" cy="369332"/>
          </a:xfrm>
          <a:prstGeom prst="rect">
            <a:avLst/>
          </a:prstGeom>
          <a:noFill/>
        </p:spPr>
        <p:txBody>
          <a:bodyPr wrap="none" rtlCol="0">
            <a:spAutoFit/>
          </a:bodyPr>
          <a:lstStyle/>
          <a:p>
            <a:r>
              <a:rPr lang="en-IN" dirty="0"/>
              <a:t>a</a:t>
            </a:r>
          </a:p>
        </p:txBody>
      </p:sp>
      <p:sp>
        <p:nvSpPr>
          <p:cNvPr id="37" name="TextBox 36"/>
          <p:cNvSpPr txBox="1"/>
          <p:nvPr/>
        </p:nvSpPr>
        <p:spPr>
          <a:xfrm>
            <a:off x="7680058" y="3497895"/>
            <a:ext cx="312906" cy="369332"/>
          </a:xfrm>
          <a:prstGeom prst="rect">
            <a:avLst/>
          </a:prstGeom>
          <a:noFill/>
        </p:spPr>
        <p:txBody>
          <a:bodyPr wrap="none" rtlCol="0">
            <a:spAutoFit/>
          </a:bodyPr>
          <a:lstStyle/>
          <a:p>
            <a:r>
              <a:rPr lang="en-IN" dirty="0" smtClean="0"/>
              <a:t>3</a:t>
            </a:r>
            <a:endParaRPr lang="en-IN" dirty="0"/>
          </a:p>
        </p:txBody>
      </p:sp>
      <p:sp>
        <p:nvSpPr>
          <p:cNvPr id="38" name="TextBox 37"/>
          <p:cNvSpPr txBox="1"/>
          <p:nvPr/>
        </p:nvSpPr>
        <p:spPr>
          <a:xfrm>
            <a:off x="8267047" y="3489185"/>
            <a:ext cx="312906" cy="369332"/>
          </a:xfrm>
          <a:prstGeom prst="rect">
            <a:avLst/>
          </a:prstGeom>
          <a:noFill/>
        </p:spPr>
        <p:txBody>
          <a:bodyPr wrap="none" rtlCol="0">
            <a:spAutoFit/>
          </a:bodyPr>
          <a:lstStyle/>
          <a:p>
            <a:r>
              <a:rPr lang="en-IN" dirty="0"/>
              <a:t>0</a:t>
            </a:r>
          </a:p>
        </p:txBody>
      </p:sp>
      <p:sp>
        <p:nvSpPr>
          <p:cNvPr id="39" name="TextBox 38"/>
          <p:cNvSpPr txBox="1"/>
          <p:nvPr/>
        </p:nvSpPr>
        <p:spPr>
          <a:xfrm>
            <a:off x="8804620" y="3480050"/>
            <a:ext cx="312906" cy="369332"/>
          </a:xfrm>
          <a:prstGeom prst="rect">
            <a:avLst/>
          </a:prstGeom>
          <a:noFill/>
        </p:spPr>
        <p:txBody>
          <a:bodyPr wrap="none" rtlCol="0">
            <a:spAutoFit/>
          </a:bodyPr>
          <a:lstStyle/>
          <a:p>
            <a:r>
              <a:rPr lang="en-IN" dirty="0"/>
              <a:t>1</a:t>
            </a:r>
          </a:p>
        </p:txBody>
      </p:sp>
      <p:sp>
        <p:nvSpPr>
          <p:cNvPr id="40" name="TextBox 39"/>
          <p:cNvSpPr txBox="1"/>
          <p:nvPr/>
        </p:nvSpPr>
        <p:spPr>
          <a:xfrm>
            <a:off x="3158247" y="4422798"/>
            <a:ext cx="7600157" cy="369332"/>
          </a:xfrm>
          <a:prstGeom prst="rect">
            <a:avLst/>
          </a:prstGeom>
          <a:noFill/>
        </p:spPr>
        <p:txBody>
          <a:bodyPr wrap="none" rtlCol="0">
            <a:spAutoFit/>
          </a:bodyPr>
          <a:lstStyle/>
          <a:p>
            <a:r>
              <a:rPr lang="en-IN" dirty="0" smtClean="0"/>
              <a:t>After iterating 6 times, the prefix function computation is complete.</a:t>
            </a:r>
            <a:endParaRPr lang="en-IN" dirty="0"/>
          </a:p>
        </p:txBody>
      </p:sp>
    </p:spTree>
    <p:extLst>
      <p:ext uri="{BB962C8B-B14F-4D97-AF65-F5344CB8AC3E}">
        <p14:creationId xmlns:p14="http://schemas.microsoft.com/office/powerpoint/2010/main" val="278657264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smtClean="0"/>
              <a:t>The KMP Matcher:</a:t>
            </a:r>
          </a:p>
          <a:p>
            <a:pPr marL="0" indent="0">
              <a:buNone/>
            </a:pPr>
            <a:endParaRPr lang="en-IN" b="1" dirty="0"/>
          </a:p>
        </p:txBody>
      </p:sp>
      <p:pic>
        <p:nvPicPr>
          <p:cNvPr id="4" name="Picture 3"/>
          <p:cNvPicPr>
            <a:picLocks noChangeAspect="1"/>
          </p:cNvPicPr>
          <p:nvPr/>
        </p:nvPicPr>
        <p:blipFill>
          <a:blip r:embed="rId2"/>
          <a:stretch>
            <a:fillRect/>
          </a:stretch>
        </p:blipFill>
        <p:spPr>
          <a:xfrm>
            <a:off x="3502059" y="2550066"/>
            <a:ext cx="5570604" cy="3692659"/>
          </a:xfrm>
          <a:prstGeom prst="rect">
            <a:avLst/>
          </a:prstGeom>
        </p:spPr>
      </p:pic>
    </p:spTree>
    <p:extLst>
      <p:ext uri="{BB962C8B-B14F-4D97-AF65-F5344CB8AC3E}">
        <p14:creationId xmlns:p14="http://schemas.microsoft.com/office/powerpoint/2010/main" val="12316801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b="1" dirty="0"/>
              <a:t>Algorithms used for string matching</a:t>
            </a:r>
          </a:p>
          <a:p>
            <a:pPr lvl="1"/>
            <a:r>
              <a:rPr lang="en-IN" sz="1800" dirty="0" smtClean="0"/>
              <a:t>The </a:t>
            </a:r>
            <a:r>
              <a:rPr lang="en-IN" sz="1800" dirty="0"/>
              <a:t>Naive String Matching </a:t>
            </a:r>
            <a:r>
              <a:rPr lang="en-IN" sz="1800" dirty="0" smtClean="0"/>
              <a:t>Algorithm</a:t>
            </a:r>
          </a:p>
          <a:p>
            <a:pPr lvl="1"/>
            <a:r>
              <a:rPr lang="en-IN" sz="1800" dirty="0" smtClean="0"/>
              <a:t>The </a:t>
            </a:r>
            <a:r>
              <a:rPr lang="en-IN" sz="1800" dirty="0"/>
              <a:t>Rabin-Karp </a:t>
            </a:r>
            <a:r>
              <a:rPr lang="en-IN" sz="1800" dirty="0" smtClean="0"/>
              <a:t>Algorithm</a:t>
            </a:r>
          </a:p>
          <a:p>
            <a:pPr lvl="1"/>
            <a:r>
              <a:rPr lang="en-IN" sz="1800" dirty="0" smtClean="0"/>
              <a:t>String Matching with Finite Automata</a:t>
            </a:r>
          </a:p>
          <a:p>
            <a:pPr lvl="1"/>
            <a:r>
              <a:rPr lang="en-IN" sz="1800" dirty="0" smtClean="0"/>
              <a:t>The </a:t>
            </a:r>
            <a:r>
              <a:rPr lang="en-IN" sz="1800" dirty="0"/>
              <a:t>Knuth-Morris Pratt </a:t>
            </a:r>
            <a:r>
              <a:rPr lang="en-IN" sz="1800" dirty="0" smtClean="0"/>
              <a:t>Algorithm</a:t>
            </a:r>
          </a:p>
        </p:txBody>
      </p:sp>
    </p:spTree>
    <p:extLst>
      <p:ext uri="{BB962C8B-B14F-4D97-AF65-F5344CB8AC3E}">
        <p14:creationId xmlns:p14="http://schemas.microsoft.com/office/powerpoint/2010/main" val="330209100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32051" y="1653703"/>
            <a:ext cx="6316493" cy="38910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a    b    </a:t>
            </a:r>
            <a:r>
              <a:rPr lang="en-IN" dirty="0"/>
              <a:t>a</a:t>
            </a:r>
            <a:r>
              <a:rPr lang="en-IN" dirty="0" smtClean="0"/>
              <a:t>    b    c    </a:t>
            </a:r>
            <a:r>
              <a:rPr lang="en-IN" dirty="0"/>
              <a:t>a</a:t>
            </a:r>
            <a:r>
              <a:rPr lang="en-IN" dirty="0" smtClean="0"/>
              <a:t>    b    c    a    b    a    b    a    b    </a:t>
            </a:r>
            <a:r>
              <a:rPr lang="en-IN" dirty="0"/>
              <a:t>d</a:t>
            </a:r>
            <a:r>
              <a:rPr lang="en-IN" dirty="0" smtClean="0"/>
              <a:t>   </a:t>
            </a:r>
            <a:endParaRPr lang="en-IN" dirty="0"/>
          </a:p>
        </p:txBody>
      </p:sp>
      <p:cxnSp>
        <p:nvCxnSpPr>
          <p:cNvPr id="6" name="Straight Connector 5"/>
          <p:cNvCxnSpPr/>
          <p:nvPr/>
        </p:nvCxnSpPr>
        <p:spPr>
          <a:xfrm>
            <a:off x="4794114" y="1653703"/>
            <a:ext cx="0" cy="3955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212401" y="1647218"/>
            <a:ext cx="0" cy="3955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595025" y="1653703"/>
            <a:ext cx="0" cy="3955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061953" y="1647218"/>
            <a:ext cx="0" cy="3955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464029" y="1640733"/>
            <a:ext cx="0" cy="3955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6879076" y="1640733"/>
            <a:ext cx="0" cy="3955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7255212" y="1653703"/>
            <a:ext cx="0" cy="3955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7689714" y="1653703"/>
            <a:ext cx="0" cy="3955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072336" y="1640733"/>
            <a:ext cx="0" cy="3955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519808" y="1653703"/>
            <a:ext cx="0" cy="3955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8921884" y="1640733"/>
            <a:ext cx="0" cy="3955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304505" y="1653703"/>
            <a:ext cx="0" cy="3955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739008" y="1640733"/>
            <a:ext cx="0" cy="3955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0147570" y="1653703"/>
            <a:ext cx="0" cy="39559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513162" y="1666832"/>
            <a:ext cx="364202" cy="369332"/>
          </a:xfrm>
          <a:prstGeom prst="rect">
            <a:avLst/>
          </a:prstGeom>
          <a:noFill/>
        </p:spPr>
        <p:txBody>
          <a:bodyPr wrap="none" rtlCol="0">
            <a:spAutoFit/>
          </a:bodyPr>
          <a:lstStyle/>
          <a:p>
            <a:r>
              <a:rPr lang="en-IN" dirty="0" smtClean="0"/>
              <a:t>S:</a:t>
            </a:r>
            <a:endParaRPr lang="en-IN" dirty="0"/>
          </a:p>
        </p:txBody>
      </p:sp>
      <p:sp>
        <p:nvSpPr>
          <p:cNvPr id="31" name="TextBox 30"/>
          <p:cNvSpPr txBox="1"/>
          <p:nvPr/>
        </p:nvSpPr>
        <p:spPr>
          <a:xfrm>
            <a:off x="3471484" y="2714176"/>
            <a:ext cx="405880" cy="369332"/>
          </a:xfrm>
          <a:prstGeom prst="rect">
            <a:avLst/>
          </a:prstGeom>
          <a:noFill/>
        </p:spPr>
        <p:txBody>
          <a:bodyPr wrap="none" rtlCol="0">
            <a:spAutoFit/>
          </a:bodyPr>
          <a:lstStyle/>
          <a:p>
            <a:r>
              <a:rPr lang="en-IN" dirty="0"/>
              <a:t>p</a:t>
            </a:r>
            <a:r>
              <a:rPr lang="en-IN" dirty="0" smtClean="0"/>
              <a:t>:</a:t>
            </a:r>
            <a:endParaRPr lang="en-IN" dirty="0"/>
          </a:p>
        </p:txBody>
      </p:sp>
      <p:sp>
        <p:nvSpPr>
          <p:cNvPr id="32" name="Rectangle 31"/>
          <p:cNvSpPr/>
          <p:nvPr/>
        </p:nvSpPr>
        <p:spPr>
          <a:xfrm>
            <a:off x="4348264" y="2726987"/>
            <a:ext cx="2131978" cy="40221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a     b    a     b    </a:t>
            </a:r>
            <a:r>
              <a:rPr lang="en-IN" dirty="0"/>
              <a:t>d</a:t>
            </a:r>
            <a:r>
              <a:rPr lang="en-IN" dirty="0" smtClean="0"/>
              <a:t>       </a:t>
            </a:r>
            <a:endParaRPr lang="en-IN" dirty="0"/>
          </a:p>
        </p:txBody>
      </p:sp>
      <p:cxnSp>
        <p:nvCxnSpPr>
          <p:cNvPr id="33" name="Straight Connector 32"/>
          <p:cNvCxnSpPr/>
          <p:nvPr/>
        </p:nvCxnSpPr>
        <p:spPr>
          <a:xfrm>
            <a:off x="4810326" y="2726987"/>
            <a:ext cx="0" cy="39559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228613" y="2720502"/>
            <a:ext cx="0" cy="39559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5611237" y="2726987"/>
            <a:ext cx="0" cy="39559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6078165" y="2720502"/>
            <a:ext cx="0" cy="39559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6480241" y="2714017"/>
            <a:ext cx="0" cy="395590"/>
          </a:xfrm>
          <a:prstGeom prst="line">
            <a:avLst/>
          </a:prstGeom>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3471484" y="3712881"/>
            <a:ext cx="6856047" cy="369332"/>
          </a:xfrm>
          <a:prstGeom prst="rect">
            <a:avLst/>
          </a:prstGeom>
          <a:noFill/>
        </p:spPr>
        <p:txBody>
          <a:bodyPr wrap="square" rtlCol="0">
            <a:spAutoFit/>
          </a:bodyPr>
          <a:lstStyle/>
          <a:p>
            <a:r>
              <a:rPr lang="en-IN" dirty="0" smtClean="0"/>
              <a:t>For ‘p’ the prefix function. </a:t>
            </a:r>
            <a:r>
              <a:rPr lang="el-GR" dirty="0" smtClean="0"/>
              <a:t>Π</a:t>
            </a:r>
            <a:r>
              <a:rPr lang="en-IN" dirty="0" smtClean="0"/>
              <a:t> was computed as follow:</a:t>
            </a:r>
            <a:endParaRPr lang="en-IN" dirty="0"/>
          </a:p>
        </p:txBody>
      </p:sp>
      <p:sp>
        <p:nvSpPr>
          <p:cNvPr id="49" name="Rectangle 48"/>
          <p:cNvSpPr/>
          <p:nvPr/>
        </p:nvSpPr>
        <p:spPr>
          <a:xfrm>
            <a:off x="4935244" y="4358137"/>
            <a:ext cx="3348896" cy="140079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cxnSp>
        <p:nvCxnSpPr>
          <p:cNvPr id="50" name="Straight Connector 49"/>
          <p:cNvCxnSpPr/>
          <p:nvPr/>
        </p:nvCxnSpPr>
        <p:spPr>
          <a:xfrm flipV="1">
            <a:off x="4948213" y="4785811"/>
            <a:ext cx="3321223" cy="94"/>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948213" y="5265051"/>
            <a:ext cx="3321223" cy="2829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413452" y="4354756"/>
            <a:ext cx="6499" cy="1328738"/>
          </a:xfrm>
          <a:prstGeom prst="line">
            <a:avLst/>
          </a:prstGeom>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4987248" y="4785905"/>
            <a:ext cx="341760" cy="369332"/>
          </a:xfrm>
          <a:prstGeom prst="rect">
            <a:avLst/>
          </a:prstGeom>
          <a:noFill/>
        </p:spPr>
        <p:txBody>
          <a:bodyPr wrap="none" rtlCol="0">
            <a:spAutoFit/>
          </a:bodyPr>
          <a:lstStyle/>
          <a:p>
            <a:r>
              <a:rPr lang="en-IN" b="1" dirty="0" smtClean="0"/>
              <a:t>q</a:t>
            </a:r>
            <a:endParaRPr lang="en-IN" b="1" dirty="0"/>
          </a:p>
        </p:txBody>
      </p:sp>
      <p:cxnSp>
        <p:nvCxnSpPr>
          <p:cNvPr id="54" name="Straight Connector 53"/>
          <p:cNvCxnSpPr/>
          <p:nvPr/>
        </p:nvCxnSpPr>
        <p:spPr>
          <a:xfrm flipH="1">
            <a:off x="5990610" y="4363002"/>
            <a:ext cx="6499" cy="1328738"/>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6574267" y="4371248"/>
            <a:ext cx="6499" cy="1328738"/>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7130023" y="4354756"/>
            <a:ext cx="6499" cy="1328738"/>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7670160" y="4371248"/>
            <a:ext cx="6499" cy="1328738"/>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8262937" y="4354756"/>
            <a:ext cx="6499" cy="1328738"/>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5015544" y="4352111"/>
            <a:ext cx="341760" cy="369332"/>
          </a:xfrm>
          <a:prstGeom prst="rect">
            <a:avLst/>
          </a:prstGeom>
          <a:noFill/>
        </p:spPr>
        <p:txBody>
          <a:bodyPr wrap="none" rtlCol="0">
            <a:spAutoFit/>
          </a:bodyPr>
          <a:lstStyle/>
          <a:p>
            <a:r>
              <a:rPr lang="en-IN" b="1" dirty="0"/>
              <a:t>p</a:t>
            </a:r>
          </a:p>
        </p:txBody>
      </p:sp>
      <p:sp>
        <p:nvSpPr>
          <p:cNvPr id="60" name="TextBox 59"/>
          <p:cNvSpPr txBox="1"/>
          <p:nvPr/>
        </p:nvSpPr>
        <p:spPr>
          <a:xfrm>
            <a:off x="4988890" y="5231762"/>
            <a:ext cx="340158" cy="369332"/>
          </a:xfrm>
          <a:prstGeom prst="rect">
            <a:avLst/>
          </a:prstGeom>
          <a:noFill/>
        </p:spPr>
        <p:txBody>
          <a:bodyPr wrap="none" rtlCol="0">
            <a:spAutoFit/>
          </a:bodyPr>
          <a:lstStyle/>
          <a:p>
            <a:r>
              <a:rPr lang="el-GR" b="1" dirty="0"/>
              <a:t>π</a:t>
            </a:r>
            <a:endParaRPr lang="en-IN" b="1" dirty="0"/>
          </a:p>
        </p:txBody>
      </p:sp>
      <p:sp>
        <p:nvSpPr>
          <p:cNvPr id="61" name="TextBox 60"/>
          <p:cNvSpPr txBox="1"/>
          <p:nvPr/>
        </p:nvSpPr>
        <p:spPr>
          <a:xfrm>
            <a:off x="5516930" y="4831275"/>
            <a:ext cx="341760" cy="369332"/>
          </a:xfrm>
          <a:prstGeom prst="rect">
            <a:avLst/>
          </a:prstGeom>
          <a:noFill/>
        </p:spPr>
        <p:txBody>
          <a:bodyPr wrap="none" rtlCol="0">
            <a:spAutoFit/>
          </a:bodyPr>
          <a:lstStyle/>
          <a:p>
            <a:r>
              <a:rPr lang="en-IN" dirty="0" smtClean="0"/>
              <a:t>a</a:t>
            </a:r>
            <a:endParaRPr lang="en-IN" dirty="0"/>
          </a:p>
        </p:txBody>
      </p:sp>
      <p:sp>
        <p:nvSpPr>
          <p:cNvPr id="62" name="TextBox 61"/>
          <p:cNvSpPr txBox="1"/>
          <p:nvPr/>
        </p:nvSpPr>
        <p:spPr>
          <a:xfrm>
            <a:off x="6110745" y="4839979"/>
            <a:ext cx="341760" cy="369332"/>
          </a:xfrm>
          <a:prstGeom prst="rect">
            <a:avLst/>
          </a:prstGeom>
          <a:noFill/>
        </p:spPr>
        <p:txBody>
          <a:bodyPr wrap="none" rtlCol="0">
            <a:spAutoFit/>
          </a:bodyPr>
          <a:lstStyle/>
          <a:p>
            <a:r>
              <a:rPr lang="en-IN" dirty="0"/>
              <a:t>b</a:t>
            </a:r>
          </a:p>
        </p:txBody>
      </p:sp>
      <p:sp>
        <p:nvSpPr>
          <p:cNvPr id="63" name="TextBox 62"/>
          <p:cNvSpPr txBox="1"/>
          <p:nvPr/>
        </p:nvSpPr>
        <p:spPr>
          <a:xfrm>
            <a:off x="6655442" y="4847492"/>
            <a:ext cx="341760" cy="369332"/>
          </a:xfrm>
          <a:prstGeom prst="rect">
            <a:avLst/>
          </a:prstGeom>
          <a:noFill/>
        </p:spPr>
        <p:txBody>
          <a:bodyPr wrap="none" rtlCol="0">
            <a:spAutoFit/>
          </a:bodyPr>
          <a:lstStyle/>
          <a:p>
            <a:r>
              <a:rPr lang="en-IN" dirty="0" smtClean="0"/>
              <a:t>a</a:t>
            </a:r>
            <a:endParaRPr lang="en-IN" dirty="0"/>
          </a:p>
        </p:txBody>
      </p:sp>
      <p:sp>
        <p:nvSpPr>
          <p:cNvPr id="64" name="TextBox 63"/>
          <p:cNvSpPr txBox="1"/>
          <p:nvPr/>
        </p:nvSpPr>
        <p:spPr>
          <a:xfrm>
            <a:off x="7190616" y="4842026"/>
            <a:ext cx="341760" cy="369332"/>
          </a:xfrm>
          <a:prstGeom prst="rect">
            <a:avLst/>
          </a:prstGeom>
          <a:noFill/>
        </p:spPr>
        <p:txBody>
          <a:bodyPr wrap="none" rtlCol="0">
            <a:spAutoFit/>
          </a:bodyPr>
          <a:lstStyle/>
          <a:p>
            <a:r>
              <a:rPr lang="en-IN" dirty="0"/>
              <a:t>b</a:t>
            </a:r>
          </a:p>
        </p:txBody>
      </p:sp>
      <p:sp>
        <p:nvSpPr>
          <p:cNvPr id="65" name="TextBox 64"/>
          <p:cNvSpPr txBox="1"/>
          <p:nvPr/>
        </p:nvSpPr>
        <p:spPr>
          <a:xfrm>
            <a:off x="7763699" y="4849253"/>
            <a:ext cx="343364" cy="369332"/>
          </a:xfrm>
          <a:prstGeom prst="rect">
            <a:avLst/>
          </a:prstGeom>
          <a:noFill/>
        </p:spPr>
        <p:txBody>
          <a:bodyPr wrap="none" rtlCol="0">
            <a:spAutoFit/>
          </a:bodyPr>
          <a:lstStyle/>
          <a:p>
            <a:r>
              <a:rPr lang="en-IN" dirty="0"/>
              <a:t>d</a:t>
            </a:r>
          </a:p>
        </p:txBody>
      </p:sp>
      <p:sp>
        <p:nvSpPr>
          <p:cNvPr id="67" name="TextBox 66"/>
          <p:cNvSpPr txBox="1"/>
          <p:nvPr/>
        </p:nvSpPr>
        <p:spPr>
          <a:xfrm>
            <a:off x="5531151" y="4386196"/>
            <a:ext cx="312906" cy="369332"/>
          </a:xfrm>
          <a:prstGeom prst="rect">
            <a:avLst/>
          </a:prstGeom>
          <a:noFill/>
        </p:spPr>
        <p:txBody>
          <a:bodyPr wrap="none" rtlCol="0">
            <a:spAutoFit/>
          </a:bodyPr>
          <a:lstStyle/>
          <a:p>
            <a:r>
              <a:rPr lang="en-IN" dirty="0"/>
              <a:t>1</a:t>
            </a:r>
          </a:p>
        </p:txBody>
      </p:sp>
      <p:sp>
        <p:nvSpPr>
          <p:cNvPr id="68" name="TextBox 67"/>
          <p:cNvSpPr txBox="1"/>
          <p:nvPr/>
        </p:nvSpPr>
        <p:spPr>
          <a:xfrm>
            <a:off x="6133795" y="4369375"/>
            <a:ext cx="312906" cy="369332"/>
          </a:xfrm>
          <a:prstGeom prst="rect">
            <a:avLst/>
          </a:prstGeom>
          <a:noFill/>
        </p:spPr>
        <p:txBody>
          <a:bodyPr wrap="none" rtlCol="0">
            <a:spAutoFit/>
          </a:bodyPr>
          <a:lstStyle/>
          <a:p>
            <a:r>
              <a:rPr lang="en-IN" dirty="0" smtClean="0"/>
              <a:t>2</a:t>
            </a:r>
            <a:endParaRPr lang="en-IN" dirty="0"/>
          </a:p>
        </p:txBody>
      </p:sp>
      <p:sp>
        <p:nvSpPr>
          <p:cNvPr id="69" name="TextBox 68"/>
          <p:cNvSpPr txBox="1"/>
          <p:nvPr/>
        </p:nvSpPr>
        <p:spPr>
          <a:xfrm>
            <a:off x="6673566" y="4389270"/>
            <a:ext cx="312906" cy="369332"/>
          </a:xfrm>
          <a:prstGeom prst="rect">
            <a:avLst/>
          </a:prstGeom>
          <a:noFill/>
        </p:spPr>
        <p:txBody>
          <a:bodyPr wrap="none" rtlCol="0">
            <a:spAutoFit/>
          </a:bodyPr>
          <a:lstStyle/>
          <a:p>
            <a:r>
              <a:rPr lang="en-IN" dirty="0" smtClean="0"/>
              <a:t>3</a:t>
            </a:r>
            <a:endParaRPr lang="en-IN" dirty="0"/>
          </a:p>
        </p:txBody>
      </p:sp>
      <p:sp>
        <p:nvSpPr>
          <p:cNvPr id="70" name="TextBox 69"/>
          <p:cNvSpPr txBox="1"/>
          <p:nvPr/>
        </p:nvSpPr>
        <p:spPr>
          <a:xfrm>
            <a:off x="7219470" y="4418123"/>
            <a:ext cx="312906" cy="369332"/>
          </a:xfrm>
          <a:prstGeom prst="rect">
            <a:avLst/>
          </a:prstGeom>
          <a:noFill/>
        </p:spPr>
        <p:txBody>
          <a:bodyPr wrap="none" rtlCol="0">
            <a:spAutoFit/>
          </a:bodyPr>
          <a:lstStyle/>
          <a:p>
            <a:r>
              <a:rPr lang="en-IN" dirty="0" smtClean="0"/>
              <a:t>4</a:t>
            </a:r>
            <a:endParaRPr lang="en-IN" dirty="0"/>
          </a:p>
        </p:txBody>
      </p:sp>
      <p:sp>
        <p:nvSpPr>
          <p:cNvPr id="71" name="TextBox 70"/>
          <p:cNvSpPr txBox="1"/>
          <p:nvPr/>
        </p:nvSpPr>
        <p:spPr>
          <a:xfrm>
            <a:off x="7800424" y="4417348"/>
            <a:ext cx="312906" cy="369332"/>
          </a:xfrm>
          <a:prstGeom prst="rect">
            <a:avLst/>
          </a:prstGeom>
          <a:noFill/>
        </p:spPr>
        <p:txBody>
          <a:bodyPr wrap="none" rtlCol="0">
            <a:spAutoFit/>
          </a:bodyPr>
          <a:lstStyle/>
          <a:p>
            <a:r>
              <a:rPr lang="en-IN" dirty="0" smtClean="0"/>
              <a:t>5</a:t>
            </a:r>
            <a:endParaRPr lang="en-IN" dirty="0"/>
          </a:p>
        </p:txBody>
      </p:sp>
      <p:sp>
        <p:nvSpPr>
          <p:cNvPr id="73" name="TextBox 72"/>
          <p:cNvSpPr txBox="1"/>
          <p:nvPr/>
        </p:nvSpPr>
        <p:spPr>
          <a:xfrm>
            <a:off x="5544472" y="5288394"/>
            <a:ext cx="312906" cy="369332"/>
          </a:xfrm>
          <a:prstGeom prst="rect">
            <a:avLst/>
          </a:prstGeom>
          <a:noFill/>
        </p:spPr>
        <p:txBody>
          <a:bodyPr wrap="none" rtlCol="0">
            <a:spAutoFit/>
          </a:bodyPr>
          <a:lstStyle/>
          <a:p>
            <a:r>
              <a:rPr lang="en-IN" dirty="0"/>
              <a:t>0</a:t>
            </a:r>
          </a:p>
        </p:txBody>
      </p:sp>
      <p:sp>
        <p:nvSpPr>
          <p:cNvPr id="74" name="TextBox 73"/>
          <p:cNvSpPr txBox="1"/>
          <p:nvPr/>
        </p:nvSpPr>
        <p:spPr>
          <a:xfrm>
            <a:off x="6130750" y="5273757"/>
            <a:ext cx="312906" cy="369332"/>
          </a:xfrm>
          <a:prstGeom prst="rect">
            <a:avLst/>
          </a:prstGeom>
          <a:noFill/>
        </p:spPr>
        <p:txBody>
          <a:bodyPr wrap="none" rtlCol="0">
            <a:spAutoFit/>
          </a:bodyPr>
          <a:lstStyle/>
          <a:p>
            <a:r>
              <a:rPr lang="en-IN" dirty="0"/>
              <a:t>0</a:t>
            </a:r>
          </a:p>
        </p:txBody>
      </p:sp>
      <p:sp>
        <p:nvSpPr>
          <p:cNvPr id="75" name="TextBox 74"/>
          <p:cNvSpPr txBox="1"/>
          <p:nvPr/>
        </p:nvSpPr>
        <p:spPr>
          <a:xfrm>
            <a:off x="6673566" y="5288505"/>
            <a:ext cx="312906" cy="369332"/>
          </a:xfrm>
          <a:prstGeom prst="rect">
            <a:avLst/>
          </a:prstGeom>
          <a:noFill/>
        </p:spPr>
        <p:txBody>
          <a:bodyPr wrap="none" rtlCol="0">
            <a:spAutoFit/>
          </a:bodyPr>
          <a:lstStyle/>
          <a:p>
            <a:r>
              <a:rPr lang="en-IN" dirty="0" smtClean="0"/>
              <a:t>1</a:t>
            </a:r>
            <a:endParaRPr lang="en-IN" dirty="0"/>
          </a:p>
        </p:txBody>
      </p:sp>
      <p:sp>
        <p:nvSpPr>
          <p:cNvPr id="76" name="TextBox 75"/>
          <p:cNvSpPr txBox="1"/>
          <p:nvPr/>
        </p:nvSpPr>
        <p:spPr>
          <a:xfrm>
            <a:off x="7207204" y="5273757"/>
            <a:ext cx="312906" cy="369332"/>
          </a:xfrm>
          <a:prstGeom prst="rect">
            <a:avLst/>
          </a:prstGeom>
          <a:noFill/>
        </p:spPr>
        <p:txBody>
          <a:bodyPr wrap="none" rtlCol="0">
            <a:spAutoFit/>
          </a:bodyPr>
          <a:lstStyle/>
          <a:p>
            <a:r>
              <a:rPr lang="en-IN" dirty="0"/>
              <a:t>2</a:t>
            </a:r>
          </a:p>
        </p:txBody>
      </p:sp>
      <p:sp>
        <p:nvSpPr>
          <p:cNvPr id="80" name="TextBox 79"/>
          <p:cNvSpPr txBox="1"/>
          <p:nvPr/>
        </p:nvSpPr>
        <p:spPr>
          <a:xfrm>
            <a:off x="7796790" y="5274814"/>
            <a:ext cx="312906" cy="369332"/>
          </a:xfrm>
          <a:prstGeom prst="rect">
            <a:avLst/>
          </a:prstGeom>
          <a:noFill/>
        </p:spPr>
        <p:txBody>
          <a:bodyPr wrap="none" rtlCol="0">
            <a:spAutoFit/>
          </a:bodyPr>
          <a:lstStyle/>
          <a:p>
            <a:r>
              <a:rPr lang="en-IN" dirty="0"/>
              <a:t>0</a:t>
            </a:r>
          </a:p>
        </p:txBody>
      </p:sp>
    </p:spTree>
    <p:extLst>
      <p:ext uri="{BB962C8B-B14F-4D97-AF65-F5344CB8AC3E}">
        <p14:creationId xmlns:p14="http://schemas.microsoft.com/office/powerpoint/2010/main" val="23443837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32051" y="2334640"/>
            <a:ext cx="6316493" cy="38910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a    b    </a:t>
            </a:r>
            <a:r>
              <a:rPr lang="en-IN" dirty="0"/>
              <a:t>a</a:t>
            </a:r>
            <a:r>
              <a:rPr lang="en-IN" dirty="0" smtClean="0"/>
              <a:t>    b    c    </a:t>
            </a:r>
            <a:r>
              <a:rPr lang="en-IN" dirty="0"/>
              <a:t>a</a:t>
            </a:r>
            <a:r>
              <a:rPr lang="en-IN" dirty="0" smtClean="0"/>
              <a:t>    b    c    a    b    a    b    a    b    </a:t>
            </a:r>
            <a:r>
              <a:rPr lang="en-IN" dirty="0"/>
              <a:t>d</a:t>
            </a:r>
            <a:r>
              <a:rPr lang="en-IN" dirty="0" smtClean="0"/>
              <a:t>   </a:t>
            </a:r>
            <a:endParaRPr lang="en-IN" dirty="0"/>
          </a:p>
        </p:txBody>
      </p:sp>
      <p:cxnSp>
        <p:nvCxnSpPr>
          <p:cNvPr id="5" name="Straight Connector 4"/>
          <p:cNvCxnSpPr/>
          <p:nvPr/>
        </p:nvCxnSpPr>
        <p:spPr>
          <a:xfrm>
            <a:off x="4794114" y="2334640"/>
            <a:ext cx="0" cy="39559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5212401" y="2328155"/>
            <a:ext cx="0" cy="39559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5595025" y="2334640"/>
            <a:ext cx="0" cy="39559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061953" y="2328155"/>
            <a:ext cx="0" cy="39559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464029" y="2321670"/>
            <a:ext cx="0" cy="3955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879076" y="2321670"/>
            <a:ext cx="0" cy="3955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255212" y="2334640"/>
            <a:ext cx="0" cy="3955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7689714" y="2334640"/>
            <a:ext cx="0" cy="3955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072336" y="2321670"/>
            <a:ext cx="0" cy="3955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8519808" y="2334640"/>
            <a:ext cx="0" cy="3955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921884" y="2321670"/>
            <a:ext cx="0" cy="3955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9304505" y="2334640"/>
            <a:ext cx="0" cy="3955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9739008" y="2321670"/>
            <a:ext cx="0" cy="3955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147570" y="2334640"/>
            <a:ext cx="0" cy="395590"/>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513162" y="2347769"/>
            <a:ext cx="364202" cy="369332"/>
          </a:xfrm>
          <a:prstGeom prst="rect">
            <a:avLst/>
          </a:prstGeom>
          <a:noFill/>
        </p:spPr>
        <p:txBody>
          <a:bodyPr wrap="none" rtlCol="0">
            <a:spAutoFit/>
          </a:bodyPr>
          <a:lstStyle/>
          <a:p>
            <a:r>
              <a:rPr lang="en-IN" dirty="0" smtClean="0"/>
              <a:t>S:</a:t>
            </a:r>
            <a:endParaRPr lang="en-IN" dirty="0"/>
          </a:p>
        </p:txBody>
      </p:sp>
      <p:sp>
        <p:nvSpPr>
          <p:cNvPr id="20" name="TextBox 19"/>
          <p:cNvSpPr txBox="1"/>
          <p:nvPr/>
        </p:nvSpPr>
        <p:spPr>
          <a:xfrm>
            <a:off x="3471484" y="3920401"/>
            <a:ext cx="405880" cy="369332"/>
          </a:xfrm>
          <a:prstGeom prst="rect">
            <a:avLst/>
          </a:prstGeom>
          <a:noFill/>
        </p:spPr>
        <p:txBody>
          <a:bodyPr wrap="none" rtlCol="0">
            <a:spAutoFit/>
          </a:bodyPr>
          <a:lstStyle/>
          <a:p>
            <a:r>
              <a:rPr lang="en-IN" dirty="0"/>
              <a:t>p</a:t>
            </a:r>
            <a:r>
              <a:rPr lang="en-IN" dirty="0" smtClean="0"/>
              <a:t>:</a:t>
            </a:r>
            <a:endParaRPr lang="en-IN" dirty="0"/>
          </a:p>
        </p:txBody>
      </p:sp>
      <p:sp>
        <p:nvSpPr>
          <p:cNvPr id="21" name="Rectangle 20"/>
          <p:cNvSpPr/>
          <p:nvPr/>
        </p:nvSpPr>
        <p:spPr>
          <a:xfrm>
            <a:off x="4348264" y="3933212"/>
            <a:ext cx="2131978" cy="40221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a     b    a     b    </a:t>
            </a:r>
            <a:r>
              <a:rPr lang="en-IN" dirty="0"/>
              <a:t>d</a:t>
            </a:r>
            <a:r>
              <a:rPr lang="en-IN" dirty="0" smtClean="0"/>
              <a:t>       </a:t>
            </a:r>
            <a:endParaRPr lang="en-IN" dirty="0"/>
          </a:p>
        </p:txBody>
      </p:sp>
      <p:cxnSp>
        <p:nvCxnSpPr>
          <p:cNvPr id="22" name="Straight Connector 21"/>
          <p:cNvCxnSpPr/>
          <p:nvPr/>
        </p:nvCxnSpPr>
        <p:spPr>
          <a:xfrm>
            <a:off x="4810326" y="3933212"/>
            <a:ext cx="0" cy="3955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228613" y="3926727"/>
            <a:ext cx="0" cy="3955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611237" y="3933212"/>
            <a:ext cx="0" cy="3955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078165" y="3926727"/>
            <a:ext cx="0" cy="3955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6480241" y="3920242"/>
            <a:ext cx="0" cy="395590"/>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410318" y="2717101"/>
            <a:ext cx="312906" cy="369332"/>
          </a:xfrm>
          <a:prstGeom prst="rect">
            <a:avLst/>
          </a:prstGeom>
          <a:noFill/>
        </p:spPr>
        <p:txBody>
          <a:bodyPr wrap="none" rtlCol="0">
            <a:spAutoFit/>
          </a:bodyPr>
          <a:lstStyle/>
          <a:p>
            <a:r>
              <a:rPr lang="en-IN" dirty="0" smtClean="0"/>
              <a:t>1</a:t>
            </a:r>
            <a:endParaRPr lang="en-IN" dirty="0"/>
          </a:p>
        </p:txBody>
      </p:sp>
      <p:sp>
        <p:nvSpPr>
          <p:cNvPr id="51" name="TextBox 50"/>
          <p:cNvSpPr txBox="1"/>
          <p:nvPr/>
        </p:nvSpPr>
        <p:spPr>
          <a:xfrm>
            <a:off x="4873557" y="2717101"/>
            <a:ext cx="312906" cy="369332"/>
          </a:xfrm>
          <a:prstGeom prst="rect">
            <a:avLst/>
          </a:prstGeom>
          <a:noFill/>
        </p:spPr>
        <p:txBody>
          <a:bodyPr wrap="none" rtlCol="0">
            <a:spAutoFit/>
          </a:bodyPr>
          <a:lstStyle/>
          <a:p>
            <a:r>
              <a:rPr lang="en-IN" dirty="0"/>
              <a:t>2</a:t>
            </a:r>
          </a:p>
        </p:txBody>
      </p:sp>
      <p:sp>
        <p:nvSpPr>
          <p:cNvPr id="52" name="TextBox 51"/>
          <p:cNvSpPr txBox="1"/>
          <p:nvPr/>
        </p:nvSpPr>
        <p:spPr>
          <a:xfrm>
            <a:off x="5285359" y="2717101"/>
            <a:ext cx="312906" cy="369332"/>
          </a:xfrm>
          <a:prstGeom prst="rect">
            <a:avLst/>
          </a:prstGeom>
          <a:noFill/>
        </p:spPr>
        <p:txBody>
          <a:bodyPr wrap="none" rtlCol="0">
            <a:spAutoFit/>
          </a:bodyPr>
          <a:lstStyle/>
          <a:p>
            <a:r>
              <a:rPr lang="en-IN" dirty="0"/>
              <a:t>3</a:t>
            </a:r>
          </a:p>
        </p:txBody>
      </p:sp>
      <p:sp>
        <p:nvSpPr>
          <p:cNvPr id="53" name="TextBox 52"/>
          <p:cNvSpPr txBox="1"/>
          <p:nvPr/>
        </p:nvSpPr>
        <p:spPr>
          <a:xfrm>
            <a:off x="5690678" y="2717101"/>
            <a:ext cx="312906" cy="369332"/>
          </a:xfrm>
          <a:prstGeom prst="rect">
            <a:avLst/>
          </a:prstGeom>
          <a:noFill/>
        </p:spPr>
        <p:txBody>
          <a:bodyPr wrap="none" rtlCol="0">
            <a:spAutoFit/>
          </a:bodyPr>
          <a:lstStyle/>
          <a:p>
            <a:r>
              <a:rPr lang="en-IN" dirty="0"/>
              <a:t>4</a:t>
            </a:r>
          </a:p>
        </p:txBody>
      </p:sp>
      <p:sp>
        <p:nvSpPr>
          <p:cNvPr id="54" name="TextBox 53"/>
          <p:cNvSpPr txBox="1"/>
          <p:nvPr/>
        </p:nvSpPr>
        <p:spPr>
          <a:xfrm>
            <a:off x="6111808" y="2717101"/>
            <a:ext cx="312906" cy="369332"/>
          </a:xfrm>
          <a:prstGeom prst="rect">
            <a:avLst/>
          </a:prstGeom>
          <a:noFill/>
        </p:spPr>
        <p:txBody>
          <a:bodyPr wrap="none" rtlCol="0">
            <a:spAutoFit/>
          </a:bodyPr>
          <a:lstStyle/>
          <a:p>
            <a:r>
              <a:rPr lang="en-IN" dirty="0"/>
              <a:t>5</a:t>
            </a:r>
          </a:p>
        </p:txBody>
      </p:sp>
      <p:sp>
        <p:nvSpPr>
          <p:cNvPr id="55" name="TextBox 54"/>
          <p:cNvSpPr txBox="1"/>
          <p:nvPr/>
        </p:nvSpPr>
        <p:spPr>
          <a:xfrm>
            <a:off x="6502128" y="2733313"/>
            <a:ext cx="312906" cy="369332"/>
          </a:xfrm>
          <a:prstGeom prst="rect">
            <a:avLst/>
          </a:prstGeom>
          <a:noFill/>
        </p:spPr>
        <p:txBody>
          <a:bodyPr wrap="none" rtlCol="0">
            <a:spAutoFit/>
          </a:bodyPr>
          <a:lstStyle/>
          <a:p>
            <a:r>
              <a:rPr lang="en-IN" dirty="0"/>
              <a:t>6</a:t>
            </a:r>
          </a:p>
        </p:txBody>
      </p:sp>
      <p:sp>
        <p:nvSpPr>
          <p:cNvPr id="56" name="TextBox 55"/>
          <p:cNvSpPr txBox="1"/>
          <p:nvPr/>
        </p:nvSpPr>
        <p:spPr>
          <a:xfrm>
            <a:off x="6907446" y="2733313"/>
            <a:ext cx="312906" cy="369332"/>
          </a:xfrm>
          <a:prstGeom prst="rect">
            <a:avLst/>
          </a:prstGeom>
          <a:noFill/>
        </p:spPr>
        <p:txBody>
          <a:bodyPr wrap="none" rtlCol="0">
            <a:spAutoFit/>
          </a:bodyPr>
          <a:lstStyle/>
          <a:p>
            <a:r>
              <a:rPr lang="en-IN" dirty="0"/>
              <a:t>7</a:t>
            </a:r>
          </a:p>
        </p:txBody>
      </p:sp>
      <p:sp>
        <p:nvSpPr>
          <p:cNvPr id="57" name="TextBox 56"/>
          <p:cNvSpPr txBox="1"/>
          <p:nvPr/>
        </p:nvSpPr>
        <p:spPr>
          <a:xfrm>
            <a:off x="7333844" y="2729085"/>
            <a:ext cx="312906" cy="369332"/>
          </a:xfrm>
          <a:prstGeom prst="rect">
            <a:avLst/>
          </a:prstGeom>
          <a:noFill/>
        </p:spPr>
        <p:txBody>
          <a:bodyPr wrap="none" rtlCol="0">
            <a:spAutoFit/>
          </a:bodyPr>
          <a:lstStyle/>
          <a:p>
            <a:r>
              <a:rPr lang="en-IN" dirty="0"/>
              <a:t>8</a:t>
            </a:r>
          </a:p>
        </p:txBody>
      </p:sp>
      <p:sp>
        <p:nvSpPr>
          <p:cNvPr id="58" name="TextBox 57"/>
          <p:cNvSpPr txBox="1"/>
          <p:nvPr/>
        </p:nvSpPr>
        <p:spPr>
          <a:xfrm>
            <a:off x="7748080" y="2736715"/>
            <a:ext cx="312906" cy="369332"/>
          </a:xfrm>
          <a:prstGeom prst="rect">
            <a:avLst/>
          </a:prstGeom>
          <a:noFill/>
        </p:spPr>
        <p:txBody>
          <a:bodyPr wrap="none" rtlCol="0">
            <a:spAutoFit/>
          </a:bodyPr>
          <a:lstStyle/>
          <a:p>
            <a:r>
              <a:rPr lang="en-IN" dirty="0"/>
              <a:t>9</a:t>
            </a:r>
          </a:p>
        </p:txBody>
      </p:sp>
      <p:sp>
        <p:nvSpPr>
          <p:cNvPr id="59" name="TextBox 58"/>
          <p:cNvSpPr txBox="1"/>
          <p:nvPr/>
        </p:nvSpPr>
        <p:spPr>
          <a:xfrm>
            <a:off x="8067718" y="2726908"/>
            <a:ext cx="441146" cy="369332"/>
          </a:xfrm>
          <a:prstGeom prst="rect">
            <a:avLst/>
          </a:prstGeom>
          <a:noFill/>
        </p:spPr>
        <p:txBody>
          <a:bodyPr wrap="none" rtlCol="0">
            <a:spAutoFit/>
          </a:bodyPr>
          <a:lstStyle/>
          <a:p>
            <a:r>
              <a:rPr lang="en-IN" dirty="0" smtClean="0"/>
              <a:t>10</a:t>
            </a:r>
            <a:endParaRPr lang="en-IN" dirty="0"/>
          </a:p>
        </p:txBody>
      </p:sp>
      <p:sp>
        <p:nvSpPr>
          <p:cNvPr id="60" name="TextBox 59"/>
          <p:cNvSpPr txBox="1"/>
          <p:nvPr/>
        </p:nvSpPr>
        <p:spPr>
          <a:xfrm>
            <a:off x="8493221" y="2733313"/>
            <a:ext cx="441146" cy="369332"/>
          </a:xfrm>
          <a:prstGeom prst="rect">
            <a:avLst/>
          </a:prstGeom>
          <a:noFill/>
        </p:spPr>
        <p:txBody>
          <a:bodyPr wrap="none" rtlCol="0">
            <a:spAutoFit/>
          </a:bodyPr>
          <a:lstStyle/>
          <a:p>
            <a:r>
              <a:rPr lang="en-IN" dirty="0" smtClean="0"/>
              <a:t>11</a:t>
            </a:r>
            <a:endParaRPr lang="en-IN" dirty="0"/>
          </a:p>
        </p:txBody>
      </p:sp>
      <p:sp>
        <p:nvSpPr>
          <p:cNvPr id="61" name="TextBox 60"/>
          <p:cNvSpPr txBox="1"/>
          <p:nvPr/>
        </p:nvSpPr>
        <p:spPr>
          <a:xfrm>
            <a:off x="8883423" y="2757789"/>
            <a:ext cx="441146" cy="369332"/>
          </a:xfrm>
          <a:prstGeom prst="rect">
            <a:avLst/>
          </a:prstGeom>
          <a:noFill/>
        </p:spPr>
        <p:txBody>
          <a:bodyPr wrap="none" rtlCol="0">
            <a:spAutoFit/>
          </a:bodyPr>
          <a:lstStyle/>
          <a:p>
            <a:r>
              <a:rPr lang="en-IN" dirty="0" smtClean="0"/>
              <a:t>12</a:t>
            </a:r>
            <a:endParaRPr lang="en-IN" dirty="0"/>
          </a:p>
        </p:txBody>
      </p:sp>
      <p:sp>
        <p:nvSpPr>
          <p:cNvPr id="62" name="TextBox 61"/>
          <p:cNvSpPr txBox="1"/>
          <p:nvPr/>
        </p:nvSpPr>
        <p:spPr>
          <a:xfrm>
            <a:off x="9301023" y="2726430"/>
            <a:ext cx="441146" cy="369332"/>
          </a:xfrm>
          <a:prstGeom prst="rect">
            <a:avLst/>
          </a:prstGeom>
          <a:noFill/>
        </p:spPr>
        <p:txBody>
          <a:bodyPr wrap="none" rtlCol="0">
            <a:spAutoFit/>
          </a:bodyPr>
          <a:lstStyle/>
          <a:p>
            <a:r>
              <a:rPr lang="en-IN" dirty="0" smtClean="0"/>
              <a:t>13</a:t>
            </a:r>
            <a:endParaRPr lang="en-IN" dirty="0"/>
          </a:p>
        </p:txBody>
      </p:sp>
      <p:sp>
        <p:nvSpPr>
          <p:cNvPr id="63" name="TextBox 62"/>
          <p:cNvSpPr txBox="1"/>
          <p:nvPr/>
        </p:nvSpPr>
        <p:spPr>
          <a:xfrm>
            <a:off x="9722642" y="2742110"/>
            <a:ext cx="441146" cy="369332"/>
          </a:xfrm>
          <a:prstGeom prst="rect">
            <a:avLst/>
          </a:prstGeom>
          <a:noFill/>
        </p:spPr>
        <p:txBody>
          <a:bodyPr wrap="none" rtlCol="0">
            <a:spAutoFit/>
          </a:bodyPr>
          <a:lstStyle/>
          <a:p>
            <a:r>
              <a:rPr lang="en-IN" dirty="0" smtClean="0"/>
              <a:t>14</a:t>
            </a:r>
            <a:endParaRPr lang="en-IN" dirty="0"/>
          </a:p>
        </p:txBody>
      </p:sp>
      <p:sp>
        <p:nvSpPr>
          <p:cNvPr id="64" name="TextBox 63"/>
          <p:cNvSpPr txBox="1"/>
          <p:nvPr/>
        </p:nvSpPr>
        <p:spPr>
          <a:xfrm>
            <a:off x="10144296" y="2742110"/>
            <a:ext cx="441146" cy="369332"/>
          </a:xfrm>
          <a:prstGeom prst="rect">
            <a:avLst/>
          </a:prstGeom>
          <a:noFill/>
        </p:spPr>
        <p:txBody>
          <a:bodyPr wrap="none" rtlCol="0">
            <a:spAutoFit/>
          </a:bodyPr>
          <a:lstStyle/>
          <a:p>
            <a:r>
              <a:rPr lang="en-IN" dirty="0" smtClean="0"/>
              <a:t>15</a:t>
            </a:r>
            <a:endParaRPr lang="en-IN" dirty="0"/>
          </a:p>
        </p:txBody>
      </p:sp>
      <p:sp>
        <p:nvSpPr>
          <p:cNvPr id="65" name="TextBox 64"/>
          <p:cNvSpPr txBox="1"/>
          <p:nvPr/>
        </p:nvSpPr>
        <p:spPr>
          <a:xfrm>
            <a:off x="4397348" y="4328802"/>
            <a:ext cx="312906" cy="369332"/>
          </a:xfrm>
          <a:prstGeom prst="rect">
            <a:avLst/>
          </a:prstGeom>
          <a:noFill/>
        </p:spPr>
        <p:txBody>
          <a:bodyPr wrap="none" rtlCol="0">
            <a:spAutoFit/>
          </a:bodyPr>
          <a:lstStyle/>
          <a:p>
            <a:r>
              <a:rPr lang="en-IN" dirty="0" smtClean="0"/>
              <a:t>1</a:t>
            </a:r>
            <a:endParaRPr lang="en-IN" dirty="0"/>
          </a:p>
        </p:txBody>
      </p:sp>
      <p:sp>
        <p:nvSpPr>
          <p:cNvPr id="66" name="TextBox 65"/>
          <p:cNvSpPr txBox="1"/>
          <p:nvPr/>
        </p:nvSpPr>
        <p:spPr>
          <a:xfrm>
            <a:off x="4873557" y="4348398"/>
            <a:ext cx="312906" cy="369332"/>
          </a:xfrm>
          <a:prstGeom prst="rect">
            <a:avLst/>
          </a:prstGeom>
          <a:noFill/>
        </p:spPr>
        <p:txBody>
          <a:bodyPr wrap="none" rtlCol="0">
            <a:spAutoFit/>
          </a:bodyPr>
          <a:lstStyle/>
          <a:p>
            <a:r>
              <a:rPr lang="en-IN" dirty="0"/>
              <a:t>2</a:t>
            </a:r>
          </a:p>
        </p:txBody>
      </p:sp>
      <p:sp>
        <p:nvSpPr>
          <p:cNvPr id="67" name="TextBox 66"/>
          <p:cNvSpPr txBox="1"/>
          <p:nvPr/>
        </p:nvSpPr>
        <p:spPr>
          <a:xfrm>
            <a:off x="5298332" y="4335287"/>
            <a:ext cx="312906" cy="369332"/>
          </a:xfrm>
          <a:prstGeom prst="rect">
            <a:avLst/>
          </a:prstGeom>
          <a:noFill/>
        </p:spPr>
        <p:txBody>
          <a:bodyPr wrap="none" rtlCol="0">
            <a:spAutoFit/>
          </a:bodyPr>
          <a:lstStyle/>
          <a:p>
            <a:r>
              <a:rPr lang="en-IN" dirty="0"/>
              <a:t>3</a:t>
            </a:r>
          </a:p>
        </p:txBody>
      </p:sp>
      <p:sp>
        <p:nvSpPr>
          <p:cNvPr id="68" name="TextBox 67"/>
          <p:cNvSpPr txBox="1"/>
          <p:nvPr/>
        </p:nvSpPr>
        <p:spPr>
          <a:xfrm>
            <a:off x="5716619" y="4328325"/>
            <a:ext cx="312906" cy="369332"/>
          </a:xfrm>
          <a:prstGeom prst="rect">
            <a:avLst/>
          </a:prstGeom>
          <a:noFill/>
        </p:spPr>
        <p:txBody>
          <a:bodyPr wrap="none" rtlCol="0">
            <a:spAutoFit/>
          </a:bodyPr>
          <a:lstStyle/>
          <a:p>
            <a:r>
              <a:rPr lang="en-IN" dirty="0"/>
              <a:t>4</a:t>
            </a:r>
          </a:p>
        </p:txBody>
      </p:sp>
      <p:sp>
        <p:nvSpPr>
          <p:cNvPr id="69" name="TextBox 68"/>
          <p:cNvSpPr txBox="1"/>
          <p:nvPr/>
        </p:nvSpPr>
        <p:spPr>
          <a:xfrm>
            <a:off x="6144637" y="4347780"/>
            <a:ext cx="312906" cy="369332"/>
          </a:xfrm>
          <a:prstGeom prst="rect">
            <a:avLst/>
          </a:prstGeom>
          <a:noFill/>
        </p:spPr>
        <p:txBody>
          <a:bodyPr wrap="none" rtlCol="0">
            <a:spAutoFit/>
          </a:bodyPr>
          <a:lstStyle/>
          <a:p>
            <a:r>
              <a:rPr lang="en-IN" dirty="0"/>
              <a:t>5</a:t>
            </a:r>
          </a:p>
        </p:txBody>
      </p:sp>
      <p:sp>
        <p:nvSpPr>
          <p:cNvPr id="70" name="TextBox 69"/>
          <p:cNvSpPr txBox="1"/>
          <p:nvPr/>
        </p:nvSpPr>
        <p:spPr>
          <a:xfrm>
            <a:off x="3946631" y="4357501"/>
            <a:ext cx="312906" cy="369332"/>
          </a:xfrm>
          <a:prstGeom prst="rect">
            <a:avLst/>
          </a:prstGeom>
          <a:noFill/>
        </p:spPr>
        <p:txBody>
          <a:bodyPr wrap="none" rtlCol="0">
            <a:spAutoFit/>
          </a:bodyPr>
          <a:lstStyle/>
          <a:p>
            <a:r>
              <a:rPr lang="en-IN" dirty="0"/>
              <a:t>0</a:t>
            </a:r>
          </a:p>
        </p:txBody>
      </p:sp>
      <p:sp>
        <p:nvSpPr>
          <p:cNvPr id="71" name="TextBox 70"/>
          <p:cNvSpPr txBox="1"/>
          <p:nvPr/>
        </p:nvSpPr>
        <p:spPr>
          <a:xfrm>
            <a:off x="4429409" y="1931264"/>
            <a:ext cx="240772" cy="369332"/>
          </a:xfrm>
          <a:prstGeom prst="rect">
            <a:avLst/>
          </a:prstGeom>
          <a:noFill/>
        </p:spPr>
        <p:txBody>
          <a:bodyPr wrap="none" rtlCol="0">
            <a:spAutoFit/>
          </a:bodyPr>
          <a:lstStyle/>
          <a:p>
            <a:r>
              <a:rPr lang="en-IN" b="1" dirty="0">
                <a:solidFill>
                  <a:srgbClr val="FF0000"/>
                </a:solidFill>
              </a:rPr>
              <a:t>i</a:t>
            </a:r>
          </a:p>
        </p:txBody>
      </p:sp>
      <p:sp>
        <p:nvSpPr>
          <p:cNvPr id="72" name="TextBox 71"/>
          <p:cNvSpPr txBox="1"/>
          <p:nvPr/>
        </p:nvSpPr>
        <p:spPr>
          <a:xfrm>
            <a:off x="3988063" y="3503578"/>
            <a:ext cx="243978" cy="369332"/>
          </a:xfrm>
          <a:prstGeom prst="rect">
            <a:avLst/>
          </a:prstGeom>
          <a:noFill/>
        </p:spPr>
        <p:txBody>
          <a:bodyPr wrap="none" rtlCol="0">
            <a:spAutoFit/>
          </a:bodyPr>
          <a:lstStyle/>
          <a:p>
            <a:r>
              <a:rPr lang="en-IN" b="1" dirty="0">
                <a:solidFill>
                  <a:srgbClr val="FF0000"/>
                </a:solidFill>
              </a:rPr>
              <a:t>j</a:t>
            </a:r>
          </a:p>
        </p:txBody>
      </p:sp>
      <p:sp>
        <p:nvSpPr>
          <p:cNvPr id="73" name="TextBox 72"/>
          <p:cNvSpPr txBox="1"/>
          <p:nvPr/>
        </p:nvSpPr>
        <p:spPr>
          <a:xfrm>
            <a:off x="4137115" y="5189210"/>
            <a:ext cx="2948243" cy="369332"/>
          </a:xfrm>
          <a:prstGeom prst="rect">
            <a:avLst/>
          </a:prstGeom>
          <a:noFill/>
        </p:spPr>
        <p:txBody>
          <a:bodyPr wrap="none" rtlCol="0">
            <a:spAutoFit/>
          </a:bodyPr>
          <a:lstStyle/>
          <a:p>
            <a:r>
              <a:rPr lang="en-IN" dirty="0" smtClean="0"/>
              <a:t>Compare S[i] with p[j+1] </a:t>
            </a:r>
            <a:endParaRPr lang="en-IN" dirty="0"/>
          </a:p>
        </p:txBody>
      </p:sp>
      <p:sp>
        <p:nvSpPr>
          <p:cNvPr id="98" name="TextBox 97"/>
          <p:cNvSpPr txBox="1"/>
          <p:nvPr/>
        </p:nvSpPr>
        <p:spPr>
          <a:xfrm>
            <a:off x="4836266" y="1939509"/>
            <a:ext cx="240772" cy="369332"/>
          </a:xfrm>
          <a:prstGeom prst="rect">
            <a:avLst/>
          </a:prstGeom>
          <a:noFill/>
        </p:spPr>
        <p:txBody>
          <a:bodyPr wrap="none" rtlCol="0">
            <a:spAutoFit/>
          </a:bodyPr>
          <a:lstStyle/>
          <a:p>
            <a:r>
              <a:rPr lang="en-IN" b="1" dirty="0" smtClean="0">
                <a:solidFill>
                  <a:srgbClr val="FF0000"/>
                </a:solidFill>
              </a:rPr>
              <a:t>i</a:t>
            </a:r>
            <a:endParaRPr lang="en-IN" b="1" dirty="0">
              <a:solidFill>
                <a:srgbClr val="FF0000"/>
              </a:solidFill>
            </a:endParaRPr>
          </a:p>
        </p:txBody>
      </p:sp>
      <p:sp>
        <p:nvSpPr>
          <p:cNvPr id="99" name="TextBox 98"/>
          <p:cNvSpPr txBox="1"/>
          <p:nvPr/>
        </p:nvSpPr>
        <p:spPr>
          <a:xfrm>
            <a:off x="4410413" y="3517358"/>
            <a:ext cx="243978" cy="369332"/>
          </a:xfrm>
          <a:prstGeom prst="rect">
            <a:avLst/>
          </a:prstGeom>
          <a:noFill/>
        </p:spPr>
        <p:txBody>
          <a:bodyPr wrap="none" rtlCol="0">
            <a:spAutoFit/>
          </a:bodyPr>
          <a:lstStyle/>
          <a:p>
            <a:r>
              <a:rPr lang="en-IN" b="1" dirty="0">
                <a:solidFill>
                  <a:srgbClr val="FF0000"/>
                </a:solidFill>
              </a:rPr>
              <a:t>j</a:t>
            </a:r>
          </a:p>
        </p:txBody>
      </p:sp>
      <p:sp>
        <p:nvSpPr>
          <p:cNvPr id="100" name="TextBox 99"/>
          <p:cNvSpPr txBox="1"/>
          <p:nvPr/>
        </p:nvSpPr>
        <p:spPr>
          <a:xfrm>
            <a:off x="5284957" y="1939969"/>
            <a:ext cx="240772" cy="369332"/>
          </a:xfrm>
          <a:prstGeom prst="rect">
            <a:avLst/>
          </a:prstGeom>
          <a:noFill/>
        </p:spPr>
        <p:txBody>
          <a:bodyPr wrap="none" rtlCol="0">
            <a:spAutoFit/>
          </a:bodyPr>
          <a:lstStyle/>
          <a:p>
            <a:r>
              <a:rPr lang="en-IN" b="1" dirty="0" smtClean="0">
                <a:solidFill>
                  <a:srgbClr val="FF0000"/>
                </a:solidFill>
              </a:rPr>
              <a:t>i</a:t>
            </a:r>
            <a:endParaRPr lang="en-IN" b="1" dirty="0">
              <a:solidFill>
                <a:srgbClr val="FF0000"/>
              </a:solidFill>
            </a:endParaRPr>
          </a:p>
        </p:txBody>
      </p:sp>
      <p:sp>
        <p:nvSpPr>
          <p:cNvPr id="101" name="TextBox 100"/>
          <p:cNvSpPr txBox="1"/>
          <p:nvPr/>
        </p:nvSpPr>
        <p:spPr>
          <a:xfrm>
            <a:off x="4873557" y="3520212"/>
            <a:ext cx="243978" cy="369332"/>
          </a:xfrm>
          <a:prstGeom prst="rect">
            <a:avLst/>
          </a:prstGeom>
          <a:noFill/>
        </p:spPr>
        <p:txBody>
          <a:bodyPr wrap="none" rtlCol="0">
            <a:spAutoFit/>
          </a:bodyPr>
          <a:lstStyle/>
          <a:p>
            <a:r>
              <a:rPr lang="en-IN" b="1" dirty="0">
                <a:solidFill>
                  <a:srgbClr val="FF0000"/>
                </a:solidFill>
              </a:rPr>
              <a:t>j</a:t>
            </a:r>
          </a:p>
        </p:txBody>
      </p:sp>
      <p:sp>
        <p:nvSpPr>
          <p:cNvPr id="102" name="TextBox 101"/>
          <p:cNvSpPr txBox="1"/>
          <p:nvPr/>
        </p:nvSpPr>
        <p:spPr>
          <a:xfrm>
            <a:off x="5721480" y="1924954"/>
            <a:ext cx="282104" cy="369332"/>
          </a:xfrm>
          <a:prstGeom prst="rect">
            <a:avLst/>
          </a:prstGeom>
          <a:noFill/>
        </p:spPr>
        <p:txBody>
          <a:bodyPr wrap="square" rtlCol="0">
            <a:spAutoFit/>
          </a:bodyPr>
          <a:lstStyle/>
          <a:p>
            <a:r>
              <a:rPr lang="en-IN" b="1" dirty="0" smtClean="0">
                <a:solidFill>
                  <a:srgbClr val="FF0000"/>
                </a:solidFill>
              </a:rPr>
              <a:t>i</a:t>
            </a:r>
            <a:endParaRPr lang="en-IN" b="1" dirty="0">
              <a:solidFill>
                <a:srgbClr val="FF0000"/>
              </a:solidFill>
            </a:endParaRPr>
          </a:p>
        </p:txBody>
      </p:sp>
      <p:sp>
        <p:nvSpPr>
          <p:cNvPr id="103" name="TextBox 102"/>
          <p:cNvSpPr txBox="1"/>
          <p:nvPr/>
        </p:nvSpPr>
        <p:spPr>
          <a:xfrm>
            <a:off x="5281751" y="3529266"/>
            <a:ext cx="243978" cy="369332"/>
          </a:xfrm>
          <a:prstGeom prst="rect">
            <a:avLst/>
          </a:prstGeom>
          <a:noFill/>
        </p:spPr>
        <p:txBody>
          <a:bodyPr wrap="none" rtlCol="0">
            <a:spAutoFit/>
          </a:bodyPr>
          <a:lstStyle/>
          <a:p>
            <a:r>
              <a:rPr lang="en-IN" b="1" dirty="0">
                <a:solidFill>
                  <a:srgbClr val="FF0000"/>
                </a:solidFill>
              </a:rPr>
              <a:t>j</a:t>
            </a:r>
          </a:p>
        </p:txBody>
      </p:sp>
      <p:sp>
        <p:nvSpPr>
          <p:cNvPr id="104" name="TextBox 103"/>
          <p:cNvSpPr txBox="1"/>
          <p:nvPr/>
        </p:nvSpPr>
        <p:spPr>
          <a:xfrm>
            <a:off x="6147875" y="1939509"/>
            <a:ext cx="240772" cy="369332"/>
          </a:xfrm>
          <a:prstGeom prst="rect">
            <a:avLst/>
          </a:prstGeom>
          <a:noFill/>
        </p:spPr>
        <p:txBody>
          <a:bodyPr wrap="none" rtlCol="0">
            <a:spAutoFit/>
          </a:bodyPr>
          <a:lstStyle/>
          <a:p>
            <a:r>
              <a:rPr lang="en-IN" b="1" dirty="0" smtClean="0">
                <a:solidFill>
                  <a:srgbClr val="FF0000"/>
                </a:solidFill>
              </a:rPr>
              <a:t>i</a:t>
            </a:r>
            <a:endParaRPr lang="en-IN" b="1" dirty="0">
              <a:solidFill>
                <a:srgbClr val="FF0000"/>
              </a:solidFill>
            </a:endParaRPr>
          </a:p>
        </p:txBody>
      </p:sp>
      <p:sp>
        <p:nvSpPr>
          <p:cNvPr id="105" name="TextBox 104"/>
          <p:cNvSpPr txBox="1"/>
          <p:nvPr/>
        </p:nvSpPr>
        <p:spPr>
          <a:xfrm>
            <a:off x="5689945" y="3531952"/>
            <a:ext cx="243978" cy="369332"/>
          </a:xfrm>
          <a:prstGeom prst="rect">
            <a:avLst/>
          </a:prstGeom>
          <a:noFill/>
        </p:spPr>
        <p:txBody>
          <a:bodyPr wrap="none" rtlCol="0">
            <a:spAutoFit/>
          </a:bodyPr>
          <a:lstStyle/>
          <a:p>
            <a:r>
              <a:rPr lang="en-IN" b="1" dirty="0" smtClean="0">
                <a:solidFill>
                  <a:srgbClr val="FF0000"/>
                </a:solidFill>
              </a:rPr>
              <a:t>j</a:t>
            </a:r>
            <a:endParaRPr lang="en-IN" b="1" dirty="0">
              <a:solidFill>
                <a:srgbClr val="FF0000"/>
              </a:solidFill>
            </a:endParaRPr>
          </a:p>
        </p:txBody>
      </p:sp>
      <p:sp>
        <p:nvSpPr>
          <p:cNvPr id="106" name="Rounded Rectangle 105"/>
          <p:cNvSpPr/>
          <p:nvPr/>
        </p:nvSpPr>
        <p:spPr>
          <a:xfrm>
            <a:off x="7413204" y="3627038"/>
            <a:ext cx="1611309" cy="3294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Mismatched</a:t>
            </a:r>
            <a:endParaRPr lang="en-IN" b="1" dirty="0"/>
          </a:p>
        </p:txBody>
      </p:sp>
      <p:sp>
        <p:nvSpPr>
          <p:cNvPr id="108" name="TextBox 107"/>
          <p:cNvSpPr txBox="1"/>
          <p:nvPr/>
        </p:nvSpPr>
        <p:spPr>
          <a:xfrm>
            <a:off x="6538195" y="1933539"/>
            <a:ext cx="240772" cy="369332"/>
          </a:xfrm>
          <a:prstGeom prst="rect">
            <a:avLst/>
          </a:prstGeom>
          <a:noFill/>
        </p:spPr>
        <p:txBody>
          <a:bodyPr wrap="none" rtlCol="0">
            <a:spAutoFit/>
          </a:bodyPr>
          <a:lstStyle/>
          <a:p>
            <a:r>
              <a:rPr lang="en-IN" b="1" dirty="0">
                <a:solidFill>
                  <a:srgbClr val="FF0000"/>
                </a:solidFill>
              </a:rPr>
              <a:t>i</a:t>
            </a:r>
          </a:p>
        </p:txBody>
      </p:sp>
      <p:sp>
        <p:nvSpPr>
          <p:cNvPr id="110" name="TextBox 109"/>
          <p:cNvSpPr txBox="1"/>
          <p:nvPr/>
        </p:nvSpPr>
        <p:spPr>
          <a:xfrm>
            <a:off x="6934497" y="1913925"/>
            <a:ext cx="240772" cy="369332"/>
          </a:xfrm>
          <a:prstGeom prst="rect">
            <a:avLst/>
          </a:prstGeom>
          <a:noFill/>
        </p:spPr>
        <p:txBody>
          <a:bodyPr wrap="none" rtlCol="0">
            <a:spAutoFit/>
          </a:bodyPr>
          <a:lstStyle/>
          <a:p>
            <a:r>
              <a:rPr lang="en-IN" b="1" dirty="0" smtClean="0">
                <a:solidFill>
                  <a:srgbClr val="FF0000"/>
                </a:solidFill>
              </a:rPr>
              <a:t>i</a:t>
            </a:r>
            <a:endParaRPr lang="en-IN" b="1" dirty="0">
              <a:solidFill>
                <a:srgbClr val="FF0000"/>
              </a:solidFill>
            </a:endParaRPr>
          </a:p>
        </p:txBody>
      </p:sp>
      <p:sp>
        <p:nvSpPr>
          <p:cNvPr id="111" name="TextBox 110"/>
          <p:cNvSpPr txBox="1"/>
          <p:nvPr/>
        </p:nvSpPr>
        <p:spPr>
          <a:xfrm>
            <a:off x="7341354" y="1908107"/>
            <a:ext cx="240772" cy="369332"/>
          </a:xfrm>
          <a:prstGeom prst="rect">
            <a:avLst/>
          </a:prstGeom>
          <a:noFill/>
        </p:spPr>
        <p:txBody>
          <a:bodyPr wrap="none" rtlCol="0">
            <a:spAutoFit/>
          </a:bodyPr>
          <a:lstStyle/>
          <a:p>
            <a:r>
              <a:rPr lang="en-IN" b="1" dirty="0" smtClean="0">
                <a:solidFill>
                  <a:srgbClr val="FF0000"/>
                </a:solidFill>
              </a:rPr>
              <a:t>i</a:t>
            </a:r>
            <a:endParaRPr lang="en-IN" b="1" dirty="0">
              <a:solidFill>
                <a:srgbClr val="FF0000"/>
              </a:solidFill>
            </a:endParaRPr>
          </a:p>
        </p:txBody>
      </p:sp>
      <p:sp>
        <p:nvSpPr>
          <p:cNvPr id="112" name="TextBox 111"/>
          <p:cNvSpPr txBox="1"/>
          <p:nvPr/>
        </p:nvSpPr>
        <p:spPr>
          <a:xfrm>
            <a:off x="7748080" y="1939509"/>
            <a:ext cx="240772" cy="369332"/>
          </a:xfrm>
          <a:prstGeom prst="rect">
            <a:avLst/>
          </a:prstGeom>
          <a:noFill/>
        </p:spPr>
        <p:txBody>
          <a:bodyPr wrap="none" rtlCol="0">
            <a:spAutoFit/>
          </a:bodyPr>
          <a:lstStyle/>
          <a:p>
            <a:r>
              <a:rPr lang="en-IN" b="1" dirty="0" smtClean="0">
                <a:solidFill>
                  <a:srgbClr val="FF0000"/>
                </a:solidFill>
              </a:rPr>
              <a:t>i</a:t>
            </a:r>
            <a:endParaRPr lang="en-IN" b="1" dirty="0">
              <a:solidFill>
                <a:srgbClr val="FF0000"/>
              </a:solidFill>
            </a:endParaRPr>
          </a:p>
        </p:txBody>
      </p:sp>
      <p:sp>
        <p:nvSpPr>
          <p:cNvPr id="115" name="TextBox 114"/>
          <p:cNvSpPr txBox="1"/>
          <p:nvPr/>
        </p:nvSpPr>
        <p:spPr>
          <a:xfrm>
            <a:off x="8164162" y="1939509"/>
            <a:ext cx="240772" cy="369332"/>
          </a:xfrm>
          <a:prstGeom prst="rect">
            <a:avLst/>
          </a:prstGeom>
          <a:noFill/>
        </p:spPr>
        <p:txBody>
          <a:bodyPr wrap="none" rtlCol="0">
            <a:spAutoFit/>
          </a:bodyPr>
          <a:lstStyle/>
          <a:p>
            <a:r>
              <a:rPr lang="en-IN" b="1" dirty="0" smtClean="0">
                <a:solidFill>
                  <a:srgbClr val="FF0000"/>
                </a:solidFill>
              </a:rPr>
              <a:t>i</a:t>
            </a:r>
            <a:endParaRPr lang="en-IN" b="1" dirty="0">
              <a:solidFill>
                <a:srgbClr val="FF0000"/>
              </a:solidFill>
            </a:endParaRPr>
          </a:p>
        </p:txBody>
      </p:sp>
      <p:sp>
        <p:nvSpPr>
          <p:cNvPr id="116" name="TextBox 115"/>
          <p:cNvSpPr txBox="1"/>
          <p:nvPr/>
        </p:nvSpPr>
        <p:spPr>
          <a:xfrm>
            <a:off x="8580244" y="1924954"/>
            <a:ext cx="240772" cy="369332"/>
          </a:xfrm>
          <a:prstGeom prst="rect">
            <a:avLst/>
          </a:prstGeom>
          <a:noFill/>
        </p:spPr>
        <p:txBody>
          <a:bodyPr wrap="none" rtlCol="0">
            <a:spAutoFit/>
          </a:bodyPr>
          <a:lstStyle/>
          <a:p>
            <a:r>
              <a:rPr lang="en-IN" b="1" dirty="0" smtClean="0">
                <a:solidFill>
                  <a:srgbClr val="FF0000"/>
                </a:solidFill>
              </a:rPr>
              <a:t>i</a:t>
            </a:r>
            <a:endParaRPr lang="en-IN" b="1" dirty="0">
              <a:solidFill>
                <a:srgbClr val="FF0000"/>
              </a:solidFill>
            </a:endParaRPr>
          </a:p>
        </p:txBody>
      </p:sp>
      <p:sp>
        <p:nvSpPr>
          <p:cNvPr id="117" name="TextBox 116"/>
          <p:cNvSpPr txBox="1"/>
          <p:nvPr/>
        </p:nvSpPr>
        <p:spPr>
          <a:xfrm>
            <a:off x="8955348" y="1953833"/>
            <a:ext cx="240772" cy="369332"/>
          </a:xfrm>
          <a:prstGeom prst="rect">
            <a:avLst/>
          </a:prstGeom>
          <a:noFill/>
        </p:spPr>
        <p:txBody>
          <a:bodyPr wrap="none" rtlCol="0">
            <a:spAutoFit/>
          </a:bodyPr>
          <a:lstStyle/>
          <a:p>
            <a:r>
              <a:rPr lang="en-IN" b="1" dirty="0" smtClean="0">
                <a:solidFill>
                  <a:srgbClr val="FF0000"/>
                </a:solidFill>
              </a:rPr>
              <a:t>i</a:t>
            </a:r>
            <a:endParaRPr lang="en-IN" b="1" dirty="0">
              <a:solidFill>
                <a:srgbClr val="FF0000"/>
              </a:solidFill>
            </a:endParaRPr>
          </a:p>
        </p:txBody>
      </p:sp>
      <p:sp>
        <p:nvSpPr>
          <p:cNvPr id="119" name="TextBox 118"/>
          <p:cNvSpPr txBox="1"/>
          <p:nvPr/>
        </p:nvSpPr>
        <p:spPr>
          <a:xfrm>
            <a:off x="9377917" y="1958823"/>
            <a:ext cx="240772" cy="369332"/>
          </a:xfrm>
          <a:prstGeom prst="rect">
            <a:avLst/>
          </a:prstGeom>
          <a:noFill/>
        </p:spPr>
        <p:txBody>
          <a:bodyPr wrap="none" rtlCol="0">
            <a:spAutoFit/>
          </a:bodyPr>
          <a:lstStyle/>
          <a:p>
            <a:r>
              <a:rPr lang="en-IN" b="1" dirty="0" smtClean="0">
                <a:solidFill>
                  <a:srgbClr val="FF0000"/>
                </a:solidFill>
              </a:rPr>
              <a:t>i</a:t>
            </a:r>
            <a:endParaRPr lang="en-IN" b="1" dirty="0">
              <a:solidFill>
                <a:srgbClr val="FF0000"/>
              </a:solidFill>
            </a:endParaRPr>
          </a:p>
        </p:txBody>
      </p:sp>
      <p:sp>
        <p:nvSpPr>
          <p:cNvPr id="120" name="TextBox 119"/>
          <p:cNvSpPr txBox="1"/>
          <p:nvPr/>
        </p:nvSpPr>
        <p:spPr>
          <a:xfrm>
            <a:off x="9772469" y="1956126"/>
            <a:ext cx="240772" cy="369332"/>
          </a:xfrm>
          <a:prstGeom prst="rect">
            <a:avLst/>
          </a:prstGeom>
          <a:noFill/>
        </p:spPr>
        <p:txBody>
          <a:bodyPr wrap="none" rtlCol="0">
            <a:spAutoFit/>
          </a:bodyPr>
          <a:lstStyle/>
          <a:p>
            <a:r>
              <a:rPr lang="en-IN" b="1" dirty="0" smtClean="0">
                <a:solidFill>
                  <a:srgbClr val="FF0000"/>
                </a:solidFill>
              </a:rPr>
              <a:t>i</a:t>
            </a:r>
            <a:endParaRPr lang="en-IN" b="1" dirty="0">
              <a:solidFill>
                <a:srgbClr val="FF0000"/>
              </a:solidFill>
            </a:endParaRPr>
          </a:p>
        </p:txBody>
      </p:sp>
      <p:sp>
        <p:nvSpPr>
          <p:cNvPr id="121" name="TextBox 120"/>
          <p:cNvSpPr txBox="1"/>
          <p:nvPr/>
        </p:nvSpPr>
        <p:spPr>
          <a:xfrm>
            <a:off x="10287449" y="1953833"/>
            <a:ext cx="240772" cy="369332"/>
          </a:xfrm>
          <a:prstGeom prst="rect">
            <a:avLst/>
          </a:prstGeom>
          <a:noFill/>
        </p:spPr>
        <p:txBody>
          <a:bodyPr wrap="none" rtlCol="0">
            <a:spAutoFit/>
          </a:bodyPr>
          <a:lstStyle/>
          <a:p>
            <a:r>
              <a:rPr lang="en-IN" b="1" dirty="0" smtClean="0">
                <a:solidFill>
                  <a:srgbClr val="FF0000"/>
                </a:solidFill>
              </a:rPr>
              <a:t>i</a:t>
            </a:r>
            <a:endParaRPr lang="en-IN" b="1" dirty="0">
              <a:solidFill>
                <a:srgbClr val="FF0000"/>
              </a:solidFill>
            </a:endParaRPr>
          </a:p>
        </p:txBody>
      </p:sp>
      <p:sp>
        <p:nvSpPr>
          <p:cNvPr id="122" name="TextBox 121"/>
          <p:cNvSpPr txBox="1"/>
          <p:nvPr/>
        </p:nvSpPr>
        <p:spPr>
          <a:xfrm>
            <a:off x="10770970" y="1941699"/>
            <a:ext cx="240772" cy="369332"/>
          </a:xfrm>
          <a:prstGeom prst="rect">
            <a:avLst/>
          </a:prstGeom>
          <a:noFill/>
        </p:spPr>
        <p:txBody>
          <a:bodyPr wrap="none" rtlCol="0">
            <a:spAutoFit/>
          </a:bodyPr>
          <a:lstStyle/>
          <a:p>
            <a:r>
              <a:rPr lang="en-IN" b="1" dirty="0" smtClean="0">
                <a:solidFill>
                  <a:srgbClr val="FF0000"/>
                </a:solidFill>
              </a:rPr>
              <a:t>i</a:t>
            </a:r>
            <a:endParaRPr lang="en-IN" b="1" dirty="0">
              <a:solidFill>
                <a:srgbClr val="FF0000"/>
              </a:solidFill>
            </a:endParaRPr>
          </a:p>
        </p:txBody>
      </p:sp>
      <p:sp>
        <p:nvSpPr>
          <p:cNvPr id="123" name="TextBox 122"/>
          <p:cNvSpPr txBox="1"/>
          <p:nvPr/>
        </p:nvSpPr>
        <p:spPr>
          <a:xfrm>
            <a:off x="6179101" y="3520839"/>
            <a:ext cx="243978" cy="369332"/>
          </a:xfrm>
          <a:prstGeom prst="rect">
            <a:avLst/>
          </a:prstGeom>
          <a:noFill/>
        </p:spPr>
        <p:txBody>
          <a:bodyPr wrap="none" rtlCol="0">
            <a:spAutoFit/>
          </a:bodyPr>
          <a:lstStyle/>
          <a:p>
            <a:r>
              <a:rPr lang="en-IN" b="1" dirty="0" smtClean="0">
                <a:solidFill>
                  <a:srgbClr val="FF0000"/>
                </a:solidFill>
              </a:rPr>
              <a:t>j</a:t>
            </a:r>
            <a:endParaRPr lang="en-IN" b="1" dirty="0">
              <a:solidFill>
                <a:srgbClr val="FF0000"/>
              </a:solidFill>
            </a:endParaRPr>
          </a:p>
        </p:txBody>
      </p:sp>
      <p:sp>
        <p:nvSpPr>
          <p:cNvPr id="124" name="TextBox 123"/>
          <p:cNvSpPr txBox="1"/>
          <p:nvPr/>
        </p:nvSpPr>
        <p:spPr>
          <a:xfrm>
            <a:off x="4157073" y="5579594"/>
            <a:ext cx="4600940" cy="369332"/>
          </a:xfrm>
          <a:prstGeom prst="rect">
            <a:avLst/>
          </a:prstGeom>
          <a:noFill/>
        </p:spPr>
        <p:txBody>
          <a:bodyPr wrap="none" rtlCol="0">
            <a:spAutoFit/>
          </a:bodyPr>
          <a:lstStyle/>
          <a:p>
            <a:r>
              <a:rPr lang="en-IN" dirty="0" smtClean="0"/>
              <a:t>Means your pattern is there in the Text S</a:t>
            </a:r>
            <a:endParaRPr lang="en-IN" dirty="0"/>
          </a:p>
        </p:txBody>
      </p:sp>
    </p:spTree>
    <p:extLst>
      <p:ext uri="{BB962C8B-B14F-4D97-AF65-F5344CB8AC3E}">
        <p14:creationId xmlns:p14="http://schemas.microsoft.com/office/powerpoint/2010/main" val="3548338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71"/>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72"/>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73"/>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98"/>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99"/>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100"/>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101"/>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0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0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102"/>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103"/>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0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0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0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1" nodeType="clickEffect">
                                  <p:stCondLst>
                                    <p:cond delay="0"/>
                                  </p:stCondLst>
                                  <p:childTnLst>
                                    <p:set>
                                      <p:cBhvr>
                                        <p:cTn id="70" dur="1" fill="hold">
                                          <p:stCondLst>
                                            <p:cond delay="0"/>
                                          </p:stCondLst>
                                        </p:cTn>
                                        <p:tgtEl>
                                          <p:spTgt spid="104"/>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105"/>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106"/>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2" nodeType="clickEffect">
                                  <p:stCondLst>
                                    <p:cond delay="0"/>
                                  </p:stCondLst>
                                  <p:childTnLst>
                                    <p:set>
                                      <p:cBhvr>
                                        <p:cTn id="78" dur="1" fill="hold">
                                          <p:stCondLst>
                                            <p:cond delay="0"/>
                                          </p:stCondLst>
                                        </p:cTn>
                                        <p:tgtEl>
                                          <p:spTgt spid="101"/>
                                        </p:tgtEl>
                                        <p:attrNameLst>
                                          <p:attrName>style.visibility</p:attrName>
                                        </p:attrNameLst>
                                      </p:cBhvr>
                                      <p:to>
                                        <p:strVal val="visible"/>
                                      </p:to>
                                    </p:set>
                                  </p:childTnLst>
                                </p:cTn>
                              </p:par>
                              <p:par>
                                <p:cTn id="79" presetID="1" presetClass="entr" presetSubtype="0" fill="hold" grpId="2" nodeType="withEffect">
                                  <p:stCondLst>
                                    <p:cond delay="0"/>
                                  </p:stCondLst>
                                  <p:childTnLst>
                                    <p:set>
                                      <p:cBhvr>
                                        <p:cTn id="80" dur="1" fill="hold">
                                          <p:stCondLst>
                                            <p:cond delay="0"/>
                                          </p:stCondLst>
                                        </p:cTn>
                                        <p:tgtEl>
                                          <p:spTgt spid="104"/>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2" nodeType="clickEffect">
                                  <p:stCondLst>
                                    <p:cond delay="0"/>
                                  </p:stCondLst>
                                  <p:childTnLst>
                                    <p:set>
                                      <p:cBhvr>
                                        <p:cTn id="84" dur="1" fill="hold">
                                          <p:stCondLst>
                                            <p:cond delay="0"/>
                                          </p:stCondLst>
                                        </p:cTn>
                                        <p:tgtEl>
                                          <p:spTgt spid="106"/>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grpId="3" nodeType="clickEffect">
                                  <p:stCondLst>
                                    <p:cond delay="0"/>
                                  </p:stCondLst>
                                  <p:childTnLst>
                                    <p:set>
                                      <p:cBhvr>
                                        <p:cTn id="88" dur="1" fill="hold">
                                          <p:stCondLst>
                                            <p:cond delay="0"/>
                                          </p:stCondLst>
                                        </p:cTn>
                                        <p:tgtEl>
                                          <p:spTgt spid="101"/>
                                        </p:tgtEl>
                                        <p:attrNameLst>
                                          <p:attrName>style.visibility</p:attrName>
                                        </p:attrNameLst>
                                      </p:cBhvr>
                                      <p:to>
                                        <p:strVal val="hidden"/>
                                      </p:to>
                                    </p:set>
                                  </p:childTnLst>
                                </p:cTn>
                              </p:par>
                              <p:par>
                                <p:cTn id="89" presetID="1" presetClass="exit" presetSubtype="0" fill="hold" grpId="3" nodeType="withEffect">
                                  <p:stCondLst>
                                    <p:cond delay="0"/>
                                  </p:stCondLst>
                                  <p:childTnLst>
                                    <p:set>
                                      <p:cBhvr>
                                        <p:cTn id="90" dur="1" fill="hold">
                                          <p:stCondLst>
                                            <p:cond delay="0"/>
                                          </p:stCondLst>
                                        </p:cTn>
                                        <p:tgtEl>
                                          <p:spTgt spid="104"/>
                                        </p:tgtEl>
                                        <p:attrNameLst>
                                          <p:attrName>style.visibility</p:attrName>
                                        </p:attrNameLst>
                                      </p:cBhvr>
                                      <p:to>
                                        <p:strVal val="hidden"/>
                                      </p:to>
                                    </p:set>
                                  </p:childTnLst>
                                </p:cTn>
                              </p:par>
                              <p:par>
                                <p:cTn id="91" presetID="1" presetClass="exit" presetSubtype="0" fill="hold" grpId="3" nodeType="withEffect">
                                  <p:stCondLst>
                                    <p:cond delay="0"/>
                                  </p:stCondLst>
                                  <p:childTnLst>
                                    <p:set>
                                      <p:cBhvr>
                                        <p:cTn id="92" dur="1" fill="hold">
                                          <p:stCondLst>
                                            <p:cond delay="0"/>
                                          </p:stCondLst>
                                        </p:cTn>
                                        <p:tgtEl>
                                          <p:spTgt spid="106"/>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2" nodeType="clickEffect">
                                  <p:stCondLst>
                                    <p:cond delay="0"/>
                                  </p:stCondLst>
                                  <p:childTnLst>
                                    <p:set>
                                      <p:cBhvr>
                                        <p:cTn id="96" dur="1" fill="hold">
                                          <p:stCondLst>
                                            <p:cond delay="0"/>
                                          </p:stCondLst>
                                        </p:cTn>
                                        <p:tgtEl>
                                          <p:spTgt spid="72"/>
                                        </p:tgtEl>
                                        <p:attrNameLst>
                                          <p:attrName>style.visibility</p:attrName>
                                        </p:attrNameLst>
                                      </p:cBhvr>
                                      <p:to>
                                        <p:strVal val="visible"/>
                                      </p:to>
                                    </p:set>
                                  </p:childTnLst>
                                </p:cTn>
                              </p:par>
                              <p:par>
                                <p:cTn id="97" presetID="1" presetClass="entr" presetSubtype="0" fill="hold" grpId="4" nodeType="withEffect">
                                  <p:stCondLst>
                                    <p:cond delay="0"/>
                                  </p:stCondLst>
                                  <p:childTnLst>
                                    <p:set>
                                      <p:cBhvr>
                                        <p:cTn id="98" dur="1" fill="hold">
                                          <p:stCondLst>
                                            <p:cond delay="0"/>
                                          </p:stCondLst>
                                        </p:cTn>
                                        <p:tgtEl>
                                          <p:spTgt spid="104"/>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4" nodeType="clickEffect">
                                  <p:stCondLst>
                                    <p:cond delay="0"/>
                                  </p:stCondLst>
                                  <p:childTnLst>
                                    <p:set>
                                      <p:cBhvr>
                                        <p:cTn id="102" dur="1" fill="hold">
                                          <p:stCondLst>
                                            <p:cond delay="0"/>
                                          </p:stCondLst>
                                        </p:cTn>
                                        <p:tgtEl>
                                          <p:spTgt spid="106"/>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xit" presetSubtype="0" fill="hold" grpId="3" nodeType="clickEffect">
                                  <p:stCondLst>
                                    <p:cond delay="0"/>
                                  </p:stCondLst>
                                  <p:childTnLst>
                                    <p:set>
                                      <p:cBhvr>
                                        <p:cTn id="106" dur="1" fill="hold">
                                          <p:stCondLst>
                                            <p:cond delay="0"/>
                                          </p:stCondLst>
                                        </p:cTn>
                                        <p:tgtEl>
                                          <p:spTgt spid="72"/>
                                        </p:tgtEl>
                                        <p:attrNameLst>
                                          <p:attrName>style.visibility</p:attrName>
                                        </p:attrNameLst>
                                      </p:cBhvr>
                                      <p:to>
                                        <p:strVal val="hidden"/>
                                      </p:to>
                                    </p:set>
                                  </p:childTnLst>
                                </p:cTn>
                              </p:par>
                              <p:par>
                                <p:cTn id="107" presetID="1" presetClass="exit" presetSubtype="0" fill="hold" grpId="5" nodeType="withEffect">
                                  <p:stCondLst>
                                    <p:cond delay="0"/>
                                  </p:stCondLst>
                                  <p:childTnLst>
                                    <p:set>
                                      <p:cBhvr>
                                        <p:cTn id="108" dur="1" fill="hold">
                                          <p:stCondLst>
                                            <p:cond delay="0"/>
                                          </p:stCondLst>
                                        </p:cTn>
                                        <p:tgtEl>
                                          <p:spTgt spid="104"/>
                                        </p:tgtEl>
                                        <p:attrNameLst>
                                          <p:attrName>style.visibility</p:attrName>
                                        </p:attrNameLst>
                                      </p:cBhvr>
                                      <p:to>
                                        <p:strVal val="hidden"/>
                                      </p:to>
                                    </p:set>
                                  </p:childTnLst>
                                </p:cTn>
                              </p:par>
                              <p:par>
                                <p:cTn id="109" presetID="1" presetClass="exit" presetSubtype="0" fill="hold" grpId="5" nodeType="withEffect">
                                  <p:stCondLst>
                                    <p:cond delay="0"/>
                                  </p:stCondLst>
                                  <p:childTnLst>
                                    <p:set>
                                      <p:cBhvr>
                                        <p:cTn id="110" dur="1" fill="hold">
                                          <p:stCondLst>
                                            <p:cond delay="0"/>
                                          </p:stCondLst>
                                        </p:cTn>
                                        <p:tgtEl>
                                          <p:spTgt spid="106"/>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4" nodeType="clickEffect">
                                  <p:stCondLst>
                                    <p:cond delay="0"/>
                                  </p:stCondLst>
                                  <p:childTnLst>
                                    <p:set>
                                      <p:cBhvr>
                                        <p:cTn id="114" dur="1" fill="hold">
                                          <p:stCondLst>
                                            <p:cond delay="0"/>
                                          </p:stCondLst>
                                        </p:cTn>
                                        <p:tgtEl>
                                          <p:spTgt spid="72"/>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108"/>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xit" presetSubtype="0" fill="hold" grpId="5" nodeType="clickEffect">
                                  <p:stCondLst>
                                    <p:cond delay="0"/>
                                  </p:stCondLst>
                                  <p:childTnLst>
                                    <p:set>
                                      <p:cBhvr>
                                        <p:cTn id="120" dur="1" fill="hold">
                                          <p:stCondLst>
                                            <p:cond delay="0"/>
                                          </p:stCondLst>
                                        </p:cTn>
                                        <p:tgtEl>
                                          <p:spTgt spid="72"/>
                                        </p:tgtEl>
                                        <p:attrNameLst>
                                          <p:attrName>style.visibility</p:attrName>
                                        </p:attrNameLst>
                                      </p:cBhvr>
                                      <p:to>
                                        <p:strVal val="hidden"/>
                                      </p:to>
                                    </p:set>
                                  </p:childTnLst>
                                </p:cTn>
                              </p:par>
                              <p:par>
                                <p:cTn id="121" presetID="1" presetClass="exit" presetSubtype="0" fill="hold" grpId="1" nodeType="withEffect">
                                  <p:stCondLst>
                                    <p:cond delay="0"/>
                                  </p:stCondLst>
                                  <p:childTnLst>
                                    <p:set>
                                      <p:cBhvr>
                                        <p:cTn id="122" dur="1" fill="hold">
                                          <p:stCondLst>
                                            <p:cond delay="0"/>
                                          </p:stCondLst>
                                        </p:cTn>
                                        <p:tgtEl>
                                          <p:spTgt spid="108"/>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2" nodeType="clickEffect">
                                  <p:stCondLst>
                                    <p:cond delay="0"/>
                                  </p:stCondLst>
                                  <p:childTnLst>
                                    <p:set>
                                      <p:cBhvr>
                                        <p:cTn id="126" dur="1" fill="hold">
                                          <p:stCondLst>
                                            <p:cond delay="0"/>
                                          </p:stCondLst>
                                        </p:cTn>
                                        <p:tgtEl>
                                          <p:spTgt spid="99"/>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110"/>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xit" presetSubtype="0" fill="hold" grpId="3" nodeType="clickEffect">
                                  <p:stCondLst>
                                    <p:cond delay="0"/>
                                  </p:stCondLst>
                                  <p:childTnLst>
                                    <p:set>
                                      <p:cBhvr>
                                        <p:cTn id="132" dur="1" fill="hold">
                                          <p:stCondLst>
                                            <p:cond delay="0"/>
                                          </p:stCondLst>
                                        </p:cTn>
                                        <p:tgtEl>
                                          <p:spTgt spid="99"/>
                                        </p:tgtEl>
                                        <p:attrNameLst>
                                          <p:attrName>style.visibility</p:attrName>
                                        </p:attrNameLst>
                                      </p:cBhvr>
                                      <p:to>
                                        <p:strVal val="hidden"/>
                                      </p:to>
                                    </p:set>
                                  </p:childTnLst>
                                </p:cTn>
                              </p:par>
                              <p:par>
                                <p:cTn id="133" presetID="1" presetClass="exit" presetSubtype="0" fill="hold" grpId="1" nodeType="withEffect">
                                  <p:stCondLst>
                                    <p:cond delay="0"/>
                                  </p:stCondLst>
                                  <p:childTnLst>
                                    <p:set>
                                      <p:cBhvr>
                                        <p:cTn id="134" dur="1" fill="hold">
                                          <p:stCondLst>
                                            <p:cond delay="0"/>
                                          </p:stCondLst>
                                        </p:cTn>
                                        <p:tgtEl>
                                          <p:spTgt spid="110"/>
                                        </p:tgtEl>
                                        <p:attrNameLst>
                                          <p:attrName>style.visibility</p:attrName>
                                        </p:attrNameLst>
                                      </p:cBhvr>
                                      <p:to>
                                        <p:strVal val="hidden"/>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4" nodeType="clickEffect">
                                  <p:stCondLst>
                                    <p:cond delay="0"/>
                                  </p:stCondLst>
                                  <p:childTnLst>
                                    <p:set>
                                      <p:cBhvr>
                                        <p:cTn id="138" dur="1" fill="hold">
                                          <p:stCondLst>
                                            <p:cond delay="0"/>
                                          </p:stCondLst>
                                        </p:cTn>
                                        <p:tgtEl>
                                          <p:spTgt spid="101"/>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111"/>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6" nodeType="clickEffect">
                                  <p:stCondLst>
                                    <p:cond delay="0"/>
                                  </p:stCondLst>
                                  <p:childTnLst>
                                    <p:set>
                                      <p:cBhvr>
                                        <p:cTn id="144" dur="1" fill="hold">
                                          <p:stCondLst>
                                            <p:cond delay="0"/>
                                          </p:stCondLst>
                                        </p:cTn>
                                        <p:tgtEl>
                                          <p:spTgt spid="106"/>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xit" presetSubtype="0" fill="hold" grpId="5" nodeType="clickEffect">
                                  <p:stCondLst>
                                    <p:cond delay="0"/>
                                  </p:stCondLst>
                                  <p:childTnLst>
                                    <p:set>
                                      <p:cBhvr>
                                        <p:cTn id="148" dur="1" fill="hold">
                                          <p:stCondLst>
                                            <p:cond delay="0"/>
                                          </p:stCondLst>
                                        </p:cTn>
                                        <p:tgtEl>
                                          <p:spTgt spid="101"/>
                                        </p:tgtEl>
                                        <p:attrNameLst>
                                          <p:attrName>style.visibility</p:attrName>
                                        </p:attrNameLst>
                                      </p:cBhvr>
                                      <p:to>
                                        <p:strVal val="hidden"/>
                                      </p:to>
                                    </p:set>
                                  </p:childTnLst>
                                </p:cTn>
                              </p:par>
                              <p:par>
                                <p:cTn id="149" presetID="1" presetClass="exit" presetSubtype="0" fill="hold" grpId="7" nodeType="withEffect">
                                  <p:stCondLst>
                                    <p:cond delay="0"/>
                                  </p:stCondLst>
                                  <p:childTnLst>
                                    <p:set>
                                      <p:cBhvr>
                                        <p:cTn id="150" dur="1" fill="hold">
                                          <p:stCondLst>
                                            <p:cond delay="0"/>
                                          </p:stCondLst>
                                        </p:cTn>
                                        <p:tgtEl>
                                          <p:spTgt spid="106"/>
                                        </p:tgtEl>
                                        <p:attrNameLst>
                                          <p:attrName>style.visibility</p:attrName>
                                        </p:attrNameLst>
                                      </p:cBhvr>
                                      <p:to>
                                        <p:strVal val="hidden"/>
                                      </p:to>
                                    </p:set>
                                  </p:childTnLst>
                                </p:cTn>
                              </p:par>
                              <p:par>
                                <p:cTn id="151" presetID="1" presetClass="exit" presetSubtype="0" fill="hold" grpId="1" nodeType="withEffect">
                                  <p:stCondLst>
                                    <p:cond delay="0"/>
                                  </p:stCondLst>
                                  <p:childTnLst>
                                    <p:set>
                                      <p:cBhvr>
                                        <p:cTn id="152" dur="1" fill="hold">
                                          <p:stCondLst>
                                            <p:cond delay="0"/>
                                          </p:stCondLst>
                                        </p:cTn>
                                        <p:tgtEl>
                                          <p:spTgt spid="111"/>
                                        </p:tgtEl>
                                        <p:attrNameLst>
                                          <p:attrName>style.visibility</p:attrName>
                                        </p:attrNameLst>
                                      </p:cBhvr>
                                      <p:to>
                                        <p:strVal val="hidden"/>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grpId="6" nodeType="clickEffect">
                                  <p:stCondLst>
                                    <p:cond delay="0"/>
                                  </p:stCondLst>
                                  <p:childTnLst>
                                    <p:set>
                                      <p:cBhvr>
                                        <p:cTn id="156" dur="1" fill="hold">
                                          <p:stCondLst>
                                            <p:cond delay="0"/>
                                          </p:stCondLst>
                                        </p:cTn>
                                        <p:tgtEl>
                                          <p:spTgt spid="72"/>
                                        </p:tgtEl>
                                        <p:attrNameLst>
                                          <p:attrName>style.visibility</p:attrName>
                                        </p:attrNameLst>
                                      </p:cBhvr>
                                      <p:to>
                                        <p:strVal val="visible"/>
                                      </p:to>
                                    </p:set>
                                  </p:childTnLst>
                                </p:cTn>
                              </p:par>
                              <p:par>
                                <p:cTn id="157" presetID="1" presetClass="entr" presetSubtype="0" fill="hold" grpId="2" nodeType="withEffect">
                                  <p:stCondLst>
                                    <p:cond delay="0"/>
                                  </p:stCondLst>
                                  <p:childTnLst>
                                    <p:set>
                                      <p:cBhvr>
                                        <p:cTn id="158" dur="1" fill="hold">
                                          <p:stCondLst>
                                            <p:cond delay="0"/>
                                          </p:stCondLst>
                                        </p:cTn>
                                        <p:tgtEl>
                                          <p:spTgt spid="111"/>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8" nodeType="clickEffect">
                                  <p:stCondLst>
                                    <p:cond delay="0"/>
                                  </p:stCondLst>
                                  <p:childTnLst>
                                    <p:set>
                                      <p:cBhvr>
                                        <p:cTn id="162" dur="1" fill="hold">
                                          <p:stCondLst>
                                            <p:cond delay="0"/>
                                          </p:stCondLst>
                                        </p:cTn>
                                        <p:tgtEl>
                                          <p:spTgt spid="106"/>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xit" presetSubtype="0" fill="hold" grpId="7" nodeType="clickEffect">
                                  <p:stCondLst>
                                    <p:cond delay="0"/>
                                  </p:stCondLst>
                                  <p:childTnLst>
                                    <p:set>
                                      <p:cBhvr>
                                        <p:cTn id="166" dur="1" fill="hold">
                                          <p:stCondLst>
                                            <p:cond delay="0"/>
                                          </p:stCondLst>
                                        </p:cTn>
                                        <p:tgtEl>
                                          <p:spTgt spid="72"/>
                                        </p:tgtEl>
                                        <p:attrNameLst>
                                          <p:attrName>style.visibility</p:attrName>
                                        </p:attrNameLst>
                                      </p:cBhvr>
                                      <p:to>
                                        <p:strVal val="hidden"/>
                                      </p:to>
                                    </p:set>
                                  </p:childTnLst>
                                </p:cTn>
                              </p:par>
                              <p:par>
                                <p:cTn id="167" presetID="1" presetClass="exit" presetSubtype="0" fill="hold" grpId="9" nodeType="withEffect">
                                  <p:stCondLst>
                                    <p:cond delay="0"/>
                                  </p:stCondLst>
                                  <p:childTnLst>
                                    <p:set>
                                      <p:cBhvr>
                                        <p:cTn id="168" dur="1" fill="hold">
                                          <p:stCondLst>
                                            <p:cond delay="0"/>
                                          </p:stCondLst>
                                        </p:cTn>
                                        <p:tgtEl>
                                          <p:spTgt spid="106"/>
                                        </p:tgtEl>
                                        <p:attrNameLst>
                                          <p:attrName>style.visibility</p:attrName>
                                        </p:attrNameLst>
                                      </p:cBhvr>
                                      <p:to>
                                        <p:strVal val="hidden"/>
                                      </p:to>
                                    </p:set>
                                  </p:childTnLst>
                                </p:cTn>
                              </p:par>
                              <p:par>
                                <p:cTn id="169" presetID="1" presetClass="exit" presetSubtype="0" fill="hold" grpId="3" nodeType="withEffect">
                                  <p:stCondLst>
                                    <p:cond delay="0"/>
                                  </p:stCondLst>
                                  <p:childTnLst>
                                    <p:set>
                                      <p:cBhvr>
                                        <p:cTn id="170" dur="1" fill="hold">
                                          <p:stCondLst>
                                            <p:cond delay="0"/>
                                          </p:stCondLst>
                                        </p:cTn>
                                        <p:tgtEl>
                                          <p:spTgt spid="111"/>
                                        </p:tgtEl>
                                        <p:attrNameLst>
                                          <p:attrName>style.visibility</p:attrName>
                                        </p:attrNameLst>
                                      </p:cBhvr>
                                      <p:to>
                                        <p:strVal val="hidden"/>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grpId="8" nodeType="clickEffect">
                                  <p:stCondLst>
                                    <p:cond delay="0"/>
                                  </p:stCondLst>
                                  <p:childTnLst>
                                    <p:set>
                                      <p:cBhvr>
                                        <p:cTn id="174" dur="1" fill="hold">
                                          <p:stCondLst>
                                            <p:cond delay="0"/>
                                          </p:stCondLst>
                                        </p:cTn>
                                        <p:tgtEl>
                                          <p:spTgt spid="72"/>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112"/>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1" presetClass="exit" presetSubtype="0" fill="hold" grpId="9" nodeType="clickEffect">
                                  <p:stCondLst>
                                    <p:cond delay="0"/>
                                  </p:stCondLst>
                                  <p:childTnLst>
                                    <p:set>
                                      <p:cBhvr>
                                        <p:cTn id="180" dur="1" fill="hold">
                                          <p:stCondLst>
                                            <p:cond delay="0"/>
                                          </p:stCondLst>
                                        </p:cTn>
                                        <p:tgtEl>
                                          <p:spTgt spid="72"/>
                                        </p:tgtEl>
                                        <p:attrNameLst>
                                          <p:attrName>style.visibility</p:attrName>
                                        </p:attrNameLst>
                                      </p:cBhvr>
                                      <p:to>
                                        <p:strVal val="hidden"/>
                                      </p:to>
                                    </p:set>
                                  </p:childTnLst>
                                </p:cTn>
                              </p:par>
                              <p:par>
                                <p:cTn id="181" presetID="1" presetClass="exit" presetSubtype="0" fill="hold" grpId="1" nodeType="withEffect">
                                  <p:stCondLst>
                                    <p:cond delay="0"/>
                                  </p:stCondLst>
                                  <p:childTnLst>
                                    <p:set>
                                      <p:cBhvr>
                                        <p:cTn id="182" dur="1" fill="hold">
                                          <p:stCondLst>
                                            <p:cond delay="0"/>
                                          </p:stCondLst>
                                        </p:cTn>
                                        <p:tgtEl>
                                          <p:spTgt spid="112"/>
                                        </p:tgtEl>
                                        <p:attrNameLst>
                                          <p:attrName>style.visibility</p:attrName>
                                        </p:attrNameLst>
                                      </p:cBhvr>
                                      <p:to>
                                        <p:strVal val="hidden"/>
                                      </p:to>
                                    </p:set>
                                  </p:childTnLst>
                                </p:cTn>
                              </p:par>
                            </p:childTnLst>
                          </p:cTn>
                        </p:par>
                      </p:childTnLst>
                    </p:cTn>
                  </p:par>
                  <p:par>
                    <p:cTn id="183" fill="hold">
                      <p:stCondLst>
                        <p:cond delay="indefinite"/>
                      </p:stCondLst>
                      <p:childTnLst>
                        <p:par>
                          <p:cTn id="184" fill="hold">
                            <p:stCondLst>
                              <p:cond delay="0"/>
                            </p:stCondLst>
                            <p:childTnLst>
                              <p:par>
                                <p:cTn id="185" presetID="1" presetClass="entr" presetSubtype="0" fill="hold" grpId="4" nodeType="clickEffect">
                                  <p:stCondLst>
                                    <p:cond delay="0"/>
                                  </p:stCondLst>
                                  <p:childTnLst>
                                    <p:set>
                                      <p:cBhvr>
                                        <p:cTn id="186" dur="1" fill="hold">
                                          <p:stCondLst>
                                            <p:cond delay="0"/>
                                          </p:stCondLst>
                                        </p:cTn>
                                        <p:tgtEl>
                                          <p:spTgt spid="99"/>
                                        </p:tgtEl>
                                        <p:attrNameLst>
                                          <p:attrName>style.visibility</p:attrName>
                                        </p:attrNameLst>
                                      </p:cBhvr>
                                      <p:to>
                                        <p:strVal val="visible"/>
                                      </p:to>
                                    </p:set>
                                  </p:childTnLst>
                                </p:cTn>
                              </p:par>
                              <p:par>
                                <p:cTn id="187" presetID="1" presetClass="entr" presetSubtype="0" fill="hold" grpId="0" nodeType="withEffect">
                                  <p:stCondLst>
                                    <p:cond delay="0"/>
                                  </p:stCondLst>
                                  <p:childTnLst>
                                    <p:set>
                                      <p:cBhvr>
                                        <p:cTn id="188" dur="1" fill="hold">
                                          <p:stCondLst>
                                            <p:cond delay="0"/>
                                          </p:stCondLst>
                                        </p:cTn>
                                        <p:tgtEl>
                                          <p:spTgt spid="115"/>
                                        </p:tgtEl>
                                        <p:attrNameLst>
                                          <p:attrName>style.visibility</p:attrName>
                                        </p:attrNameLst>
                                      </p:cBhvr>
                                      <p:to>
                                        <p:strVal val="visible"/>
                                      </p:to>
                                    </p:set>
                                  </p:childTnLst>
                                </p:cTn>
                              </p:par>
                            </p:childTnLst>
                          </p:cTn>
                        </p:par>
                      </p:childTnLst>
                    </p:cTn>
                  </p:par>
                  <p:par>
                    <p:cTn id="189" fill="hold">
                      <p:stCondLst>
                        <p:cond delay="indefinite"/>
                      </p:stCondLst>
                      <p:childTnLst>
                        <p:par>
                          <p:cTn id="190" fill="hold">
                            <p:stCondLst>
                              <p:cond delay="0"/>
                            </p:stCondLst>
                            <p:childTnLst>
                              <p:par>
                                <p:cTn id="191" presetID="1" presetClass="exit" presetSubtype="0" fill="hold" grpId="5" nodeType="clickEffect">
                                  <p:stCondLst>
                                    <p:cond delay="0"/>
                                  </p:stCondLst>
                                  <p:childTnLst>
                                    <p:set>
                                      <p:cBhvr>
                                        <p:cTn id="192" dur="1" fill="hold">
                                          <p:stCondLst>
                                            <p:cond delay="0"/>
                                          </p:stCondLst>
                                        </p:cTn>
                                        <p:tgtEl>
                                          <p:spTgt spid="99"/>
                                        </p:tgtEl>
                                        <p:attrNameLst>
                                          <p:attrName>style.visibility</p:attrName>
                                        </p:attrNameLst>
                                      </p:cBhvr>
                                      <p:to>
                                        <p:strVal val="hidden"/>
                                      </p:to>
                                    </p:set>
                                  </p:childTnLst>
                                </p:cTn>
                              </p:par>
                              <p:par>
                                <p:cTn id="193" presetID="1" presetClass="exit" presetSubtype="0" fill="hold" grpId="1" nodeType="withEffect">
                                  <p:stCondLst>
                                    <p:cond delay="0"/>
                                  </p:stCondLst>
                                  <p:childTnLst>
                                    <p:set>
                                      <p:cBhvr>
                                        <p:cTn id="194" dur="1" fill="hold">
                                          <p:stCondLst>
                                            <p:cond delay="0"/>
                                          </p:stCondLst>
                                        </p:cTn>
                                        <p:tgtEl>
                                          <p:spTgt spid="115"/>
                                        </p:tgtEl>
                                        <p:attrNameLst>
                                          <p:attrName>style.visibility</p:attrName>
                                        </p:attrNameLst>
                                      </p:cBhvr>
                                      <p:to>
                                        <p:strVal val="hidden"/>
                                      </p:to>
                                    </p:set>
                                  </p:childTnLst>
                                </p:cTn>
                              </p:par>
                            </p:childTnLst>
                          </p:cTn>
                        </p:par>
                      </p:childTnLst>
                    </p:cTn>
                  </p:par>
                  <p:par>
                    <p:cTn id="195" fill="hold">
                      <p:stCondLst>
                        <p:cond delay="indefinite"/>
                      </p:stCondLst>
                      <p:childTnLst>
                        <p:par>
                          <p:cTn id="196" fill="hold">
                            <p:stCondLst>
                              <p:cond delay="0"/>
                            </p:stCondLst>
                            <p:childTnLst>
                              <p:par>
                                <p:cTn id="197" presetID="1" presetClass="entr" presetSubtype="0" fill="hold" grpId="6" nodeType="clickEffect">
                                  <p:stCondLst>
                                    <p:cond delay="0"/>
                                  </p:stCondLst>
                                  <p:childTnLst>
                                    <p:set>
                                      <p:cBhvr>
                                        <p:cTn id="198" dur="1" fill="hold">
                                          <p:stCondLst>
                                            <p:cond delay="0"/>
                                          </p:stCondLst>
                                        </p:cTn>
                                        <p:tgtEl>
                                          <p:spTgt spid="101"/>
                                        </p:tgtEl>
                                        <p:attrNameLst>
                                          <p:attrName>style.visibility</p:attrName>
                                        </p:attrNameLst>
                                      </p:cBhvr>
                                      <p:to>
                                        <p:strVal val="visible"/>
                                      </p:to>
                                    </p:set>
                                  </p:childTnLst>
                                </p:cTn>
                              </p:par>
                              <p:par>
                                <p:cTn id="199" presetID="1" presetClass="entr" presetSubtype="0" fill="hold" grpId="0" nodeType="withEffect">
                                  <p:stCondLst>
                                    <p:cond delay="0"/>
                                  </p:stCondLst>
                                  <p:childTnLst>
                                    <p:set>
                                      <p:cBhvr>
                                        <p:cTn id="200" dur="1" fill="hold">
                                          <p:stCondLst>
                                            <p:cond delay="0"/>
                                          </p:stCondLst>
                                        </p:cTn>
                                        <p:tgtEl>
                                          <p:spTgt spid="116"/>
                                        </p:tgtEl>
                                        <p:attrNameLst>
                                          <p:attrName>style.visibility</p:attrName>
                                        </p:attrNameLst>
                                      </p:cBhvr>
                                      <p:to>
                                        <p:strVal val="visible"/>
                                      </p:to>
                                    </p:set>
                                  </p:childTnLst>
                                </p:cTn>
                              </p:par>
                            </p:childTnLst>
                          </p:cTn>
                        </p:par>
                      </p:childTnLst>
                    </p:cTn>
                  </p:par>
                  <p:par>
                    <p:cTn id="201" fill="hold">
                      <p:stCondLst>
                        <p:cond delay="indefinite"/>
                      </p:stCondLst>
                      <p:childTnLst>
                        <p:par>
                          <p:cTn id="202" fill="hold">
                            <p:stCondLst>
                              <p:cond delay="0"/>
                            </p:stCondLst>
                            <p:childTnLst>
                              <p:par>
                                <p:cTn id="203" presetID="1" presetClass="exit" presetSubtype="0" fill="hold" grpId="7" nodeType="clickEffect">
                                  <p:stCondLst>
                                    <p:cond delay="0"/>
                                  </p:stCondLst>
                                  <p:childTnLst>
                                    <p:set>
                                      <p:cBhvr>
                                        <p:cTn id="204" dur="1" fill="hold">
                                          <p:stCondLst>
                                            <p:cond delay="0"/>
                                          </p:stCondLst>
                                        </p:cTn>
                                        <p:tgtEl>
                                          <p:spTgt spid="101"/>
                                        </p:tgtEl>
                                        <p:attrNameLst>
                                          <p:attrName>style.visibility</p:attrName>
                                        </p:attrNameLst>
                                      </p:cBhvr>
                                      <p:to>
                                        <p:strVal val="hidden"/>
                                      </p:to>
                                    </p:set>
                                  </p:childTnLst>
                                </p:cTn>
                              </p:par>
                              <p:par>
                                <p:cTn id="205" presetID="1" presetClass="exit" presetSubtype="0" fill="hold" grpId="1" nodeType="withEffect">
                                  <p:stCondLst>
                                    <p:cond delay="0"/>
                                  </p:stCondLst>
                                  <p:childTnLst>
                                    <p:set>
                                      <p:cBhvr>
                                        <p:cTn id="206" dur="1" fill="hold">
                                          <p:stCondLst>
                                            <p:cond delay="0"/>
                                          </p:stCondLst>
                                        </p:cTn>
                                        <p:tgtEl>
                                          <p:spTgt spid="116"/>
                                        </p:tgtEl>
                                        <p:attrNameLst>
                                          <p:attrName>style.visibility</p:attrName>
                                        </p:attrNameLst>
                                      </p:cBhvr>
                                      <p:to>
                                        <p:strVal val="hidden"/>
                                      </p:to>
                                    </p:set>
                                  </p:childTnLst>
                                </p:cTn>
                              </p:par>
                            </p:childTnLst>
                          </p:cTn>
                        </p:par>
                      </p:childTnLst>
                    </p:cTn>
                  </p:par>
                  <p:par>
                    <p:cTn id="207" fill="hold">
                      <p:stCondLst>
                        <p:cond delay="indefinite"/>
                      </p:stCondLst>
                      <p:childTnLst>
                        <p:par>
                          <p:cTn id="208" fill="hold">
                            <p:stCondLst>
                              <p:cond delay="0"/>
                            </p:stCondLst>
                            <p:childTnLst>
                              <p:par>
                                <p:cTn id="209" presetID="1" presetClass="entr" presetSubtype="0" fill="hold" grpId="2" nodeType="clickEffect">
                                  <p:stCondLst>
                                    <p:cond delay="0"/>
                                  </p:stCondLst>
                                  <p:childTnLst>
                                    <p:set>
                                      <p:cBhvr>
                                        <p:cTn id="210" dur="1" fill="hold">
                                          <p:stCondLst>
                                            <p:cond delay="0"/>
                                          </p:stCondLst>
                                        </p:cTn>
                                        <p:tgtEl>
                                          <p:spTgt spid="103"/>
                                        </p:tgtEl>
                                        <p:attrNameLst>
                                          <p:attrName>style.visibility</p:attrName>
                                        </p:attrNameLst>
                                      </p:cBhvr>
                                      <p:to>
                                        <p:strVal val="visible"/>
                                      </p:to>
                                    </p:set>
                                  </p:childTnLst>
                                </p:cTn>
                              </p:par>
                              <p:par>
                                <p:cTn id="211" presetID="1" presetClass="entr" presetSubtype="0" fill="hold" grpId="0" nodeType="withEffect">
                                  <p:stCondLst>
                                    <p:cond delay="0"/>
                                  </p:stCondLst>
                                  <p:childTnLst>
                                    <p:set>
                                      <p:cBhvr>
                                        <p:cTn id="212" dur="1" fill="hold">
                                          <p:stCondLst>
                                            <p:cond delay="0"/>
                                          </p:stCondLst>
                                        </p:cTn>
                                        <p:tgtEl>
                                          <p:spTgt spid="117"/>
                                        </p:tgtEl>
                                        <p:attrNameLst>
                                          <p:attrName>style.visibility</p:attrName>
                                        </p:attrNameLst>
                                      </p:cBhvr>
                                      <p:to>
                                        <p:strVal val="visible"/>
                                      </p:to>
                                    </p:set>
                                  </p:childTnLst>
                                </p:cTn>
                              </p:par>
                            </p:childTnLst>
                          </p:cTn>
                        </p:par>
                      </p:childTnLst>
                    </p:cTn>
                  </p:par>
                  <p:par>
                    <p:cTn id="213" fill="hold">
                      <p:stCondLst>
                        <p:cond delay="indefinite"/>
                      </p:stCondLst>
                      <p:childTnLst>
                        <p:par>
                          <p:cTn id="214" fill="hold">
                            <p:stCondLst>
                              <p:cond delay="0"/>
                            </p:stCondLst>
                            <p:childTnLst>
                              <p:par>
                                <p:cTn id="215" presetID="1" presetClass="exit" presetSubtype="0" fill="hold" grpId="3" nodeType="clickEffect">
                                  <p:stCondLst>
                                    <p:cond delay="0"/>
                                  </p:stCondLst>
                                  <p:childTnLst>
                                    <p:set>
                                      <p:cBhvr>
                                        <p:cTn id="216" dur="1" fill="hold">
                                          <p:stCondLst>
                                            <p:cond delay="0"/>
                                          </p:stCondLst>
                                        </p:cTn>
                                        <p:tgtEl>
                                          <p:spTgt spid="103"/>
                                        </p:tgtEl>
                                        <p:attrNameLst>
                                          <p:attrName>style.visibility</p:attrName>
                                        </p:attrNameLst>
                                      </p:cBhvr>
                                      <p:to>
                                        <p:strVal val="hidden"/>
                                      </p:to>
                                    </p:set>
                                  </p:childTnLst>
                                </p:cTn>
                              </p:par>
                              <p:par>
                                <p:cTn id="217" presetID="1" presetClass="exit" presetSubtype="0" fill="hold" grpId="1" nodeType="withEffect">
                                  <p:stCondLst>
                                    <p:cond delay="0"/>
                                  </p:stCondLst>
                                  <p:childTnLst>
                                    <p:set>
                                      <p:cBhvr>
                                        <p:cTn id="218" dur="1" fill="hold">
                                          <p:stCondLst>
                                            <p:cond delay="0"/>
                                          </p:stCondLst>
                                        </p:cTn>
                                        <p:tgtEl>
                                          <p:spTgt spid="117"/>
                                        </p:tgtEl>
                                        <p:attrNameLst>
                                          <p:attrName>style.visibility</p:attrName>
                                        </p:attrNameLst>
                                      </p:cBhvr>
                                      <p:to>
                                        <p:strVal val="hidden"/>
                                      </p:to>
                                    </p:set>
                                  </p:childTnLst>
                                </p:cTn>
                              </p:par>
                            </p:childTnLst>
                          </p:cTn>
                        </p:par>
                      </p:childTnLst>
                    </p:cTn>
                  </p:par>
                  <p:par>
                    <p:cTn id="219" fill="hold">
                      <p:stCondLst>
                        <p:cond delay="indefinite"/>
                      </p:stCondLst>
                      <p:childTnLst>
                        <p:par>
                          <p:cTn id="220" fill="hold">
                            <p:stCondLst>
                              <p:cond delay="0"/>
                            </p:stCondLst>
                            <p:childTnLst>
                              <p:par>
                                <p:cTn id="221" presetID="1" presetClass="entr" presetSubtype="0" fill="hold" grpId="2" nodeType="clickEffect">
                                  <p:stCondLst>
                                    <p:cond delay="0"/>
                                  </p:stCondLst>
                                  <p:childTnLst>
                                    <p:set>
                                      <p:cBhvr>
                                        <p:cTn id="222" dur="1" fill="hold">
                                          <p:stCondLst>
                                            <p:cond delay="0"/>
                                          </p:stCondLst>
                                        </p:cTn>
                                        <p:tgtEl>
                                          <p:spTgt spid="105"/>
                                        </p:tgtEl>
                                        <p:attrNameLst>
                                          <p:attrName>style.visibility</p:attrName>
                                        </p:attrNameLst>
                                      </p:cBhvr>
                                      <p:to>
                                        <p:strVal val="visible"/>
                                      </p:to>
                                    </p:set>
                                  </p:childTnLst>
                                </p:cTn>
                              </p:par>
                              <p:par>
                                <p:cTn id="223" presetID="1" presetClass="entr" presetSubtype="0" fill="hold" grpId="0" nodeType="withEffect">
                                  <p:stCondLst>
                                    <p:cond delay="0"/>
                                  </p:stCondLst>
                                  <p:childTnLst>
                                    <p:set>
                                      <p:cBhvr>
                                        <p:cTn id="224" dur="1" fill="hold">
                                          <p:stCondLst>
                                            <p:cond delay="0"/>
                                          </p:stCondLst>
                                        </p:cTn>
                                        <p:tgtEl>
                                          <p:spTgt spid="119"/>
                                        </p:tgtEl>
                                        <p:attrNameLst>
                                          <p:attrName>style.visibility</p:attrName>
                                        </p:attrNameLst>
                                      </p:cBhvr>
                                      <p:to>
                                        <p:strVal val="visible"/>
                                      </p:to>
                                    </p:set>
                                  </p:childTnLst>
                                </p:cTn>
                              </p:par>
                            </p:childTnLst>
                          </p:cTn>
                        </p:par>
                      </p:childTnLst>
                    </p:cTn>
                  </p:par>
                  <p:par>
                    <p:cTn id="225" fill="hold">
                      <p:stCondLst>
                        <p:cond delay="indefinite"/>
                      </p:stCondLst>
                      <p:childTnLst>
                        <p:par>
                          <p:cTn id="226" fill="hold">
                            <p:stCondLst>
                              <p:cond delay="0"/>
                            </p:stCondLst>
                            <p:childTnLst>
                              <p:par>
                                <p:cTn id="227" presetID="1" presetClass="entr" presetSubtype="0" fill="hold" grpId="10" nodeType="clickEffect">
                                  <p:stCondLst>
                                    <p:cond delay="0"/>
                                  </p:stCondLst>
                                  <p:childTnLst>
                                    <p:set>
                                      <p:cBhvr>
                                        <p:cTn id="228" dur="1" fill="hold">
                                          <p:stCondLst>
                                            <p:cond delay="0"/>
                                          </p:stCondLst>
                                        </p:cTn>
                                        <p:tgtEl>
                                          <p:spTgt spid="106"/>
                                        </p:tgtEl>
                                        <p:attrNameLst>
                                          <p:attrName>style.visibility</p:attrName>
                                        </p:attrNameLst>
                                      </p:cBhvr>
                                      <p:to>
                                        <p:strVal val="visible"/>
                                      </p:to>
                                    </p:set>
                                  </p:childTnLst>
                                </p:cTn>
                              </p:par>
                            </p:childTnLst>
                          </p:cTn>
                        </p:par>
                      </p:childTnLst>
                    </p:cTn>
                  </p:par>
                  <p:par>
                    <p:cTn id="229" fill="hold">
                      <p:stCondLst>
                        <p:cond delay="indefinite"/>
                      </p:stCondLst>
                      <p:childTnLst>
                        <p:par>
                          <p:cTn id="230" fill="hold">
                            <p:stCondLst>
                              <p:cond delay="0"/>
                            </p:stCondLst>
                            <p:childTnLst>
                              <p:par>
                                <p:cTn id="231" presetID="1" presetClass="exit" presetSubtype="0" fill="hold" grpId="3" nodeType="clickEffect">
                                  <p:stCondLst>
                                    <p:cond delay="0"/>
                                  </p:stCondLst>
                                  <p:childTnLst>
                                    <p:set>
                                      <p:cBhvr>
                                        <p:cTn id="232" dur="1" fill="hold">
                                          <p:stCondLst>
                                            <p:cond delay="0"/>
                                          </p:stCondLst>
                                        </p:cTn>
                                        <p:tgtEl>
                                          <p:spTgt spid="105"/>
                                        </p:tgtEl>
                                        <p:attrNameLst>
                                          <p:attrName>style.visibility</p:attrName>
                                        </p:attrNameLst>
                                      </p:cBhvr>
                                      <p:to>
                                        <p:strVal val="hidden"/>
                                      </p:to>
                                    </p:set>
                                  </p:childTnLst>
                                </p:cTn>
                              </p:par>
                              <p:par>
                                <p:cTn id="233" presetID="1" presetClass="exit" presetSubtype="0" fill="hold" grpId="11" nodeType="withEffect">
                                  <p:stCondLst>
                                    <p:cond delay="0"/>
                                  </p:stCondLst>
                                  <p:childTnLst>
                                    <p:set>
                                      <p:cBhvr>
                                        <p:cTn id="234" dur="1" fill="hold">
                                          <p:stCondLst>
                                            <p:cond delay="0"/>
                                          </p:stCondLst>
                                        </p:cTn>
                                        <p:tgtEl>
                                          <p:spTgt spid="106"/>
                                        </p:tgtEl>
                                        <p:attrNameLst>
                                          <p:attrName>style.visibility</p:attrName>
                                        </p:attrNameLst>
                                      </p:cBhvr>
                                      <p:to>
                                        <p:strVal val="hidden"/>
                                      </p:to>
                                    </p:set>
                                  </p:childTnLst>
                                </p:cTn>
                              </p:par>
                              <p:par>
                                <p:cTn id="235" presetID="1" presetClass="exit" presetSubtype="0" fill="hold" grpId="1" nodeType="withEffect">
                                  <p:stCondLst>
                                    <p:cond delay="0"/>
                                  </p:stCondLst>
                                  <p:childTnLst>
                                    <p:set>
                                      <p:cBhvr>
                                        <p:cTn id="236" dur="1" fill="hold">
                                          <p:stCondLst>
                                            <p:cond delay="0"/>
                                          </p:stCondLst>
                                        </p:cTn>
                                        <p:tgtEl>
                                          <p:spTgt spid="119"/>
                                        </p:tgtEl>
                                        <p:attrNameLst>
                                          <p:attrName>style.visibility</p:attrName>
                                        </p:attrNameLst>
                                      </p:cBhvr>
                                      <p:to>
                                        <p:strVal val="hidden"/>
                                      </p:to>
                                    </p:set>
                                  </p:childTnLst>
                                </p:cTn>
                              </p:par>
                            </p:childTnLst>
                          </p:cTn>
                        </p:par>
                      </p:childTnLst>
                    </p:cTn>
                  </p:par>
                  <p:par>
                    <p:cTn id="237" fill="hold">
                      <p:stCondLst>
                        <p:cond delay="indefinite"/>
                      </p:stCondLst>
                      <p:childTnLst>
                        <p:par>
                          <p:cTn id="238" fill="hold">
                            <p:stCondLst>
                              <p:cond delay="0"/>
                            </p:stCondLst>
                            <p:childTnLst>
                              <p:par>
                                <p:cTn id="239" presetID="1" presetClass="entr" presetSubtype="0" fill="hold" grpId="8" nodeType="clickEffect">
                                  <p:stCondLst>
                                    <p:cond delay="0"/>
                                  </p:stCondLst>
                                  <p:childTnLst>
                                    <p:set>
                                      <p:cBhvr>
                                        <p:cTn id="240" dur="1" fill="hold">
                                          <p:stCondLst>
                                            <p:cond delay="0"/>
                                          </p:stCondLst>
                                        </p:cTn>
                                        <p:tgtEl>
                                          <p:spTgt spid="101"/>
                                        </p:tgtEl>
                                        <p:attrNameLst>
                                          <p:attrName>style.visibility</p:attrName>
                                        </p:attrNameLst>
                                      </p:cBhvr>
                                      <p:to>
                                        <p:strVal val="visible"/>
                                      </p:to>
                                    </p:set>
                                  </p:childTnLst>
                                </p:cTn>
                              </p:par>
                              <p:par>
                                <p:cTn id="241" presetID="1" presetClass="entr" presetSubtype="0" fill="hold" grpId="2" nodeType="withEffect">
                                  <p:stCondLst>
                                    <p:cond delay="0"/>
                                  </p:stCondLst>
                                  <p:childTnLst>
                                    <p:set>
                                      <p:cBhvr>
                                        <p:cTn id="242" dur="1" fill="hold">
                                          <p:stCondLst>
                                            <p:cond delay="0"/>
                                          </p:stCondLst>
                                        </p:cTn>
                                        <p:tgtEl>
                                          <p:spTgt spid="119"/>
                                        </p:tgtEl>
                                        <p:attrNameLst>
                                          <p:attrName>style.visibility</p:attrName>
                                        </p:attrNameLst>
                                      </p:cBhvr>
                                      <p:to>
                                        <p:strVal val="visible"/>
                                      </p:to>
                                    </p:set>
                                  </p:childTnLst>
                                </p:cTn>
                              </p:par>
                            </p:childTnLst>
                          </p:cTn>
                        </p:par>
                      </p:childTnLst>
                    </p:cTn>
                  </p:par>
                  <p:par>
                    <p:cTn id="243" fill="hold">
                      <p:stCondLst>
                        <p:cond delay="indefinite"/>
                      </p:stCondLst>
                      <p:childTnLst>
                        <p:par>
                          <p:cTn id="244" fill="hold">
                            <p:stCondLst>
                              <p:cond delay="0"/>
                            </p:stCondLst>
                            <p:childTnLst>
                              <p:par>
                                <p:cTn id="245" presetID="1" presetClass="exit" presetSubtype="0" fill="hold" grpId="9" nodeType="clickEffect">
                                  <p:stCondLst>
                                    <p:cond delay="0"/>
                                  </p:stCondLst>
                                  <p:childTnLst>
                                    <p:set>
                                      <p:cBhvr>
                                        <p:cTn id="246" dur="1" fill="hold">
                                          <p:stCondLst>
                                            <p:cond delay="0"/>
                                          </p:stCondLst>
                                        </p:cTn>
                                        <p:tgtEl>
                                          <p:spTgt spid="101"/>
                                        </p:tgtEl>
                                        <p:attrNameLst>
                                          <p:attrName>style.visibility</p:attrName>
                                        </p:attrNameLst>
                                      </p:cBhvr>
                                      <p:to>
                                        <p:strVal val="hidden"/>
                                      </p:to>
                                    </p:set>
                                  </p:childTnLst>
                                </p:cTn>
                              </p:par>
                              <p:par>
                                <p:cTn id="247" presetID="1" presetClass="exit" presetSubtype="0" fill="hold" grpId="3" nodeType="withEffect">
                                  <p:stCondLst>
                                    <p:cond delay="0"/>
                                  </p:stCondLst>
                                  <p:childTnLst>
                                    <p:set>
                                      <p:cBhvr>
                                        <p:cTn id="248" dur="1" fill="hold">
                                          <p:stCondLst>
                                            <p:cond delay="0"/>
                                          </p:stCondLst>
                                        </p:cTn>
                                        <p:tgtEl>
                                          <p:spTgt spid="119"/>
                                        </p:tgtEl>
                                        <p:attrNameLst>
                                          <p:attrName>style.visibility</p:attrName>
                                        </p:attrNameLst>
                                      </p:cBhvr>
                                      <p:to>
                                        <p:strVal val="hidden"/>
                                      </p:to>
                                    </p:set>
                                  </p:childTnLst>
                                </p:cTn>
                              </p:par>
                            </p:childTnLst>
                          </p:cTn>
                        </p:par>
                      </p:childTnLst>
                    </p:cTn>
                  </p:par>
                  <p:par>
                    <p:cTn id="249" fill="hold">
                      <p:stCondLst>
                        <p:cond delay="indefinite"/>
                      </p:stCondLst>
                      <p:childTnLst>
                        <p:par>
                          <p:cTn id="250" fill="hold">
                            <p:stCondLst>
                              <p:cond delay="0"/>
                            </p:stCondLst>
                            <p:childTnLst>
                              <p:par>
                                <p:cTn id="251" presetID="1" presetClass="entr" presetSubtype="0" fill="hold" grpId="4" nodeType="clickEffect">
                                  <p:stCondLst>
                                    <p:cond delay="0"/>
                                  </p:stCondLst>
                                  <p:childTnLst>
                                    <p:set>
                                      <p:cBhvr>
                                        <p:cTn id="252" dur="1" fill="hold">
                                          <p:stCondLst>
                                            <p:cond delay="0"/>
                                          </p:stCondLst>
                                        </p:cTn>
                                        <p:tgtEl>
                                          <p:spTgt spid="103"/>
                                        </p:tgtEl>
                                        <p:attrNameLst>
                                          <p:attrName>style.visibility</p:attrName>
                                        </p:attrNameLst>
                                      </p:cBhvr>
                                      <p:to>
                                        <p:strVal val="visible"/>
                                      </p:to>
                                    </p:set>
                                  </p:childTnLst>
                                </p:cTn>
                              </p:par>
                              <p:par>
                                <p:cTn id="253" presetID="1" presetClass="entr" presetSubtype="0" fill="hold" grpId="0" nodeType="withEffect">
                                  <p:stCondLst>
                                    <p:cond delay="0"/>
                                  </p:stCondLst>
                                  <p:childTnLst>
                                    <p:set>
                                      <p:cBhvr>
                                        <p:cTn id="254" dur="1" fill="hold">
                                          <p:stCondLst>
                                            <p:cond delay="0"/>
                                          </p:stCondLst>
                                        </p:cTn>
                                        <p:tgtEl>
                                          <p:spTgt spid="120"/>
                                        </p:tgtEl>
                                        <p:attrNameLst>
                                          <p:attrName>style.visibility</p:attrName>
                                        </p:attrNameLst>
                                      </p:cBhvr>
                                      <p:to>
                                        <p:strVal val="visible"/>
                                      </p:to>
                                    </p:set>
                                  </p:childTnLst>
                                </p:cTn>
                              </p:par>
                            </p:childTnLst>
                          </p:cTn>
                        </p:par>
                      </p:childTnLst>
                    </p:cTn>
                  </p:par>
                  <p:par>
                    <p:cTn id="255" fill="hold">
                      <p:stCondLst>
                        <p:cond delay="indefinite"/>
                      </p:stCondLst>
                      <p:childTnLst>
                        <p:par>
                          <p:cTn id="256" fill="hold">
                            <p:stCondLst>
                              <p:cond delay="0"/>
                            </p:stCondLst>
                            <p:childTnLst>
                              <p:par>
                                <p:cTn id="257" presetID="1" presetClass="exit" presetSubtype="0" fill="hold" grpId="5" nodeType="clickEffect">
                                  <p:stCondLst>
                                    <p:cond delay="0"/>
                                  </p:stCondLst>
                                  <p:childTnLst>
                                    <p:set>
                                      <p:cBhvr>
                                        <p:cTn id="258" dur="1" fill="hold">
                                          <p:stCondLst>
                                            <p:cond delay="0"/>
                                          </p:stCondLst>
                                        </p:cTn>
                                        <p:tgtEl>
                                          <p:spTgt spid="103"/>
                                        </p:tgtEl>
                                        <p:attrNameLst>
                                          <p:attrName>style.visibility</p:attrName>
                                        </p:attrNameLst>
                                      </p:cBhvr>
                                      <p:to>
                                        <p:strVal val="hidden"/>
                                      </p:to>
                                    </p:set>
                                  </p:childTnLst>
                                </p:cTn>
                              </p:par>
                              <p:par>
                                <p:cTn id="259" presetID="1" presetClass="exit" presetSubtype="0" fill="hold" grpId="1" nodeType="withEffect">
                                  <p:stCondLst>
                                    <p:cond delay="0"/>
                                  </p:stCondLst>
                                  <p:childTnLst>
                                    <p:set>
                                      <p:cBhvr>
                                        <p:cTn id="260" dur="1" fill="hold">
                                          <p:stCondLst>
                                            <p:cond delay="0"/>
                                          </p:stCondLst>
                                        </p:cTn>
                                        <p:tgtEl>
                                          <p:spTgt spid="120"/>
                                        </p:tgtEl>
                                        <p:attrNameLst>
                                          <p:attrName>style.visibility</p:attrName>
                                        </p:attrNameLst>
                                      </p:cBhvr>
                                      <p:to>
                                        <p:strVal val="hidden"/>
                                      </p:to>
                                    </p:set>
                                  </p:childTnLst>
                                </p:cTn>
                              </p:par>
                            </p:childTnLst>
                          </p:cTn>
                        </p:par>
                      </p:childTnLst>
                    </p:cTn>
                  </p:par>
                  <p:par>
                    <p:cTn id="261" fill="hold">
                      <p:stCondLst>
                        <p:cond delay="indefinite"/>
                      </p:stCondLst>
                      <p:childTnLst>
                        <p:par>
                          <p:cTn id="262" fill="hold">
                            <p:stCondLst>
                              <p:cond delay="0"/>
                            </p:stCondLst>
                            <p:childTnLst>
                              <p:par>
                                <p:cTn id="263" presetID="1" presetClass="entr" presetSubtype="0" fill="hold" grpId="4" nodeType="clickEffect">
                                  <p:stCondLst>
                                    <p:cond delay="0"/>
                                  </p:stCondLst>
                                  <p:childTnLst>
                                    <p:set>
                                      <p:cBhvr>
                                        <p:cTn id="264" dur="1" fill="hold">
                                          <p:stCondLst>
                                            <p:cond delay="0"/>
                                          </p:stCondLst>
                                        </p:cTn>
                                        <p:tgtEl>
                                          <p:spTgt spid="105"/>
                                        </p:tgtEl>
                                        <p:attrNameLst>
                                          <p:attrName>style.visibility</p:attrName>
                                        </p:attrNameLst>
                                      </p:cBhvr>
                                      <p:to>
                                        <p:strVal val="visible"/>
                                      </p:to>
                                    </p:set>
                                  </p:childTnLst>
                                </p:cTn>
                              </p:par>
                              <p:par>
                                <p:cTn id="265" presetID="1" presetClass="entr" presetSubtype="0" fill="hold" grpId="0" nodeType="withEffect">
                                  <p:stCondLst>
                                    <p:cond delay="0"/>
                                  </p:stCondLst>
                                  <p:childTnLst>
                                    <p:set>
                                      <p:cBhvr>
                                        <p:cTn id="266" dur="1" fill="hold">
                                          <p:stCondLst>
                                            <p:cond delay="0"/>
                                          </p:stCondLst>
                                        </p:cTn>
                                        <p:tgtEl>
                                          <p:spTgt spid="121"/>
                                        </p:tgtEl>
                                        <p:attrNameLst>
                                          <p:attrName>style.visibility</p:attrName>
                                        </p:attrNameLst>
                                      </p:cBhvr>
                                      <p:to>
                                        <p:strVal val="visible"/>
                                      </p:to>
                                    </p:set>
                                  </p:childTnLst>
                                </p:cTn>
                              </p:par>
                            </p:childTnLst>
                          </p:cTn>
                        </p:par>
                      </p:childTnLst>
                    </p:cTn>
                  </p:par>
                  <p:par>
                    <p:cTn id="267" fill="hold">
                      <p:stCondLst>
                        <p:cond delay="indefinite"/>
                      </p:stCondLst>
                      <p:childTnLst>
                        <p:par>
                          <p:cTn id="268" fill="hold">
                            <p:stCondLst>
                              <p:cond delay="0"/>
                            </p:stCondLst>
                            <p:childTnLst>
                              <p:par>
                                <p:cTn id="269" presetID="1" presetClass="exit" presetSubtype="0" fill="hold" grpId="5" nodeType="clickEffect">
                                  <p:stCondLst>
                                    <p:cond delay="0"/>
                                  </p:stCondLst>
                                  <p:childTnLst>
                                    <p:set>
                                      <p:cBhvr>
                                        <p:cTn id="270" dur="1" fill="hold">
                                          <p:stCondLst>
                                            <p:cond delay="0"/>
                                          </p:stCondLst>
                                        </p:cTn>
                                        <p:tgtEl>
                                          <p:spTgt spid="105"/>
                                        </p:tgtEl>
                                        <p:attrNameLst>
                                          <p:attrName>style.visibility</p:attrName>
                                        </p:attrNameLst>
                                      </p:cBhvr>
                                      <p:to>
                                        <p:strVal val="hidden"/>
                                      </p:to>
                                    </p:set>
                                  </p:childTnLst>
                                </p:cTn>
                              </p:par>
                              <p:par>
                                <p:cTn id="271" presetID="1" presetClass="exit" presetSubtype="0" fill="hold" grpId="1" nodeType="withEffect">
                                  <p:stCondLst>
                                    <p:cond delay="0"/>
                                  </p:stCondLst>
                                  <p:childTnLst>
                                    <p:set>
                                      <p:cBhvr>
                                        <p:cTn id="272" dur="1" fill="hold">
                                          <p:stCondLst>
                                            <p:cond delay="0"/>
                                          </p:stCondLst>
                                        </p:cTn>
                                        <p:tgtEl>
                                          <p:spTgt spid="121"/>
                                        </p:tgtEl>
                                        <p:attrNameLst>
                                          <p:attrName>style.visibility</p:attrName>
                                        </p:attrNameLst>
                                      </p:cBhvr>
                                      <p:to>
                                        <p:strVal val="hidden"/>
                                      </p:to>
                                    </p:set>
                                  </p:childTnLst>
                                </p:cTn>
                              </p:par>
                              <p:par>
                                <p:cTn id="273" presetID="1" presetClass="entr" presetSubtype="0" fill="hold" grpId="0" nodeType="withEffect">
                                  <p:stCondLst>
                                    <p:cond delay="0"/>
                                  </p:stCondLst>
                                  <p:childTnLst>
                                    <p:set>
                                      <p:cBhvr>
                                        <p:cTn id="274" dur="1" fill="hold">
                                          <p:stCondLst>
                                            <p:cond delay="0"/>
                                          </p:stCondLst>
                                        </p:cTn>
                                        <p:tgtEl>
                                          <p:spTgt spid="122"/>
                                        </p:tgtEl>
                                        <p:attrNameLst>
                                          <p:attrName>style.visibility</p:attrName>
                                        </p:attrNameLst>
                                      </p:cBhvr>
                                      <p:to>
                                        <p:strVal val="visible"/>
                                      </p:to>
                                    </p:set>
                                  </p:childTnLst>
                                </p:cTn>
                              </p:par>
                              <p:par>
                                <p:cTn id="275" presetID="1" presetClass="exit" presetSubtype="0" fill="hold" grpId="1" nodeType="withEffect">
                                  <p:stCondLst>
                                    <p:cond delay="0"/>
                                  </p:stCondLst>
                                  <p:childTnLst>
                                    <p:set>
                                      <p:cBhvr>
                                        <p:cTn id="276" dur="1" fill="hold">
                                          <p:stCondLst>
                                            <p:cond delay="0"/>
                                          </p:stCondLst>
                                        </p:cTn>
                                        <p:tgtEl>
                                          <p:spTgt spid="122"/>
                                        </p:tgtEl>
                                        <p:attrNameLst>
                                          <p:attrName>style.visibility</p:attrName>
                                        </p:attrNameLst>
                                      </p:cBhvr>
                                      <p:to>
                                        <p:strVal val="hidden"/>
                                      </p:to>
                                    </p:set>
                                  </p:childTnLst>
                                </p:cTn>
                              </p:par>
                              <p:par>
                                <p:cTn id="277" presetID="1" presetClass="entr" presetSubtype="0" fill="hold" grpId="0" nodeType="withEffect">
                                  <p:stCondLst>
                                    <p:cond delay="0"/>
                                  </p:stCondLst>
                                  <p:childTnLst>
                                    <p:set>
                                      <p:cBhvr>
                                        <p:cTn id="278" dur="1" fill="hold">
                                          <p:stCondLst>
                                            <p:cond delay="0"/>
                                          </p:stCondLst>
                                        </p:cTn>
                                        <p:tgtEl>
                                          <p:spTgt spid="123"/>
                                        </p:tgtEl>
                                        <p:attrNameLst>
                                          <p:attrName>style.visibility</p:attrName>
                                        </p:attrNameLst>
                                      </p:cBhvr>
                                      <p:to>
                                        <p:strVal val="visible"/>
                                      </p:to>
                                    </p:set>
                                  </p:childTnLst>
                                </p:cTn>
                              </p:par>
                              <p:par>
                                <p:cTn id="279" presetID="1" presetClass="exit" presetSubtype="0" fill="hold" grpId="1" nodeType="withEffect">
                                  <p:stCondLst>
                                    <p:cond delay="0"/>
                                  </p:stCondLst>
                                  <p:childTnLst>
                                    <p:set>
                                      <p:cBhvr>
                                        <p:cTn id="280" dur="1" fill="hold">
                                          <p:stCondLst>
                                            <p:cond delay="0"/>
                                          </p:stCondLst>
                                        </p:cTn>
                                        <p:tgtEl>
                                          <p:spTgt spid="123"/>
                                        </p:tgtEl>
                                        <p:attrNameLst>
                                          <p:attrName>style.visibility</p:attrName>
                                        </p:attrNameLst>
                                      </p:cBhvr>
                                      <p:to>
                                        <p:strVal val="hidden"/>
                                      </p:to>
                                    </p:set>
                                  </p:childTnLst>
                                </p:cTn>
                              </p:par>
                            </p:childTnLst>
                          </p:cTn>
                        </p:par>
                      </p:childTnLst>
                    </p:cTn>
                  </p:par>
                  <p:par>
                    <p:cTn id="281" fill="hold">
                      <p:stCondLst>
                        <p:cond delay="indefinite"/>
                      </p:stCondLst>
                      <p:childTnLst>
                        <p:par>
                          <p:cTn id="282" fill="hold">
                            <p:stCondLst>
                              <p:cond delay="0"/>
                            </p:stCondLst>
                            <p:childTnLst>
                              <p:par>
                                <p:cTn id="283" presetID="1" presetClass="entr" presetSubtype="0" fill="hold" grpId="2" nodeType="clickEffect">
                                  <p:stCondLst>
                                    <p:cond delay="0"/>
                                  </p:stCondLst>
                                  <p:childTnLst>
                                    <p:set>
                                      <p:cBhvr>
                                        <p:cTn id="284" dur="1" fill="hold">
                                          <p:stCondLst>
                                            <p:cond delay="0"/>
                                          </p:stCondLst>
                                        </p:cTn>
                                        <p:tgtEl>
                                          <p:spTgt spid="122"/>
                                        </p:tgtEl>
                                        <p:attrNameLst>
                                          <p:attrName>style.visibility</p:attrName>
                                        </p:attrNameLst>
                                      </p:cBhvr>
                                      <p:to>
                                        <p:strVal val="visible"/>
                                      </p:to>
                                    </p:set>
                                  </p:childTnLst>
                                </p:cTn>
                              </p:par>
                              <p:par>
                                <p:cTn id="285" presetID="1" presetClass="entr" presetSubtype="0" fill="hold" grpId="2" nodeType="withEffect">
                                  <p:stCondLst>
                                    <p:cond delay="0"/>
                                  </p:stCondLst>
                                  <p:childTnLst>
                                    <p:set>
                                      <p:cBhvr>
                                        <p:cTn id="286" dur="1" fill="hold">
                                          <p:stCondLst>
                                            <p:cond delay="0"/>
                                          </p:stCondLst>
                                        </p:cTn>
                                        <p:tgtEl>
                                          <p:spTgt spid="123"/>
                                        </p:tgtEl>
                                        <p:attrNameLst>
                                          <p:attrName>style.visibility</p:attrName>
                                        </p:attrNameLst>
                                      </p:cBhvr>
                                      <p:to>
                                        <p:strVal val="visible"/>
                                      </p:to>
                                    </p:set>
                                  </p:childTnLst>
                                </p:cTn>
                              </p:par>
                            </p:childTnLst>
                          </p:cTn>
                        </p:par>
                      </p:childTnLst>
                    </p:cTn>
                  </p:par>
                  <p:par>
                    <p:cTn id="287" fill="hold">
                      <p:stCondLst>
                        <p:cond delay="indefinite"/>
                      </p:stCondLst>
                      <p:childTnLst>
                        <p:par>
                          <p:cTn id="288" fill="hold">
                            <p:stCondLst>
                              <p:cond delay="0"/>
                            </p:stCondLst>
                            <p:childTnLst>
                              <p:par>
                                <p:cTn id="289" presetID="1" presetClass="entr" presetSubtype="0" fill="hold" grpId="0" nodeType="clickEffect">
                                  <p:stCondLst>
                                    <p:cond delay="0"/>
                                  </p:stCondLst>
                                  <p:childTnLst>
                                    <p:set>
                                      <p:cBhvr>
                                        <p:cTn id="290" dur="1" fill="hold">
                                          <p:stCondLst>
                                            <p:cond delay="0"/>
                                          </p:stCondLst>
                                        </p:cTn>
                                        <p:tgtEl>
                                          <p:spTgt spid="1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1" grpId="1"/>
      <p:bldP spid="72" grpId="0"/>
      <p:bldP spid="72" grpId="1"/>
      <p:bldP spid="72" grpId="2"/>
      <p:bldP spid="72" grpId="3"/>
      <p:bldP spid="72" grpId="4"/>
      <p:bldP spid="72" grpId="5"/>
      <p:bldP spid="72" grpId="6"/>
      <p:bldP spid="72" grpId="7"/>
      <p:bldP spid="72" grpId="8"/>
      <p:bldP spid="72" grpId="9"/>
      <p:bldP spid="73" grpId="0"/>
      <p:bldP spid="73" grpId="1"/>
      <p:bldP spid="98" grpId="0"/>
      <p:bldP spid="98" grpId="1"/>
      <p:bldP spid="99" grpId="0"/>
      <p:bldP spid="99" grpId="1"/>
      <p:bldP spid="99" grpId="2"/>
      <p:bldP spid="99" grpId="3"/>
      <p:bldP spid="99" grpId="4"/>
      <p:bldP spid="99" grpId="5"/>
      <p:bldP spid="100" grpId="0"/>
      <p:bldP spid="100" grpId="1"/>
      <p:bldP spid="101" grpId="0"/>
      <p:bldP spid="101" grpId="1"/>
      <p:bldP spid="101" grpId="2"/>
      <p:bldP spid="101" grpId="3"/>
      <p:bldP spid="101" grpId="4"/>
      <p:bldP spid="101" grpId="5"/>
      <p:bldP spid="101" grpId="6"/>
      <p:bldP spid="101" grpId="7"/>
      <p:bldP spid="101" grpId="8"/>
      <p:bldP spid="101" grpId="9"/>
      <p:bldP spid="102" grpId="0"/>
      <p:bldP spid="102" grpId="1"/>
      <p:bldP spid="103" grpId="0"/>
      <p:bldP spid="103" grpId="1"/>
      <p:bldP spid="103" grpId="2"/>
      <p:bldP spid="103" grpId="3"/>
      <p:bldP spid="103" grpId="4"/>
      <p:bldP spid="103" grpId="5"/>
      <p:bldP spid="104" grpId="0"/>
      <p:bldP spid="104" grpId="1"/>
      <p:bldP spid="104" grpId="2"/>
      <p:bldP spid="104" grpId="3"/>
      <p:bldP spid="104" grpId="4"/>
      <p:bldP spid="104" grpId="5"/>
      <p:bldP spid="105" grpId="0"/>
      <p:bldP spid="105" grpId="1"/>
      <p:bldP spid="105" grpId="2"/>
      <p:bldP spid="105" grpId="3"/>
      <p:bldP spid="105" grpId="4"/>
      <p:bldP spid="105" grpId="5"/>
      <p:bldP spid="106" grpId="0" animBg="1"/>
      <p:bldP spid="106" grpId="1" animBg="1"/>
      <p:bldP spid="106" grpId="2" animBg="1"/>
      <p:bldP spid="106" grpId="3" animBg="1"/>
      <p:bldP spid="106" grpId="4" animBg="1"/>
      <p:bldP spid="106" grpId="5" animBg="1"/>
      <p:bldP spid="106" grpId="6" animBg="1"/>
      <p:bldP spid="106" grpId="7" animBg="1"/>
      <p:bldP spid="106" grpId="8" animBg="1"/>
      <p:bldP spid="106" grpId="9" animBg="1"/>
      <p:bldP spid="106" grpId="10" animBg="1"/>
      <p:bldP spid="106" grpId="11" animBg="1"/>
      <p:bldP spid="108" grpId="0"/>
      <p:bldP spid="108" grpId="1"/>
      <p:bldP spid="110" grpId="0"/>
      <p:bldP spid="110" grpId="1"/>
      <p:bldP spid="111" grpId="0"/>
      <p:bldP spid="111" grpId="1"/>
      <p:bldP spid="111" grpId="2"/>
      <p:bldP spid="111" grpId="3"/>
      <p:bldP spid="112" grpId="0"/>
      <p:bldP spid="112" grpId="1"/>
      <p:bldP spid="115" grpId="0"/>
      <p:bldP spid="115" grpId="1"/>
      <p:bldP spid="116" grpId="0"/>
      <p:bldP spid="116" grpId="1"/>
      <p:bldP spid="117" grpId="0"/>
      <p:bldP spid="117" grpId="1"/>
      <p:bldP spid="119" grpId="0"/>
      <p:bldP spid="119" grpId="1"/>
      <p:bldP spid="119" grpId="2"/>
      <p:bldP spid="119" grpId="3"/>
      <p:bldP spid="120" grpId="0"/>
      <p:bldP spid="120" grpId="1"/>
      <p:bldP spid="121" grpId="0"/>
      <p:bldP spid="121" grpId="1"/>
      <p:bldP spid="122" grpId="0"/>
      <p:bldP spid="122" grpId="1"/>
      <p:bldP spid="122" grpId="2"/>
      <p:bldP spid="123" grpId="0"/>
      <p:bldP spid="123" grpId="1"/>
      <p:bldP spid="123" grpId="2"/>
      <p:bldP spid="12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Introduction to NP </a:t>
            </a:r>
            <a:r>
              <a:rPr lang="en-IN" b="1" dirty="0" smtClean="0"/>
              <a:t>Completeness:</a:t>
            </a:r>
            <a:endParaRPr lang="en-IN" b="1" dirty="0"/>
          </a:p>
        </p:txBody>
      </p:sp>
      <p:sp>
        <p:nvSpPr>
          <p:cNvPr id="3" name="Content Placeholder 2"/>
          <p:cNvSpPr>
            <a:spLocks noGrp="1"/>
          </p:cNvSpPr>
          <p:nvPr>
            <p:ph idx="1"/>
          </p:nvPr>
        </p:nvSpPr>
        <p:spPr/>
        <p:txBody>
          <a:bodyPr>
            <a:noAutofit/>
          </a:bodyPr>
          <a:lstStyle/>
          <a:p>
            <a:pPr marL="0" indent="0" algn="just">
              <a:buNone/>
            </a:pPr>
            <a:r>
              <a:rPr lang="en-IN" b="1" dirty="0"/>
              <a:t>Basics:</a:t>
            </a:r>
          </a:p>
          <a:p>
            <a:pPr algn="just"/>
            <a:r>
              <a:rPr lang="en-IN" b="1" dirty="0"/>
              <a:t>Decision Problem</a:t>
            </a:r>
          </a:p>
          <a:p>
            <a:pPr lvl="1" algn="just"/>
            <a:r>
              <a:rPr lang="en-IN" sz="1800" dirty="0"/>
              <a:t>A question that takes into account an input and whose answer is yes or no.</a:t>
            </a:r>
          </a:p>
          <a:p>
            <a:pPr lvl="1" algn="just"/>
            <a:r>
              <a:rPr lang="en-IN" sz="1800" dirty="0"/>
              <a:t>For instance, the problem "Are the elements of the array all different?"</a:t>
            </a:r>
          </a:p>
          <a:p>
            <a:pPr algn="just"/>
            <a:r>
              <a:rPr lang="en-IN" b="1" dirty="0" smtClean="0"/>
              <a:t>Deterministic </a:t>
            </a:r>
            <a:r>
              <a:rPr lang="en-IN" b="1" dirty="0"/>
              <a:t>Turing </a:t>
            </a:r>
            <a:r>
              <a:rPr lang="en-IN" b="1" dirty="0" smtClean="0"/>
              <a:t>Machine</a:t>
            </a:r>
            <a:endParaRPr lang="en-IN" b="1" dirty="0"/>
          </a:p>
          <a:p>
            <a:pPr lvl="1" algn="just"/>
            <a:r>
              <a:rPr lang="en-IN" sz="1800" dirty="0"/>
              <a:t>Also known as Turing Machine</a:t>
            </a:r>
          </a:p>
          <a:p>
            <a:pPr lvl="1" algn="just"/>
            <a:r>
              <a:rPr lang="en-IN" sz="1800" dirty="0"/>
              <a:t>Corresponding to algorithms we usually define with the help of tests (if), iterations (for, while) and/or recursions</a:t>
            </a:r>
          </a:p>
          <a:p>
            <a:pPr lvl="1" algn="just"/>
            <a:r>
              <a:rPr lang="en-IN" sz="1800" dirty="0"/>
              <a:t>e.g. Friendship Algorithm by </a:t>
            </a:r>
            <a:r>
              <a:rPr lang="en-IN" sz="1800" dirty="0" err="1"/>
              <a:t>Dr.</a:t>
            </a:r>
            <a:r>
              <a:rPr lang="en-IN" sz="1800" dirty="0"/>
              <a:t> Sheldon </a:t>
            </a:r>
            <a:r>
              <a:rPr lang="en-IN" sz="1800" dirty="0" smtClean="0"/>
              <a:t>Copper</a:t>
            </a:r>
            <a:endParaRPr lang="en-IN" sz="1800" dirty="0"/>
          </a:p>
        </p:txBody>
      </p:sp>
    </p:spTree>
    <p:extLst>
      <p:ext uri="{BB962C8B-B14F-4D97-AF65-F5344CB8AC3E}">
        <p14:creationId xmlns:p14="http://schemas.microsoft.com/office/powerpoint/2010/main" val="182788839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IN" b="1" dirty="0"/>
              <a:t>Properties</a:t>
            </a:r>
          </a:p>
          <a:p>
            <a:pPr lvl="1" algn="just"/>
            <a:r>
              <a:rPr lang="en-IN" sz="1800" dirty="0"/>
              <a:t>initial state - machine starts at this state</a:t>
            </a:r>
          </a:p>
          <a:p>
            <a:pPr lvl="1" algn="just"/>
            <a:r>
              <a:rPr lang="en-IN" sz="1800" dirty="0"/>
              <a:t>Decision state - internal states of machine where decision is made based on the input</a:t>
            </a:r>
          </a:p>
          <a:p>
            <a:pPr lvl="1" algn="just"/>
            <a:r>
              <a:rPr lang="en-IN" sz="1800" dirty="0"/>
              <a:t>Final or Accepting state - machine terminates at this state (Yes/No in case of decision problem)</a:t>
            </a:r>
          </a:p>
          <a:p>
            <a:endParaRPr lang="en-IN" dirty="0"/>
          </a:p>
        </p:txBody>
      </p:sp>
    </p:spTree>
    <p:extLst>
      <p:ext uri="{BB962C8B-B14F-4D97-AF65-F5344CB8AC3E}">
        <p14:creationId xmlns:p14="http://schemas.microsoft.com/office/powerpoint/2010/main" val="355627557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indent="0" algn="just">
              <a:buNone/>
            </a:pPr>
            <a:r>
              <a:rPr lang="en-IN" b="1" dirty="0"/>
              <a:t>Basics</a:t>
            </a:r>
          </a:p>
          <a:p>
            <a:pPr lvl="1" algn="just"/>
            <a:r>
              <a:rPr lang="en-IN" sz="1800" dirty="0"/>
              <a:t>Will decision always leads to final state?</a:t>
            </a:r>
          </a:p>
          <a:p>
            <a:pPr lvl="1" algn="just"/>
            <a:r>
              <a:rPr lang="en-IN" sz="1800" dirty="0" smtClean="0"/>
              <a:t>Not </a:t>
            </a:r>
            <a:r>
              <a:rPr lang="en-IN" sz="1800" dirty="0"/>
              <a:t>necessary - </a:t>
            </a:r>
          </a:p>
          <a:p>
            <a:pPr lvl="1" algn="just"/>
            <a:r>
              <a:rPr lang="en-IN" sz="1800" dirty="0" smtClean="0"/>
              <a:t>for </a:t>
            </a:r>
            <a:r>
              <a:rPr lang="en-IN" sz="1800" dirty="0"/>
              <a:t>instance if we don't have loop count in algorithm then, it might stay in loop </a:t>
            </a:r>
            <a:r>
              <a:rPr lang="en-IN" sz="1800" dirty="0" smtClean="0"/>
              <a:t>infinitely</a:t>
            </a:r>
            <a:r>
              <a:rPr lang="en-IN" sz="1800" dirty="0"/>
              <a:t>.</a:t>
            </a:r>
          </a:p>
          <a:p>
            <a:pPr lvl="1" algn="just"/>
            <a:r>
              <a:rPr lang="en-IN" sz="1800" dirty="0" smtClean="0"/>
              <a:t>Knowing </a:t>
            </a:r>
            <a:r>
              <a:rPr lang="en-IN" sz="1800" dirty="0"/>
              <a:t>whether an algorithm will reach a final state is a </a:t>
            </a:r>
            <a:r>
              <a:rPr lang="en-IN" sz="1800" dirty="0" smtClean="0"/>
              <a:t>difficult </a:t>
            </a:r>
            <a:r>
              <a:rPr lang="en-IN" sz="1800" dirty="0"/>
              <a:t>problem.</a:t>
            </a:r>
          </a:p>
        </p:txBody>
      </p:sp>
    </p:spTree>
    <p:extLst>
      <p:ext uri="{BB962C8B-B14F-4D97-AF65-F5344CB8AC3E}">
        <p14:creationId xmlns:p14="http://schemas.microsoft.com/office/powerpoint/2010/main" val="406302085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GitHub - marklreyes/The-Friendship-Algorithm: The Friendship Algorithm as  outlined by The Big Bang Theory captured in JavaScri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6697" y="395405"/>
            <a:ext cx="7756256" cy="6298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59168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just"/>
            <a:r>
              <a:rPr lang="en-IN" b="1" dirty="0"/>
              <a:t>Deterministic Turing Machine </a:t>
            </a:r>
          </a:p>
          <a:p>
            <a:pPr lvl="1" algn="just"/>
            <a:r>
              <a:rPr lang="en-IN" sz="1800" dirty="0" smtClean="0"/>
              <a:t>Halting Problem</a:t>
            </a:r>
          </a:p>
          <a:p>
            <a:pPr lvl="2" algn="just"/>
            <a:r>
              <a:rPr lang="en-IN" sz="1800" dirty="0" smtClean="0"/>
              <a:t>In 1930’s</a:t>
            </a:r>
            <a:r>
              <a:rPr lang="en-IN" sz="1800" dirty="0"/>
              <a:t>, Alan Turing, founder of modern computer science has proved that there does not exist any Turing machine </a:t>
            </a:r>
            <a:r>
              <a:rPr lang="en-IN" sz="1800" dirty="0" smtClean="0"/>
              <a:t>that, given </a:t>
            </a:r>
            <a:r>
              <a:rPr lang="en-IN" sz="1800" dirty="0"/>
              <a:t>a turing machine and an </a:t>
            </a:r>
            <a:r>
              <a:rPr lang="en-IN" sz="1800" dirty="0" smtClean="0"/>
              <a:t>input, can </a:t>
            </a:r>
            <a:r>
              <a:rPr lang="en-IN" sz="1800" dirty="0"/>
              <a:t>determine if the turing machine will finish with the input</a:t>
            </a:r>
            <a:r>
              <a:rPr lang="en-IN" sz="1800" dirty="0" smtClean="0"/>
              <a:t>.</a:t>
            </a:r>
            <a:endParaRPr lang="en-IN" sz="1800" dirty="0"/>
          </a:p>
          <a:p>
            <a:pPr algn="just"/>
            <a:r>
              <a:rPr lang="en-IN" b="1" dirty="0"/>
              <a:t>Non-Deterministic Turing Machine</a:t>
            </a:r>
          </a:p>
        </p:txBody>
      </p:sp>
      <p:cxnSp>
        <p:nvCxnSpPr>
          <p:cNvPr id="5" name="Straight Arrow Connector 4"/>
          <p:cNvCxnSpPr/>
          <p:nvPr/>
        </p:nvCxnSpPr>
        <p:spPr>
          <a:xfrm flipH="1">
            <a:off x="7010400" y="4176411"/>
            <a:ext cx="1926077" cy="15758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8936476" y="4176411"/>
            <a:ext cx="1835285" cy="1640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7898859" y="4846045"/>
            <a:ext cx="1773679" cy="15742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8219871" y="4779526"/>
            <a:ext cx="1893670" cy="1640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8408929" y="4522879"/>
            <a:ext cx="1055097" cy="646331"/>
          </a:xfrm>
          <a:prstGeom prst="rect">
            <a:avLst/>
          </a:prstGeom>
          <a:noFill/>
        </p:spPr>
        <p:txBody>
          <a:bodyPr wrap="none" rtlCol="0">
            <a:spAutoFit/>
          </a:bodyPr>
          <a:lstStyle/>
          <a:p>
            <a:r>
              <a:rPr lang="en-IN" b="1" dirty="0" smtClean="0"/>
              <a:t>Are you</a:t>
            </a:r>
          </a:p>
          <a:p>
            <a:r>
              <a:rPr lang="en-IN" b="1" dirty="0" smtClean="0"/>
              <a:t>  Sure?</a:t>
            </a:r>
            <a:endParaRPr lang="en-IN" b="1" dirty="0"/>
          </a:p>
        </p:txBody>
      </p:sp>
      <p:sp>
        <p:nvSpPr>
          <p:cNvPr id="17" name="TextBox 16"/>
          <p:cNvSpPr txBox="1"/>
          <p:nvPr/>
        </p:nvSpPr>
        <p:spPr>
          <a:xfrm>
            <a:off x="6828800" y="5122174"/>
            <a:ext cx="575799" cy="369332"/>
          </a:xfrm>
          <a:prstGeom prst="rect">
            <a:avLst/>
          </a:prstGeom>
          <a:noFill/>
        </p:spPr>
        <p:txBody>
          <a:bodyPr wrap="none" rtlCol="0">
            <a:spAutoFit/>
          </a:bodyPr>
          <a:lstStyle/>
          <a:p>
            <a:r>
              <a:rPr lang="en-IN" b="1" dirty="0" smtClean="0"/>
              <a:t>Yes</a:t>
            </a:r>
            <a:endParaRPr lang="en-IN" b="1" dirty="0"/>
          </a:p>
        </p:txBody>
      </p:sp>
      <p:sp>
        <p:nvSpPr>
          <p:cNvPr id="19" name="TextBox 18"/>
          <p:cNvSpPr txBox="1"/>
          <p:nvPr/>
        </p:nvSpPr>
        <p:spPr>
          <a:xfrm>
            <a:off x="9504375" y="5679517"/>
            <a:ext cx="575799" cy="369332"/>
          </a:xfrm>
          <a:prstGeom prst="rect">
            <a:avLst/>
          </a:prstGeom>
          <a:noFill/>
        </p:spPr>
        <p:txBody>
          <a:bodyPr wrap="none" rtlCol="0">
            <a:spAutoFit/>
          </a:bodyPr>
          <a:lstStyle/>
          <a:p>
            <a:r>
              <a:rPr lang="en-IN" b="1" dirty="0" smtClean="0"/>
              <a:t>Yes</a:t>
            </a:r>
            <a:endParaRPr lang="en-IN" b="1" dirty="0"/>
          </a:p>
        </p:txBody>
      </p:sp>
      <p:sp>
        <p:nvSpPr>
          <p:cNvPr id="20" name="TextBox 19"/>
          <p:cNvSpPr txBox="1"/>
          <p:nvPr/>
        </p:nvSpPr>
        <p:spPr>
          <a:xfrm>
            <a:off x="7931971" y="5618744"/>
            <a:ext cx="503664" cy="369332"/>
          </a:xfrm>
          <a:prstGeom prst="rect">
            <a:avLst/>
          </a:prstGeom>
          <a:noFill/>
        </p:spPr>
        <p:txBody>
          <a:bodyPr wrap="none" rtlCol="0">
            <a:spAutoFit/>
          </a:bodyPr>
          <a:lstStyle/>
          <a:p>
            <a:r>
              <a:rPr lang="en-IN" b="1" dirty="0" smtClean="0"/>
              <a:t>No</a:t>
            </a:r>
            <a:endParaRPr lang="en-IN" b="1" dirty="0"/>
          </a:p>
        </p:txBody>
      </p:sp>
      <p:sp>
        <p:nvSpPr>
          <p:cNvPr id="21" name="TextBox 20"/>
          <p:cNvSpPr txBox="1"/>
          <p:nvPr/>
        </p:nvSpPr>
        <p:spPr>
          <a:xfrm>
            <a:off x="10186466" y="5010280"/>
            <a:ext cx="503664" cy="369332"/>
          </a:xfrm>
          <a:prstGeom prst="rect">
            <a:avLst/>
          </a:prstGeom>
          <a:noFill/>
        </p:spPr>
        <p:txBody>
          <a:bodyPr wrap="none" rtlCol="0">
            <a:spAutoFit/>
          </a:bodyPr>
          <a:lstStyle/>
          <a:p>
            <a:r>
              <a:rPr lang="en-IN" b="1" dirty="0" smtClean="0"/>
              <a:t>No</a:t>
            </a:r>
            <a:endParaRPr lang="en-IN" b="1" dirty="0"/>
          </a:p>
        </p:txBody>
      </p:sp>
      <p:sp>
        <p:nvSpPr>
          <p:cNvPr id="22" name="Rectangle 21"/>
          <p:cNvSpPr/>
          <p:nvPr/>
        </p:nvSpPr>
        <p:spPr>
          <a:xfrm>
            <a:off x="9854118" y="3898296"/>
            <a:ext cx="1060316" cy="50982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1600" dirty="0" smtClean="0"/>
              <a:t>Decision </a:t>
            </a:r>
          </a:p>
          <a:p>
            <a:pPr algn="ctr"/>
            <a:r>
              <a:rPr lang="en-IN" sz="1600" dirty="0" smtClean="0"/>
              <a:t>State</a:t>
            </a:r>
            <a:endParaRPr lang="en-IN" sz="1600" dirty="0"/>
          </a:p>
        </p:txBody>
      </p:sp>
      <p:cxnSp>
        <p:nvCxnSpPr>
          <p:cNvPr id="24" name="Straight Arrow Connector 23"/>
          <p:cNvCxnSpPr/>
          <p:nvPr/>
        </p:nvCxnSpPr>
        <p:spPr>
          <a:xfrm flipH="1">
            <a:off x="9293157" y="4176411"/>
            <a:ext cx="560961" cy="231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628499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IN" b="1" dirty="0" smtClean="0"/>
                  <a:t>Polynomial Time complexity</a:t>
                </a:r>
              </a:p>
              <a:p>
                <a:pPr lvl="1"/>
                <a:r>
                  <a:rPr lang="en-IN" sz="1800" dirty="0" smtClean="0"/>
                  <a:t>Size </a:t>
                </a:r>
                <a:r>
                  <a:rPr lang="en-IN" sz="1800" dirty="0"/>
                  <a:t>of input - n</a:t>
                </a:r>
              </a:p>
              <a:p>
                <a:pPr lvl="1"/>
                <a:r>
                  <a:rPr lang="en-IN" sz="1800" dirty="0" smtClean="0"/>
                  <a:t>Time </a:t>
                </a:r>
                <a:r>
                  <a:rPr lang="en-IN" sz="1800" dirty="0"/>
                  <a:t>it takes to complete - T(n)</a:t>
                </a:r>
              </a:p>
              <a:p>
                <a:pPr lvl="1"/>
                <a:r>
                  <a:rPr lang="en-IN" sz="1800" dirty="0" smtClean="0"/>
                  <a:t>T(n</a:t>
                </a:r>
                <a:r>
                  <a:rPr lang="en-IN" sz="1800" dirty="0"/>
                  <a:t>) is linear, quadratic, cubic etc.</a:t>
                </a:r>
              </a:p>
              <a:p>
                <a:pPr marL="914400" lvl="2" indent="0">
                  <a:buNone/>
                </a:pPr>
                <a:r>
                  <a:rPr lang="en-IN" sz="1800" dirty="0" smtClean="0"/>
                  <a:t>e.g</a:t>
                </a:r>
                <a:r>
                  <a:rPr lang="en-IN" sz="1800" dirty="0"/>
                  <a:t>. F(x) = </a:t>
                </a:r>
                <a14:m>
                  <m:oMath xmlns:m="http://schemas.openxmlformats.org/officeDocument/2006/math">
                    <m:sSub>
                      <m:sSubPr>
                        <m:ctrlPr>
                          <a:rPr lang="en-IN" sz="1800" i="1" smtClean="0">
                            <a:latin typeface="Cambria Math" panose="02040503050406030204" pitchFamily="18" charset="0"/>
                          </a:rPr>
                        </m:ctrlPr>
                      </m:sSubPr>
                      <m:e>
                        <m:r>
                          <a:rPr lang="en-IN" sz="1800" b="0" i="1" smtClean="0">
                            <a:latin typeface="Cambria Math" panose="02040503050406030204" pitchFamily="18" charset="0"/>
                          </a:rPr>
                          <m:t>𝑎</m:t>
                        </m:r>
                      </m:e>
                      <m:sub>
                        <m:r>
                          <a:rPr lang="en-IN" sz="1800" b="0" i="1" smtClean="0">
                            <a:latin typeface="Cambria Math" panose="02040503050406030204" pitchFamily="18" charset="0"/>
                          </a:rPr>
                          <m:t>𝑛</m:t>
                        </m:r>
                      </m:sub>
                    </m:sSub>
                    <m:sSup>
                      <m:sSupPr>
                        <m:ctrlPr>
                          <a:rPr lang="en-IN" sz="1800" i="1" smtClean="0">
                            <a:latin typeface="Cambria Math" panose="02040503050406030204" pitchFamily="18" charset="0"/>
                          </a:rPr>
                        </m:ctrlPr>
                      </m:sSupPr>
                      <m:e>
                        <m:r>
                          <a:rPr lang="en-IN" sz="1800" b="0" i="1" smtClean="0">
                            <a:latin typeface="Cambria Math" panose="02040503050406030204" pitchFamily="18" charset="0"/>
                          </a:rPr>
                          <m:t>𝑥</m:t>
                        </m:r>
                      </m:e>
                      <m:sup>
                        <m:r>
                          <a:rPr lang="en-IN" sz="1800" b="0" i="1" smtClean="0">
                            <a:latin typeface="Cambria Math" panose="02040503050406030204" pitchFamily="18" charset="0"/>
                          </a:rPr>
                          <m:t>𝑛</m:t>
                        </m:r>
                      </m:sup>
                    </m:sSup>
                  </m:oMath>
                </a14:m>
                <a:r>
                  <a:rPr lang="en-IN" sz="1800" dirty="0" smtClean="0"/>
                  <a:t> + </a:t>
                </a:r>
                <a14:m>
                  <m:oMath xmlns:m="http://schemas.openxmlformats.org/officeDocument/2006/math">
                    <m:sSub>
                      <m:sSubPr>
                        <m:ctrlPr>
                          <a:rPr lang="en-IN" sz="1800" i="1">
                            <a:latin typeface="Cambria Math" panose="02040503050406030204" pitchFamily="18" charset="0"/>
                          </a:rPr>
                        </m:ctrlPr>
                      </m:sSubPr>
                      <m:e>
                        <m:r>
                          <a:rPr lang="en-IN" sz="1800" i="1">
                            <a:latin typeface="Cambria Math" panose="02040503050406030204" pitchFamily="18" charset="0"/>
                          </a:rPr>
                          <m:t>𝑎</m:t>
                        </m:r>
                      </m:e>
                      <m:sub>
                        <m:r>
                          <a:rPr lang="en-IN" sz="1800" i="1">
                            <a:latin typeface="Cambria Math" panose="02040503050406030204" pitchFamily="18" charset="0"/>
                          </a:rPr>
                          <m:t>𝑛</m:t>
                        </m:r>
                        <m:r>
                          <a:rPr lang="en-IN" sz="1800" b="0" i="1" smtClean="0">
                            <a:latin typeface="Cambria Math" panose="02040503050406030204" pitchFamily="18" charset="0"/>
                          </a:rPr>
                          <m:t>−1</m:t>
                        </m:r>
                      </m:sub>
                    </m:sSub>
                    <m:sSup>
                      <m:sSupPr>
                        <m:ctrlPr>
                          <a:rPr lang="en-IN" sz="1800" i="1">
                            <a:latin typeface="Cambria Math" panose="02040503050406030204" pitchFamily="18" charset="0"/>
                          </a:rPr>
                        </m:ctrlPr>
                      </m:sSupPr>
                      <m:e>
                        <m:r>
                          <a:rPr lang="en-IN" sz="1800" i="1">
                            <a:latin typeface="Cambria Math" panose="02040503050406030204" pitchFamily="18" charset="0"/>
                          </a:rPr>
                          <m:t>𝑥</m:t>
                        </m:r>
                      </m:e>
                      <m:sup>
                        <m:r>
                          <a:rPr lang="en-IN" sz="1800" i="1">
                            <a:latin typeface="Cambria Math" panose="02040503050406030204" pitchFamily="18" charset="0"/>
                          </a:rPr>
                          <m:t>𝑛</m:t>
                        </m:r>
                        <m:r>
                          <a:rPr lang="en-IN" sz="1800" b="0" i="1" smtClean="0">
                            <a:latin typeface="Cambria Math" panose="02040503050406030204" pitchFamily="18" charset="0"/>
                          </a:rPr>
                          <m:t>−1</m:t>
                        </m:r>
                      </m:sup>
                    </m:sSup>
                  </m:oMath>
                </a14:m>
                <a:r>
                  <a:rPr lang="en-IN" sz="1800" dirty="0" smtClean="0"/>
                  <a:t> + </a:t>
                </a:r>
                <a14:m>
                  <m:oMath xmlns:m="http://schemas.openxmlformats.org/officeDocument/2006/math">
                    <m:sSub>
                      <m:sSubPr>
                        <m:ctrlPr>
                          <a:rPr lang="en-IN" sz="1800" i="1">
                            <a:latin typeface="Cambria Math" panose="02040503050406030204" pitchFamily="18" charset="0"/>
                          </a:rPr>
                        </m:ctrlPr>
                      </m:sSubPr>
                      <m:e>
                        <m:r>
                          <a:rPr lang="en-IN" sz="1800" i="1">
                            <a:latin typeface="Cambria Math" panose="02040503050406030204" pitchFamily="18" charset="0"/>
                          </a:rPr>
                          <m:t>𝑎</m:t>
                        </m:r>
                      </m:e>
                      <m:sub>
                        <m:r>
                          <a:rPr lang="en-IN" sz="1800" i="1">
                            <a:latin typeface="Cambria Math" panose="02040503050406030204" pitchFamily="18" charset="0"/>
                          </a:rPr>
                          <m:t>𝑛</m:t>
                        </m:r>
                        <m:r>
                          <a:rPr lang="en-IN" sz="1800" b="0" i="1" smtClean="0">
                            <a:latin typeface="Cambria Math" panose="02040503050406030204" pitchFamily="18" charset="0"/>
                          </a:rPr>
                          <m:t>−2</m:t>
                        </m:r>
                      </m:sub>
                    </m:sSub>
                    <m:sSup>
                      <m:sSupPr>
                        <m:ctrlPr>
                          <a:rPr lang="en-IN" sz="1800" i="1">
                            <a:latin typeface="Cambria Math" panose="02040503050406030204" pitchFamily="18" charset="0"/>
                          </a:rPr>
                        </m:ctrlPr>
                      </m:sSupPr>
                      <m:e>
                        <m:r>
                          <a:rPr lang="en-IN" sz="1800" i="1">
                            <a:latin typeface="Cambria Math" panose="02040503050406030204" pitchFamily="18" charset="0"/>
                          </a:rPr>
                          <m:t>𝑥</m:t>
                        </m:r>
                      </m:e>
                      <m:sup>
                        <m:r>
                          <a:rPr lang="en-IN" sz="1800" i="1">
                            <a:latin typeface="Cambria Math" panose="02040503050406030204" pitchFamily="18" charset="0"/>
                          </a:rPr>
                          <m:t>𝑛</m:t>
                        </m:r>
                        <m:r>
                          <a:rPr lang="en-IN" sz="1800" b="0" i="1" smtClean="0">
                            <a:latin typeface="Cambria Math" panose="02040503050406030204" pitchFamily="18" charset="0"/>
                          </a:rPr>
                          <m:t>−2</m:t>
                        </m:r>
                      </m:sup>
                    </m:sSup>
                  </m:oMath>
                </a14:m>
                <a:r>
                  <a:rPr lang="en-IN" sz="1800" dirty="0" smtClean="0"/>
                  <a:t> + …. + </a:t>
                </a:r>
                <a14:m>
                  <m:oMath xmlns:m="http://schemas.openxmlformats.org/officeDocument/2006/math">
                    <m:sSub>
                      <m:sSubPr>
                        <m:ctrlPr>
                          <a:rPr lang="en-IN" sz="1800" i="1">
                            <a:latin typeface="Cambria Math" panose="02040503050406030204" pitchFamily="18" charset="0"/>
                          </a:rPr>
                        </m:ctrlPr>
                      </m:sSubPr>
                      <m:e>
                        <m:r>
                          <a:rPr lang="en-IN" sz="1800" i="1">
                            <a:latin typeface="Cambria Math" panose="02040503050406030204" pitchFamily="18" charset="0"/>
                          </a:rPr>
                          <m:t>𝑎</m:t>
                        </m:r>
                      </m:e>
                      <m:sub>
                        <m:r>
                          <a:rPr lang="en-IN" sz="1800" b="0" i="1" smtClean="0">
                            <a:latin typeface="Cambria Math" panose="02040503050406030204" pitchFamily="18" charset="0"/>
                          </a:rPr>
                          <m:t>2</m:t>
                        </m:r>
                      </m:sub>
                    </m:sSub>
                    <m:sSup>
                      <m:sSupPr>
                        <m:ctrlPr>
                          <a:rPr lang="en-IN" sz="1800" i="1">
                            <a:latin typeface="Cambria Math" panose="02040503050406030204" pitchFamily="18" charset="0"/>
                          </a:rPr>
                        </m:ctrlPr>
                      </m:sSupPr>
                      <m:e>
                        <m:r>
                          <a:rPr lang="en-IN" sz="1800" i="1">
                            <a:latin typeface="Cambria Math" panose="02040503050406030204" pitchFamily="18" charset="0"/>
                          </a:rPr>
                          <m:t>𝑥</m:t>
                        </m:r>
                      </m:e>
                      <m:sup>
                        <m:r>
                          <a:rPr lang="en-IN" sz="1800" b="0" i="1" smtClean="0">
                            <a:latin typeface="Cambria Math" panose="02040503050406030204" pitchFamily="18" charset="0"/>
                          </a:rPr>
                          <m:t>2</m:t>
                        </m:r>
                      </m:sup>
                    </m:sSup>
                  </m:oMath>
                </a14:m>
                <a:r>
                  <a:rPr lang="en-IN" sz="1800" dirty="0" smtClean="0"/>
                  <a:t> + </a:t>
                </a:r>
                <a14:m>
                  <m:oMath xmlns:m="http://schemas.openxmlformats.org/officeDocument/2006/math">
                    <m:sSub>
                      <m:sSubPr>
                        <m:ctrlPr>
                          <a:rPr lang="en-IN" sz="1800" i="1">
                            <a:latin typeface="Cambria Math" panose="02040503050406030204" pitchFamily="18" charset="0"/>
                          </a:rPr>
                        </m:ctrlPr>
                      </m:sSubPr>
                      <m:e>
                        <m:r>
                          <a:rPr lang="en-IN" sz="1800" i="1">
                            <a:latin typeface="Cambria Math" panose="02040503050406030204" pitchFamily="18" charset="0"/>
                          </a:rPr>
                          <m:t>𝑎</m:t>
                        </m:r>
                      </m:e>
                      <m:sub>
                        <m:r>
                          <a:rPr lang="en-IN" sz="1800" b="0" i="1" smtClean="0">
                            <a:latin typeface="Cambria Math" panose="02040503050406030204" pitchFamily="18" charset="0"/>
                          </a:rPr>
                          <m:t>1</m:t>
                        </m:r>
                      </m:sub>
                    </m:sSub>
                    <m:r>
                      <a:rPr lang="en-IN" sz="1800" b="0" i="1" smtClean="0">
                        <a:latin typeface="Cambria Math" panose="02040503050406030204" pitchFamily="18" charset="0"/>
                      </a:rPr>
                      <m:t>𝑥</m:t>
                    </m:r>
                  </m:oMath>
                </a14:m>
                <a:r>
                  <a:rPr lang="en-IN" sz="1800" dirty="0" smtClean="0"/>
                  <a:t> + </a:t>
                </a:r>
                <a14:m>
                  <m:oMath xmlns:m="http://schemas.openxmlformats.org/officeDocument/2006/math">
                    <m:sSub>
                      <m:sSubPr>
                        <m:ctrlPr>
                          <a:rPr lang="en-IN" sz="1800" i="1" smtClean="0">
                            <a:latin typeface="Cambria Math" panose="02040503050406030204" pitchFamily="18" charset="0"/>
                          </a:rPr>
                        </m:ctrlPr>
                      </m:sSubPr>
                      <m:e>
                        <m:r>
                          <a:rPr lang="en-IN" sz="1800" i="1">
                            <a:latin typeface="Cambria Math" panose="02040503050406030204" pitchFamily="18" charset="0"/>
                          </a:rPr>
                          <m:t>𝑎</m:t>
                        </m:r>
                      </m:e>
                      <m:sub>
                        <m:r>
                          <a:rPr lang="en-IN" sz="1800" b="0" i="1" smtClean="0">
                            <a:latin typeface="Cambria Math" panose="02040503050406030204" pitchFamily="18" charset="0"/>
                          </a:rPr>
                          <m:t>0</m:t>
                        </m:r>
                      </m:sub>
                    </m:sSub>
                  </m:oMath>
                </a14:m>
                <a:endParaRPr lang="en-IN" sz="1800" dirty="0"/>
              </a:p>
              <a:p>
                <a:pPr lvl="1"/>
                <a:r>
                  <a:rPr lang="en-IN" sz="1800" dirty="0" smtClean="0"/>
                  <a:t>T(n</a:t>
                </a:r>
                <a:r>
                  <a:rPr lang="en-IN" sz="1800" dirty="0"/>
                  <a:t>) is not exponential</a:t>
                </a:r>
              </a:p>
              <a:p>
                <a:pPr marL="914400" lvl="2" indent="0">
                  <a:buNone/>
                </a:pPr>
                <a:r>
                  <a:rPr lang="en-IN" sz="1800" dirty="0" smtClean="0"/>
                  <a:t>e.g</a:t>
                </a:r>
                <a:r>
                  <a:rPr lang="en-IN" sz="1800" dirty="0"/>
                  <a:t>. </a:t>
                </a:r>
                <a:r>
                  <a:rPr lang="en-IN" sz="1800" dirty="0" smtClean="0"/>
                  <a:t>F(x) = </a:t>
                </a:r>
                <a14:m>
                  <m:oMath xmlns:m="http://schemas.openxmlformats.org/officeDocument/2006/math">
                    <m:sSup>
                      <m:sSupPr>
                        <m:ctrlPr>
                          <a:rPr lang="en-IN" sz="1800" i="1">
                            <a:latin typeface="Cambria Math" panose="02040503050406030204" pitchFamily="18" charset="0"/>
                          </a:rPr>
                        </m:ctrlPr>
                      </m:sSupPr>
                      <m:e>
                        <m:r>
                          <a:rPr lang="en-IN" sz="1800" b="0" i="1" smtClean="0">
                            <a:latin typeface="Cambria Math" panose="02040503050406030204" pitchFamily="18" charset="0"/>
                          </a:rPr>
                          <m:t>𝐴</m:t>
                        </m:r>
                      </m:e>
                      <m:sup>
                        <m:r>
                          <a:rPr lang="en-IN" sz="1800" b="0" i="1" smtClean="0">
                            <a:latin typeface="Cambria Math" panose="02040503050406030204" pitchFamily="18" charset="0"/>
                          </a:rPr>
                          <m:t>𝑛</m:t>
                        </m:r>
                      </m:sup>
                    </m:sSup>
                  </m:oMath>
                </a14:m>
                <a:endParaRPr lang="en-IN"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479" t="-806"/>
                </a:stretch>
              </a:blipFill>
            </p:spPr>
            <p:txBody>
              <a:bodyPr/>
              <a:lstStyle/>
              <a:p>
                <a:r>
                  <a:rPr lang="en-IN">
                    <a:noFill/>
                  </a:rPr>
                  <a:t> </a:t>
                </a:r>
              </a:p>
            </p:txBody>
          </p:sp>
        </mc:Fallback>
      </mc:AlternateContent>
    </p:spTree>
    <p:extLst>
      <p:ext uri="{BB962C8B-B14F-4D97-AF65-F5344CB8AC3E}">
        <p14:creationId xmlns:p14="http://schemas.microsoft.com/office/powerpoint/2010/main" val="293992681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Class P and </a:t>
            </a:r>
            <a:r>
              <a:rPr lang="en-IN" b="1" dirty="0" smtClean="0"/>
              <a:t>NP</a:t>
            </a:r>
            <a:r>
              <a:rPr lang="en-IN" b="1" dirty="0"/>
              <a:t>:</a:t>
            </a:r>
            <a:endParaRPr lang="en-IN" b="1" dirty="0"/>
          </a:p>
        </p:txBody>
      </p:sp>
      <p:sp>
        <p:nvSpPr>
          <p:cNvPr id="3" name="Content Placeholder 2"/>
          <p:cNvSpPr>
            <a:spLocks noGrp="1"/>
          </p:cNvSpPr>
          <p:nvPr>
            <p:ph idx="1"/>
          </p:nvPr>
        </p:nvSpPr>
        <p:spPr/>
        <p:txBody>
          <a:bodyPr>
            <a:noAutofit/>
          </a:bodyPr>
          <a:lstStyle/>
          <a:p>
            <a:pPr algn="just"/>
            <a:r>
              <a:rPr lang="en-IN" b="1" dirty="0" smtClean="0"/>
              <a:t>P </a:t>
            </a:r>
            <a:r>
              <a:rPr lang="en-IN" b="1" dirty="0"/>
              <a:t>problems:</a:t>
            </a:r>
          </a:p>
          <a:p>
            <a:pPr lvl="1" algn="just"/>
            <a:r>
              <a:rPr lang="en-IN" sz="1800" dirty="0" smtClean="0"/>
              <a:t>set </a:t>
            </a:r>
            <a:r>
              <a:rPr lang="en-IN" sz="1800" dirty="0"/>
              <a:t>of problems that can be solved by a Deterministic Turing Machine  in Polynomial time.</a:t>
            </a:r>
          </a:p>
          <a:p>
            <a:pPr lvl="1" algn="just"/>
            <a:r>
              <a:rPr lang="en-IN" sz="1800" dirty="0" smtClean="0"/>
              <a:t>All </a:t>
            </a:r>
            <a:r>
              <a:rPr lang="en-IN" sz="1800" dirty="0"/>
              <a:t>algorithms computer can solve</a:t>
            </a:r>
          </a:p>
          <a:p>
            <a:pPr lvl="1" algn="just"/>
            <a:r>
              <a:rPr lang="en-IN" sz="1800" dirty="0" smtClean="0"/>
              <a:t>e.g</a:t>
            </a:r>
            <a:r>
              <a:rPr lang="en-IN" sz="1800" dirty="0"/>
              <a:t>. Merge sort, Addition of 2 numbers</a:t>
            </a:r>
          </a:p>
          <a:p>
            <a:pPr marL="0" indent="0" algn="just">
              <a:buNone/>
            </a:pPr>
            <a:endParaRPr lang="en-IN" dirty="0"/>
          </a:p>
        </p:txBody>
      </p:sp>
      <p:sp>
        <p:nvSpPr>
          <p:cNvPr id="4" name="Oval 3"/>
          <p:cNvSpPr/>
          <p:nvPr/>
        </p:nvSpPr>
        <p:spPr>
          <a:xfrm>
            <a:off x="5460460" y="4280170"/>
            <a:ext cx="2315183" cy="2302213"/>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p>
        </p:txBody>
      </p:sp>
      <p:sp>
        <p:nvSpPr>
          <p:cNvPr id="5" name="Oval 4"/>
          <p:cNvSpPr/>
          <p:nvPr/>
        </p:nvSpPr>
        <p:spPr>
          <a:xfrm>
            <a:off x="6136531" y="5432945"/>
            <a:ext cx="963038" cy="956553"/>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TextBox 5"/>
          <p:cNvSpPr txBox="1"/>
          <p:nvPr/>
        </p:nvSpPr>
        <p:spPr>
          <a:xfrm>
            <a:off x="6371829" y="4643336"/>
            <a:ext cx="492443" cy="369332"/>
          </a:xfrm>
          <a:prstGeom prst="rect">
            <a:avLst/>
          </a:prstGeom>
          <a:noFill/>
        </p:spPr>
        <p:txBody>
          <a:bodyPr wrap="none" rtlCol="0">
            <a:spAutoFit/>
          </a:bodyPr>
          <a:lstStyle/>
          <a:p>
            <a:r>
              <a:rPr lang="en-IN" dirty="0" smtClean="0"/>
              <a:t>NP</a:t>
            </a:r>
            <a:endParaRPr lang="en-IN" dirty="0"/>
          </a:p>
        </p:txBody>
      </p:sp>
      <p:sp>
        <p:nvSpPr>
          <p:cNvPr id="7" name="TextBox 6"/>
          <p:cNvSpPr txBox="1"/>
          <p:nvPr/>
        </p:nvSpPr>
        <p:spPr>
          <a:xfrm>
            <a:off x="6457589" y="5752028"/>
            <a:ext cx="320922" cy="369332"/>
          </a:xfrm>
          <a:prstGeom prst="rect">
            <a:avLst/>
          </a:prstGeom>
          <a:noFill/>
        </p:spPr>
        <p:txBody>
          <a:bodyPr wrap="none" rtlCol="0">
            <a:spAutoFit/>
          </a:bodyPr>
          <a:lstStyle/>
          <a:p>
            <a:r>
              <a:rPr lang="en-IN" dirty="0" smtClean="0"/>
              <a:t>P</a:t>
            </a:r>
            <a:endParaRPr lang="en-IN" dirty="0"/>
          </a:p>
        </p:txBody>
      </p:sp>
    </p:spTree>
    <p:extLst>
      <p:ext uri="{BB962C8B-B14F-4D97-AF65-F5344CB8AC3E}">
        <p14:creationId xmlns:p14="http://schemas.microsoft.com/office/powerpoint/2010/main" val="219770809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pPr algn="just"/>
            <a:r>
              <a:rPr lang="en-IN" b="1" dirty="0"/>
              <a:t>NP problems:</a:t>
            </a:r>
          </a:p>
          <a:p>
            <a:pPr lvl="1" algn="just"/>
            <a:r>
              <a:rPr lang="en-IN" sz="1800" dirty="0"/>
              <a:t>Set of decision problems that can be solved by a Non Deterministic Turing Machine in Polynomial time</a:t>
            </a:r>
          </a:p>
          <a:p>
            <a:pPr lvl="1" algn="just"/>
            <a:r>
              <a:rPr lang="en-IN" sz="1800" dirty="0"/>
              <a:t>NP is set of decision problems which can be solved by a polynomial time via a "Lucky Algorithm", a magical algorithm that always makes a right guess among the given set of choices</a:t>
            </a:r>
          </a:p>
          <a:p>
            <a:pPr lvl="1" algn="just"/>
            <a:r>
              <a:rPr lang="en-IN" sz="1800" dirty="0"/>
              <a:t>e.g. Solving Sudoku</a:t>
            </a:r>
          </a:p>
          <a:p>
            <a:pPr lvl="1" algn="just"/>
            <a:r>
              <a:rPr lang="en-IN" sz="1800" dirty="0"/>
              <a:t>P is subset of NP</a:t>
            </a:r>
          </a:p>
          <a:p>
            <a:pPr lvl="1" algn="just"/>
            <a:r>
              <a:rPr lang="en-IN" sz="1800" dirty="0"/>
              <a:t>Verifiable on Deterministic Turing Machine</a:t>
            </a:r>
          </a:p>
          <a:p>
            <a:endParaRPr lang="en-IN" dirty="0"/>
          </a:p>
        </p:txBody>
      </p:sp>
    </p:spTree>
    <p:extLst>
      <p:ext uri="{BB962C8B-B14F-4D97-AF65-F5344CB8AC3E}">
        <p14:creationId xmlns:p14="http://schemas.microsoft.com/office/powerpoint/2010/main" val="13118781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b="1" dirty="0" smtClean="0"/>
              <a:t>Applications:</a:t>
            </a:r>
          </a:p>
          <a:p>
            <a:pPr lvl="1"/>
            <a:r>
              <a:rPr lang="en-IN" sz="1800" dirty="0"/>
              <a:t>Plagiarism </a:t>
            </a:r>
            <a:r>
              <a:rPr lang="en-IN" sz="1800" dirty="0" smtClean="0"/>
              <a:t>Detection</a:t>
            </a:r>
          </a:p>
          <a:p>
            <a:pPr lvl="1"/>
            <a:r>
              <a:rPr lang="en-IN" sz="1800" dirty="0" smtClean="0"/>
              <a:t>Bioinformatic </a:t>
            </a:r>
            <a:r>
              <a:rPr lang="en-IN" sz="1800" dirty="0"/>
              <a:t>and </a:t>
            </a:r>
            <a:r>
              <a:rPr lang="en-IN" sz="1800" dirty="0" smtClean="0"/>
              <a:t>DNA Sequencing</a:t>
            </a:r>
          </a:p>
          <a:p>
            <a:pPr lvl="1"/>
            <a:r>
              <a:rPr lang="en-IN" sz="1800" dirty="0" smtClean="0"/>
              <a:t>Digital Forensic</a:t>
            </a:r>
          </a:p>
          <a:p>
            <a:pPr lvl="1"/>
            <a:r>
              <a:rPr lang="en-IN" sz="1800" dirty="0" smtClean="0"/>
              <a:t>Spelling Checker</a:t>
            </a:r>
          </a:p>
          <a:p>
            <a:pPr lvl="1"/>
            <a:r>
              <a:rPr lang="en-IN" sz="1800" dirty="0" smtClean="0"/>
              <a:t>Spam Filter</a:t>
            </a:r>
          </a:p>
          <a:p>
            <a:pPr lvl="1"/>
            <a:r>
              <a:rPr lang="en-IN" sz="1800" dirty="0" smtClean="0"/>
              <a:t>Search </a:t>
            </a:r>
            <a:r>
              <a:rPr lang="en-IN" sz="1800" dirty="0"/>
              <a:t>engine or content search in large database</a:t>
            </a:r>
          </a:p>
        </p:txBody>
      </p:sp>
    </p:spTree>
    <p:extLst>
      <p:ext uri="{BB962C8B-B14F-4D97-AF65-F5344CB8AC3E}">
        <p14:creationId xmlns:p14="http://schemas.microsoft.com/office/powerpoint/2010/main" val="267810961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Class P and NP</a:t>
            </a:r>
            <a:endParaRPr lang="en-IN" dirty="0"/>
          </a:p>
        </p:txBody>
      </p:sp>
      <p:sp>
        <p:nvSpPr>
          <p:cNvPr id="3" name="Content Placeholder 2"/>
          <p:cNvSpPr>
            <a:spLocks noGrp="1"/>
          </p:cNvSpPr>
          <p:nvPr>
            <p:ph idx="1"/>
          </p:nvPr>
        </p:nvSpPr>
        <p:spPr/>
        <p:txBody>
          <a:bodyPr/>
          <a:lstStyle/>
          <a:p>
            <a:r>
              <a:rPr lang="en-IN" dirty="0" smtClean="0"/>
              <a:t>Solving and Verifying problem</a:t>
            </a:r>
          </a:p>
          <a:p>
            <a:pPr lvl="1"/>
            <a:r>
              <a:rPr lang="en-IN" dirty="0"/>
              <a:t>e</a:t>
            </a:r>
            <a:r>
              <a:rPr lang="en-IN" dirty="0" smtClean="0"/>
              <a:t>.g. Sudoku </a:t>
            </a:r>
            <a:endParaRPr lang="en-IN" dirty="0"/>
          </a:p>
        </p:txBody>
      </p:sp>
      <p:pic>
        <p:nvPicPr>
          <p:cNvPr id="4" name="Picture 3"/>
          <p:cNvPicPr>
            <a:picLocks noChangeAspect="1"/>
          </p:cNvPicPr>
          <p:nvPr/>
        </p:nvPicPr>
        <p:blipFill>
          <a:blip r:embed="rId2"/>
          <a:stretch>
            <a:fillRect/>
          </a:stretch>
        </p:blipFill>
        <p:spPr>
          <a:xfrm>
            <a:off x="2762351" y="3077957"/>
            <a:ext cx="3424441" cy="3192836"/>
          </a:xfrm>
          <a:prstGeom prst="rect">
            <a:avLst/>
          </a:prstGeom>
        </p:spPr>
      </p:pic>
      <p:pic>
        <p:nvPicPr>
          <p:cNvPr id="5" name="Picture 4"/>
          <p:cNvPicPr>
            <a:picLocks noChangeAspect="1"/>
          </p:cNvPicPr>
          <p:nvPr/>
        </p:nvPicPr>
        <p:blipFill>
          <a:blip r:embed="rId3"/>
          <a:stretch>
            <a:fillRect/>
          </a:stretch>
        </p:blipFill>
        <p:spPr>
          <a:xfrm>
            <a:off x="7752437" y="3077957"/>
            <a:ext cx="3395461" cy="3181531"/>
          </a:xfrm>
          <a:prstGeom prst="rect">
            <a:avLst/>
          </a:prstGeom>
        </p:spPr>
      </p:pic>
      <p:sp>
        <p:nvSpPr>
          <p:cNvPr id="6" name="Rounded Rectangle 5"/>
          <p:cNvSpPr/>
          <p:nvPr/>
        </p:nvSpPr>
        <p:spPr>
          <a:xfrm>
            <a:off x="5810656" y="2648319"/>
            <a:ext cx="1433208" cy="4020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Solve this</a:t>
            </a:r>
            <a:endParaRPr lang="en-IN" dirty="0"/>
          </a:p>
        </p:txBody>
      </p:sp>
      <p:sp>
        <p:nvSpPr>
          <p:cNvPr id="7" name="Rounded Rectangle 6"/>
          <p:cNvSpPr/>
          <p:nvPr/>
        </p:nvSpPr>
        <p:spPr>
          <a:xfrm>
            <a:off x="10586937" y="2648319"/>
            <a:ext cx="1433208" cy="4020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Verify this</a:t>
            </a:r>
            <a:endParaRPr lang="en-IN" dirty="0"/>
          </a:p>
        </p:txBody>
      </p:sp>
      <p:cxnSp>
        <p:nvCxnSpPr>
          <p:cNvPr id="9" name="Straight Arrow Connector 8"/>
          <p:cNvCxnSpPr/>
          <p:nvPr/>
        </p:nvCxnSpPr>
        <p:spPr>
          <a:xfrm flipH="1">
            <a:off x="5622587" y="3050395"/>
            <a:ext cx="350196" cy="587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10586937" y="3027930"/>
            <a:ext cx="350196" cy="587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734195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Polynomial Reduction:</a:t>
            </a:r>
            <a:endParaRPr lang="en-IN" b="1" dirty="0"/>
          </a:p>
        </p:txBody>
      </p:sp>
      <p:sp>
        <p:nvSpPr>
          <p:cNvPr id="3" name="Content Placeholder 2"/>
          <p:cNvSpPr>
            <a:spLocks noGrp="1"/>
          </p:cNvSpPr>
          <p:nvPr>
            <p:ph idx="1"/>
          </p:nvPr>
        </p:nvSpPr>
        <p:spPr>
          <a:xfrm>
            <a:off x="2589211" y="2133600"/>
            <a:ext cx="8973733" cy="4724400"/>
          </a:xfrm>
        </p:spPr>
        <p:txBody>
          <a:bodyPr>
            <a:normAutofit/>
          </a:bodyPr>
          <a:lstStyle/>
          <a:p>
            <a:pPr algn="just"/>
            <a:r>
              <a:rPr lang="en-IN" dirty="0"/>
              <a:t>Let L1 and L2 be two decision problems.</a:t>
            </a:r>
          </a:p>
          <a:p>
            <a:pPr algn="just"/>
            <a:r>
              <a:rPr lang="en-IN" dirty="0"/>
              <a:t>Suppose algorithm A2 solves L2. That is, if y is an input for L2 then algorithm A2 will answer Yes or No depending upon whether y belongs to L2 or not.</a:t>
            </a:r>
          </a:p>
          <a:p>
            <a:pPr algn="just"/>
            <a:r>
              <a:rPr lang="en-IN" dirty="0"/>
              <a:t>The idea is to find a </a:t>
            </a:r>
            <a:r>
              <a:rPr lang="en-IN" dirty="0" smtClean="0"/>
              <a:t>transformation </a:t>
            </a:r>
            <a:r>
              <a:rPr lang="en-IN" dirty="0"/>
              <a:t>from L1 to L2 so that the algorithm A2 can be part of an algorithm A1 to solve L1</a:t>
            </a:r>
            <a:r>
              <a:rPr lang="en-IN" dirty="0" smtClean="0"/>
              <a:t>.</a:t>
            </a:r>
          </a:p>
          <a:p>
            <a:pPr algn="just"/>
            <a:endParaRPr lang="en-IN" b="1" dirty="0"/>
          </a:p>
          <a:p>
            <a:pPr algn="just"/>
            <a:endParaRPr lang="en-IN" b="1" dirty="0" smtClean="0"/>
          </a:p>
          <a:p>
            <a:pPr algn="just"/>
            <a:endParaRPr lang="en-IN" b="1" dirty="0"/>
          </a:p>
          <a:p>
            <a:pPr algn="just"/>
            <a:endParaRPr lang="en-IN" b="1" dirty="0"/>
          </a:p>
          <a:p>
            <a:pPr algn="just"/>
            <a:endParaRPr lang="en-IN" b="1" dirty="0" smtClean="0"/>
          </a:p>
          <a:p>
            <a:pPr algn="just"/>
            <a:r>
              <a:rPr lang="en-IN" dirty="0" smtClean="0"/>
              <a:t>In </a:t>
            </a:r>
            <a:r>
              <a:rPr lang="en-IN" dirty="0"/>
              <a:t>short - Reduce a new unsolved problem to already solved problem.</a:t>
            </a:r>
          </a:p>
        </p:txBody>
      </p:sp>
      <p:sp>
        <p:nvSpPr>
          <p:cNvPr id="4" name="Rounded Rectangle 3"/>
          <p:cNvSpPr/>
          <p:nvPr/>
        </p:nvSpPr>
        <p:spPr>
          <a:xfrm>
            <a:off x="4571996" y="4546056"/>
            <a:ext cx="1387813" cy="5642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Transform f </a:t>
            </a:r>
            <a:endParaRPr lang="en-IN" b="1" dirty="0"/>
          </a:p>
        </p:txBody>
      </p:sp>
      <p:sp>
        <p:nvSpPr>
          <p:cNvPr id="5" name="Rounded Rectangle 4"/>
          <p:cNvSpPr/>
          <p:nvPr/>
        </p:nvSpPr>
        <p:spPr>
          <a:xfrm>
            <a:off x="7436014" y="4559026"/>
            <a:ext cx="1387813" cy="5642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Algorithm for L2</a:t>
            </a:r>
            <a:endParaRPr lang="en-IN" b="1" dirty="0"/>
          </a:p>
        </p:txBody>
      </p:sp>
      <p:cxnSp>
        <p:nvCxnSpPr>
          <p:cNvPr id="7" name="Straight Arrow Connector 6"/>
          <p:cNvCxnSpPr>
            <a:endCxn id="5" idx="1"/>
          </p:cNvCxnSpPr>
          <p:nvPr/>
        </p:nvCxnSpPr>
        <p:spPr>
          <a:xfrm>
            <a:off x="5959809" y="4841128"/>
            <a:ext cx="1476205"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8" name="Straight Arrow Connector 7"/>
          <p:cNvCxnSpPr/>
          <p:nvPr/>
        </p:nvCxnSpPr>
        <p:spPr>
          <a:xfrm flipV="1">
            <a:off x="2756167" y="4837885"/>
            <a:ext cx="1789889" cy="324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5" name="Straight Connector 14"/>
          <p:cNvCxnSpPr/>
          <p:nvPr/>
        </p:nvCxnSpPr>
        <p:spPr>
          <a:xfrm flipV="1">
            <a:off x="4014281" y="4317456"/>
            <a:ext cx="5732833" cy="8108"/>
          </a:xfrm>
          <a:prstGeom prst="line">
            <a:avLst/>
          </a:prstGeom>
        </p:spPr>
        <p:style>
          <a:lnRef idx="3">
            <a:schemeClr val="accent1"/>
          </a:lnRef>
          <a:fillRef idx="0">
            <a:schemeClr val="accent1"/>
          </a:fillRef>
          <a:effectRef idx="2">
            <a:schemeClr val="accent1"/>
          </a:effectRef>
          <a:fontRef idx="minor">
            <a:schemeClr val="tx1"/>
          </a:fontRef>
        </p:style>
      </p:cxnSp>
      <p:cxnSp>
        <p:nvCxnSpPr>
          <p:cNvPr id="17" name="Straight Connector 16"/>
          <p:cNvCxnSpPr/>
          <p:nvPr/>
        </p:nvCxnSpPr>
        <p:spPr>
          <a:xfrm flipV="1">
            <a:off x="4014281" y="5419111"/>
            <a:ext cx="5732833" cy="7299"/>
          </a:xfrm>
          <a:prstGeom prst="line">
            <a:avLst/>
          </a:prstGeom>
        </p:spPr>
        <p:style>
          <a:lnRef idx="3">
            <a:schemeClr val="accent1"/>
          </a:lnRef>
          <a:fillRef idx="0">
            <a:schemeClr val="accent1"/>
          </a:fillRef>
          <a:effectRef idx="2">
            <a:schemeClr val="accent1"/>
          </a:effectRef>
          <a:fontRef idx="minor">
            <a:schemeClr val="tx1"/>
          </a:fontRef>
        </p:style>
      </p:cxnSp>
      <p:cxnSp>
        <p:nvCxnSpPr>
          <p:cNvPr id="19" name="Straight Connector 18"/>
          <p:cNvCxnSpPr/>
          <p:nvPr/>
        </p:nvCxnSpPr>
        <p:spPr>
          <a:xfrm>
            <a:off x="4014281" y="4325564"/>
            <a:ext cx="0" cy="1092738"/>
          </a:xfrm>
          <a:prstGeom prst="line">
            <a:avLst/>
          </a:prstGeom>
        </p:spPr>
        <p:style>
          <a:lnRef idx="3">
            <a:schemeClr val="accent1"/>
          </a:lnRef>
          <a:fillRef idx="0">
            <a:schemeClr val="accent1"/>
          </a:fillRef>
          <a:effectRef idx="2">
            <a:schemeClr val="accent1"/>
          </a:effectRef>
          <a:fontRef idx="minor">
            <a:schemeClr val="tx1"/>
          </a:fontRef>
        </p:style>
      </p:cxnSp>
      <p:cxnSp>
        <p:nvCxnSpPr>
          <p:cNvPr id="20" name="Straight Connector 19"/>
          <p:cNvCxnSpPr/>
          <p:nvPr/>
        </p:nvCxnSpPr>
        <p:spPr>
          <a:xfrm>
            <a:off x="9746759" y="4319078"/>
            <a:ext cx="0" cy="1092738"/>
          </a:xfrm>
          <a:prstGeom prst="line">
            <a:avLst/>
          </a:prstGeom>
        </p:spPr>
        <p:style>
          <a:lnRef idx="3">
            <a:schemeClr val="accent1"/>
          </a:lnRef>
          <a:fillRef idx="0">
            <a:schemeClr val="accent1"/>
          </a:fillRef>
          <a:effectRef idx="2">
            <a:schemeClr val="accent1"/>
          </a:effectRef>
          <a:fontRef idx="minor">
            <a:schemeClr val="tx1"/>
          </a:fontRef>
        </p:style>
      </p:cxnSp>
      <p:cxnSp>
        <p:nvCxnSpPr>
          <p:cNvPr id="21" name="Straight Arrow Connector 20"/>
          <p:cNvCxnSpPr/>
          <p:nvPr/>
        </p:nvCxnSpPr>
        <p:spPr>
          <a:xfrm>
            <a:off x="8849588" y="4837885"/>
            <a:ext cx="868522" cy="811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5" name="Straight Arrow Connector 24"/>
          <p:cNvCxnSpPr/>
          <p:nvPr/>
        </p:nvCxnSpPr>
        <p:spPr>
          <a:xfrm>
            <a:off x="9795396" y="4848422"/>
            <a:ext cx="868522" cy="811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8" name="TextBox 27"/>
          <p:cNvSpPr txBox="1"/>
          <p:nvPr/>
        </p:nvSpPr>
        <p:spPr>
          <a:xfrm>
            <a:off x="2831780" y="4483145"/>
            <a:ext cx="341760" cy="369332"/>
          </a:xfrm>
          <a:prstGeom prst="rect">
            <a:avLst/>
          </a:prstGeom>
          <a:noFill/>
        </p:spPr>
        <p:txBody>
          <a:bodyPr wrap="none" rtlCol="0">
            <a:spAutoFit/>
          </a:bodyPr>
          <a:lstStyle/>
          <a:p>
            <a:r>
              <a:rPr lang="en-IN" b="1" dirty="0" smtClean="0"/>
              <a:t>X</a:t>
            </a:r>
            <a:endParaRPr lang="en-IN" b="1" dirty="0"/>
          </a:p>
        </p:txBody>
      </p:sp>
      <p:sp>
        <p:nvSpPr>
          <p:cNvPr id="30" name="TextBox 29"/>
          <p:cNvSpPr txBox="1"/>
          <p:nvPr/>
        </p:nvSpPr>
        <p:spPr>
          <a:xfrm>
            <a:off x="2643325" y="4837885"/>
            <a:ext cx="776175" cy="646331"/>
          </a:xfrm>
          <a:prstGeom prst="rect">
            <a:avLst/>
          </a:prstGeom>
          <a:noFill/>
        </p:spPr>
        <p:txBody>
          <a:bodyPr wrap="none" rtlCol="0">
            <a:spAutoFit/>
          </a:bodyPr>
          <a:lstStyle/>
          <a:p>
            <a:r>
              <a:rPr lang="en-IN" b="1" dirty="0" smtClean="0"/>
              <a:t>Input</a:t>
            </a:r>
          </a:p>
          <a:p>
            <a:r>
              <a:rPr lang="en-IN" b="1" dirty="0" smtClean="0"/>
              <a:t>for L1</a:t>
            </a:r>
            <a:endParaRPr lang="en-IN" b="1" dirty="0"/>
          </a:p>
        </p:txBody>
      </p:sp>
      <p:sp>
        <p:nvSpPr>
          <p:cNvPr id="32" name="TextBox 31"/>
          <p:cNvSpPr txBox="1"/>
          <p:nvPr/>
        </p:nvSpPr>
        <p:spPr>
          <a:xfrm>
            <a:off x="6319274" y="4483788"/>
            <a:ext cx="601447" cy="646331"/>
          </a:xfrm>
          <a:prstGeom prst="rect">
            <a:avLst/>
          </a:prstGeom>
          <a:noFill/>
        </p:spPr>
        <p:txBody>
          <a:bodyPr wrap="none" rtlCol="0">
            <a:spAutoFit/>
          </a:bodyPr>
          <a:lstStyle/>
          <a:p>
            <a:r>
              <a:rPr lang="en-IN" b="1" dirty="0" smtClean="0"/>
              <a:t>F(x)</a:t>
            </a:r>
          </a:p>
          <a:p>
            <a:endParaRPr lang="en-IN" b="1" dirty="0"/>
          </a:p>
        </p:txBody>
      </p:sp>
      <p:sp>
        <p:nvSpPr>
          <p:cNvPr id="33" name="TextBox 32"/>
          <p:cNvSpPr txBox="1"/>
          <p:nvPr/>
        </p:nvSpPr>
        <p:spPr>
          <a:xfrm>
            <a:off x="6258871" y="4779669"/>
            <a:ext cx="776175" cy="646331"/>
          </a:xfrm>
          <a:prstGeom prst="rect">
            <a:avLst/>
          </a:prstGeom>
          <a:noFill/>
        </p:spPr>
        <p:txBody>
          <a:bodyPr wrap="none" rtlCol="0">
            <a:spAutoFit/>
          </a:bodyPr>
          <a:lstStyle/>
          <a:p>
            <a:r>
              <a:rPr lang="en-IN" b="1" dirty="0" smtClean="0"/>
              <a:t>Input</a:t>
            </a:r>
          </a:p>
          <a:p>
            <a:r>
              <a:rPr lang="en-IN" b="1" dirty="0" smtClean="0"/>
              <a:t>for L2</a:t>
            </a:r>
            <a:endParaRPr lang="en-IN" b="1" dirty="0"/>
          </a:p>
        </p:txBody>
      </p:sp>
      <p:sp>
        <p:nvSpPr>
          <p:cNvPr id="34" name="TextBox 33"/>
          <p:cNvSpPr txBox="1"/>
          <p:nvPr/>
        </p:nvSpPr>
        <p:spPr>
          <a:xfrm>
            <a:off x="8763609" y="4483787"/>
            <a:ext cx="1000595" cy="646331"/>
          </a:xfrm>
          <a:prstGeom prst="rect">
            <a:avLst/>
          </a:prstGeom>
          <a:noFill/>
        </p:spPr>
        <p:txBody>
          <a:bodyPr wrap="none" rtlCol="0">
            <a:spAutoFit/>
          </a:bodyPr>
          <a:lstStyle/>
          <a:p>
            <a:r>
              <a:rPr lang="en-IN" b="1" dirty="0" smtClean="0"/>
              <a:t>Yes/No</a:t>
            </a:r>
          </a:p>
          <a:p>
            <a:endParaRPr lang="en-IN" b="1" dirty="0"/>
          </a:p>
        </p:txBody>
      </p:sp>
      <p:sp>
        <p:nvSpPr>
          <p:cNvPr id="35" name="TextBox 34"/>
          <p:cNvSpPr txBox="1"/>
          <p:nvPr/>
        </p:nvSpPr>
        <p:spPr>
          <a:xfrm>
            <a:off x="8810831" y="4806952"/>
            <a:ext cx="984565" cy="923330"/>
          </a:xfrm>
          <a:prstGeom prst="rect">
            <a:avLst/>
          </a:prstGeom>
          <a:noFill/>
        </p:spPr>
        <p:txBody>
          <a:bodyPr wrap="none" rtlCol="0">
            <a:spAutoFit/>
          </a:bodyPr>
          <a:lstStyle/>
          <a:p>
            <a:r>
              <a:rPr lang="en-IN" b="1" dirty="0" smtClean="0"/>
              <a:t>answer</a:t>
            </a:r>
          </a:p>
          <a:p>
            <a:r>
              <a:rPr lang="en-IN" b="1" dirty="0" smtClean="0"/>
              <a:t>for L2 </a:t>
            </a:r>
          </a:p>
          <a:p>
            <a:r>
              <a:rPr lang="en-IN" b="1" dirty="0" smtClean="0"/>
              <a:t>on f(x)</a:t>
            </a:r>
            <a:endParaRPr lang="en-IN" b="1" dirty="0"/>
          </a:p>
        </p:txBody>
      </p:sp>
      <p:sp>
        <p:nvSpPr>
          <p:cNvPr id="36" name="TextBox 35"/>
          <p:cNvSpPr txBox="1"/>
          <p:nvPr/>
        </p:nvSpPr>
        <p:spPr>
          <a:xfrm>
            <a:off x="9821157" y="4828158"/>
            <a:ext cx="984565" cy="923330"/>
          </a:xfrm>
          <a:prstGeom prst="rect">
            <a:avLst/>
          </a:prstGeom>
          <a:noFill/>
        </p:spPr>
        <p:txBody>
          <a:bodyPr wrap="none" rtlCol="0">
            <a:spAutoFit/>
          </a:bodyPr>
          <a:lstStyle/>
          <a:p>
            <a:r>
              <a:rPr lang="en-IN" b="1" dirty="0" smtClean="0"/>
              <a:t>answer</a:t>
            </a:r>
          </a:p>
          <a:p>
            <a:r>
              <a:rPr lang="en-IN" b="1" dirty="0" smtClean="0"/>
              <a:t>for L1</a:t>
            </a:r>
          </a:p>
          <a:p>
            <a:r>
              <a:rPr lang="en-IN" b="1" dirty="0" smtClean="0"/>
              <a:t>on x</a:t>
            </a:r>
            <a:endParaRPr lang="en-IN" b="1" dirty="0"/>
          </a:p>
        </p:txBody>
      </p:sp>
      <p:sp>
        <p:nvSpPr>
          <p:cNvPr id="37" name="TextBox 36"/>
          <p:cNvSpPr txBox="1"/>
          <p:nvPr/>
        </p:nvSpPr>
        <p:spPr>
          <a:xfrm>
            <a:off x="9741006" y="4483145"/>
            <a:ext cx="1000595" cy="646331"/>
          </a:xfrm>
          <a:prstGeom prst="rect">
            <a:avLst/>
          </a:prstGeom>
          <a:noFill/>
        </p:spPr>
        <p:txBody>
          <a:bodyPr wrap="none" rtlCol="0">
            <a:spAutoFit/>
          </a:bodyPr>
          <a:lstStyle/>
          <a:p>
            <a:r>
              <a:rPr lang="en-IN" b="1" dirty="0" smtClean="0"/>
              <a:t>Yes/No</a:t>
            </a:r>
          </a:p>
          <a:p>
            <a:endParaRPr lang="en-IN" b="1" dirty="0"/>
          </a:p>
        </p:txBody>
      </p:sp>
      <p:sp>
        <p:nvSpPr>
          <p:cNvPr id="39" name="TextBox 38"/>
          <p:cNvSpPr txBox="1"/>
          <p:nvPr/>
        </p:nvSpPr>
        <p:spPr>
          <a:xfrm>
            <a:off x="5959809" y="3968391"/>
            <a:ext cx="1915909" cy="369332"/>
          </a:xfrm>
          <a:prstGeom prst="rect">
            <a:avLst/>
          </a:prstGeom>
          <a:noFill/>
        </p:spPr>
        <p:txBody>
          <a:bodyPr wrap="none" rtlCol="0">
            <a:spAutoFit/>
          </a:bodyPr>
          <a:lstStyle/>
          <a:p>
            <a:r>
              <a:rPr lang="en-IN" b="1" dirty="0" smtClean="0"/>
              <a:t>Algorithm for L1</a:t>
            </a:r>
            <a:endParaRPr lang="en-IN" b="1" dirty="0"/>
          </a:p>
        </p:txBody>
      </p:sp>
    </p:spTree>
    <p:extLst>
      <p:ext uri="{BB962C8B-B14F-4D97-AF65-F5344CB8AC3E}">
        <p14:creationId xmlns:p14="http://schemas.microsoft.com/office/powerpoint/2010/main" val="79799493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NP-Completeness and </a:t>
            </a:r>
            <a:r>
              <a:rPr lang="en-IN" b="1" dirty="0" smtClean="0"/>
              <a:t>NP-Hard:</a:t>
            </a:r>
            <a:endParaRPr lang="en-IN" b="1" dirty="0"/>
          </a:p>
        </p:txBody>
      </p:sp>
      <p:sp>
        <p:nvSpPr>
          <p:cNvPr id="3" name="Content Placeholder 2"/>
          <p:cNvSpPr>
            <a:spLocks noGrp="1"/>
          </p:cNvSpPr>
          <p:nvPr>
            <p:ph idx="1"/>
          </p:nvPr>
        </p:nvSpPr>
        <p:spPr/>
        <p:txBody>
          <a:bodyPr>
            <a:noAutofit/>
          </a:bodyPr>
          <a:lstStyle/>
          <a:p>
            <a:pPr algn="just"/>
            <a:r>
              <a:rPr lang="en-IN" b="1" dirty="0"/>
              <a:t>NP-Complete problem</a:t>
            </a:r>
          </a:p>
          <a:p>
            <a:pPr lvl="1" algn="just"/>
            <a:r>
              <a:rPr lang="en-IN" sz="1800" dirty="0" smtClean="0"/>
              <a:t>Hardest </a:t>
            </a:r>
            <a:r>
              <a:rPr lang="en-IN" sz="1800" dirty="0"/>
              <a:t>problem in N set</a:t>
            </a:r>
          </a:p>
          <a:p>
            <a:pPr lvl="1" algn="just"/>
            <a:r>
              <a:rPr lang="en-IN" sz="1800" dirty="0" smtClean="0"/>
              <a:t>A </a:t>
            </a:r>
            <a:r>
              <a:rPr lang="en-IN" sz="1800" dirty="0"/>
              <a:t>decision problem L is NP-Complete if,</a:t>
            </a:r>
          </a:p>
          <a:p>
            <a:pPr marL="800100" lvl="1" indent="-342900" algn="just">
              <a:buFont typeface="+mj-lt"/>
              <a:buAutoNum type="arabicParenR"/>
            </a:pPr>
            <a:r>
              <a:rPr lang="en-IN" sz="1800" dirty="0" smtClean="0"/>
              <a:t>L </a:t>
            </a:r>
            <a:r>
              <a:rPr lang="en-IN" sz="1800" dirty="0"/>
              <a:t>is in NP (Any given solution for </a:t>
            </a:r>
            <a:r>
              <a:rPr lang="en-IN" sz="1800" dirty="0" smtClean="0"/>
              <a:t>NP-complete </a:t>
            </a:r>
            <a:r>
              <a:rPr lang="en-IN" sz="1800" dirty="0"/>
              <a:t>problems can be verified quickly but there is no efficient known </a:t>
            </a:r>
            <a:r>
              <a:rPr lang="en-IN" sz="1800" dirty="0" smtClean="0"/>
              <a:t>solution)</a:t>
            </a:r>
          </a:p>
          <a:p>
            <a:pPr marL="800100" lvl="1" indent="-342900" algn="just">
              <a:buFont typeface="+mj-lt"/>
              <a:buAutoNum type="arabicParenR"/>
            </a:pPr>
            <a:r>
              <a:rPr lang="en-IN" sz="1800" dirty="0" smtClean="0"/>
              <a:t>Every </a:t>
            </a:r>
            <a:r>
              <a:rPr lang="en-IN" sz="1800" dirty="0"/>
              <a:t>other problem in NP is </a:t>
            </a:r>
            <a:r>
              <a:rPr lang="en-IN" sz="1800" dirty="0" smtClean="0"/>
              <a:t>reducible </a:t>
            </a:r>
            <a:r>
              <a:rPr lang="en-IN" sz="1800" dirty="0"/>
              <a:t>to L in polynomial time</a:t>
            </a:r>
          </a:p>
          <a:p>
            <a:pPr lvl="1" algn="just"/>
            <a:r>
              <a:rPr lang="en-IN" sz="1800" dirty="0" smtClean="0"/>
              <a:t>If </a:t>
            </a:r>
            <a:r>
              <a:rPr lang="en-IN" sz="1800" dirty="0"/>
              <a:t>we can solve this problem in Polynomial time than we can solve any NP problem in Polynomial </a:t>
            </a:r>
            <a:r>
              <a:rPr lang="en-IN" sz="1800" dirty="0" smtClean="0"/>
              <a:t>time</a:t>
            </a:r>
          </a:p>
          <a:p>
            <a:pPr lvl="1" algn="just"/>
            <a:r>
              <a:rPr lang="en-IN" sz="1800" dirty="0" smtClean="0"/>
              <a:t>e.g</a:t>
            </a:r>
            <a:r>
              <a:rPr lang="en-IN" sz="1800" dirty="0"/>
              <a:t>. Vertex Cover Problem, SAT (Boolean Satisfiability Problem), Travelling Salesman Problem</a:t>
            </a:r>
          </a:p>
          <a:p>
            <a:pPr algn="just"/>
            <a:endParaRPr lang="en-IN" dirty="0"/>
          </a:p>
        </p:txBody>
      </p:sp>
    </p:spTree>
    <p:extLst>
      <p:ext uri="{BB962C8B-B14F-4D97-AF65-F5344CB8AC3E}">
        <p14:creationId xmlns:p14="http://schemas.microsoft.com/office/powerpoint/2010/main" val="378809390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just"/>
            <a:r>
              <a:rPr lang="en-IN" dirty="0"/>
              <a:t>NP-Hard Problem</a:t>
            </a:r>
          </a:p>
          <a:p>
            <a:pPr lvl="1" algn="just"/>
            <a:r>
              <a:rPr lang="en-IN" sz="1800" dirty="0" smtClean="0"/>
              <a:t>follows </a:t>
            </a:r>
            <a:r>
              <a:rPr lang="en-IN" sz="1800" dirty="0"/>
              <a:t>property 2 mentioned above</a:t>
            </a:r>
          </a:p>
          <a:p>
            <a:pPr lvl="1" algn="just"/>
            <a:r>
              <a:rPr lang="en-IN" sz="1800" dirty="0" smtClean="0"/>
              <a:t>Doesn't </a:t>
            </a:r>
            <a:r>
              <a:rPr lang="en-IN" sz="1800" dirty="0"/>
              <a:t>need to follow property 1.</a:t>
            </a:r>
          </a:p>
          <a:p>
            <a:pPr lvl="1" algn="just"/>
            <a:r>
              <a:rPr lang="en-IN" sz="1800" dirty="0" smtClean="0"/>
              <a:t>e.g</a:t>
            </a:r>
            <a:r>
              <a:rPr lang="en-IN" sz="1800" dirty="0"/>
              <a:t>. Turing </a:t>
            </a:r>
            <a:r>
              <a:rPr lang="en-IN" sz="1800" dirty="0" smtClean="0"/>
              <a:t>Halting </a:t>
            </a:r>
            <a:r>
              <a:rPr lang="en-IN" sz="1800" dirty="0"/>
              <a:t>Problem </a:t>
            </a:r>
          </a:p>
          <a:p>
            <a:endParaRPr lang="en-IN" dirty="0"/>
          </a:p>
        </p:txBody>
      </p:sp>
      <p:pic>
        <p:nvPicPr>
          <p:cNvPr id="13" name="Picture 12"/>
          <p:cNvPicPr>
            <a:picLocks noChangeAspect="1"/>
          </p:cNvPicPr>
          <p:nvPr/>
        </p:nvPicPr>
        <p:blipFill>
          <a:blip r:embed="rId2"/>
          <a:stretch>
            <a:fillRect/>
          </a:stretch>
        </p:blipFill>
        <p:spPr>
          <a:xfrm>
            <a:off x="7509651" y="2808432"/>
            <a:ext cx="2399591" cy="3440015"/>
          </a:xfrm>
          <a:prstGeom prst="rect">
            <a:avLst/>
          </a:prstGeom>
        </p:spPr>
      </p:pic>
    </p:spTree>
    <p:extLst>
      <p:ext uri="{BB962C8B-B14F-4D97-AF65-F5344CB8AC3E}">
        <p14:creationId xmlns:p14="http://schemas.microsoft.com/office/powerpoint/2010/main" val="327611307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Travelling Salesman Problem</a:t>
            </a:r>
            <a:endParaRPr lang="en-IN" dirty="0"/>
          </a:p>
        </p:txBody>
      </p:sp>
      <p:sp>
        <p:nvSpPr>
          <p:cNvPr id="3" name="Content Placeholder 2"/>
          <p:cNvSpPr>
            <a:spLocks noGrp="1"/>
          </p:cNvSpPr>
          <p:nvPr>
            <p:ph idx="1"/>
          </p:nvPr>
        </p:nvSpPr>
        <p:spPr/>
        <p:txBody>
          <a:bodyPr/>
          <a:lstStyle/>
          <a:p>
            <a:pPr algn="just"/>
            <a:r>
              <a:rPr lang="en-IN" dirty="0"/>
              <a:t>The travelling </a:t>
            </a:r>
            <a:r>
              <a:rPr lang="en-IN" dirty="0" smtClean="0"/>
              <a:t>salesman </a:t>
            </a:r>
            <a:r>
              <a:rPr lang="en-IN" dirty="0"/>
              <a:t>problem consists of a </a:t>
            </a:r>
            <a:r>
              <a:rPr lang="en-IN" dirty="0" smtClean="0"/>
              <a:t>salesman </a:t>
            </a:r>
            <a:r>
              <a:rPr lang="en-IN" dirty="0"/>
              <a:t>an a set of cities.</a:t>
            </a:r>
          </a:p>
          <a:p>
            <a:pPr algn="just"/>
            <a:r>
              <a:rPr lang="en-IN" dirty="0"/>
              <a:t>The salesman has to visit each one of the cities starting from a certain one (e.g. the hometown) and returning to the same city.</a:t>
            </a:r>
          </a:p>
          <a:p>
            <a:pPr algn="just"/>
            <a:r>
              <a:rPr lang="en-IN" dirty="0"/>
              <a:t>The challenge of the problem is </a:t>
            </a:r>
            <a:r>
              <a:rPr lang="en-IN" dirty="0" smtClean="0"/>
              <a:t>that </a:t>
            </a:r>
            <a:r>
              <a:rPr lang="en-IN" dirty="0"/>
              <a:t>the travelling salesman wants to minimize the total length of the trip.</a:t>
            </a:r>
          </a:p>
        </p:txBody>
      </p:sp>
    </p:spTree>
    <p:extLst>
      <p:ext uri="{BB962C8B-B14F-4D97-AF65-F5344CB8AC3E}">
        <p14:creationId xmlns:p14="http://schemas.microsoft.com/office/powerpoint/2010/main" val="93200344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Travelling Salesman Problem</a:t>
            </a:r>
          </a:p>
        </p:txBody>
      </p:sp>
      <p:sp>
        <p:nvSpPr>
          <p:cNvPr id="3" name="Content Placeholder 2"/>
          <p:cNvSpPr>
            <a:spLocks noGrp="1"/>
          </p:cNvSpPr>
          <p:nvPr>
            <p:ph idx="1"/>
          </p:nvPr>
        </p:nvSpPr>
        <p:spPr/>
        <p:txBody>
          <a:bodyPr>
            <a:normAutofit/>
          </a:bodyPr>
          <a:lstStyle/>
          <a:p>
            <a:r>
              <a:rPr lang="en-IN" dirty="0"/>
              <a:t>The problem lies in finding a minimum path passing from all </a:t>
            </a:r>
            <a:r>
              <a:rPr lang="en-IN" dirty="0" smtClean="0"/>
              <a:t>vertices </a:t>
            </a:r>
            <a:r>
              <a:rPr lang="en-IN" dirty="0"/>
              <a:t>once.</a:t>
            </a:r>
          </a:p>
          <a:p>
            <a:pPr lvl="1"/>
            <a:r>
              <a:rPr lang="en-IN" sz="1800" dirty="0"/>
              <a:t>For example the path</a:t>
            </a:r>
          </a:p>
          <a:p>
            <a:pPr lvl="2"/>
            <a:r>
              <a:rPr lang="en-IN" sz="1800" dirty="0" smtClean="0"/>
              <a:t>Parth1 </a:t>
            </a:r>
            <a:r>
              <a:rPr lang="en-IN" sz="1800" dirty="0"/>
              <a:t>{A, B, C, D, E, A}</a:t>
            </a:r>
          </a:p>
          <a:p>
            <a:pPr lvl="3"/>
            <a:r>
              <a:rPr lang="en-IN" sz="1800" dirty="0" smtClean="0"/>
              <a:t>Total </a:t>
            </a:r>
            <a:r>
              <a:rPr lang="en-IN" sz="1800" dirty="0"/>
              <a:t>weight - 24</a:t>
            </a:r>
          </a:p>
          <a:p>
            <a:pPr lvl="2"/>
            <a:r>
              <a:rPr lang="en-IN" sz="1800" dirty="0" smtClean="0"/>
              <a:t>Parth2 </a:t>
            </a:r>
            <a:r>
              <a:rPr lang="en-IN" sz="1800" dirty="0"/>
              <a:t>{A, B, C, E, D, A}</a:t>
            </a:r>
          </a:p>
          <a:p>
            <a:pPr lvl="3"/>
            <a:r>
              <a:rPr lang="en-IN" sz="1800" dirty="0" smtClean="0"/>
              <a:t>Total </a:t>
            </a:r>
            <a:r>
              <a:rPr lang="en-IN" sz="1800" dirty="0"/>
              <a:t>weight - 31</a:t>
            </a:r>
          </a:p>
          <a:p>
            <a:r>
              <a:rPr lang="en-IN" dirty="0"/>
              <a:t>NP-Complete problem</a:t>
            </a:r>
          </a:p>
        </p:txBody>
      </p:sp>
      <p:pic>
        <p:nvPicPr>
          <p:cNvPr id="5" name="Picture 4"/>
          <p:cNvPicPr>
            <a:picLocks noChangeAspect="1"/>
          </p:cNvPicPr>
          <p:nvPr/>
        </p:nvPicPr>
        <p:blipFill>
          <a:blip r:embed="rId2"/>
          <a:stretch>
            <a:fillRect/>
          </a:stretch>
        </p:blipFill>
        <p:spPr>
          <a:xfrm>
            <a:off x="7319286" y="3660378"/>
            <a:ext cx="3731335" cy="2122715"/>
          </a:xfrm>
          <a:prstGeom prst="rect">
            <a:avLst/>
          </a:prstGeom>
        </p:spPr>
      </p:pic>
    </p:spTree>
    <p:extLst>
      <p:ext uri="{BB962C8B-B14F-4D97-AF65-F5344CB8AC3E}">
        <p14:creationId xmlns:p14="http://schemas.microsoft.com/office/powerpoint/2010/main" val="192229149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Conclusion:</a:t>
            </a:r>
            <a:endParaRPr lang="en-IN"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1220762"/>
              </p:ext>
            </p:extLst>
          </p:nvPr>
        </p:nvGraphicFramePr>
        <p:xfrm>
          <a:off x="2592925" y="2010383"/>
          <a:ext cx="8915400" cy="4759960"/>
        </p:xfrm>
        <a:graphic>
          <a:graphicData uri="http://schemas.openxmlformats.org/drawingml/2006/table">
            <a:tbl>
              <a:tblPr firstRow="1" bandRow="1">
                <a:tableStyleId>{5C22544A-7EE6-4342-B048-85BDC9FD1C3A}</a:tableStyleId>
              </a:tblPr>
              <a:tblGrid>
                <a:gridCol w="2151400"/>
                <a:gridCol w="2306300"/>
                <a:gridCol w="2375947"/>
                <a:gridCol w="2081753"/>
              </a:tblGrid>
              <a:tr h="370840">
                <a:tc>
                  <a:txBody>
                    <a:bodyPr/>
                    <a:lstStyle/>
                    <a:p>
                      <a:pPr algn="ctr"/>
                      <a:r>
                        <a:rPr lang="en-IN" dirty="0" smtClean="0"/>
                        <a:t>P</a:t>
                      </a:r>
                      <a:endParaRPr lang="en-IN" dirty="0"/>
                    </a:p>
                  </a:txBody>
                  <a:tcPr/>
                </a:tc>
                <a:tc>
                  <a:txBody>
                    <a:bodyPr/>
                    <a:lstStyle/>
                    <a:p>
                      <a:pPr algn="ctr"/>
                      <a:r>
                        <a:rPr lang="en-IN" dirty="0" smtClean="0"/>
                        <a:t>NP</a:t>
                      </a:r>
                      <a:endParaRPr lang="en-IN" dirty="0"/>
                    </a:p>
                  </a:txBody>
                  <a:tcPr/>
                </a:tc>
                <a:tc>
                  <a:txBody>
                    <a:bodyPr/>
                    <a:lstStyle/>
                    <a:p>
                      <a:pPr algn="ctr"/>
                      <a:r>
                        <a:rPr lang="en-IN" dirty="0" smtClean="0"/>
                        <a:t>NP Complete</a:t>
                      </a:r>
                      <a:endParaRPr lang="en-IN" dirty="0"/>
                    </a:p>
                  </a:txBody>
                  <a:tcPr/>
                </a:tc>
                <a:tc>
                  <a:txBody>
                    <a:bodyPr/>
                    <a:lstStyle/>
                    <a:p>
                      <a:pPr algn="ctr"/>
                      <a:r>
                        <a:rPr lang="en-IN" dirty="0" smtClean="0"/>
                        <a:t>NP Hard</a:t>
                      </a:r>
                      <a:endParaRPr lang="en-IN" dirty="0"/>
                    </a:p>
                  </a:txBody>
                  <a:tcPr/>
                </a:tc>
              </a:tr>
              <a:tr h="370840">
                <a:tc>
                  <a:txBody>
                    <a:bodyPr/>
                    <a:lstStyle/>
                    <a:p>
                      <a:pPr algn="just"/>
                      <a:r>
                        <a:rPr lang="en-IN" dirty="0" smtClean="0"/>
                        <a:t>Solved</a:t>
                      </a:r>
                      <a:r>
                        <a:rPr lang="en-IN" baseline="0" dirty="0" smtClean="0"/>
                        <a:t> </a:t>
                      </a:r>
                      <a:r>
                        <a:rPr lang="en-IN" dirty="0" smtClean="0"/>
                        <a:t>in Polynomial Time on Deterministic Machine</a:t>
                      </a:r>
                      <a:endParaRPr lang="en-IN" dirty="0"/>
                    </a:p>
                  </a:txBody>
                  <a:tcPr/>
                </a:tc>
                <a:tc>
                  <a:txBody>
                    <a:bodyPr/>
                    <a:lstStyle/>
                    <a:p>
                      <a:pPr marL="0" marR="0" indent="0" algn="just" defTabSz="457200" rtl="0" eaLnBrk="1" fontAlgn="auto" latinLnBrk="0" hangingPunct="1">
                        <a:lnSpc>
                          <a:spcPct val="100000"/>
                        </a:lnSpc>
                        <a:spcBef>
                          <a:spcPts val="0"/>
                        </a:spcBef>
                        <a:spcAft>
                          <a:spcPts val="0"/>
                        </a:spcAft>
                        <a:buClrTx/>
                        <a:buSzTx/>
                        <a:buFontTx/>
                        <a:buNone/>
                        <a:tabLst/>
                        <a:defRPr/>
                      </a:pPr>
                      <a:r>
                        <a:rPr lang="en-IN" dirty="0" smtClean="0"/>
                        <a:t>Solved</a:t>
                      </a:r>
                      <a:r>
                        <a:rPr lang="en-IN" baseline="0" dirty="0" smtClean="0"/>
                        <a:t> </a:t>
                      </a:r>
                      <a:r>
                        <a:rPr lang="en-IN" dirty="0" smtClean="0"/>
                        <a:t>in Polynomial Time on Non-Deterministic Machine</a:t>
                      </a:r>
                      <a:endParaRPr lang="en-IN" dirty="0"/>
                    </a:p>
                  </a:txBody>
                  <a:tcPr/>
                </a:tc>
                <a:tc>
                  <a:txBody>
                    <a:bodyPr/>
                    <a:lstStyle/>
                    <a:p>
                      <a:pPr algn="just"/>
                      <a:r>
                        <a:rPr lang="en-IN" dirty="0" smtClean="0"/>
                        <a:t>Problem R is NP-Complete if</a:t>
                      </a:r>
                    </a:p>
                    <a:p>
                      <a:pPr algn="just"/>
                      <a:r>
                        <a:rPr lang="en-IN" dirty="0" smtClean="0"/>
                        <a:t>- R is NP and </a:t>
                      </a:r>
                    </a:p>
                    <a:p>
                      <a:pPr algn="just"/>
                      <a:r>
                        <a:rPr lang="en-IN" dirty="0" smtClean="0"/>
                        <a:t>-</a:t>
                      </a:r>
                      <a:r>
                        <a:rPr lang="en-IN" baseline="0" dirty="0" smtClean="0"/>
                        <a:t> </a:t>
                      </a:r>
                      <a:r>
                        <a:rPr lang="en-IN" dirty="0" smtClean="0"/>
                        <a:t>Every NP problem P is reduced to R</a:t>
                      </a:r>
                      <a:endParaRPr lang="en-IN" dirty="0"/>
                    </a:p>
                  </a:txBody>
                  <a:tcPr/>
                </a:tc>
                <a:tc>
                  <a:txBody>
                    <a:bodyPr/>
                    <a:lstStyle/>
                    <a:p>
                      <a:pPr algn="just"/>
                      <a:r>
                        <a:rPr lang="en-IN" dirty="0" smtClean="0"/>
                        <a:t>A problem that is NP-Hard is at least as hard as Hardest problem in NP</a:t>
                      </a:r>
                      <a:endParaRPr lang="en-IN" dirty="0"/>
                    </a:p>
                  </a:txBody>
                  <a:tcPr/>
                </a:tc>
              </a:tr>
              <a:tr h="370840">
                <a:tc>
                  <a:txBody>
                    <a:bodyPr/>
                    <a:lstStyle/>
                    <a:p>
                      <a:pPr algn="just"/>
                      <a:r>
                        <a:rPr lang="en-IN" dirty="0" smtClean="0"/>
                        <a:t>Verified in Polynomial Time on Deterministic Machine</a:t>
                      </a:r>
                      <a:endParaRPr lang="en-IN" dirty="0"/>
                    </a:p>
                  </a:txBody>
                  <a:tcPr/>
                </a:tc>
                <a:tc>
                  <a:txBody>
                    <a:bodyPr/>
                    <a:lstStyle/>
                    <a:p>
                      <a:pPr algn="just"/>
                      <a:r>
                        <a:rPr lang="en-IN" dirty="0" smtClean="0"/>
                        <a:t>Verified in Polynomial Time on Deterministic Machine</a:t>
                      </a:r>
                      <a:endParaRPr lang="en-IN" dirty="0"/>
                    </a:p>
                  </a:txBody>
                  <a:tcPr/>
                </a:tc>
                <a:tc>
                  <a:txBody>
                    <a:bodyPr/>
                    <a:lstStyle/>
                    <a:p>
                      <a:pPr algn="just"/>
                      <a:r>
                        <a:rPr lang="en-IN" dirty="0" smtClean="0"/>
                        <a:t>If we can solve this problem in Polynomial time than we can solve any NP problem in Polynomial time</a:t>
                      </a:r>
                      <a:endParaRPr lang="en-IN" dirty="0"/>
                    </a:p>
                  </a:txBody>
                  <a:tcPr/>
                </a:tc>
                <a:tc>
                  <a:txBody>
                    <a:bodyPr/>
                    <a:lstStyle/>
                    <a:p>
                      <a:pPr algn="just"/>
                      <a:r>
                        <a:rPr lang="en-IN" dirty="0" smtClean="0"/>
                        <a:t>All problems in NP are reduced in Polynomial time to problem X then X is NP Hard</a:t>
                      </a:r>
                      <a:endParaRPr lang="en-IN" dirty="0"/>
                    </a:p>
                  </a:txBody>
                  <a:tcPr/>
                </a:tc>
              </a:tr>
              <a:tr h="370840">
                <a:tc>
                  <a:txBody>
                    <a:bodyPr/>
                    <a:lstStyle/>
                    <a:p>
                      <a:pPr algn="just"/>
                      <a:endParaRPr lang="en-IN"/>
                    </a:p>
                  </a:txBody>
                  <a:tcPr/>
                </a:tc>
                <a:tc>
                  <a:txBody>
                    <a:bodyPr/>
                    <a:lstStyle/>
                    <a:p>
                      <a:pPr algn="just"/>
                      <a:endParaRPr lang="en-IN"/>
                    </a:p>
                  </a:txBody>
                  <a:tcPr/>
                </a:tc>
                <a:tc>
                  <a:txBody>
                    <a:bodyPr/>
                    <a:lstStyle/>
                    <a:p>
                      <a:pPr algn="just"/>
                      <a:r>
                        <a:rPr lang="en-IN" dirty="0" smtClean="0"/>
                        <a:t>Most Difficult NP Problem</a:t>
                      </a:r>
                    </a:p>
                    <a:p>
                      <a:pPr algn="just"/>
                      <a:r>
                        <a:rPr lang="en-IN" dirty="0" smtClean="0"/>
                        <a:t>Ref. Universal Turing Machine</a:t>
                      </a:r>
                      <a:endParaRPr lang="en-IN" dirty="0"/>
                    </a:p>
                  </a:txBody>
                  <a:tcPr/>
                </a:tc>
                <a:tc>
                  <a:txBody>
                    <a:bodyPr/>
                    <a:lstStyle/>
                    <a:p>
                      <a:pPr algn="just"/>
                      <a:r>
                        <a:rPr lang="en-IN" dirty="0" smtClean="0"/>
                        <a:t>Not necessary to be in NP </a:t>
                      </a:r>
                      <a:endParaRPr lang="en-IN" dirty="0"/>
                    </a:p>
                  </a:txBody>
                  <a:tcPr/>
                </a:tc>
              </a:tr>
            </a:tbl>
          </a:graphicData>
        </a:graphic>
      </p:graphicFrame>
    </p:spTree>
    <p:extLst>
      <p:ext uri="{BB962C8B-B14F-4D97-AF65-F5344CB8AC3E}">
        <p14:creationId xmlns:p14="http://schemas.microsoft.com/office/powerpoint/2010/main" val="15832702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Naïve String Matching </a:t>
            </a:r>
            <a:r>
              <a:rPr lang="en-IN" b="1" dirty="0" smtClean="0"/>
              <a:t>Algorithm:</a:t>
            </a:r>
            <a:endParaRPr lang="en-IN" b="1" dirty="0"/>
          </a:p>
        </p:txBody>
      </p:sp>
      <p:sp>
        <p:nvSpPr>
          <p:cNvPr id="3" name="Content Placeholder 2"/>
          <p:cNvSpPr>
            <a:spLocks noGrp="1"/>
          </p:cNvSpPr>
          <p:nvPr>
            <p:ph idx="1"/>
          </p:nvPr>
        </p:nvSpPr>
        <p:spPr/>
        <p:txBody>
          <a:bodyPr>
            <a:normAutofit/>
          </a:bodyPr>
          <a:lstStyle/>
          <a:p>
            <a:pPr algn="just"/>
            <a:r>
              <a:rPr lang="en-IN" dirty="0" smtClean="0"/>
              <a:t>Naive </a:t>
            </a:r>
            <a:r>
              <a:rPr lang="en-IN" dirty="0"/>
              <a:t>string matching </a:t>
            </a:r>
            <a:r>
              <a:rPr lang="en-IN" dirty="0" smtClean="0"/>
              <a:t>algorithm compare </a:t>
            </a:r>
            <a:r>
              <a:rPr lang="en-IN" dirty="0"/>
              <a:t>the first element of the pattern to be searched 'p' with the first element of the string 's' in which to locate 'p'.</a:t>
            </a:r>
          </a:p>
          <a:p>
            <a:pPr algn="just"/>
            <a:r>
              <a:rPr lang="en-IN" dirty="0" smtClean="0"/>
              <a:t>If </a:t>
            </a:r>
            <a:r>
              <a:rPr lang="en-IN" dirty="0"/>
              <a:t>the first element of 'p' matches the first element of </a:t>
            </a:r>
            <a:r>
              <a:rPr lang="en-IN" dirty="0" smtClean="0"/>
              <a:t>'s</a:t>
            </a:r>
            <a:r>
              <a:rPr lang="en-IN" dirty="0"/>
              <a:t>', compare the second element and so on. </a:t>
            </a:r>
            <a:r>
              <a:rPr lang="en-IN" dirty="0" smtClean="0"/>
              <a:t>If </a:t>
            </a:r>
            <a:r>
              <a:rPr lang="en-IN" dirty="0"/>
              <a:t>match found proceed likewise until entire 'p' is found. </a:t>
            </a:r>
            <a:endParaRPr lang="en-IN" dirty="0" smtClean="0"/>
          </a:p>
          <a:p>
            <a:pPr algn="just"/>
            <a:r>
              <a:rPr lang="en-IN" dirty="0" smtClean="0"/>
              <a:t>If </a:t>
            </a:r>
            <a:r>
              <a:rPr lang="en-IN" dirty="0"/>
              <a:t>a mismatch is found at any position, shift index to one position to the right and continue </a:t>
            </a:r>
            <a:r>
              <a:rPr lang="en-IN" dirty="0" smtClean="0"/>
              <a:t>comparison.</a:t>
            </a:r>
            <a:endParaRPr lang="en-IN" dirty="0"/>
          </a:p>
          <a:p>
            <a:pPr algn="just"/>
            <a:r>
              <a:rPr lang="en-IN" dirty="0" smtClean="0"/>
              <a:t>This approach is easy </a:t>
            </a:r>
            <a:r>
              <a:rPr lang="en-IN" dirty="0"/>
              <a:t>to understand and implement but it can be too slow in some case. </a:t>
            </a:r>
            <a:r>
              <a:rPr lang="en-IN" b="1" dirty="0"/>
              <a:t>In worst case it may take (m*n) iterations to complete the task. </a:t>
            </a:r>
            <a:endParaRPr lang="en-IN" b="1" dirty="0" smtClean="0"/>
          </a:p>
          <a:p>
            <a:pPr algn="just"/>
            <a:endParaRPr lang="en-IN" dirty="0"/>
          </a:p>
        </p:txBody>
      </p:sp>
    </p:spTree>
    <p:extLst>
      <p:ext uri="{BB962C8B-B14F-4D97-AF65-F5344CB8AC3E}">
        <p14:creationId xmlns:p14="http://schemas.microsoft.com/office/powerpoint/2010/main" val="32401652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fontAlgn="base"/>
            <a:r>
              <a:rPr lang="en-IN" b="1" dirty="0"/>
              <a:t>What is the best case?</a:t>
            </a:r>
            <a:r>
              <a:rPr lang="en-IN" dirty="0"/>
              <a:t> </a:t>
            </a:r>
            <a:br>
              <a:rPr lang="en-IN" dirty="0"/>
            </a:br>
            <a:r>
              <a:rPr lang="en-IN" dirty="0"/>
              <a:t>The best case occurs when the first character of the pattern is not present in text at all</a:t>
            </a:r>
            <a:r>
              <a:rPr lang="en-IN" dirty="0" smtClean="0"/>
              <a:t>. </a:t>
            </a:r>
            <a:r>
              <a:rPr lang="en-IN" dirty="0"/>
              <a:t>The number of comparisons in best case is O(n). </a:t>
            </a:r>
            <a:endParaRPr lang="en-IN" dirty="0" smtClean="0"/>
          </a:p>
          <a:p>
            <a:pPr lvl="1" fontAlgn="base"/>
            <a:r>
              <a:rPr lang="en-IN" sz="1800" dirty="0"/>
              <a:t>Example:  </a:t>
            </a:r>
            <a:r>
              <a:rPr lang="en-IN" sz="1800" dirty="0" smtClean="0"/>
              <a:t>text</a:t>
            </a:r>
            <a:r>
              <a:rPr lang="en-IN" sz="1800" dirty="0"/>
              <a:t>[] = "AABCCAADDEE“, pattern[] = "FAA</a:t>
            </a:r>
            <a:r>
              <a:rPr lang="en-IN" sz="1800" dirty="0" smtClean="0"/>
              <a:t>";</a:t>
            </a:r>
          </a:p>
          <a:p>
            <a:pPr fontAlgn="base"/>
            <a:r>
              <a:rPr lang="en-IN" b="1" dirty="0"/>
              <a:t>What is the worst case ?</a:t>
            </a:r>
            <a:r>
              <a:rPr lang="en-IN" dirty="0"/>
              <a:t> </a:t>
            </a:r>
            <a:br>
              <a:rPr lang="en-IN" dirty="0"/>
            </a:br>
            <a:r>
              <a:rPr lang="en-IN" dirty="0"/>
              <a:t>The worst case of Naive Pattern Searching occurs in following scenarios. </a:t>
            </a:r>
            <a:br>
              <a:rPr lang="en-IN" dirty="0"/>
            </a:br>
            <a:r>
              <a:rPr lang="en-IN" dirty="0"/>
              <a:t>1) When all characters of the text and pattern are </a:t>
            </a:r>
            <a:r>
              <a:rPr lang="en-IN" dirty="0" smtClean="0"/>
              <a:t>same</a:t>
            </a:r>
            <a:r>
              <a:rPr lang="en-IN" dirty="0"/>
              <a:t>. </a:t>
            </a:r>
            <a:endParaRPr lang="en-IN" dirty="0" smtClean="0"/>
          </a:p>
          <a:p>
            <a:pPr lvl="1" fontAlgn="base"/>
            <a:r>
              <a:rPr lang="en-IN" sz="1800" dirty="0"/>
              <a:t>Example:  text[] = "AAAAAAAAAAAAAAAAAA“, pattern[] = "AAAAA</a:t>
            </a:r>
            <a:r>
              <a:rPr lang="en-IN" sz="1800" dirty="0" smtClean="0"/>
              <a:t>";</a:t>
            </a:r>
          </a:p>
          <a:p>
            <a:pPr marL="0" indent="0" fontAlgn="base">
              <a:buNone/>
            </a:pPr>
            <a:r>
              <a:rPr lang="en-IN" dirty="0" smtClean="0"/>
              <a:t>     2</a:t>
            </a:r>
            <a:r>
              <a:rPr lang="en-IN" dirty="0"/>
              <a:t>) Worst case also occurs when only the last character is different. </a:t>
            </a:r>
          </a:p>
          <a:p>
            <a:pPr lvl="1"/>
            <a:r>
              <a:rPr lang="en-IN" sz="1800" dirty="0" smtClean="0"/>
              <a:t>Example</a:t>
            </a:r>
            <a:r>
              <a:rPr lang="en-IN" sz="1800" dirty="0"/>
              <a:t>:  </a:t>
            </a:r>
            <a:r>
              <a:rPr lang="en-IN" sz="1800" dirty="0" smtClean="0"/>
              <a:t>text</a:t>
            </a:r>
            <a:r>
              <a:rPr lang="en-IN" sz="1800" dirty="0"/>
              <a:t>[] = "</a:t>
            </a:r>
            <a:r>
              <a:rPr lang="en-IN" sz="1800" dirty="0" smtClean="0"/>
              <a:t>AAAAAAAAAAAAAAAAAB“, pattern[] </a:t>
            </a:r>
            <a:r>
              <a:rPr lang="en-IN" sz="1800" dirty="0"/>
              <a:t>= "AAAAB";</a:t>
            </a:r>
          </a:p>
        </p:txBody>
      </p:sp>
    </p:spTree>
    <p:extLst>
      <p:ext uri="{BB962C8B-B14F-4D97-AF65-F5344CB8AC3E}">
        <p14:creationId xmlns:p14="http://schemas.microsoft.com/office/powerpoint/2010/main" val="17341333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IN" dirty="0"/>
              <a:t>The number of comparisons in the worst case is O(m*(n-m+1)). </a:t>
            </a:r>
            <a:endParaRPr lang="en-IN" dirty="0" smtClean="0"/>
          </a:p>
          <a:p>
            <a:pPr algn="just"/>
            <a:r>
              <a:rPr lang="en-IN" dirty="0" smtClean="0"/>
              <a:t>Although </a:t>
            </a:r>
            <a:r>
              <a:rPr lang="en-IN" dirty="0"/>
              <a:t>strings which have repeated characters are not likely to appear in English text, they may well occur in other applications (for example, in binary texts). </a:t>
            </a:r>
            <a:endParaRPr lang="en-IN" dirty="0" smtClean="0"/>
          </a:p>
          <a:p>
            <a:pPr algn="just"/>
            <a:r>
              <a:rPr lang="en-IN" dirty="0" smtClean="0"/>
              <a:t>The </a:t>
            </a:r>
            <a:r>
              <a:rPr lang="en-IN" dirty="0"/>
              <a:t>KMP matching algorithm improves the worst case to O(n). </a:t>
            </a:r>
          </a:p>
        </p:txBody>
      </p:sp>
    </p:spTree>
    <p:extLst>
      <p:ext uri="{BB962C8B-B14F-4D97-AF65-F5344CB8AC3E}">
        <p14:creationId xmlns:p14="http://schemas.microsoft.com/office/powerpoint/2010/main" val="857174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smtClean="0"/>
              <a:t>Algorithm:</a:t>
            </a:r>
            <a:endParaRPr lang="en-IN" b="1" dirty="0"/>
          </a:p>
        </p:txBody>
      </p:sp>
      <p:pic>
        <p:nvPicPr>
          <p:cNvPr id="4" name="Picture 3"/>
          <p:cNvPicPr>
            <a:picLocks noChangeAspect="1"/>
          </p:cNvPicPr>
          <p:nvPr/>
        </p:nvPicPr>
        <p:blipFill>
          <a:blip r:embed="rId2"/>
          <a:stretch>
            <a:fillRect/>
          </a:stretch>
        </p:blipFill>
        <p:spPr>
          <a:xfrm>
            <a:off x="3260286" y="2880293"/>
            <a:ext cx="5410302" cy="2000965"/>
          </a:xfrm>
          <a:prstGeom prst="rect">
            <a:avLst/>
          </a:prstGeom>
        </p:spPr>
      </p:pic>
    </p:spTree>
    <p:extLst>
      <p:ext uri="{BB962C8B-B14F-4D97-AF65-F5344CB8AC3E}">
        <p14:creationId xmlns:p14="http://schemas.microsoft.com/office/powerpoint/2010/main" val="2661113400"/>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1664</TotalTime>
  <Words>2859</Words>
  <Application>Microsoft Office PowerPoint</Application>
  <PresentationFormat>Widescreen</PresentationFormat>
  <Paragraphs>562</Paragraphs>
  <Slides>56</Slides>
  <Notes>0</Notes>
  <HiddenSlides>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56</vt:i4>
      </vt:variant>
    </vt:vector>
  </HeadingPairs>
  <TitlesOfParts>
    <vt:vector size="62" baseType="lpstr">
      <vt:lpstr>Arial</vt:lpstr>
      <vt:lpstr>Calibri</vt:lpstr>
      <vt:lpstr>Cambria Math</vt:lpstr>
      <vt:lpstr>Century Gothic</vt:lpstr>
      <vt:lpstr>Wingdings 3</vt:lpstr>
      <vt:lpstr>Wisp</vt:lpstr>
      <vt:lpstr>Unit - 6   </vt:lpstr>
      <vt:lpstr>Outline</vt:lpstr>
      <vt:lpstr>Introduction:</vt:lpstr>
      <vt:lpstr>PowerPoint Presentation</vt:lpstr>
      <vt:lpstr>PowerPoint Presentation</vt:lpstr>
      <vt:lpstr>Naïve String Matching Algorithm:</vt:lpstr>
      <vt:lpstr>PowerPoint Presentation</vt:lpstr>
      <vt:lpstr>PowerPoint Presentation</vt:lpstr>
      <vt:lpstr>PowerPoint Presentation</vt:lpstr>
      <vt:lpstr>The Rabin – Karp 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String Matching With Finite Automata: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Knuth Morris Pratt 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Introduction to NP Completeness:</vt:lpstr>
      <vt:lpstr>PowerPoint Presentation</vt:lpstr>
      <vt:lpstr>PowerPoint Presentation</vt:lpstr>
      <vt:lpstr>PowerPoint Presentation</vt:lpstr>
      <vt:lpstr>PowerPoint Presentation</vt:lpstr>
      <vt:lpstr>PowerPoint Presentation</vt:lpstr>
      <vt:lpstr>Class P and NP:</vt:lpstr>
      <vt:lpstr>PowerPoint Presentation</vt:lpstr>
      <vt:lpstr>Class P and NP</vt:lpstr>
      <vt:lpstr>Polynomial Reduction:</vt:lpstr>
      <vt:lpstr>NP-Completeness and NP-Hard:</vt:lpstr>
      <vt:lpstr>PowerPoint Presentation</vt:lpstr>
      <vt:lpstr>Travelling Salesman Problem</vt:lpstr>
      <vt:lpstr>Travelling Salesman Problem</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- 6</dc:title>
  <dc:creator>Microsoft account</dc:creator>
  <cp:lastModifiedBy>Microsoft account</cp:lastModifiedBy>
  <cp:revision>192</cp:revision>
  <dcterms:created xsi:type="dcterms:W3CDTF">2021-06-06T00:31:18Z</dcterms:created>
  <dcterms:modified xsi:type="dcterms:W3CDTF">2021-07-14T05:39:40Z</dcterms:modified>
</cp:coreProperties>
</file>