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9" r:id="rId4"/>
    <p:sldId id="270" r:id="rId5"/>
    <p:sldId id="271" r:id="rId6"/>
    <p:sldId id="272" r:id="rId7"/>
    <p:sldId id="273" r:id="rId8"/>
    <p:sldId id="274" r:id="rId9"/>
    <p:sldId id="260" r:id="rId10"/>
    <p:sldId id="275" r:id="rId11"/>
    <p:sldId id="276" r:id="rId12"/>
    <p:sldId id="277" r:id="rId13"/>
    <p:sldId id="278" r:id="rId14"/>
    <p:sldId id="279" r:id="rId15"/>
    <p:sldId id="280" r:id="rId16"/>
    <p:sldId id="281" r:id="rId17"/>
    <p:sldId id="282" r:id="rId18"/>
    <p:sldId id="283" r:id="rId19"/>
    <p:sldId id="284" r:id="rId20"/>
    <p:sldId id="285" r:id="rId21"/>
    <p:sldId id="289" r:id="rId22"/>
    <p:sldId id="287" r:id="rId23"/>
    <p:sldId id="288" r:id="rId24"/>
    <p:sldId id="290" r:id="rId25"/>
    <p:sldId id="29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46D6-4F9C-4ED5-A320-269588C4E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47E4A8-45D1-4BD4-A3DE-0D0E68ABB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AFC203-D529-49EC-BE74-22DAA33BD8A5}"/>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5" name="Footer Placeholder 4">
            <a:extLst>
              <a:ext uri="{FF2B5EF4-FFF2-40B4-BE49-F238E27FC236}">
                <a16:creationId xmlns:a16="http://schemas.microsoft.com/office/drawing/2014/main" id="{EC5EEC08-C2FF-4B65-AF9D-FABA1F1DF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895AF-2C21-4B0A-B365-274B46DCDBE0}"/>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2758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E38A-BE86-45AC-9E38-BFCAA5937A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503F98-1AF3-4705-8E21-3E9450DB00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58F88-E7C7-4DC3-B1CE-7D3BCE958E3D}"/>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5" name="Footer Placeholder 4">
            <a:extLst>
              <a:ext uri="{FF2B5EF4-FFF2-40B4-BE49-F238E27FC236}">
                <a16:creationId xmlns:a16="http://schemas.microsoft.com/office/drawing/2014/main" id="{0685035A-BB52-4DC3-B3F3-AA7BC5508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351A2-FECD-4201-9254-FED00841C288}"/>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369986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860C1A-ED91-4259-8BFD-6DC1487487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7748AD-DCEA-471E-8ED3-B4D8D09CC8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EFFA3-BEC3-4F64-B3C8-7D4D5FDE2C61}"/>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5" name="Footer Placeholder 4">
            <a:extLst>
              <a:ext uri="{FF2B5EF4-FFF2-40B4-BE49-F238E27FC236}">
                <a16:creationId xmlns:a16="http://schemas.microsoft.com/office/drawing/2014/main" id="{1EED2033-00B5-4F47-A8B5-803068EFAA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3E271-65DE-4DD9-A11B-3A9C2D437D57}"/>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286654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8164-7928-4199-9AEB-E0916F7A6F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AB0B47-775C-49AE-85F3-6D89A5294F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B3F7F-3D27-4CA0-AE07-0CABA1546B8D}"/>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5" name="Footer Placeholder 4">
            <a:extLst>
              <a:ext uri="{FF2B5EF4-FFF2-40B4-BE49-F238E27FC236}">
                <a16:creationId xmlns:a16="http://schemas.microsoft.com/office/drawing/2014/main" id="{72FF48C2-FF0B-4423-BAA9-DB3C7B6A5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B3730-F981-40AF-BE6E-5C4FF38012EE}"/>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19984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0A94-A2E7-4CCC-A188-25C2F366B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3C069-333D-4774-A979-8D03F8741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25D7CC-C4C5-49C0-BE4B-6835BF02DCDB}"/>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5" name="Footer Placeholder 4">
            <a:extLst>
              <a:ext uri="{FF2B5EF4-FFF2-40B4-BE49-F238E27FC236}">
                <a16:creationId xmlns:a16="http://schemas.microsoft.com/office/drawing/2014/main" id="{E2BFB071-3B45-489E-A9AD-06562CCC0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6CC27-B460-4FFA-96A0-0120A36D5723}"/>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319344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798F-C014-4260-8348-C557DCCD0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6328D-7594-4F32-B729-564BDE3A56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18D33D-0853-4DA2-A0AC-84791CE2E4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B6F1F1-E8A4-4D37-A900-D81E11C34707}"/>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6" name="Footer Placeholder 5">
            <a:extLst>
              <a:ext uri="{FF2B5EF4-FFF2-40B4-BE49-F238E27FC236}">
                <a16:creationId xmlns:a16="http://schemas.microsoft.com/office/drawing/2014/main" id="{A76CFDBE-1BAB-424D-90B6-5118C17372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E2B03-BF4D-4262-9E4D-2F9B45B977C0}"/>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321119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81C2-2109-4AB3-B198-1930120BC6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D54C0-A717-42ED-B6C2-726CA07CE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B71D04-2F7D-4D6C-BDA2-B8D195D734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16FE49-5502-4F01-B326-50C98619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418169-C933-4BF6-8BB2-BE4D91450D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BB7DB5-3689-41EA-902D-B9A599B9B29A}"/>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8" name="Footer Placeholder 7">
            <a:extLst>
              <a:ext uri="{FF2B5EF4-FFF2-40B4-BE49-F238E27FC236}">
                <a16:creationId xmlns:a16="http://schemas.microsoft.com/office/drawing/2014/main" id="{F6A7E964-5C3C-47FF-B89C-12D22CCBD3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98E8D2-80FC-43F6-A8B6-87CDB743C36F}"/>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139101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528B-FEDE-4B95-B967-8D9035864D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5EDB2E-78E8-496E-B54F-AF98FD5E654E}"/>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4" name="Footer Placeholder 3">
            <a:extLst>
              <a:ext uri="{FF2B5EF4-FFF2-40B4-BE49-F238E27FC236}">
                <a16:creationId xmlns:a16="http://schemas.microsoft.com/office/drawing/2014/main" id="{379ECFE3-15C8-46F5-ACDE-9D7488F285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D53640-299F-407A-ADF4-07D512053772}"/>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424739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98834-24D6-4880-951B-1F687CF2B26B}"/>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3" name="Footer Placeholder 2">
            <a:extLst>
              <a:ext uri="{FF2B5EF4-FFF2-40B4-BE49-F238E27FC236}">
                <a16:creationId xmlns:a16="http://schemas.microsoft.com/office/drawing/2014/main" id="{8EFA6422-EE03-4DE8-96C6-25E55BF828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4B335D-6986-4208-AF1D-539C15382FBF}"/>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424472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440B-6FC4-48AD-BEF5-F7EA955DD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712E95-CC75-47DA-8E97-0750612B3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CEEE05-C8AE-4008-85AF-716A2C1ED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B603FD-6270-4816-AFDB-4DA7138C4A9A}"/>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6" name="Footer Placeholder 5">
            <a:extLst>
              <a:ext uri="{FF2B5EF4-FFF2-40B4-BE49-F238E27FC236}">
                <a16:creationId xmlns:a16="http://schemas.microsoft.com/office/drawing/2014/main" id="{B1803262-7C8E-4C26-9B39-4F3314E321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20BEA-3595-4963-848D-E022B9542EF1}"/>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77696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476E-76CC-48F8-82D0-A3E8CF915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EB854E-131F-45C9-A9EE-EE641346A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4F5454-C4F5-49FB-90AC-889FA37E9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967B85-C96F-4484-BF6D-1612778BEBFF}"/>
              </a:ext>
            </a:extLst>
          </p:cNvPr>
          <p:cNvSpPr>
            <a:spLocks noGrp="1"/>
          </p:cNvSpPr>
          <p:nvPr>
            <p:ph type="dt" sz="half" idx="10"/>
          </p:nvPr>
        </p:nvSpPr>
        <p:spPr/>
        <p:txBody>
          <a:bodyPr/>
          <a:lstStyle/>
          <a:p>
            <a:fld id="{3610B267-A5C0-4625-A903-84D68E1CBE61}" type="datetimeFigureOut">
              <a:rPr lang="en-IN" smtClean="0"/>
              <a:t>05-07-2018</a:t>
            </a:fld>
            <a:endParaRPr lang="en-IN"/>
          </a:p>
        </p:txBody>
      </p:sp>
      <p:sp>
        <p:nvSpPr>
          <p:cNvPr id="6" name="Footer Placeholder 5">
            <a:extLst>
              <a:ext uri="{FF2B5EF4-FFF2-40B4-BE49-F238E27FC236}">
                <a16:creationId xmlns:a16="http://schemas.microsoft.com/office/drawing/2014/main" id="{5C0282DB-30AE-4D48-AA62-04155A229D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94DD25-54E5-4113-9ED1-7757FE8365FE}"/>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96560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CA796-5C85-428F-83D2-99E459ED3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A8A583-1842-46BF-8156-3FD285912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E838F-3291-4D2D-B4F1-78C5AF8FF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0B267-A5C0-4625-A903-84D68E1CBE61}" type="datetimeFigureOut">
              <a:rPr lang="en-IN" smtClean="0"/>
              <a:t>05-07-2018</a:t>
            </a:fld>
            <a:endParaRPr lang="en-IN"/>
          </a:p>
        </p:txBody>
      </p:sp>
      <p:sp>
        <p:nvSpPr>
          <p:cNvPr id="5" name="Footer Placeholder 4">
            <a:extLst>
              <a:ext uri="{FF2B5EF4-FFF2-40B4-BE49-F238E27FC236}">
                <a16:creationId xmlns:a16="http://schemas.microsoft.com/office/drawing/2014/main" id="{C2F7A554-7C36-4486-95B4-2B15FD9BA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973105-58EF-4DD1-B11D-1E3CCD944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6432A-7518-4650-B4E5-A57944F881E9}" type="slidenum">
              <a:rPr lang="en-IN" smtClean="0"/>
              <a:t>‹#›</a:t>
            </a:fld>
            <a:endParaRPr lang="en-IN"/>
          </a:p>
        </p:txBody>
      </p:sp>
    </p:spTree>
    <p:extLst>
      <p:ext uri="{BB962C8B-B14F-4D97-AF65-F5344CB8AC3E}">
        <p14:creationId xmlns:p14="http://schemas.microsoft.com/office/powerpoint/2010/main" val="71177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13CE-CDB5-46C1-88C6-54EE7E88F68C}"/>
              </a:ext>
            </a:extLst>
          </p:cNvPr>
          <p:cNvSpPr>
            <a:spLocks noGrp="1"/>
          </p:cNvSpPr>
          <p:nvPr>
            <p:ph type="title"/>
          </p:nvPr>
        </p:nvSpPr>
        <p:spPr>
          <a:xfrm>
            <a:off x="1616765" y="755374"/>
            <a:ext cx="8613913" cy="4267200"/>
          </a:xfrm>
        </p:spPr>
        <p:txBody>
          <a:bodyPr>
            <a:normAutofit/>
          </a:bodyPr>
          <a:lstStyle/>
          <a:p>
            <a:r>
              <a:rPr lang="en-IN" sz="6600" dirty="0">
                <a:latin typeface="Algerian" panose="04020705040A02060702" pitchFamily="82" charset="0"/>
              </a:rPr>
              <a:t>Wireless Local    Area Network</a:t>
            </a:r>
          </a:p>
        </p:txBody>
      </p:sp>
    </p:spTree>
    <p:extLst>
      <p:ext uri="{BB962C8B-B14F-4D97-AF65-F5344CB8AC3E}">
        <p14:creationId xmlns:p14="http://schemas.microsoft.com/office/powerpoint/2010/main" val="101440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WLAN Standards</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fontAlgn="base"/>
            <a:r>
              <a:rPr lang="en-US" sz="2000" dirty="0">
                <a:solidFill>
                  <a:schemeClr val="tx1"/>
                </a:solidFill>
              </a:rPr>
              <a:t>The Institute of Electrical and Electronic Engineers (IEEE) has developed official standards to enable wireless local area network (WLAN) devices to work together, regardless of which manufacturer made them.</a:t>
            </a:r>
          </a:p>
          <a:p>
            <a:pPr fontAlgn="base"/>
            <a:r>
              <a:rPr lang="en-US" sz="2000" dirty="0">
                <a:solidFill>
                  <a:schemeClr val="tx1"/>
                </a:solidFill>
              </a:rPr>
              <a:t>These standards were driven by two factors:</a:t>
            </a:r>
          </a:p>
          <a:p>
            <a:pPr lvl="1" fontAlgn="base"/>
            <a:r>
              <a:rPr lang="en-US" dirty="0">
                <a:solidFill>
                  <a:schemeClr val="tx1"/>
                </a:solidFill>
              </a:rPr>
              <a:t>speed - getting data transmitted faster between PCs and access points</a:t>
            </a:r>
          </a:p>
          <a:p>
            <a:pPr lvl="1" fontAlgn="base"/>
            <a:r>
              <a:rPr lang="en-US" dirty="0">
                <a:solidFill>
                  <a:schemeClr val="tx1"/>
                </a:solidFill>
              </a:rPr>
              <a:t>security - making sure that the wireless capability is not abused</a:t>
            </a:r>
          </a:p>
          <a:p>
            <a:pPr fontAlgn="base"/>
            <a:r>
              <a:rPr lang="en-US" sz="2000" dirty="0">
                <a:solidFill>
                  <a:schemeClr val="tx1"/>
                </a:solidFill>
              </a:rPr>
              <a:t>You need to be aware of both factors when choosing WLAN equipment.</a:t>
            </a:r>
          </a:p>
          <a:p>
            <a:r>
              <a:rPr lang="en-US" sz="2000" dirty="0">
                <a:solidFill>
                  <a:schemeClr val="tx1"/>
                </a:solidFill>
              </a:rPr>
              <a:t>WLAN devices operate with the IEEE 802.11 standard. </a:t>
            </a:r>
          </a:p>
          <a:p>
            <a:pPr fontAlgn="base"/>
            <a:endParaRPr lang="en-US" sz="2000" dirty="0">
              <a:solidFill>
                <a:schemeClr val="tx1"/>
              </a:solidFill>
            </a:endParaRPr>
          </a:p>
        </p:txBody>
      </p:sp>
    </p:spTree>
    <p:extLst>
      <p:ext uri="{BB962C8B-B14F-4D97-AF65-F5344CB8AC3E}">
        <p14:creationId xmlns:p14="http://schemas.microsoft.com/office/powerpoint/2010/main" val="346398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IEEE 802.11</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342900" indent="-342900" fontAlgn="base">
              <a:buFont typeface="Arial" panose="020B0604020202020204" pitchFamily="34" charset="0"/>
              <a:buChar char="•"/>
            </a:pPr>
            <a:r>
              <a:rPr lang="en-US" dirty="0">
                <a:solidFill>
                  <a:schemeClr val="tx1"/>
                </a:solidFill>
              </a:rPr>
              <a:t>IEEE 802.11 is a set of standards for a WLAN. </a:t>
            </a:r>
          </a:p>
          <a:p>
            <a:pPr marL="342900" indent="-342900" fontAlgn="base">
              <a:buFont typeface="Arial" panose="020B0604020202020204" pitchFamily="34" charset="0"/>
              <a:buChar char="•"/>
            </a:pPr>
            <a:r>
              <a:rPr lang="en-US" dirty="0">
                <a:solidFill>
                  <a:schemeClr val="tx1"/>
                </a:solidFill>
              </a:rPr>
              <a:t>The standard is better known as Wi-Fi.</a:t>
            </a:r>
          </a:p>
          <a:p>
            <a:pPr marL="342900" indent="-342900">
              <a:buFont typeface="Arial" panose="020B0604020202020204" pitchFamily="34" charset="0"/>
              <a:buChar char="•"/>
            </a:pPr>
            <a:r>
              <a:rPr lang="en-US" dirty="0">
                <a:solidFill>
                  <a:schemeClr val="tx1"/>
                </a:solidFill>
              </a:rPr>
              <a:t>This is a collection of standards that build on the earlier IEEE standards for LANs.</a:t>
            </a:r>
            <a:endParaRPr lang="en-IN" dirty="0">
              <a:solidFill>
                <a:schemeClr val="tx1"/>
              </a:solidFill>
            </a:endParaRPr>
          </a:p>
          <a:p>
            <a:pPr marL="342900" indent="-342900" fontAlgn="base">
              <a:buFont typeface="Arial" panose="020B0604020202020204" pitchFamily="34" charset="0"/>
              <a:buChar char="•"/>
            </a:pPr>
            <a:r>
              <a:rPr lang="en-US" dirty="0">
                <a:solidFill>
                  <a:schemeClr val="tx1"/>
                </a:solidFill>
              </a:rPr>
              <a:t>The original 802.11 standard was published in 1997. </a:t>
            </a:r>
          </a:p>
          <a:p>
            <a:pPr marL="342900" indent="-342900" fontAlgn="base">
              <a:buFont typeface="Arial" panose="020B0604020202020204" pitchFamily="34" charset="0"/>
              <a:buChar char="•"/>
            </a:pPr>
            <a:r>
              <a:rPr lang="en-US" dirty="0">
                <a:solidFill>
                  <a:schemeClr val="tx1"/>
                </a:solidFill>
              </a:rPr>
              <a:t>This standard provided a data speed of 1 or 2 Mbit/s. </a:t>
            </a:r>
          </a:p>
          <a:p>
            <a:pPr marL="342900" indent="-342900" fontAlgn="base">
              <a:buFont typeface="Arial" panose="020B0604020202020204" pitchFamily="34" charset="0"/>
              <a:buChar char="•"/>
            </a:pPr>
            <a:r>
              <a:rPr lang="en-US" dirty="0">
                <a:solidFill>
                  <a:schemeClr val="tx1"/>
                </a:solidFill>
              </a:rPr>
              <a:t>The standard operates in the nearly worldwide available 2.4 GHz band ranging from 2400 - 2483.5 </a:t>
            </a:r>
            <a:r>
              <a:rPr lang="en-US" dirty="0" err="1">
                <a:solidFill>
                  <a:schemeClr val="tx1"/>
                </a:solidFill>
              </a:rPr>
              <a:t>MHz.</a:t>
            </a:r>
            <a:r>
              <a:rPr lang="en-US" dirty="0">
                <a:solidFill>
                  <a:schemeClr val="tx1"/>
                </a:solidFill>
              </a:rPr>
              <a:t> </a:t>
            </a:r>
          </a:p>
          <a:p>
            <a:pPr marL="342900" indent="-342900" fontAlgn="base">
              <a:buFont typeface="Arial" panose="020B0604020202020204" pitchFamily="34" charset="0"/>
              <a:buChar char="•"/>
            </a:pPr>
            <a:r>
              <a:rPr lang="en-US" dirty="0">
                <a:solidFill>
                  <a:schemeClr val="tx1"/>
                </a:solidFill>
              </a:rPr>
              <a:t>The standard uses either frequency hopping or coding technology to make the transmissions robust.</a:t>
            </a:r>
          </a:p>
          <a:p>
            <a:pPr marL="342900" indent="-342900" fontAlgn="base">
              <a:buFont typeface="Arial" panose="020B0604020202020204" pitchFamily="34" charset="0"/>
              <a:buChar char="•"/>
            </a:pPr>
            <a:r>
              <a:rPr lang="en-US" dirty="0">
                <a:solidFill>
                  <a:schemeClr val="tx1"/>
                </a:solidFill>
              </a:rPr>
              <a:t>All the 802.11 specifications use the Ethernet protocol for path sharing. The original modulation used in 802.11 was </a:t>
            </a:r>
            <a:r>
              <a:rPr lang="en-US" i="1" dirty="0">
                <a:solidFill>
                  <a:schemeClr val="tx1"/>
                </a:solidFill>
              </a:rPr>
              <a:t>phase-shift keying</a:t>
            </a:r>
            <a:r>
              <a:rPr lang="en-US" dirty="0">
                <a:solidFill>
                  <a:schemeClr val="tx1"/>
                </a:solidFill>
              </a:rPr>
              <a:t> (PSK).</a:t>
            </a:r>
          </a:p>
        </p:txBody>
      </p:sp>
    </p:spTree>
    <p:extLst>
      <p:ext uri="{BB962C8B-B14F-4D97-AF65-F5344CB8AC3E}">
        <p14:creationId xmlns:p14="http://schemas.microsoft.com/office/powerpoint/2010/main" val="1066039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IEEE 802.11a</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342900" indent="-342900" fontAlgn="base">
              <a:buFont typeface="Arial" panose="020B0604020202020204" pitchFamily="34" charset="0"/>
              <a:buChar char="•"/>
            </a:pPr>
            <a:r>
              <a:rPr lang="en-US" dirty="0">
                <a:solidFill>
                  <a:schemeClr val="tx1"/>
                </a:solidFill>
              </a:rPr>
              <a:t>IEEE 802.11a is an amendment to the 802.11 standard for wireless LANs. It is of the specifications that is more commonly known as Wi-Fi.</a:t>
            </a:r>
            <a:endParaRPr lang="en-IN" dirty="0">
              <a:solidFill>
                <a:schemeClr val="tx1"/>
              </a:solidFill>
            </a:endParaRPr>
          </a:p>
          <a:p>
            <a:pPr marL="342900" indent="-342900" fontAlgn="base">
              <a:buFont typeface="Arial" panose="020B0604020202020204" pitchFamily="34" charset="0"/>
              <a:buChar char="•"/>
            </a:pPr>
            <a:r>
              <a:rPr lang="en-US" dirty="0">
                <a:solidFill>
                  <a:schemeClr val="tx1"/>
                </a:solidFill>
              </a:rPr>
              <a:t>Also known as IEEE 802.11a-1999</a:t>
            </a:r>
          </a:p>
          <a:p>
            <a:pPr marL="342900" indent="-342900" fontAlgn="base">
              <a:buFont typeface="Arial" panose="020B0604020202020204" pitchFamily="34" charset="0"/>
              <a:buChar char="•"/>
            </a:pPr>
            <a:r>
              <a:rPr lang="en-IN" dirty="0">
                <a:solidFill>
                  <a:schemeClr val="tx1"/>
                </a:solidFill>
              </a:rPr>
              <a:t>Not as common as 802.11b</a:t>
            </a:r>
          </a:p>
          <a:p>
            <a:pPr marL="342900" indent="-342900" fontAlgn="base">
              <a:buFont typeface="Arial" panose="020B0604020202020204" pitchFamily="34" charset="0"/>
              <a:buChar char="•"/>
            </a:pPr>
            <a:r>
              <a:rPr lang="en-IN" dirty="0">
                <a:solidFill>
                  <a:schemeClr val="tx1"/>
                </a:solidFill>
              </a:rPr>
              <a:t>More expensive than 802.11b equipment.</a:t>
            </a:r>
          </a:p>
          <a:p>
            <a:pPr marL="342900" indent="-342900" fontAlgn="base">
              <a:buFont typeface="Arial" panose="020B0604020202020204" pitchFamily="34" charset="0"/>
              <a:buChar char="•"/>
            </a:pPr>
            <a:r>
              <a:rPr lang="en-US" dirty="0">
                <a:solidFill>
                  <a:schemeClr val="tx1"/>
                </a:solidFill>
              </a:rPr>
              <a:t>802.11a uses radio frequencies in the 5 GHz band and supports theoretical throughput of up to 54 Mbps. </a:t>
            </a:r>
          </a:p>
          <a:p>
            <a:pPr marL="342900" indent="-342900" fontAlgn="base">
              <a:buFont typeface="Arial" panose="020B0604020202020204" pitchFamily="34" charset="0"/>
              <a:buChar char="•"/>
            </a:pPr>
            <a:r>
              <a:rPr lang="en-IN" dirty="0">
                <a:solidFill>
                  <a:schemeClr val="tx1"/>
                </a:solidFill>
              </a:rPr>
              <a:t>Shorter range, about 75feet</a:t>
            </a:r>
          </a:p>
        </p:txBody>
      </p:sp>
    </p:spTree>
    <p:extLst>
      <p:ext uri="{BB962C8B-B14F-4D97-AF65-F5344CB8AC3E}">
        <p14:creationId xmlns:p14="http://schemas.microsoft.com/office/powerpoint/2010/main" val="341811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IEEE 802.11b</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342900" indent="-342900" fontAlgn="base">
              <a:buFont typeface="Arial" panose="020B0604020202020204" pitchFamily="34" charset="0"/>
              <a:buChar char="•"/>
            </a:pPr>
            <a:r>
              <a:rPr lang="en-IN" dirty="0">
                <a:solidFill>
                  <a:schemeClr val="tx1"/>
                </a:solidFill>
              </a:rPr>
              <a:t>Very common and inexpensive</a:t>
            </a:r>
          </a:p>
          <a:p>
            <a:pPr marL="342900" indent="-342900" fontAlgn="base">
              <a:buFont typeface="Arial" panose="020B0604020202020204" pitchFamily="34" charset="0"/>
              <a:buChar char="•"/>
            </a:pPr>
            <a:r>
              <a:rPr lang="en-IN" dirty="0">
                <a:solidFill>
                  <a:schemeClr val="tx1"/>
                </a:solidFill>
              </a:rPr>
              <a:t>Communicates on the 2.4GHz frequency</a:t>
            </a:r>
          </a:p>
          <a:p>
            <a:pPr marL="342900" indent="-342900" fontAlgn="base">
              <a:buFont typeface="Arial" panose="020B0604020202020204" pitchFamily="34" charset="0"/>
              <a:buChar char="•"/>
            </a:pPr>
            <a:r>
              <a:rPr lang="en-IN" dirty="0">
                <a:solidFill>
                  <a:schemeClr val="tx1"/>
                </a:solidFill>
              </a:rPr>
              <a:t>Maximum data transmission rate of 11Mbps</a:t>
            </a:r>
          </a:p>
          <a:p>
            <a:pPr marL="342900" indent="-342900" fontAlgn="base">
              <a:buFont typeface="Arial" panose="020B0604020202020204" pitchFamily="34" charset="0"/>
              <a:buChar char="•"/>
            </a:pPr>
            <a:r>
              <a:rPr lang="en-IN" dirty="0">
                <a:solidFill>
                  <a:schemeClr val="tx1"/>
                </a:solidFill>
              </a:rPr>
              <a:t>Indoor range of about 300feet</a:t>
            </a:r>
          </a:p>
          <a:p>
            <a:pPr marL="342900" indent="-342900" fontAlgn="base">
              <a:buFont typeface="Arial" panose="020B0604020202020204" pitchFamily="34" charset="0"/>
              <a:buChar char="•"/>
            </a:pPr>
            <a:r>
              <a:rPr lang="en-IN" dirty="0">
                <a:solidFill>
                  <a:schemeClr val="tx1"/>
                </a:solidFill>
              </a:rPr>
              <a:t>Weak security</a:t>
            </a:r>
          </a:p>
          <a:p>
            <a:pPr marL="342900" indent="-342900" fontAlgn="base">
              <a:buFont typeface="Arial" panose="020B0604020202020204" pitchFamily="34" charset="0"/>
              <a:buChar char="•"/>
            </a:pPr>
            <a:r>
              <a:rPr lang="en-IN" dirty="0">
                <a:solidFill>
                  <a:schemeClr val="tx1"/>
                </a:solidFill>
              </a:rPr>
              <a:t>Its capacity is 32 users per AP.</a:t>
            </a:r>
          </a:p>
          <a:p>
            <a:pPr marL="342900" indent="-342900" fontAlgn="base">
              <a:buFont typeface="Arial" panose="020B0604020202020204" pitchFamily="34" charset="0"/>
              <a:buChar char="•"/>
            </a:pPr>
            <a:r>
              <a:rPr lang="en-IN" dirty="0">
                <a:solidFill>
                  <a:schemeClr val="tx1"/>
                </a:solidFill>
              </a:rPr>
              <a:t>Its range is quite large and used range matters rather then the density.</a:t>
            </a:r>
          </a:p>
          <a:p>
            <a:pPr marL="342900" indent="-342900" fontAlgn="base">
              <a:buFont typeface="Arial" panose="020B0604020202020204" pitchFamily="34" charset="0"/>
              <a:buChar char="•"/>
            </a:pPr>
            <a:r>
              <a:rPr lang="en-IN" dirty="0">
                <a:solidFill>
                  <a:schemeClr val="tx1"/>
                </a:solidFill>
              </a:rPr>
              <a:t>It normally installed in both  business and homes for easiest migration between the two locations, also being deployed in “hot spots” such as hotels, airports </a:t>
            </a:r>
            <a:r>
              <a:rPr lang="en-IN" dirty="0" err="1">
                <a:solidFill>
                  <a:schemeClr val="tx1"/>
                </a:solidFill>
              </a:rPr>
              <a:t>ect</a:t>
            </a:r>
            <a:r>
              <a:rPr lang="en-IN" dirty="0">
                <a:solidFill>
                  <a:schemeClr val="tx1"/>
                </a:solidFill>
              </a:rPr>
              <a:t>.</a:t>
            </a:r>
          </a:p>
          <a:p>
            <a:pPr marL="342900" indent="-342900" fontAlgn="base">
              <a:buFont typeface="Arial" panose="020B0604020202020204" pitchFamily="34" charset="0"/>
              <a:buChar char="•"/>
            </a:pPr>
            <a:endParaRPr lang="en-IN" dirty="0">
              <a:solidFill>
                <a:schemeClr val="tx1"/>
              </a:solidFill>
            </a:endParaRPr>
          </a:p>
          <a:p>
            <a:pPr marL="342900" indent="-342900" fontAlgn="base">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48611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IEEE 802.11e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fontScale="92500" lnSpcReduction="10000"/>
          </a:bodyPr>
          <a:lstStyle/>
          <a:p>
            <a:pPr marL="342900" indent="-342900" fontAlgn="base">
              <a:buFont typeface="Arial" panose="020B0604020202020204" pitchFamily="34" charset="0"/>
              <a:buChar char="•"/>
            </a:pPr>
            <a:r>
              <a:rPr lang="en-US" dirty="0">
                <a:solidFill>
                  <a:schemeClr val="tx1"/>
                </a:solidFill>
              </a:rPr>
              <a:t>802.11e modifies current 802.11 MAC layer to support quality of service to multimedia applications.</a:t>
            </a:r>
          </a:p>
          <a:p>
            <a:pPr marL="342900" indent="-342900" fontAlgn="base">
              <a:buFont typeface="Arial" panose="020B0604020202020204" pitchFamily="34" charset="0"/>
              <a:buChar char="•"/>
            </a:pPr>
            <a:r>
              <a:rPr lang="en-US" dirty="0">
                <a:solidFill>
                  <a:schemeClr val="tx1"/>
                </a:solidFill>
              </a:rPr>
              <a:t>It is a proposed enhancement to the 802.11q and 802.11b wireless LAN specifications.</a:t>
            </a:r>
          </a:p>
          <a:p>
            <a:pPr marL="342900" indent="-342900" fontAlgn="base">
              <a:buFont typeface="Arial" panose="020B0604020202020204" pitchFamily="34" charset="0"/>
              <a:buChar char="•"/>
            </a:pPr>
            <a:r>
              <a:rPr lang="en-US" dirty="0">
                <a:solidFill>
                  <a:schemeClr val="tx1"/>
                </a:solidFill>
              </a:rPr>
              <a:t>It offers quality of service features, including the prioritization of data, voice and video transmissions.</a:t>
            </a:r>
          </a:p>
          <a:p>
            <a:pPr marL="342900" indent="-342900" fontAlgn="base">
              <a:buFont typeface="Arial" panose="020B0604020202020204" pitchFamily="34" charset="0"/>
              <a:buChar char="•"/>
            </a:pPr>
            <a:r>
              <a:rPr lang="en-US" dirty="0">
                <a:solidFill>
                  <a:schemeClr val="tx1"/>
                </a:solidFill>
              </a:rPr>
              <a:t>Business and consumer products using 802.11e are expected to become widely available in late 2004 or in 2005.</a:t>
            </a:r>
          </a:p>
          <a:p>
            <a:pPr marL="342900" indent="-342900" fontAlgn="base">
              <a:buFont typeface="Arial" panose="020B0604020202020204" pitchFamily="34" charset="0"/>
              <a:buChar char="•"/>
            </a:pPr>
            <a:r>
              <a:rPr lang="en-US" dirty="0">
                <a:solidFill>
                  <a:schemeClr val="tx1"/>
                </a:solidFill>
              </a:rPr>
              <a:t>802.11e offers subscribers high speed internet access with voice over internet protocol and high quality audio.</a:t>
            </a:r>
          </a:p>
          <a:p>
            <a:pPr marL="342900" indent="-342900" fontAlgn="base">
              <a:buFont typeface="Arial" panose="020B0604020202020204" pitchFamily="34" charset="0"/>
              <a:buChar char="•"/>
            </a:pPr>
            <a:r>
              <a:rPr lang="en-US" dirty="0">
                <a:solidFill>
                  <a:schemeClr val="tx1"/>
                </a:solidFill>
              </a:rPr>
              <a:t>This standards also provides interoperability between home, business and public environments.</a:t>
            </a:r>
          </a:p>
          <a:p>
            <a:pPr marL="342900" indent="-342900" fontAlgn="base">
              <a:buFont typeface="Arial" panose="020B0604020202020204" pitchFamily="34" charset="0"/>
              <a:buChar char="•"/>
            </a:pPr>
            <a:r>
              <a:rPr lang="en-US" dirty="0">
                <a:solidFill>
                  <a:schemeClr val="tx1"/>
                </a:solidFill>
              </a:rPr>
              <a:t>Networks using 802.11e operate at radio frequencies ranging between 2.4GHz and 2.4835GHz or between 5.75GHz and 5.850GHz.</a:t>
            </a:r>
          </a:p>
          <a:p>
            <a:pPr marL="342900" indent="-342900" fontAlgn="base">
              <a:buFont typeface="Arial" panose="020B0604020202020204" pitchFamily="34" charset="0"/>
              <a:buChar char="•"/>
            </a:pPr>
            <a:r>
              <a:rPr lang="en-US" dirty="0">
                <a:solidFill>
                  <a:schemeClr val="tx1"/>
                </a:solidFill>
              </a:rPr>
              <a:t>This higher frequency ranges accounts for advantages such as more channels, fast data transfer speeds and less chances of interference.</a:t>
            </a:r>
          </a:p>
        </p:txBody>
      </p:sp>
    </p:spTree>
    <p:extLst>
      <p:ext uri="{BB962C8B-B14F-4D97-AF65-F5344CB8AC3E}">
        <p14:creationId xmlns:p14="http://schemas.microsoft.com/office/powerpoint/2010/main" val="8165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IEEE 802.11f</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342900" indent="-342900" fontAlgn="base">
              <a:buFont typeface="Arial" panose="020B0604020202020204" pitchFamily="34" charset="0"/>
              <a:buChar char="•"/>
            </a:pPr>
            <a:r>
              <a:rPr lang="en-IN" dirty="0">
                <a:solidFill>
                  <a:schemeClr val="tx1"/>
                </a:solidFill>
              </a:rPr>
              <a:t>This is still under development.</a:t>
            </a:r>
          </a:p>
          <a:p>
            <a:pPr marL="342900" indent="-342900" fontAlgn="base">
              <a:buFont typeface="Arial" panose="020B0604020202020204" pitchFamily="34" charset="0"/>
              <a:buChar char="•"/>
            </a:pPr>
            <a:r>
              <a:rPr lang="en-IN" dirty="0">
                <a:solidFill>
                  <a:schemeClr val="tx1"/>
                </a:solidFill>
              </a:rPr>
              <a:t>It also know as Inter-Access Point Protocol.</a:t>
            </a:r>
          </a:p>
          <a:p>
            <a:pPr marL="342900" indent="-342900" fontAlgn="base">
              <a:buFont typeface="Arial" panose="020B0604020202020204" pitchFamily="34" charset="0"/>
              <a:buChar char="•"/>
            </a:pPr>
            <a:r>
              <a:rPr lang="en-US" dirty="0">
                <a:solidFill>
                  <a:schemeClr val="tx1"/>
                </a:solidFill>
              </a:rPr>
              <a:t>IEEE 802.11F is a recommendation that describes an optional extension to IEEE 802.11 that provides wireless access point communications among multivendor systems.</a:t>
            </a:r>
          </a:p>
          <a:p>
            <a:pPr marL="342900" indent="-342900" fontAlgn="base">
              <a:buFont typeface="Arial" panose="020B0604020202020204" pitchFamily="34" charset="0"/>
              <a:buChar char="•"/>
            </a:pPr>
            <a:r>
              <a:rPr lang="en-US" dirty="0">
                <a:solidFill>
                  <a:schemeClr val="tx1"/>
                </a:solidFill>
              </a:rPr>
              <a:t>It promises to let users move through an extended wireless LAN having multiple APs from different vendors and maintaining the connection.</a:t>
            </a:r>
            <a:endParaRPr lang="en-IN" dirty="0">
              <a:solidFill>
                <a:schemeClr val="tx1"/>
              </a:solidFill>
            </a:endParaRPr>
          </a:p>
        </p:txBody>
      </p:sp>
    </p:spTree>
    <p:extLst>
      <p:ext uri="{BB962C8B-B14F-4D97-AF65-F5344CB8AC3E}">
        <p14:creationId xmlns:p14="http://schemas.microsoft.com/office/powerpoint/2010/main" val="421678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IEEE 802.11g</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342900" indent="-342900" fontAlgn="base">
              <a:buFont typeface="Arial" panose="020B0604020202020204" pitchFamily="34" charset="0"/>
              <a:buChar char="•"/>
            </a:pPr>
            <a:r>
              <a:rPr lang="en-IN" dirty="0">
                <a:solidFill>
                  <a:schemeClr val="tx1"/>
                </a:solidFill>
              </a:rPr>
              <a:t>It combine the both </a:t>
            </a:r>
            <a:r>
              <a:rPr lang="en-US" dirty="0">
                <a:solidFill>
                  <a:schemeClr val="tx1"/>
                </a:solidFill>
              </a:rPr>
              <a:t>802.11a and 802.11b.</a:t>
            </a:r>
          </a:p>
          <a:p>
            <a:pPr marL="342900" indent="-342900" fontAlgn="base">
              <a:buFont typeface="Arial" panose="020B0604020202020204" pitchFamily="34" charset="0"/>
              <a:buChar char="•"/>
            </a:pPr>
            <a:r>
              <a:rPr lang="en-US" dirty="0">
                <a:solidFill>
                  <a:schemeClr val="tx1"/>
                </a:solidFill>
              </a:rPr>
              <a:t>Developed in 2003</a:t>
            </a:r>
            <a:endParaRPr lang="en-IN" dirty="0">
              <a:solidFill>
                <a:schemeClr val="tx1"/>
              </a:solidFill>
            </a:endParaRPr>
          </a:p>
          <a:p>
            <a:pPr marL="342900" indent="-342900" fontAlgn="base">
              <a:buFont typeface="Arial" panose="020B0604020202020204" pitchFamily="34" charset="0"/>
              <a:buChar char="•"/>
            </a:pPr>
            <a:r>
              <a:rPr lang="en-US" dirty="0">
                <a:solidFill>
                  <a:schemeClr val="tx1"/>
                </a:solidFill>
              </a:rPr>
              <a:t>Supports bandwidth up to 54 Mbps.</a:t>
            </a:r>
          </a:p>
          <a:p>
            <a:pPr marL="342900" indent="-342900" fontAlgn="base">
              <a:buFont typeface="Arial" panose="020B0604020202020204" pitchFamily="34" charset="0"/>
              <a:buChar char="•"/>
            </a:pPr>
            <a:r>
              <a:rPr lang="en-US" dirty="0">
                <a:solidFill>
                  <a:schemeClr val="tx1"/>
                </a:solidFill>
              </a:rPr>
              <a:t>Use 2.4 GHz frequency. </a:t>
            </a:r>
          </a:p>
          <a:p>
            <a:pPr marL="342900" indent="-342900" fontAlgn="base">
              <a:buFont typeface="Arial" panose="020B0604020202020204" pitchFamily="34" charset="0"/>
              <a:buChar char="•"/>
            </a:pPr>
            <a:r>
              <a:rPr lang="en-IN" dirty="0">
                <a:solidFill>
                  <a:schemeClr val="tx1"/>
                </a:solidFill>
              </a:rPr>
              <a:t>Good indoor range of about 150 feet</a:t>
            </a:r>
          </a:p>
          <a:p>
            <a:pPr marL="342900" indent="-342900" fontAlgn="base">
              <a:buFont typeface="Arial" panose="020B0604020202020204" pitchFamily="34" charset="0"/>
              <a:buChar char="•"/>
            </a:pPr>
            <a:r>
              <a:rPr lang="en-IN" dirty="0">
                <a:solidFill>
                  <a:schemeClr val="tx1"/>
                </a:solidFill>
              </a:rPr>
              <a:t>Improved security.</a:t>
            </a:r>
          </a:p>
          <a:p>
            <a:pPr marL="342900" indent="-342900" fontAlgn="base">
              <a:buFont typeface="Arial" panose="020B0604020202020204" pitchFamily="34" charset="0"/>
              <a:buChar char="•"/>
            </a:pPr>
            <a:r>
              <a:rPr lang="en-US" dirty="0">
                <a:solidFill>
                  <a:schemeClr val="tx1"/>
                </a:solidFill>
              </a:rPr>
              <a:t>802.11g is backward compatible with 802.11b</a:t>
            </a:r>
          </a:p>
          <a:p>
            <a:pPr marL="342900" indent="-342900" fontAlgn="base">
              <a:buFont typeface="Arial" panose="020B0604020202020204" pitchFamily="34" charset="0"/>
              <a:buChar char="•"/>
            </a:pPr>
            <a:r>
              <a:rPr lang="en-US" dirty="0">
                <a:solidFill>
                  <a:schemeClr val="tx1"/>
                </a:solidFill>
              </a:rPr>
              <a:t>Low price point.</a:t>
            </a:r>
          </a:p>
          <a:p>
            <a:pPr fontAlgn="base"/>
            <a:r>
              <a:rPr lang="en-US" dirty="0" err="1">
                <a:solidFill>
                  <a:schemeClr val="tx1"/>
                </a:solidFill>
              </a:rPr>
              <a:t>Disadv</a:t>
            </a:r>
            <a:endParaRPr lang="en-US" dirty="0">
              <a:solidFill>
                <a:schemeClr val="tx1"/>
              </a:solidFill>
            </a:endParaRPr>
          </a:p>
          <a:p>
            <a:pPr fontAlgn="base"/>
            <a:r>
              <a:rPr lang="en-US" dirty="0">
                <a:solidFill>
                  <a:schemeClr val="tx1"/>
                </a:solidFill>
              </a:rPr>
              <a:t>Speed </a:t>
            </a:r>
            <a:r>
              <a:rPr lang="en-US">
                <a:solidFill>
                  <a:schemeClr val="tx1"/>
                </a:solidFill>
              </a:rPr>
              <a:t>decreases as </a:t>
            </a:r>
            <a:r>
              <a:rPr lang="en-US" dirty="0">
                <a:solidFill>
                  <a:schemeClr val="tx1"/>
                </a:solidFill>
              </a:rPr>
              <a:t>the distance increase.</a:t>
            </a:r>
            <a:endParaRPr lang="en-IN" dirty="0">
              <a:solidFill>
                <a:schemeClr val="tx1"/>
              </a:solidFill>
            </a:endParaRPr>
          </a:p>
        </p:txBody>
      </p:sp>
    </p:spTree>
    <p:extLst>
      <p:ext uri="{BB962C8B-B14F-4D97-AF65-F5344CB8AC3E}">
        <p14:creationId xmlns:p14="http://schemas.microsoft.com/office/powerpoint/2010/main" val="130107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IEEE 802.11h</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342900" indent="-342900" fontAlgn="base">
              <a:buFont typeface="Arial" panose="020B0604020202020204" pitchFamily="34" charset="0"/>
              <a:buChar char="•"/>
            </a:pPr>
            <a:r>
              <a:rPr lang="en-IN" dirty="0">
                <a:solidFill>
                  <a:schemeClr val="tx1"/>
                </a:solidFill>
              </a:rPr>
              <a:t>This standards is still under development.</a:t>
            </a:r>
          </a:p>
          <a:p>
            <a:pPr marL="342900" indent="-342900" fontAlgn="base">
              <a:buFont typeface="Arial" panose="020B0604020202020204" pitchFamily="34" charset="0"/>
              <a:buChar char="•"/>
            </a:pPr>
            <a:r>
              <a:rPr lang="en-IN" dirty="0">
                <a:solidFill>
                  <a:schemeClr val="tx1"/>
                </a:solidFill>
              </a:rPr>
              <a:t>It enhances the 802.11 MAC standard and 802.11a high speed PHY layer in the 5 GHz band.</a:t>
            </a:r>
          </a:p>
          <a:p>
            <a:pPr marL="342900" indent="-342900" fontAlgn="base">
              <a:buFont typeface="Arial" panose="020B0604020202020204" pitchFamily="34" charset="0"/>
              <a:buChar char="•"/>
            </a:pPr>
            <a:r>
              <a:rPr lang="en-US" dirty="0">
                <a:solidFill>
                  <a:schemeClr val="tx1"/>
                </a:solidFill>
              </a:rPr>
              <a:t>It solves problems like interference with satellites and radar using the same 5 GHz frequency band.</a:t>
            </a:r>
          </a:p>
          <a:p>
            <a:pPr marL="342900" indent="-342900" fontAlgn="base">
              <a:buFont typeface="Arial" panose="020B0604020202020204" pitchFamily="34" charset="0"/>
              <a:buChar char="•"/>
            </a:pPr>
            <a:r>
              <a:rPr lang="en-US" dirty="0">
                <a:solidFill>
                  <a:schemeClr val="tx1"/>
                </a:solidFill>
              </a:rPr>
              <a:t>It was originally designed to address European regulations but is now applicable in many other countries.</a:t>
            </a:r>
          </a:p>
          <a:p>
            <a:pPr marL="342900" indent="-342900" fontAlgn="base">
              <a:buFont typeface="Arial" panose="020B0604020202020204" pitchFamily="34" charset="0"/>
              <a:buChar char="•"/>
            </a:pPr>
            <a:r>
              <a:rPr lang="en-US" dirty="0">
                <a:solidFill>
                  <a:schemeClr val="tx1"/>
                </a:solidFill>
              </a:rPr>
              <a:t>It has been integrated into the full IEEE 802.11-2007 standard.</a:t>
            </a:r>
            <a:endParaRPr lang="en-IN" dirty="0">
              <a:solidFill>
                <a:schemeClr val="tx1"/>
              </a:solidFill>
            </a:endParaRPr>
          </a:p>
        </p:txBody>
      </p:sp>
    </p:spTree>
    <p:extLst>
      <p:ext uri="{BB962C8B-B14F-4D97-AF65-F5344CB8AC3E}">
        <p14:creationId xmlns:p14="http://schemas.microsoft.com/office/powerpoint/2010/main" val="260504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IEEE 802.11n</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342900" indent="-342900" fontAlgn="base">
              <a:buFont typeface="Arial" panose="020B0604020202020204" pitchFamily="34" charset="0"/>
              <a:buChar char="•"/>
            </a:pPr>
            <a:r>
              <a:rPr lang="en-US" dirty="0">
                <a:solidFill>
                  <a:schemeClr val="tx1"/>
                </a:solidFill>
              </a:rPr>
              <a:t>IEEE 802.11n is a wireless-networking standard that uses multiple antennas to increase data rates. </a:t>
            </a:r>
          </a:p>
          <a:p>
            <a:pPr marL="342900" indent="-342900" fontAlgn="base">
              <a:buFont typeface="Arial" panose="020B0604020202020204" pitchFamily="34" charset="0"/>
              <a:buChar char="•"/>
            </a:pPr>
            <a:r>
              <a:rPr lang="en-US" dirty="0">
                <a:solidFill>
                  <a:schemeClr val="tx1"/>
                </a:solidFill>
              </a:rPr>
              <a:t>802.11n is four to five times faster then 802.11a or 802.11g, and perhaps 20 times faster then 802.11b.</a:t>
            </a:r>
          </a:p>
          <a:p>
            <a:pPr marL="342900" indent="-342900" fontAlgn="base">
              <a:buFont typeface="Arial" panose="020B0604020202020204" pitchFamily="34" charset="0"/>
              <a:buChar char="•"/>
            </a:pPr>
            <a:r>
              <a:rPr lang="en-IN" dirty="0">
                <a:solidFill>
                  <a:schemeClr val="tx1"/>
                </a:solidFill>
              </a:rPr>
              <a:t>Data transmission rate of 100Mbps.</a:t>
            </a:r>
          </a:p>
          <a:p>
            <a:pPr marL="342900" indent="-342900" fontAlgn="base">
              <a:buFont typeface="Arial" panose="020B0604020202020204" pitchFamily="34" charset="0"/>
              <a:buChar char="•"/>
            </a:pPr>
            <a:r>
              <a:rPr lang="en-US" dirty="0">
                <a:solidFill>
                  <a:schemeClr val="tx1"/>
                </a:solidFill>
              </a:rPr>
              <a:t>IEEE 802.11n builds on previous 802.11 standards by adding multiple-input multiple-output (MIMO) and security improvements, among other features.</a:t>
            </a:r>
          </a:p>
          <a:p>
            <a:pPr marL="342900" indent="-342900" fontAlgn="base">
              <a:buFont typeface="Arial" panose="020B0604020202020204" pitchFamily="34" charset="0"/>
              <a:buChar char="•"/>
            </a:pPr>
            <a:r>
              <a:rPr lang="en-US" dirty="0">
                <a:solidFill>
                  <a:schemeClr val="tx1"/>
                </a:solidFill>
              </a:rPr>
              <a:t>It can be used in the 2.4 GHz or 5 GHz frequency bands.</a:t>
            </a:r>
            <a:endParaRPr lang="en-IN" dirty="0">
              <a:solidFill>
                <a:schemeClr val="tx1"/>
              </a:solidFill>
            </a:endParaRPr>
          </a:p>
        </p:txBody>
      </p:sp>
    </p:spTree>
    <p:extLst>
      <p:ext uri="{BB962C8B-B14F-4D97-AF65-F5344CB8AC3E}">
        <p14:creationId xmlns:p14="http://schemas.microsoft.com/office/powerpoint/2010/main" val="1233503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IEEE 802.11p</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342900" indent="-342900" fontAlgn="base">
              <a:buFont typeface="Arial" panose="020B0604020202020204" pitchFamily="34" charset="0"/>
              <a:buChar char="•"/>
            </a:pPr>
            <a:r>
              <a:rPr lang="en-US" dirty="0">
                <a:solidFill>
                  <a:schemeClr val="tx1"/>
                </a:solidFill>
              </a:rPr>
              <a:t>IEEE 802.11p is an approved amendment to the IEEE 802.11 standard to add wireless access in vehicular environments (WAVE).</a:t>
            </a:r>
          </a:p>
          <a:p>
            <a:pPr marL="342900" indent="-342900" fontAlgn="base">
              <a:buFont typeface="Arial" panose="020B0604020202020204" pitchFamily="34" charset="0"/>
              <a:buChar char="•"/>
            </a:pPr>
            <a:r>
              <a:rPr lang="en-US" dirty="0">
                <a:solidFill>
                  <a:schemeClr val="tx1"/>
                </a:solidFill>
              </a:rPr>
              <a:t>It defines enhancements to 802.11 required to support Intelligent Transportation Systems (ITS) applications.</a:t>
            </a:r>
          </a:p>
          <a:p>
            <a:pPr marL="342900" indent="-342900" fontAlgn="base">
              <a:buFont typeface="Arial" panose="020B0604020202020204" pitchFamily="34" charset="0"/>
              <a:buChar char="•"/>
            </a:pPr>
            <a:r>
              <a:rPr lang="en-US" dirty="0">
                <a:solidFill>
                  <a:schemeClr val="tx1"/>
                </a:solidFill>
              </a:rPr>
              <a:t>This includes data exchange between high-speed vehicles and between the vehicles and the roadside infrastructure, so called V2X communication, in the licensed ITS band of 5.9 GHz (5.85-5.925 GHz).</a:t>
            </a:r>
          </a:p>
          <a:p>
            <a:pPr marL="342900" indent="-342900" fontAlgn="base">
              <a:buFont typeface="Arial" panose="020B0604020202020204" pitchFamily="34" charset="0"/>
              <a:buChar char="•"/>
            </a:pPr>
            <a:r>
              <a:rPr lang="en-IN" dirty="0">
                <a:solidFill>
                  <a:schemeClr val="tx1"/>
                </a:solidFill>
              </a:rPr>
              <a:t>802.11p will be used for the dedicated short range communications for vehicular environment for vehicle-based communication networks, particularly for applications such as toll collection, vehicle safety services, and communication transactions via cars. The ultimate vision is a nationwide network that enables communication between vehicles and roadside Aps or other vehicles.</a:t>
            </a:r>
          </a:p>
        </p:txBody>
      </p:sp>
    </p:spTree>
    <p:extLst>
      <p:ext uri="{BB962C8B-B14F-4D97-AF65-F5344CB8AC3E}">
        <p14:creationId xmlns:p14="http://schemas.microsoft.com/office/powerpoint/2010/main" val="388643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Wireless Local Area Network(WLAN)</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457200" indent="-457200">
              <a:buFont typeface="Wingdings" panose="05000000000000000000" pitchFamily="2" charset="2"/>
              <a:buChar char="Ø"/>
            </a:pPr>
            <a:r>
              <a:rPr lang="en-US" sz="2100" dirty="0">
                <a:solidFill>
                  <a:schemeClr val="tx1"/>
                </a:solidFill>
              </a:rPr>
              <a:t>A wireless local area network (WLAN) is a wireless computer network that links two or more devices using wireless communication within a limited area such as a home, school, computer laboratory, or office building</a:t>
            </a:r>
          </a:p>
          <a:p>
            <a:pPr marL="457200" indent="-457200">
              <a:buFont typeface="Wingdings" panose="05000000000000000000" pitchFamily="2" charset="2"/>
              <a:buChar char="Ø"/>
            </a:pPr>
            <a:r>
              <a:rPr lang="en-US" sz="2100" dirty="0">
                <a:solidFill>
                  <a:schemeClr val="tx1"/>
                </a:solidFill>
              </a:rPr>
              <a:t>The networks that cover a distance of 10-500m are called WLAN.</a:t>
            </a:r>
          </a:p>
          <a:p>
            <a:pPr marL="457200" indent="-457200">
              <a:buFont typeface="Wingdings" panose="05000000000000000000" pitchFamily="2" charset="2"/>
              <a:buChar char="Ø"/>
            </a:pPr>
            <a:r>
              <a:rPr lang="en-IN" sz="2100" dirty="0">
                <a:solidFill>
                  <a:schemeClr val="tx1"/>
                </a:solidFill>
              </a:rPr>
              <a:t>The network that cover offices and buildings about 50-500 m distance and require communication between different database servers, wireless nodes, printers, etc. </a:t>
            </a:r>
          </a:p>
          <a:p>
            <a:pPr marL="457200" indent="-457200">
              <a:buFont typeface="Wingdings" panose="05000000000000000000" pitchFamily="2" charset="2"/>
              <a:buChar char="Ø"/>
            </a:pPr>
            <a:r>
              <a:rPr lang="en-IN" sz="2100" dirty="0">
                <a:solidFill>
                  <a:schemeClr val="tx1"/>
                </a:solidFill>
              </a:rPr>
              <a:t>WLAN are gaining significant importance in business and academic environments.</a:t>
            </a:r>
          </a:p>
          <a:p>
            <a:pPr marL="457200" indent="-457200">
              <a:buFont typeface="Wingdings" panose="05000000000000000000" pitchFamily="2" charset="2"/>
              <a:buChar char="Ø"/>
            </a:pPr>
            <a:r>
              <a:rPr lang="en-US" sz="2100" dirty="0">
                <a:solidFill>
                  <a:schemeClr val="tx1"/>
                </a:solidFill>
              </a:rPr>
              <a:t>A WLAN is sometimes call a local area wireless network (LAWN).</a:t>
            </a:r>
          </a:p>
          <a:p>
            <a:pPr marL="457200" indent="-457200">
              <a:buFont typeface="Wingdings" panose="05000000000000000000" pitchFamily="2" charset="2"/>
              <a:buChar char="Ø"/>
            </a:pPr>
            <a:r>
              <a:rPr lang="en-US" sz="2100" dirty="0">
                <a:solidFill>
                  <a:schemeClr val="tx1"/>
                </a:solidFill>
              </a:rPr>
              <a:t>It use </a:t>
            </a:r>
            <a:r>
              <a:rPr lang="en-IN" sz="2100" dirty="0">
                <a:solidFill>
                  <a:schemeClr val="tx1"/>
                </a:solidFill>
              </a:rPr>
              <a:t>high-frequency radio waves.</a:t>
            </a:r>
            <a:endParaRPr lang="en-US" sz="2100" dirty="0">
              <a:solidFill>
                <a:schemeClr val="tx1"/>
              </a:solidFill>
            </a:endParaRPr>
          </a:p>
        </p:txBody>
      </p:sp>
    </p:spTree>
    <p:extLst>
      <p:ext uri="{BB962C8B-B14F-4D97-AF65-F5344CB8AC3E}">
        <p14:creationId xmlns:p14="http://schemas.microsoft.com/office/powerpoint/2010/main" val="2382487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WLAN Applications</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lnSpcReduction="10000"/>
          </a:bodyPr>
          <a:lstStyle/>
          <a:p>
            <a:pPr marL="342900" indent="-342900" fontAlgn="base">
              <a:buFont typeface="Arial" panose="020B0604020202020204" pitchFamily="34" charset="0"/>
              <a:buChar char="•"/>
            </a:pPr>
            <a:r>
              <a:rPr lang="en-US" dirty="0">
                <a:solidFill>
                  <a:schemeClr val="tx1"/>
                </a:solidFill>
              </a:rPr>
              <a:t>A home area network (HAN) is a network that is deployed and operated within a small boundary, typically a house or small office/home office</a:t>
            </a:r>
            <a:r>
              <a:rPr lang="en-US" dirty="0"/>
              <a:t> </a:t>
            </a:r>
          </a:p>
          <a:p>
            <a:pPr marL="342900" indent="-342900" fontAlgn="base">
              <a:buFont typeface="Arial" panose="020B0604020202020204" pitchFamily="34" charset="0"/>
              <a:buChar char="•"/>
            </a:pPr>
            <a:r>
              <a:rPr lang="en-US" dirty="0">
                <a:solidFill>
                  <a:schemeClr val="tx1"/>
                </a:solidFill>
              </a:rPr>
              <a:t>There are four specific approaches that companies have been taking in the development of home networks: wiring a home with ethernet cabling, phonelines, power lines and wireless devices for internet.</a:t>
            </a:r>
          </a:p>
          <a:p>
            <a:pPr marL="342900" indent="-342900" fontAlgn="base">
              <a:buFont typeface="Arial" panose="020B0604020202020204" pitchFamily="34" charset="0"/>
              <a:buChar char="•"/>
            </a:pPr>
            <a:r>
              <a:rPr lang="en-US" dirty="0">
                <a:solidFill>
                  <a:schemeClr val="tx1"/>
                </a:solidFill>
              </a:rPr>
              <a:t>Many of the industry see wireless as the single most effective technology for integrating into a home.</a:t>
            </a:r>
          </a:p>
          <a:p>
            <a:pPr marL="342900" indent="-342900" fontAlgn="base">
              <a:buFont typeface="Arial" panose="020B0604020202020204" pitchFamily="34" charset="0"/>
              <a:buChar char="•"/>
            </a:pPr>
            <a:r>
              <a:rPr lang="en-US" dirty="0">
                <a:solidFill>
                  <a:schemeClr val="tx1"/>
                </a:solidFill>
              </a:rPr>
              <a:t>The possible applications that can be networked are television, radio, VCD player, PDAs, laptop, desktop etc.</a:t>
            </a:r>
          </a:p>
          <a:p>
            <a:pPr marL="342900" indent="-342900" fontAlgn="base">
              <a:buFont typeface="Arial" panose="020B0604020202020204" pitchFamily="34" charset="0"/>
              <a:buChar char="•"/>
            </a:pPr>
            <a:r>
              <a:rPr lang="en-IN" dirty="0">
                <a:solidFill>
                  <a:schemeClr val="tx1"/>
                </a:solidFill>
              </a:rPr>
              <a:t>Home networking allows interconnection among the multimedia content devices.</a:t>
            </a:r>
          </a:p>
          <a:p>
            <a:pPr marL="342900" indent="-342900" fontAlgn="base">
              <a:buFont typeface="Arial" panose="020B0604020202020204" pitchFamily="34" charset="0"/>
              <a:buChar char="•"/>
            </a:pPr>
            <a:r>
              <a:rPr lang="en-IN" dirty="0">
                <a:solidFill>
                  <a:schemeClr val="tx1"/>
                </a:solidFill>
              </a:rPr>
              <a:t>The home is connected to outside world through a broadband link.</a:t>
            </a:r>
          </a:p>
          <a:p>
            <a:pPr marL="342900" indent="-342900" fontAlgn="base">
              <a:buFont typeface="Arial" panose="020B0604020202020204" pitchFamily="34" charset="0"/>
              <a:buChar char="•"/>
            </a:pPr>
            <a:r>
              <a:rPr lang="en-US" dirty="0">
                <a:solidFill>
                  <a:schemeClr val="tx1"/>
                </a:solidFill>
              </a:rPr>
              <a:t>A HAN also may include other devices, such as a fax, printer, scanner or small network attached storage that is shared by all host devices.</a:t>
            </a:r>
          </a:p>
          <a:p>
            <a:pPr marL="342900" indent="-342900" fontAlgn="base">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94835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WLAN Applications</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678555"/>
          </a:xfrm>
        </p:spPr>
        <p:txBody>
          <a:bodyPr>
            <a:normAutofit/>
          </a:bodyPr>
          <a:lstStyle/>
          <a:p>
            <a:pPr marL="571500" indent="-571500" fontAlgn="base">
              <a:buFont typeface="Arial" panose="020B0604020202020204" pitchFamily="34" charset="0"/>
              <a:buChar char="•"/>
            </a:pPr>
            <a:r>
              <a:rPr lang="en-US" sz="3600" dirty="0">
                <a:solidFill>
                  <a:schemeClr val="tx1"/>
                </a:solidFill>
              </a:rPr>
              <a:t>Home Area Network</a:t>
            </a:r>
          </a:p>
          <a:p>
            <a:pPr marL="742950" lvl="1" indent="-285750" fontAlgn="base">
              <a:buFont typeface="Arial" panose="020B0604020202020204" pitchFamily="34" charset="0"/>
              <a:buChar char="•"/>
            </a:pPr>
            <a:r>
              <a:rPr lang="en-US" dirty="0">
                <a:solidFill>
                  <a:schemeClr val="tx1"/>
                </a:solidFill>
              </a:rPr>
              <a:t>Deployed and operated within a small boundary</a:t>
            </a:r>
          </a:p>
          <a:p>
            <a:pPr marL="742950" lvl="1" indent="-285750" fontAlgn="base">
              <a:buFont typeface="Arial" panose="020B0604020202020204" pitchFamily="34" charset="0"/>
              <a:buChar char="•"/>
            </a:pPr>
            <a:r>
              <a:rPr lang="en-US" dirty="0">
                <a:solidFill>
                  <a:schemeClr val="tx1"/>
                </a:solidFill>
              </a:rPr>
              <a:t>Most effective technology.</a:t>
            </a:r>
          </a:p>
          <a:p>
            <a:pPr marL="742950" lvl="1" indent="-285750" fontAlgn="base">
              <a:buFont typeface="Arial" panose="020B0604020202020204" pitchFamily="34" charset="0"/>
              <a:buChar char="•"/>
            </a:pPr>
            <a:r>
              <a:rPr lang="en-US" dirty="0">
                <a:solidFill>
                  <a:schemeClr val="tx1"/>
                </a:solidFill>
              </a:rPr>
              <a:t>The possible applications  of HAN</a:t>
            </a:r>
          </a:p>
          <a:p>
            <a:pPr marL="742950" lvl="1" indent="-285750" fontAlgn="base">
              <a:buFont typeface="Arial" panose="020B0604020202020204" pitchFamily="34" charset="0"/>
              <a:buChar char="•"/>
            </a:pPr>
            <a:r>
              <a:rPr lang="en-IN" dirty="0">
                <a:solidFill>
                  <a:schemeClr val="tx1"/>
                </a:solidFill>
              </a:rPr>
              <a:t>Allows interconnection.</a:t>
            </a:r>
          </a:p>
          <a:p>
            <a:pPr marL="742950" lvl="1" indent="-285750" fontAlgn="base">
              <a:buFont typeface="Arial" panose="020B0604020202020204" pitchFamily="34" charset="0"/>
              <a:buChar char="•"/>
            </a:pPr>
            <a:r>
              <a:rPr lang="en-IN" dirty="0">
                <a:solidFill>
                  <a:schemeClr val="tx1"/>
                </a:solidFill>
              </a:rPr>
              <a:t>Outside world connection is also possible.</a:t>
            </a:r>
          </a:p>
          <a:p>
            <a:pPr marL="742950" lvl="1" indent="-285750" fontAlgn="base">
              <a:buFont typeface="Arial" panose="020B0604020202020204" pitchFamily="34" charset="0"/>
              <a:buChar char="•"/>
            </a:pPr>
            <a:r>
              <a:rPr lang="en-IN" dirty="0">
                <a:solidFill>
                  <a:schemeClr val="tx1"/>
                </a:solidFill>
              </a:rPr>
              <a:t>All devices are connected via AP.</a:t>
            </a:r>
          </a:p>
          <a:p>
            <a:pPr marL="742950" lvl="1" indent="-285750" fontAlgn="base">
              <a:buFont typeface="Arial" panose="020B0604020202020204" pitchFamily="34" charset="0"/>
              <a:buChar char="•"/>
            </a:pPr>
            <a:r>
              <a:rPr lang="en-IN" dirty="0">
                <a:solidFill>
                  <a:schemeClr val="tx1"/>
                </a:solidFill>
              </a:rPr>
              <a:t>It use ADSL and DSL method.</a:t>
            </a:r>
          </a:p>
          <a:p>
            <a:pPr lvl="1" fontAlgn="base"/>
            <a:r>
              <a:rPr lang="en-IN" dirty="0">
                <a:solidFill>
                  <a:schemeClr val="tx1"/>
                </a:solidFill>
              </a:rPr>
              <a:t>Benefits of HAN</a:t>
            </a:r>
          </a:p>
          <a:p>
            <a:pPr marL="1085850" lvl="2" indent="-171450" fontAlgn="base">
              <a:buFont typeface="Arial" panose="020B0604020202020204" pitchFamily="34" charset="0"/>
              <a:buChar char="•"/>
            </a:pPr>
            <a:r>
              <a:rPr lang="en-IN" sz="2000" dirty="0">
                <a:solidFill>
                  <a:schemeClr val="tx1"/>
                </a:solidFill>
              </a:rPr>
              <a:t>Accessibility</a:t>
            </a:r>
          </a:p>
          <a:p>
            <a:pPr marL="1085850" lvl="2" indent="-171450" fontAlgn="base">
              <a:buFont typeface="Arial" panose="020B0604020202020204" pitchFamily="34" charset="0"/>
              <a:buChar char="•"/>
            </a:pPr>
            <a:r>
              <a:rPr lang="en-IN" sz="2000" dirty="0">
                <a:solidFill>
                  <a:schemeClr val="tx1"/>
                </a:solidFill>
              </a:rPr>
              <a:t>Security</a:t>
            </a:r>
          </a:p>
          <a:p>
            <a:pPr marL="1085850" lvl="2" indent="-171450" fontAlgn="base">
              <a:buFont typeface="Arial" panose="020B0604020202020204" pitchFamily="34" charset="0"/>
              <a:buChar char="•"/>
            </a:pPr>
            <a:r>
              <a:rPr lang="en-IN" sz="2000" dirty="0">
                <a:solidFill>
                  <a:schemeClr val="tx1"/>
                </a:solidFill>
              </a:rPr>
              <a:t>Resources sharing</a:t>
            </a:r>
          </a:p>
          <a:p>
            <a:pPr marL="1085850" lvl="2" indent="-171450" fontAlgn="base">
              <a:buFont typeface="Arial" panose="020B0604020202020204" pitchFamily="34" charset="0"/>
              <a:buChar char="•"/>
            </a:pPr>
            <a:r>
              <a:rPr lang="en-IN" sz="2000" dirty="0">
                <a:solidFill>
                  <a:schemeClr val="tx1"/>
                </a:solidFill>
              </a:rPr>
              <a:t>Security</a:t>
            </a:r>
          </a:p>
          <a:p>
            <a:pPr marL="1085850" lvl="2" indent="-171450" fontAlgn="base">
              <a:buFont typeface="Arial" panose="020B0604020202020204" pitchFamily="34" charset="0"/>
              <a:buChar char="•"/>
            </a:pPr>
            <a:r>
              <a:rPr lang="en-IN" sz="2000" dirty="0">
                <a:solidFill>
                  <a:schemeClr val="tx1"/>
                </a:solidFill>
              </a:rPr>
              <a:t>Cost saving</a:t>
            </a:r>
          </a:p>
          <a:p>
            <a:pPr marL="1085850" lvl="2" indent="-171450" fontAlgn="base">
              <a:buFont typeface="Arial" panose="020B0604020202020204" pitchFamily="34" charset="0"/>
              <a:buChar char="•"/>
            </a:pPr>
            <a:r>
              <a:rPr lang="en-IN" sz="1400" dirty="0">
                <a:solidFill>
                  <a:schemeClr val="tx1"/>
                </a:solidFill>
              </a:rPr>
              <a:t>Multiple users </a:t>
            </a:r>
          </a:p>
          <a:p>
            <a:pPr lvl="1" fontAlgn="base"/>
            <a:endParaRPr lang="en-IN" sz="1600" dirty="0">
              <a:solidFill>
                <a:schemeClr val="tx1"/>
              </a:solidFill>
            </a:endParaRPr>
          </a:p>
          <a:p>
            <a:pPr marL="628650" lvl="1" indent="-171450" fontAlgn="base">
              <a:buFont typeface="Arial" panose="020B0604020202020204" pitchFamily="34" charset="0"/>
              <a:buChar char="•"/>
            </a:pPr>
            <a:endParaRPr lang="en-IN" sz="1600" dirty="0">
              <a:solidFill>
                <a:schemeClr val="tx1"/>
              </a:solidFill>
            </a:endParaRPr>
          </a:p>
        </p:txBody>
      </p:sp>
    </p:spTree>
    <p:extLst>
      <p:ext uri="{BB962C8B-B14F-4D97-AF65-F5344CB8AC3E}">
        <p14:creationId xmlns:p14="http://schemas.microsoft.com/office/powerpoint/2010/main" val="384275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96F1-E2E1-4271-B87A-8B0550FC7B3F}"/>
              </a:ext>
            </a:extLst>
          </p:cNvPr>
          <p:cNvSpPr>
            <a:spLocks noGrp="1"/>
          </p:cNvSpPr>
          <p:nvPr>
            <p:ph type="title"/>
          </p:nvPr>
        </p:nvSpPr>
        <p:spPr>
          <a:xfrm>
            <a:off x="839788" y="457200"/>
            <a:ext cx="3932237" cy="722243"/>
          </a:xfrm>
        </p:spPr>
        <p:txBody>
          <a:bodyPr/>
          <a:lstStyle/>
          <a:p>
            <a:r>
              <a:rPr lang="en-IN" dirty="0"/>
              <a:t>Cont.</a:t>
            </a:r>
          </a:p>
        </p:txBody>
      </p:sp>
      <p:sp>
        <p:nvSpPr>
          <p:cNvPr id="4" name="Text Placeholder 3">
            <a:extLst>
              <a:ext uri="{FF2B5EF4-FFF2-40B4-BE49-F238E27FC236}">
                <a16:creationId xmlns:a16="http://schemas.microsoft.com/office/drawing/2014/main" id="{035C1CB1-CC17-4B88-9D73-DE5D191D66C6}"/>
              </a:ext>
            </a:extLst>
          </p:cNvPr>
          <p:cNvSpPr>
            <a:spLocks noGrp="1"/>
          </p:cNvSpPr>
          <p:nvPr>
            <p:ph type="body" sz="half" idx="2"/>
          </p:nvPr>
        </p:nvSpPr>
        <p:spPr>
          <a:xfrm>
            <a:off x="839788" y="1179443"/>
            <a:ext cx="3932237" cy="4689546"/>
          </a:xfrm>
        </p:spPr>
        <p:txBody>
          <a:bodyPr>
            <a:normAutofit/>
          </a:bodyPr>
          <a:lstStyle/>
          <a:p>
            <a:pPr marL="342900" indent="-342900">
              <a:buFont typeface="Arial" panose="020B0604020202020204" pitchFamily="34" charset="0"/>
              <a:buChar char="•"/>
            </a:pPr>
            <a:endParaRPr lang="en-IN" sz="2000" dirty="0"/>
          </a:p>
        </p:txBody>
      </p:sp>
      <p:sp>
        <p:nvSpPr>
          <p:cNvPr id="7" name="Picture Placeholder 6">
            <a:extLst>
              <a:ext uri="{FF2B5EF4-FFF2-40B4-BE49-F238E27FC236}">
                <a16:creationId xmlns:a16="http://schemas.microsoft.com/office/drawing/2014/main" id="{8891A6BF-4BF7-45FD-ACC9-66C77CC4EE2B}"/>
              </a:ext>
            </a:extLst>
          </p:cNvPr>
          <p:cNvSpPr>
            <a:spLocks noGrp="1"/>
          </p:cNvSpPr>
          <p:nvPr>
            <p:ph type="pic" idx="1"/>
          </p:nvPr>
        </p:nvSpPr>
        <p:spPr/>
      </p:sp>
      <p:pic>
        <p:nvPicPr>
          <p:cNvPr id="8" name="Picture 7">
            <a:extLst>
              <a:ext uri="{FF2B5EF4-FFF2-40B4-BE49-F238E27FC236}">
                <a16:creationId xmlns:a16="http://schemas.microsoft.com/office/drawing/2014/main" id="{E452F93A-F4BB-4A50-BDB6-74E98AA2476D}"/>
              </a:ext>
            </a:extLst>
          </p:cNvPr>
          <p:cNvPicPr>
            <a:picLocks noChangeAspect="1"/>
          </p:cNvPicPr>
          <p:nvPr/>
        </p:nvPicPr>
        <p:blipFill rotWithShape="1">
          <a:blip r:embed="rId2"/>
          <a:srcRect l="10109" t="33035" r="46196" b="20373"/>
          <a:stretch/>
        </p:blipFill>
        <p:spPr>
          <a:xfrm>
            <a:off x="0" y="0"/>
            <a:ext cx="11950150" cy="6147285"/>
          </a:xfrm>
          <a:prstGeom prst="rect">
            <a:avLst/>
          </a:prstGeom>
        </p:spPr>
      </p:pic>
    </p:spTree>
    <p:extLst>
      <p:ext uri="{BB962C8B-B14F-4D97-AF65-F5344CB8AC3E}">
        <p14:creationId xmlns:p14="http://schemas.microsoft.com/office/powerpoint/2010/main" val="343020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83E2-8266-4274-B867-252593118303}"/>
              </a:ext>
            </a:extLst>
          </p:cNvPr>
          <p:cNvSpPr>
            <a:spLocks noGrp="1"/>
          </p:cNvSpPr>
          <p:nvPr>
            <p:ph type="title"/>
          </p:nvPr>
        </p:nvSpPr>
        <p:spPr>
          <a:xfrm>
            <a:off x="831850" y="1"/>
            <a:ext cx="10515600" cy="768350"/>
          </a:xfrm>
        </p:spPr>
        <p:txBody>
          <a:bodyPr>
            <a:normAutofit/>
          </a:bodyPr>
          <a:lstStyle/>
          <a:p>
            <a:r>
              <a:rPr lang="en-IN" sz="3200" dirty="0"/>
              <a:t>Designing Requirements of WLAN</a:t>
            </a:r>
          </a:p>
        </p:txBody>
      </p:sp>
      <p:sp>
        <p:nvSpPr>
          <p:cNvPr id="3" name="Text Placeholder 2">
            <a:extLst>
              <a:ext uri="{FF2B5EF4-FFF2-40B4-BE49-F238E27FC236}">
                <a16:creationId xmlns:a16="http://schemas.microsoft.com/office/drawing/2014/main" id="{45F3F495-EE80-42B3-849B-1D0DEAC3E08F}"/>
              </a:ext>
            </a:extLst>
          </p:cNvPr>
          <p:cNvSpPr>
            <a:spLocks noGrp="1"/>
          </p:cNvSpPr>
          <p:nvPr>
            <p:ph type="body" idx="1"/>
          </p:nvPr>
        </p:nvSpPr>
        <p:spPr>
          <a:xfrm>
            <a:off x="831850" y="927652"/>
            <a:ext cx="10515600" cy="5161999"/>
          </a:xfrm>
        </p:spPr>
        <p:txBody>
          <a:bodyPr/>
          <a:lstStyle/>
          <a:p>
            <a:pPr marL="342900" indent="-342900">
              <a:buFont typeface="Arial" panose="020B0604020202020204" pitchFamily="34" charset="0"/>
              <a:buChar char="•"/>
            </a:pPr>
            <a:r>
              <a:rPr lang="en-IN" dirty="0">
                <a:solidFill>
                  <a:schemeClr val="tx1"/>
                </a:solidFill>
              </a:rPr>
              <a:t>Range and coverage</a:t>
            </a:r>
          </a:p>
          <a:p>
            <a:pPr marL="342900" indent="-342900">
              <a:buFont typeface="Arial" panose="020B0604020202020204" pitchFamily="34" charset="0"/>
              <a:buChar char="•"/>
            </a:pPr>
            <a:r>
              <a:rPr lang="en-IN" dirty="0">
                <a:solidFill>
                  <a:schemeClr val="tx1"/>
                </a:solidFill>
              </a:rPr>
              <a:t>Throughput</a:t>
            </a:r>
          </a:p>
          <a:p>
            <a:pPr marL="342900" indent="-342900">
              <a:buFont typeface="Arial" panose="020B0604020202020204" pitchFamily="34" charset="0"/>
              <a:buChar char="•"/>
            </a:pPr>
            <a:r>
              <a:rPr lang="en-IN" dirty="0">
                <a:solidFill>
                  <a:schemeClr val="tx1"/>
                </a:solidFill>
              </a:rPr>
              <a:t>Integrity and reliability</a:t>
            </a:r>
          </a:p>
          <a:p>
            <a:pPr marL="342900" indent="-342900">
              <a:buFont typeface="Arial" panose="020B0604020202020204" pitchFamily="34" charset="0"/>
              <a:buChar char="•"/>
            </a:pPr>
            <a:r>
              <a:rPr lang="en-IN" dirty="0">
                <a:solidFill>
                  <a:schemeClr val="tx1"/>
                </a:solidFill>
              </a:rPr>
              <a:t>Compatibility</a:t>
            </a:r>
          </a:p>
          <a:p>
            <a:pPr marL="342900" indent="-342900">
              <a:buFont typeface="Arial" panose="020B0604020202020204" pitchFamily="34" charset="0"/>
              <a:buChar char="•"/>
            </a:pPr>
            <a:r>
              <a:rPr lang="en-IN" dirty="0">
                <a:solidFill>
                  <a:schemeClr val="tx1"/>
                </a:solidFill>
              </a:rPr>
              <a:t>Interoperability</a:t>
            </a:r>
          </a:p>
          <a:p>
            <a:pPr marL="342900" indent="-342900">
              <a:buFont typeface="Arial" panose="020B0604020202020204" pitchFamily="34" charset="0"/>
              <a:buChar char="•"/>
            </a:pPr>
            <a:r>
              <a:rPr lang="en-IN" dirty="0">
                <a:solidFill>
                  <a:schemeClr val="tx1"/>
                </a:solidFill>
              </a:rPr>
              <a:t>Licensing issues</a:t>
            </a:r>
          </a:p>
          <a:p>
            <a:pPr marL="342900" indent="-342900">
              <a:buFont typeface="Arial" panose="020B0604020202020204" pitchFamily="34" charset="0"/>
              <a:buChar char="•"/>
            </a:pPr>
            <a:r>
              <a:rPr lang="en-IN" dirty="0">
                <a:solidFill>
                  <a:schemeClr val="tx1"/>
                </a:solidFill>
              </a:rPr>
              <a:t>Security</a:t>
            </a:r>
          </a:p>
          <a:p>
            <a:pPr marL="342900" indent="-342900">
              <a:buFont typeface="Arial" panose="020B0604020202020204" pitchFamily="34" charset="0"/>
              <a:buChar char="•"/>
            </a:pPr>
            <a:r>
              <a:rPr lang="en-IN" dirty="0">
                <a:solidFill>
                  <a:schemeClr val="tx1"/>
                </a:solidFill>
              </a:rPr>
              <a:t>Cost</a:t>
            </a:r>
          </a:p>
          <a:p>
            <a:pPr marL="342900" indent="-342900">
              <a:buFont typeface="Arial" panose="020B0604020202020204" pitchFamily="34" charset="0"/>
              <a:buChar char="•"/>
            </a:pPr>
            <a:r>
              <a:rPr lang="en-IN" dirty="0">
                <a:solidFill>
                  <a:schemeClr val="tx1"/>
                </a:solidFill>
              </a:rPr>
              <a:t>Scalability</a:t>
            </a:r>
          </a:p>
          <a:p>
            <a:pPr marL="342900" indent="-342900">
              <a:buFont typeface="Arial" panose="020B0604020202020204" pitchFamily="34" charset="0"/>
              <a:buChar char="•"/>
            </a:pPr>
            <a:r>
              <a:rPr lang="en-IN" dirty="0">
                <a:solidFill>
                  <a:schemeClr val="tx1"/>
                </a:solidFill>
              </a:rPr>
              <a:t>Battery life</a:t>
            </a:r>
          </a:p>
          <a:p>
            <a:pPr marL="342900" indent="-342900">
              <a:buFont typeface="Arial" panose="020B0604020202020204" pitchFamily="34" charset="0"/>
              <a:buChar char="•"/>
            </a:pPr>
            <a:r>
              <a:rPr lang="en-IN" dirty="0">
                <a:solidFill>
                  <a:schemeClr val="tx1"/>
                </a:solidFill>
              </a:rPr>
              <a:t>safety</a:t>
            </a:r>
          </a:p>
          <a:p>
            <a:endParaRPr lang="en-IN" dirty="0"/>
          </a:p>
        </p:txBody>
      </p:sp>
    </p:spTree>
    <p:extLst>
      <p:ext uri="{BB962C8B-B14F-4D97-AF65-F5344CB8AC3E}">
        <p14:creationId xmlns:p14="http://schemas.microsoft.com/office/powerpoint/2010/main" val="2553210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83E2-8266-4274-B867-252593118303}"/>
              </a:ext>
            </a:extLst>
          </p:cNvPr>
          <p:cNvSpPr>
            <a:spLocks noGrp="1"/>
          </p:cNvSpPr>
          <p:nvPr>
            <p:ph type="title"/>
          </p:nvPr>
        </p:nvSpPr>
        <p:spPr>
          <a:xfrm>
            <a:off x="831850" y="1"/>
            <a:ext cx="10515600" cy="768350"/>
          </a:xfrm>
        </p:spPr>
        <p:txBody>
          <a:bodyPr>
            <a:normAutofit/>
          </a:bodyPr>
          <a:lstStyle/>
          <a:p>
            <a:r>
              <a:rPr lang="en-IN" sz="3200" dirty="0"/>
              <a:t>DCF and PCF</a:t>
            </a:r>
          </a:p>
        </p:txBody>
      </p:sp>
      <p:sp>
        <p:nvSpPr>
          <p:cNvPr id="3" name="Text Placeholder 2">
            <a:extLst>
              <a:ext uri="{FF2B5EF4-FFF2-40B4-BE49-F238E27FC236}">
                <a16:creationId xmlns:a16="http://schemas.microsoft.com/office/drawing/2014/main" id="{45F3F495-EE80-42B3-849B-1D0DEAC3E08F}"/>
              </a:ext>
            </a:extLst>
          </p:cNvPr>
          <p:cNvSpPr>
            <a:spLocks noGrp="1"/>
          </p:cNvSpPr>
          <p:nvPr>
            <p:ph type="body" idx="1"/>
          </p:nvPr>
        </p:nvSpPr>
        <p:spPr>
          <a:xfrm>
            <a:off x="831850" y="927652"/>
            <a:ext cx="10515600" cy="5930348"/>
          </a:xfrm>
        </p:spPr>
        <p:txBody>
          <a:bodyPr>
            <a:normAutofit/>
          </a:bodyPr>
          <a:lstStyle/>
          <a:p>
            <a:r>
              <a:rPr lang="en-IN" sz="2000" dirty="0">
                <a:solidFill>
                  <a:schemeClr val="tx1"/>
                </a:solidFill>
              </a:rPr>
              <a:t>BSS : 		Basic Service Set</a:t>
            </a:r>
          </a:p>
          <a:p>
            <a:r>
              <a:rPr lang="en-IN" sz="2000" dirty="0">
                <a:solidFill>
                  <a:schemeClr val="tx1"/>
                </a:solidFill>
              </a:rPr>
              <a:t>SS :		Source Station</a:t>
            </a:r>
          </a:p>
          <a:p>
            <a:r>
              <a:rPr lang="en-IN" sz="2000" dirty="0">
                <a:solidFill>
                  <a:schemeClr val="tx1"/>
                </a:solidFill>
              </a:rPr>
              <a:t>NAV:		Network Allocation Vector</a:t>
            </a:r>
          </a:p>
          <a:p>
            <a:r>
              <a:rPr lang="en-IN" sz="2000" dirty="0">
                <a:solidFill>
                  <a:schemeClr val="tx1"/>
                </a:solidFill>
              </a:rPr>
              <a:t>MAC:		Medium Access Control</a:t>
            </a:r>
          </a:p>
          <a:p>
            <a:r>
              <a:rPr lang="en-IN" sz="2000" dirty="0">
                <a:solidFill>
                  <a:schemeClr val="tx1"/>
                </a:solidFill>
              </a:rPr>
              <a:t>CSMA/CA: 	Career Sense Multiple Access/Collision Avoidance</a:t>
            </a:r>
          </a:p>
          <a:p>
            <a:r>
              <a:rPr lang="en-IN" sz="2000" dirty="0">
                <a:solidFill>
                  <a:schemeClr val="tx1"/>
                </a:solidFill>
              </a:rPr>
              <a:t>CSMA/CD:	Career Sense Multiple Access/Collision Detection</a:t>
            </a:r>
          </a:p>
          <a:p>
            <a:r>
              <a:rPr lang="en-IN" sz="2000" dirty="0">
                <a:solidFill>
                  <a:schemeClr val="tx1"/>
                </a:solidFill>
              </a:rPr>
              <a:t>PCS:		Physical Career Sensing(Sense)</a:t>
            </a:r>
          </a:p>
          <a:p>
            <a:r>
              <a:rPr lang="en-IN" sz="2000" dirty="0">
                <a:solidFill>
                  <a:schemeClr val="tx1"/>
                </a:solidFill>
              </a:rPr>
              <a:t>VCS:		Virtual Career Sensing(Sense)</a:t>
            </a:r>
            <a:br>
              <a:rPr lang="en-IN" sz="2000" dirty="0">
                <a:solidFill>
                  <a:schemeClr val="tx1"/>
                </a:solidFill>
              </a:rPr>
            </a:br>
            <a:r>
              <a:rPr lang="en-IN" sz="2000" dirty="0">
                <a:solidFill>
                  <a:schemeClr val="tx1"/>
                </a:solidFill>
              </a:rPr>
              <a:t>RTS/CTS:	Request to Send/Clear to Send</a:t>
            </a:r>
          </a:p>
          <a:p>
            <a:r>
              <a:rPr lang="en-IN" sz="2000" dirty="0">
                <a:solidFill>
                  <a:schemeClr val="tx1"/>
                </a:solidFill>
              </a:rPr>
              <a:t>MPDU:  		Message Protocol Data Unit</a:t>
            </a:r>
          </a:p>
          <a:p>
            <a:r>
              <a:rPr lang="en-IN" sz="2000" dirty="0">
                <a:solidFill>
                  <a:schemeClr val="tx1"/>
                </a:solidFill>
              </a:rPr>
              <a:t>SIFC:		Short Interframe space</a:t>
            </a:r>
          </a:p>
          <a:p>
            <a:r>
              <a:rPr lang="en-IN" sz="2000" dirty="0">
                <a:solidFill>
                  <a:schemeClr val="tx1"/>
                </a:solidFill>
              </a:rPr>
              <a:t>DCF:		Distributed Coordination  Function</a:t>
            </a:r>
          </a:p>
          <a:p>
            <a:r>
              <a:rPr lang="en-IN" sz="2000" dirty="0">
                <a:solidFill>
                  <a:schemeClr val="tx1"/>
                </a:solidFill>
              </a:rPr>
              <a:t>PCF:		Point Coordination  Function</a:t>
            </a:r>
          </a:p>
          <a:p>
            <a:r>
              <a:rPr lang="en-IN" sz="2000" dirty="0">
                <a:solidFill>
                  <a:schemeClr val="tx1"/>
                </a:solidFill>
              </a:rPr>
              <a:t>CFP:		Contention-free period</a:t>
            </a:r>
          </a:p>
        </p:txBody>
      </p:sp>
    </p:spTree>
    <p:extLst>
      <p:ext uri="{BB962C8B-B14F-4D97-AF65-F5344CB8AC3E}">
        <p14:creationId xmlns:p14="http://schemas.microsoft.com/office/powerpoint/2010/main" val="3152493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83E2-8266-4274-B867-252593118303}"/>
              </a:ext>
            </a:extLst>
          </p:cNvPr>
          <p:cNvSpPr>
            <a:spLocks noGrp="1"/>
          </p:cNvSpPr>
          <p:nvPr>
            <p:ph type="title"/>
          </p:nvPr>
        </p:nvSpPr>
        <p:spPr>
          <a:xfrm>
            <a:off x="831850" y="1"/>
            <a:ext cx="10515600" cy="768350"/>
          </a:xfrm>
        </p:spPr>
        <p:txBody>
          <a:bodyPr>
            <a:normAutofit/>
          </a:bodyPr>
          <a:lstStyle/>
          <a:p>
            <a:r>
              <a:rPr lang="en-IN" sz="3200" dirty="0"/>
              <a:t>DCF and PCF</a:t>
            </a:r>
          </a:p>
        </p:txBody>
      </p:sp>
      <p:sp>
        <p:nvSpPr>
          <p:cNvPr id="3" name="Text Placeholder 2">
            <a:extLst>
              <a:ext uri="{FF2B5EF4-FFF2-40B4-BE49-F238E27FC236}">
                <a16:creationId xmlns:a16="http://schemas.microsoft.com/office/drawing/2014/main" id="{45F3F495-EE80-42B3-849B-1D0DEAC3E08F}"/>
              </a:ext>
            </a:extLst>
          </p:cNvPr>
          <p:cNvSpPr>
            <a:spLocks noGrp="1"/>
          </p:cNvSpPr>
          <p:nvPr>
            <p:ph type="body" idx="1"/>
          </p:nvPr>
        </p:nvSpPr>
        <p:spPr>
          <a:xfrm>
            <a:off x="831850" y="927652"/>
            <a:ext cx="10515600" cy="5930348"/>
          </a:xfrm>
        </p:spPr>
        <p:txBody>
          <a:bodyPr>
            <a:normAutofit/>
          </a:bodyPr>
          <a:lstStyle/>
          <a:p>
            <a:r>
              <a:rPr lang="en-IN" dirty="0">
                <a:solidFill>
                  <a:schemeClr val="tx1"/>
                </a:solidFill>
              </a:rPr>
              <a:t>What is DCF:</a:t>
            </a:r>
          </a:p>
          <a:p>
            <a:r>
              <a:rPr lang="en-IN" dirty="0">
                <a:solidFill>
                  <a:schemeClr val="tx1"/>
                </a:solidFill>
              </a:rPr>
              <a:t>	Fundamental access method</a:t>
            </a:r>
          </a:p>
          <a:p>
            <a:r>
              <a:rPr lang="en-IN" dirty="0">
                <a:solidFill>
                  <a:schemeClr val="tx1"/>
                </a:solidFill>
              </a:rPr>
              <a:t>	Infrastructure less technique</a:t>
            </a:r>
          </a:p>
          <a:p>
            <a:r>
              <a:rPr lang="en-IN" dirty="0">
                <a:solidFill>
                  <a:schemeClr val="tx1"/>
                </a:solidFill>
              </a:rPr>
              <a:t>	Operates ac hoc network</a:t>
            </a:r>
          </a:p>
          <a:p>
            <a:r>
              <a:rPr lang="en-IN" dirty="0">
                <a:solidFill>
                  <a:schemeClr val="tx1"/>
                </a:solidFill>
              </a:rPr>
              <a:t>	Based on CFMA/CA</a:t>
            </a:r>
          </a:p>
          <a:p>
            <a:r>
              <a:rPr lang="en-IN" dirty="0">
                <a:solidFill>
                  <a:schemeClr val="tx1"/>
                </a:solidFill>
              </a:rPr>
              <a:t>	802.11 specifies two ways for determine the medium is busy or not</a:t>
            </a:r>
          </a:p>
          <a:p>
            <a:r>
              <a:rPr lang="en-IN" dirty="0">
                <a:solidFill>
                  <a:schemeClr val="tx1"/>
                </a:solidFill>
              </a:rPr>
              <a:t>		PCF</a:t>
            </a:r>
            <a:br>
              <a:rPr lang="en-IN" dirty="0">
                <a:solidFill>
                  <a:schemeClr val="tx1"/>
                </a:solidFill>
              </a:rPr>
            </a:br>
            <a:r>
              <a:rPr lang="en-IN" dirty="0">
                <a:solidFill>
                  <a:schemeClr val="tx1"/>
                </a:solidFill>
              </a:rPr>
              <a:t>		VCF</a:t>
            </a:r>
          </a:p>
          <a:p>
            <a:r>
              <a:rPr lang="en-IN" dirty="0">
                <a:solidFill>
                  <a:schemeClr val="tx1"/>
                </a:solidFill>
              </a:rPr>
              <a:t>	</a:t>
            </a:r>
          </a:p>
          <a:p>
            <a:r>
              <a:rPr lang="en-IN" dirty="0"/>
              <a:t>	</a:t>
            </a:r>
          </a:p>
          <a:p>
            <a:endParaRPr lang="en-IN" dirty="0"/>
          </a:p>
        </p:txBody>
      </p:sp>
    </p:spTree>
    <p:extLst>
      <p:ext uri="{BB962C8B-B14F-4D97-AF65-F5344CB8AC3E}">
        <p14:creationId xmlns:p14="http://schemas.microsoft.com/office/powerpoint/2010/main" val="2328183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83E2-8266-4274-B867-252593118303}"/>
              </a:ext>
            </a:extLst>
          </p:cNvPr>
          <p:cNvSpPr>
            <a:spLocks noGrp="1"/>
          </p:cNvSpPr>
          <p:nvPr>
            <p:ph type="title"/>
          </p:nvPr>
        </p:nvSpPr>
        <p:spPr>
          <a:xfrm>
            <a:off x="831850" y="1"/>
            <a:ext cx="10515600" cy="768350"/>
          </a:xfrm>
        </p:spPr>
        <p:txBody>
          <a:bodyPr>
            <a:normAutofit/>
          </a:bodyPr>
          <a:lstStyle/>
          <a:p>
            <a:r>
              <a:rPr lang="en-IN" sz="3200" dirty="0"/>
              <a:t>DCF and PCF</a:t>
            </a:r>
          </a:p>
        </p:txBody>
      </p:sp>
      <p:sp>
        <p:nvSpPr>
          <p:cNvPr id="3" name="Text Placeholder 2">
            <a:extLst>
              <a:ext uri="{FF2B5EF4-FFF2-40B4-BE49-F238E27FC236}">
                <a16:creationId xmlns:a16="http://schemas.microsoft.com/office/drawing/2014/main" id="{45F3F495-EE80-42B3-849B-1D0DEAC3E08F}"/>
              </a:ext>
            </a:extLst>
          </p:cNvPr>
          <p:cNvSpPr>
            <a:spLocks noGrp="1"/>
          </p:cNvSpPr>
          <p:nvPr>
            <p:ph type="body" idx="1"/>
          </p:nvPr>
        </p:nvSpPr>
        <p:spPr>
          <a:xfrm>
            <a:off x="831850" y="927652"/>
            <a:ext cx="10515600" cy="5930348"/>
          </a:xfrm>
        </p:spPr>
        <p:txBody>
          <a:bodyPr>
            <a:normAutofit/>
          </a:bodyPr>
          <a:lstStyle/>
          <a:p>
            <a:r>
              <a:rPr lang="en-IN" dirty="0">
                <a:solidFill>
                  <a:schemeClr val="tx1"/>
                </a:solidFill>
              </a:rPr>
              <a:t>What is PCF:</a:t>
            </a:r>
          </a:p>
          <a:p>
            <a:r>
              <a:rPr lang="en-IN" dirty="0">
                <a:solidFill>
                  <a:schemeClr val="tx1"/>
                </a:solidFill>
              </a:rPr>
              <a:t>	Use poll and response protocol</a:t>
            </a:r>
          </a:p>
          <a:p>
            <a:r>
              <a:rPr lang="en-IN" dirty="0">
                <a:solidFill>
                  <a:schemeClr val="tx1"/>
                </a:solidFill>
              </a:rPr>
              <a:t>	Point coordination controls the PCF</a:t>
            </a:r>
          </a:p>
          <a:p>
            <a:r>
              <a:rPr lang="en-IN" dirty="0">
                <a:solidFill>
                  <a:schemeClr val="tx1"/>
                </a:solidFill>
              </a:rPr>
              <a:t>	PC located in AP</a:t>
            </a:r>
          </a:p>
          <a:p>
            <a:r>
              <a:rPr lang="en-IN" dirty="0"/>
              <a:t>	</a:t>
            </a:r>
          </a:p>
          <a:p>
            <a:endParaRPr lang="en-IN" dirty="0"/>
          </a:p>
        </p:txBody>
      </p:sp>
    </p:spTree>
    <p:extLst>
      <p:ext uri="{BB962C8B-B14F-4D97-AF65-F5344CB8AC3E}">
        <p14:creationId xmlns:p14="http://schemas.microsoft.com/office/powerpoint/2010/main" val="24747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WLAN Components</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457200" indent="-457200">
              <a:buFont typeface="Wingdings" panose="05000000000000000000" pitchFamily="2" charset="2"/>
              <a:buChar char="Ø"/>
            </a:pPr>
            <a:r>
              <a:rPr lang="en-US" dirty="0">
                <a:solidFill>
                  <a:schemeClr val="tx1"/>
                </a:solidFill>
              </a:rPr>
              <a:t>wireless adapters</a:t>
            </a:r>
          </a:p>
          <a:p>
            <a:pPr marL="914400" lvl="1" indent="-457200">
              <a:buFont typeface="Wingdings" panose="05000000000000000000" pitchFamily="2" charset="2"/>
              <a:buChar char="ü"/>
            </a:pPr>
            <a:r>
              <a:rPr lang="en-US" dirty="0">
                <a:solidFill>
                  <a:schemeClr val="tx1"/>
                </a:solidFill>
              </a:rPr>
              <a:t>A device that adds wireless connectivity to a laptop or desktop computer. All of the adapters below are available as external USB modules that plug into an empty slot on the motherboard</a:t>
            </a:r>
            <a:r>
              <a:rPr lang="en-US" sz="1800" dirty="0">
                <a:solidFill>
                  <a:schemeClr val="tx1"/>
                </a:solidFill>
              </a:rPr>
              <a:t>. </a:t>
            </a:r>
          </a:p>
          <a:p>
            <a:pPr marL="914400" lvl="1" indent="-457200">
              <a:buFont typeface="Wingdings" panose="05000000000000000000" pitchFamily="2" charset="2"/>
              <a:buChar char="ü"/>
            </a:pPr>
            <a:r>
              <a:rPr lang="en-US" sz="1800" dirty="0">
                <a:solidFill>
                  <a:schemeClr val="tx1"/>
                </a:solidFill>
              </a:rPr>
              <a:t>They usually contain the functionalities of physical and data link layers.</a:t>
            </a:r>
          </a:p>
          <a:p>
            <a:pPr marL="914400" lvl="1" indent="-457200">
              <a:buFont typeface="Wingdings" panose="05000000000000000000" pitchFamily="2" charset="2"/>
              <a:buChar char="ü"/>
            </a:pPr>
            <a:r>
              <a:rPr lang="en-US" sz="1800" dirty="0">
                <a:solidFill>
                  <a:schemeClr val="tx1"/>
                </a:solidFill>
              </a:rPr>
              <a:t>They enable end-user to access the network.</a:t>
            </a:r>
          </a:p>
          <a:p>
            <a:pPr marL="914400" lvl="1" indent="-457200">
              <a:buFont typeface="Wingdings" panose="05000000000000000000" pitchFamily="2" charset="2"/>
              <a:buChar char="ü"/>
            </a:pPr>
            <a:r>
              <a:rPr lang="en-US" sz="1800" dirty="0">
                <a:solidFill>
                  <a:schemeClr val="tx1"/>
                </a:solidFill>
              </a:rPr>
              <a:t>Adapter create a transparent connection to the network in a WLAN.</a:t>
            </a:r>
          </a:p>
          <a:p>
            <a:pPr lvl="1"/>
            <a:endParaRPr lang="en-US" sz="1800" dirty="0">
              <a:solidFill>
                <a:schemeClr val="tx1"/>
              </a:solidFill>
            </a:endParaRPr>
          </a:p>
        </p:txBody>
      </p:sp>
      <p:pic>
        <p:nvPicPr>
          <p:cNvPr id="5" name="Picture 4">
            <a:extLst>
              <a:ext uri="{FF2B5EF4-FFF2-40B4-BE49-F238E27FC236}">
                <a16:creationId xmlns:a16="http://schemas.microsoft.com/office/drawing/2014/main" id="{AB1B5839-C57D-4A4D-8681-5B1089121FAF}"/>
              </a:ext>
            </a:extLst>
          </p:cNvPr>
          <p:cNvPicPr>
            <a:picLocks noChangeAspect="1"/>
          </p:cNvPicPr>
          <p:nvPr/>
        </p:nvPicPr>
        <p:blipFill rotWithShape="1">
          <a:blip r:embed="rId2"/>
          <a:srcRect l="16740" t="32842" r="52391" b="19212"/>
          <a:stretch/>
        </p:blipFill>
        <p:spPr>
          <a:xfrm>
            <a:off x="7924800" y="3068431"/>
            <a:ext cx="3763618" cy="32865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036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Continue…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457200" indent="-457200">
              <a:buFont typeface="Wingdings" panose="05000000000000000000" pitchFamily="2" charset="2"/>
              <a:buChar char="Ø"/>
            </a:pPr>
            <a:r>
              <a:rPr lang="en-US" dirty="0">
                <a:solidFill>
                  <a:schemeClr val="tx1"/>
                </a:solidFill>
              </a:rPr>
              <a:t>wireless Access Points</a:t>
            </a:r>
          </a:p>
          <a:p>
            <a:pPr marL="914400" lvl="1" indent="-457200">
              <a:buFont typeface="Wingdings" panose="05000000000000000000" pitchFamily="2" charset="2"/>
              <a:buChar char="ü"/>
            </a:pPr>
            <a:r>
              <a:rPr lang="en-US" sz="1800" dirty="0">
                <a:solidFill>
                  <a:schemeClr val="tx1"/>
                </a:solidFill>
              </a:rPr>
              <a:t>In a wireless local area network (WLAN), an access point is a station that transmits and receives data .</a:t>
            </a:r>
          </a:p>
          <a:p>
            <a:pPr marL="914400" lvl="1" indent="-457200">
              <a:buFont typeface="Wingdings" panose="05000000000000000000" pitchFamily="2" charset="2"/>
              <a:buChar char="ü"/>
            </a:pPr>
            <a:r>
              <a:rPr lang="en-US" sz="1800" dirty="0">
                <a:solidFill>
                  <a:schemeClr val="tx1"/>
                </a:solidFill>
              </a:rPr>
              <a:t>An access point connects users to other users within the network and also can serve as the point of interconnection between the WLAN and a fixed wire network.</a:t>
            </a:r>
          </a:p>
          <a:p>
            <a:pPr marL="914400" lvl="1" indent="-457200">
              <a:buFont typeface="Wingdings" panose="05000000000000000000" pitchFamily="2" charset="2"/>
              <a:buChar char="ü"/>
            </a:pPr>
            <a:r>
              <a:rPr lang="en-US" sz="1800" dirty="0">
                <a:solidFill>
                  <a:schemeClr val="tx1"/>
                </a:solidFill>
              </a:rPr>
              <a:t> Each access point can serve multiple users within a defined network area; as people move beyond the range of one access point, they are automatically handed over to the next one. </a:t>
            </a:r>
          </a:p>
          <a:p>
            <a:pPr marL="914400" lvl="1" indent="-457200">
              <a:buFont typeface="Wingdings" panose="05000000000000000000" pitchFamily="2" charset="2"/>
              <a:buChar char="ü"/>
            </a:pPr>
            <a:r>
              <a:rPr lang="en-US" sz="1800" dirty="0">
                <a:solidFill>
                  <a:schemeClr val="tx1"/>
                </a:solidFill>
              </a:rPr>
              <a:t>A small WLAN may only require a single access point.</a:t>
            </a:r>
          </a:p>
          <a:p>
            <a:pPr marL="914400" lvl="1" indent="-457200">
              <a:buFont typeface="Wingdings" panose="05000000000000000000" pitchFamily="2" charset="2"/>
              <a:buChar char="ü"/>
            </a:pPr>
            <a:r>
              <a:rPr lang="en-US" sz="1800" dirty="0">
                <a:solidFill>
                  <a:schemeClr val="tx1"/>
                </a:solidFill>
              </a:rPr>
              <a:t>AP covers a range of 20-500 m, and a single AP can support between 15 and 250 users, depending upon the technology, configuration and use.</a:t>
            </a:r>
          </a:p>
          <a:p>
            <a:pPr marL="914400" lvl="1" indent="-457200">
              <a:buFont typeface="Wingdings" panose="05000000000000000000" pitchFamily="2" charset="2"/>
              <a:buChar char="ü"/>
            </a:pPr>
            <a:r>
              <a:rPr lang="en-US" sz="1800" dirty="0">
                <a:solidFill>
                  <a:schemeClr val="tx1"/>
                </a:solidFill>
              </a:rPr>
              <a:t>An access point is a device that creates a wireless local area network, or WLAN, usually in an office or large building.</a:t>
            </a:r>
          </a:p>
          <a:p>
            <a:pPr marL="914400" lvl="1" indent="-457200">
              <a:buFont typeface="Wingdings" panose="05000000000000000000" pitchFamily="2" charset="2"/>
              <a:buChar char="ü"/>
            </a:pPr>
            <a:r>
              <a:rPr lang="en-US" sz="1800" dirty="0">
                <a:solidFill>
                  <a:schemeClr val="tx1"/>
                </a:solidFill>
              </a:rPr>
              <a:t> An access point connects to a wired router, switch, or hub via an Ethernet cable, and projects a Wi-Fi signal to a designated area. </a:t>
            </a:r>
          </a:p>
          <a:p>
            <a:pPr marL="914400" lvl="1" indent="-457200">
              <a:buFont typeface="Wingdings" panose="05000000000000000000" pitchFamily="2" charset="2"/>
              <a:buChar char="ü"/>
            </a:pPr>
            <a:r>
              <a:rPr lang="en-US" sz="1800" dirty="0">
                <a:solidFill>
                  <a:schemeClr val="tx1"/>
                </a:solidFill>
              </a:rPr>
              <a:t>For example, if you want to enable Wi-Fi access in your company's reception area but don’t have a router within range, you can install an access point near the front desk and run an Ethernet cable through the ceiling back to the server room.</a:t>
            </a:r>
          </a:p>
          <a:p>
            <a:pPr lvl="1"/>
            <a:endParaRPr lang="en-US" sz="1800" dirty="0">
              <a:solidFill>
                <a:schemeClr val="tx1"/>
              </a:solidFill>
            </a:endParaRPr>
          </a:p>
        </p:txBody>
      </p:sp>
    </p:spTree>
    <p:extLst>
      <p:ext uri="{BB962C8B-B14F-4D97-AF65-F5344CB8AC3E}">
        <p14:creationId xmlns:p14="http://schemas.microsoft.com/office/powerpoint/2010/main" val="314843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Continue…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457200" indent="-457200">
              <a:buFont typeface="Wingdings" panose="05000000000000000000" pitchFamily="2" charset="2"/>
              <a:buChar char="Ø"/>
            </a:pPr>
            <a:r>
              <a:rPr lang="en-US" dirty="0">
                <a:solidFill>
                  <a:schemeClr val="tx1"/>
                </a:solidFill>
              </a:rPr>
              <a:t>Example of Access Points</a:t>
            </a:r>
          </a:p>
          <a:p>
            <a:pPr lvl="1"/>
            <a:endParaRPr lang="en-US" sz="1800" dirty="0">
              <a:solidFill>
                <a:schemeClr val="tx1"/>
              </a:solidFill>
            </a:endParaRPr>
          </a:p>
        </p:txBody>
      </p:sp>
      <p:pic>
        <p:nvPicPr>
          <p:cNvPr id="4" name="Picture 3">
            <a:extLst>
              <a:ext uri="{FF2B5EF4-FFF2-40B4-BE49-F238E27FC236}">
                <a16:creationId xmlns:a16="http://schemas.microsoft.com/office/drawing/2014/main" id="{4599D097-A855-4BE2-9256-D59F9137920D}"/>
              </a:ext>
            </a:extLst>
          </p:cNvPr>
          <p:cNvPicPr>
            <a:picLocks noChangeAspect="1"/>
          </p:cNvPicPr>
          <p:nvPr/>
        </p:nvPicPr>
        <p:blipFill rotWithShape="1">
          <a:blip r:embed="rId2"/>
          <a:srcRect l="6926" t="22788" r="42283" b="25592"/>
          <a:stretch/>
        </p:blipFill>
        <p:spPr>
          <a:xfrm>
            <a:off x="2115516" y="1995006"/>
            <a:ext cx="6192354" cy="35383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9022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Continue…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457200" indent="-457200">
              <a:buFont typeface="Wingdings" panose="05000000000000000000" pitchFamily="2" charset="2"/>
              <a:buChar char="Ø"/>
            </a:pPr>
            <a:r>
              <a:rPr lang="en-US" dirty="0">
                <a:solidFill>
                  <a:schemeClr val="tx1"/>
                </a:solidFill>
              </a:rPr>
              <a:t>Outdoor WLAN Bridge:</a:t>
            </a:r>
          </a:p>
          <a:p>
            <a:r>
              <a:rPr lang="en-US" sz="2000" dirty="0">
                <a:solidFill>
                  <a:schemeClr val="tx1"/>
                </a:solidFill>
              </a:rPr>
              <a:t>	Outdoor bridge are used to connect wired LANs in different buildings. The cost of deploying a fiber optic cable between buildings such as highways, bodies of water, valley, etc. In such situations, a WLAN bridge can be an economical alternative. A bridge can also provide a less expensive alternative to recurring leased-line charges. WLAN bridge supports fairly high data rates and covers ranges of several miles with the use of line-of-sight directional antennas. Some Aps can also be used as a bridge between buildings of relatively close proximity.</a:t>
            </a:r>
          </a:p>
          <a:p>
            <a:endParaRPr lang="en-US" dirty="0">
              <a:solidFill>
                <a:schemeClr val="tx1"/>
              </a:solidFill>
            </a:endParaRPr>
          </a:p>
          <a:p>
            <a:pPr lvl="1"/>
            <a:endParaRPr lang="en-US" sz="1800" dirty="0">
              <a:solidFill>
                <a:schemeClr val="tx1"/>
              </a:solidFill>
            </a:endParaRPr>
          </a:p>
        </p:txBody>
      </p:sp>
      <p:pic>
        <p:nvPicPr>
          <p:cNvPr id="5" name="Picture 4">
            <a:extLst>
              <a:ext uri="{FF2B5EF4-FFF2-40B4-BE49-F238E27FC236}">
                <a16:creationId xmlns:a16="http://schemas.microsoft.com/office/drawing/2014/main" id="{57F9E8C1-BB68-4F89-BC5A-DC3B6085ED20}"/>
              </a:ext>
            </a:extLst>
          </p:cNvPr>
          <p:cNvPicPr>
            <a:picLocks noChangeAspect="1"/>
          </p:cNvPicPr>
          <p:nvPr/>
        </p:nvPicPr>
        <p:blipFill rotWithShape="1">
          <a:blip r:embed="rId2"/>
          <a:srcRect l="19891" t="37868" r="50000" b="26366"/>
          <a:stretch/>
        </p:blipFill>
        <p:spPr>
          <a:xfrm>
            <a:off x="7265780" y="3248364"/>
            <a:ext cx="4651513" cy="310660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2694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Continue…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pPr marL="457200" indent="-457200">
              <a:buFont typeface="Wingdings" panose="05000000000000000000" pitchFamily="2" charset="2"/>
              <a:buChar char="Ø"/>
            </a:pPr>
            <a:r>
              <a:rPr lang="en-US" dirty="0">
                <a:solidFill>
                  <a:schemeClr val="tx1"/>
                </a:solidFill>
              </a:rPr>
              <a:t>WLAN Routers</a:t>
            </a:r>
          </a:p>
          <a:p>
            <a:pPr marL="914400" lvl="1" indent="-457200">
              <a:buFont typeface="Wingdings" panose="05000000000000000000" pitchFamily="2" charset="2"/>
              <a:buChar char="Ø"/>
            </a:pPr>
            <a:r>
              <a:rPr lang="en-US" sz="1600" dirty="0">
                <a:solidFill>
                  <a:schemeClr val="tx1"/>
                </a:solidFill>
              </a:rPr>
              <a:t>A router is a device that forwards data packets between computer networks.</a:t>
            </a:r>
          </a:p>
          <a:p>
            <a:pPr marL="914400" lvl="1" indent="-457200">
              <a:buFont typeface="Wingdings" panose="05000000000000000000" pitchFamily="2" charset="2"/>
              <a:buChar char="Ø"/>
            </a:pPr>
            <a:r>
              <a:rPr lang="en-US" sz="1600" dirty="0">
                <a:solidFill>
                  <a:schemeClr val="tx1"/>
                </a:solidFill>
              </a:rPr>
              <a:t>Router use internet protocol packet header and routing tables,  as well as </a:t>
            </a:r>
            <a:r>
              <a:rPr lang="en-US" sz="1600" dirty="0" err="1">
                <a:solidFill>
                  <a:schemeClr val="tx1"/>
                </a:solidFill>
              </a:rPr>
              <a:t>Ips</a:t>
            </a:r>
            <a:r>
              <a:rPr lang="en-US" sz="1600" dirty="0">
                <a:solidFill>
                  <a:schemeClr val="tx1"/>
                </a:solidFill>
              </a:rPr>
              <a:t> to determine the best path for each packet. </a:t>
            </a:r>
          </a:p>
          <a:p>
            <a:pPr marL="914400" lvl="1" indent="-457200">
              <a:buFont typeface="Wingdings" panose="05000000000000000000" pitchFamily="2" charset="2"/>
              <a:buChar char="Ø"/>
            </a:pPr>
            <a:r>
              <a:rPr lang="en-IN" sz="1600" dirty="0">
                <a:solidFill>
                  <a:schemeClr val="tx1"/>
                </a:solidFill>
              </a:rPr>
              <a:t>A wireless router helps you not just enjoy your part of the internet, but it also helps you to complete all your work whenever you feel like as internet is available all the time. Instead of the connection hassle, you can use the wireless router and connect your internet with your phones, computers, tablets and laptops. With just one connection, you can connect many devices.</a:t>
            </a:r>
          </a:p>
          <a:p>
            <a:pPr marL="914400" lvl="1" indent="-457200">
              <a:buFont typeface="Wingdings" panose="05000000000000000000" pitchFamily="2" charset="2"/>
              <a:buChar char="Ø"/>
            </a:pPr>
            <a:r>
              <a:rPr lang="en-IN" sz="1600" dirty="0">
                <a:solidFill>
                  <a:schemeClr val="tx1"/>
                </a:solidFill>
              </a:rPr>
              <a:t>With a wireless router, there is a different IP address for every device connected with the same internet so that every gadget is easily connected with the internet.</a:t>
            </a:r>
            <a:endParaRPr lang="en-US" sz="1600" dirty="0">
              <a:solidFill>
                <a:schemeClr val="tx1"/>
              </a:solidFill>
            </a:endParaRPr>
          </a:p>
          <a:p>
            <a:pPr marL="342900" indent="-342900">
              <a:buFont typeface="Wingdings" panose="05000000000000000000" pitchFamily="2" charset="2"/>
              <a:buChar char="Ø"/>
            </a:pPr>
            <a:r>
              <a:rPr lang="en-US" sz="1600" b="1" dirty="0">
                <a:solidFill>
                  <a:schemeClr val="tx1"/>
                </a:solidFill>
              </a:rPr>
              <a:t>Advantages:</a:t>
            </a:r>
          </a:p>
          <a:p>
            <a:pPr marL="800100" lvl="1" indent="-342900">
              <a:buFont typeface="Wingdings" panose="05000000000000000000" pitchFamily="2" charset="2"/>
              <a:buChar char="Ø"/>
            </a:pPr>
            <a:r>
              <a:rPr lang="en-US" sz="1600" dirty="0">
                <a:solidFill>
                  <a:schemeClr val="tx1"/>
                </a:solidFill>
              </a:rPr>
              <a:t>It share IP address at the home and in small office network. Areas, especially, if there are multiple networks that are accessible.</a:t>
            </a:r>
          </a:p>
          <a:p>
            <a:pPr marL="800100" lvl="1" indent="-342900">
              <a:buFont typeface="Wingdings" panose="05000000000000000000" pitchFamily="2" charset="2"/>
              <a:buChar char="Ø"/>
            </a:pPr>
            <a:r>
              <a:rPr lang="en-US" sz="1600" dirty="0">
                <a:solidFill>
                  <a:schemeClr val="tx1"/>
                </a:solidFill>
              </a:rPr>
              <a:t>Multiple connections get easy with wireless routers</a:t>
            </a:r>
          </a:p>
          <a:p>
            <a:pPr marL="800100" lvl="1" indent="-342900">
              <a:buFont typeface="Wingdings" panose="05000000000000000000" pitchFamily="2" charset="2"/>
              <a:buChar char="Ø"/>
            </a:pPr>
            <a:r>
              <a:rPr lang="en-US" sz="1600" dirty="0">
                <a:solidFill>
                  <a:schemeClr val="tx1"/>
                </a:solidFill>
              </a:rPr>
              <a:t>Routers only send packets to specific addresses.</a:t>
            </a:r>
          </a:p>
          <a:p>
            <a:pPr marL="800100" lvl="1" indent="-342900">
              <a:buFont typeface="Wingdings" panose="05000000000000000000" pitchFamily="2" charset="2"/>
              <a:buChar char="Ø"/>
            </a:pPr>
            <a:r>
              <a:rPr lang="en-US" sz="1600" dirty="0">
                <a:solidFill>
                  <a:schemeClr val="tx1"/>
                </a:solidFill>
              </a:rPr>
              <a:t>It improve the network management.</a:t>
            </a:r>
          </a:p>
          <a:p>
            <a:pPr marL="800100" lvl="1" indent="-342900">
              <a:buFont typeface="Wingdings" panose="05000000000000000000" pitchFamily="2" charset="2"/>
              <a:buChar char="Ø"/>
            </a:pPr>
            <a:r>
              <a:rPr lang="en-US" sz="1600" dirty="0">
                <a:solidFill>
                  <a:schemeClr val="tx1"/>
                </a:solidFill>
              </a:rPr>
              <a:t>WLAN routers are ideal for wireless networks in public</a:t>
            </a:r>
          </a:p>
          <a:p>
            <a:pPr marL="800100" lvl="1" indent="-342900">
              <a:buFont typeface="Wingdings" panose="05000000000000000000" pitchFamily="2" charset="2"/>
              <a:buChar char="Ø"/>
            </a:pPr>
            <a:r>
              <a:rPr lang="en-US" sz="1600" dirty="0">
                <a:solidFill>
                  <a:schemeClr val="tx1"/>
                </a:solidFill>
              </a:rPr>
              <a:t>Wireless router will let you access the Internet easily without any involvement of wires. Now you can use the Internet using wireless routers 24/7.</a:t>
            </a:r>
          </a:p>
          <a:p>
            <a:pPr marL="800100" lvl="1" indent="-342900">
              <a:buFont typeface="Wingdings" panose="05000000000000000000" pitchFamily="2" charset="2"/>
              <a:buChar char="Ø"/>
            </a:pPr>
            <a:endParaRPr lang="en-US" sz="16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221750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2C25E-3D7E-4E81-A86D-EEAD8A7329C0}"/>
              </a:ext>
            </a:extLst>
          </p:cNvPr>
          <p:cNvPicPr>
            <a:picLocks noChangeAspect="1"/>
          </p:cNvPicPr>
          <p:nvPr/>
        </p:nvPicPr>
        <p:blipFill rotWithShape="1">
          <a:blip r:embed="rId2"/>
          <a:srcRect l="36552" t="30444" r="35742" b="32339"/>
          <a:stretch/>
        </p:blipFill>
        <p:spPr>
          <a:xfrm>
            <a:off x="331304" y="212035"/>
            <a:ext cx="11595653" cy="6175514"/>
          </a:xfrm>
          <a:prstGeom prst="rect">
            <a:avLst/>
          </a:prstGeom>
        </p:spPr>
      </p:pic>
    </p:spTree>
    <p:extLst>
      <p:ext uri="{BB962C8B-B14F-4D97-AF65-F5344CB8AC3E}">
        <p14:creationId xmlns:p14="http://schemas.microsoft.com/office/powerpoint/2010/main" val="309299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WLAN Network Architecture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r>
              <a:rPr lang="en-IN" dirty="0">
                <a:solidFill>
                  <a:schemeClr val="tx1"/>
                </a:solidFill>
              </a:rPr>
              <a:t> There are two modes of WLANs:</a:t>
            </a:r>
          </a:p>
          <a:p>
            <a:pPr marL="342900" indent="-342900">
              <a:buFont typeface="Wingdings" panose="05000000000000000000" pitchFamily="2" charset="2"/>
              <a:buChar char="q"/>
            </a:pPr>
            <a:r>
              <a:rPr lang="en-IN" dirty="0">
                <a:solidFill>
                  <a:schemeClr val="tx1"/>
                </a:solidFill>
              </a:rPr>
              <a:t>	Infrastructure-based</a:t>
            </a:r>
          </a:p>
          <a:p>
            <a:endParaRPr lang="en-IN" dirty="0">
              <a:solidFill>
                <a:schemeClr val="tx1"/>
              </a:solidFill>
            </a:endParaRPr>
          </a:p>
          <a:p>
            <a:pPr marL="342900" indent="-342900">
              <a:buFont typeface="Wingdings" panose="05000000000000000000" pitchFamily="2" charset="2"/>
              <a:buChar char="q"/>
            </a:pPr>
            <a:r>
              <a:rPr lang="en-IN" dirty="0">
                <a:solidFill>
                  <a:schemeClr val="tx1"/>
                </a:solidFill>
              </a:rPr>
              <a:t>	Infrastructure less </a:t>
            </a:r>
          </a:p>
          <a:p>
            <a:r>
              <a:rPr lang="en-IN" dirty="0">
                <a:solidFill>
                  <a:schemeClr val="tx1"/>
                </a:solidFill>
              </a:rPr>
              <a:t>	</a:t>
            </a:r>
          </a:p>
        </p:txBody>
      </p:sp>
    </p:spTree>
    <p:extLst>
      <p:ext uri="{BB962C8B-B14F-4D97-AF65-F5344CB8AC3E}">
        <p14:creationId xmlns:p14="http://schemas.microsoft.com/office/powerpoint/2010/main" val="1873032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1629</TotalTime>
  <Words>1396</Words>
  <Application>Microsoft Office PowerPoint</Application>
  <PresentationFormat>Widescreen</PresentationFormat>
  <Paragraphs>189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Algerian</vt:lpstr>
      <vt:lpstr>Arial</vt:lpstr>
      <vt:lpstr>Calibri</vt:lpstr>
      <vt:lpstr>Calibri Light</vt:lpstr>
      <vt:lpstr>Wingdings</vt:lpstr>
      <vt:lpstr>Office Theme</vt:lpstr>
      <vt:lpstr>Wireless Local    Area Network</vt:lpstr>
      <vt:lpstr>Wireless Local Area Network(WLAN)</vt:lpstr>
      <vt:lpstr>WLAN Components</vt:lpstr>
      <vt:lpstr>Continue…</vt:lpstr>
      <vt:lpstr>Continue…</vt:lpstr>
      <vt:lpstr>Continue…</vt:lpstr>
      <vt:lpstr>Continue…</vt:lpstr>
      <vt:lpstr>PowerPoint Presentation</vt:lpstr>
      <vt:lpstr>WLAN Network Architecture</vt:lpstr>
      <vt:lpstr>WLAN Standards</vt:lpstr>
      <vt:lpstr>IEEE 802.11</vt:lpstr>
      <vt:lpstr>IEEE 802.11a</vt:lpstr>
      <vt:lpstr>IEEE 802.11b</vt:lpstr>
      <vt:lpstr>IEEE 802.11e</vt:lpstr>
      <vt:lpstr>IEEE 802.11f</vt:lpstr>
      <vt:lpstr>IEEE 802.11g</vt:lpstr>
      <vt:lpstr>IEEE 802.11h</vt:lpstr>
      <vt:lpstr>IEEE 802.11n</vt:lpstr>
      <vt:lpstr>IEEE 802.11p</vt:lpstr>
      <vt:lpstr>WLAN Applications</vt:lpstr>
      <vt:lpstr>WLAN Applications</vt:lpstr>
      <vt:lpstr>Cont.</vt:lpstr>
      <vt:lpstr>Designing Requirements of WLAN</vt:lpstr>
      <vt:lpstr>DCF and PCF</vt:lpstr>
      <vt:lpstr>DCF and PCF</vt:lpstr>
      <vt:lpstr>DCF and PCF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Personal    Area Network</dc:title>
  <dc:creator>Komal Domadiya</dc:creator>
  <cp:lastModifiedBy>Komal Domadiya</cp:lastModifiedBy>
  <cp:revision>113</cp:revision>
  <dcterms:created xsi:type="dcterms:W3CDTF">2018-06-22T09:13:07Z</dcterms:created>
  <dcterms:modified xsi:type="dcterms:W3CDTF">2018-07-05T10:52:38Z</dcterms:modified>
</cp:coreProperties>
</file>