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60" r:id="rId4"/>
    <p:sldId id="261" r:id="rId5"/>
    <p:sldId id="264" r:id="rId6"/>
    <p:sldId id="263" r:id="rId7"/>
    <p:sldId id="265" r:id="rId8"/>
    <p:sldId id="267" r:id="rId9"/>
    <p:sldId id="266"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5" autoAdjust="0"/>
    <p:restoredTop sz="94660"/>
  </p:normalViewPr>
  <p:slideViewPr>
    <p:cSldViewPr snapToGrid="0">
      <p:cViewPr varScale="1">
        <p:scale>
          <a:sx n="72" d="100"/>
          <a:sy n="72" d="100"/>
        </p:scale>
        <p:origin x="67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046D6-4F9C-4ED5-A320-269588C4EE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E47E4A8-45D1-4BD4-A3DE-0D0E68ABB2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AFC203-D529-49EC-BE74-22DAA33BD8A5}"/>
              </a:ext>
            </a:extLst>
          </p:cNvPr>
          <p:cNvSpPr>
            <a:spLocks noGrp="1"/>
          </p:cNvSpPr>
          <p:nvPr>
            <p:ph type="dt" sz="half" idx="10"/>
          </p:nvPr>
        </p:nvSpPr>
        <p:spPr/>
        <p:txBody>
          <a:bodyPr/>
          <a:lstStyle/>
          <a:p>
            <a:fld id="{3610B267-A5C0-4625-A903-84D68E1CBE61}" type="datetimeFigureOut">
              <a:rPr lang="en-IN" smtClean="0"/>
              <a:t>27-06-2018</a:t>
            </a:fld>
            <a:endParaRPr lang="en-IN"/>
          </a:p>
        </p:txBody>
      </p:sp>
      <p:sp>
        <p:nvSpPr>
          <p:cNvPr id="5" name="Footer Placeholder 4">
            <a:extLst>
              <a:ext uri="{FF2B5EF4-FFF2-40B4-BE49-F238E27FC236}">
                <a16:creationId xmlns:a16="http://schemas.microsoft.com/office/drawing/2014/main" id="{EC5EEC08-C2FF-4B65-AF9D-FABA1F1DF0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4895AF-2C21-4B0A-B365-274B46DCDBE0}"/>
              </a:ext>
            </a:extLst>
          </p:cNvPr>
          <p:cNvSpPr>
            <a:spLocks noGrp="1"/>
          </p:cNvSpPr>
          <p:nvPr>
            <p:ph type="sldNum" sz="quarter" idx="12"/>
          </p:nvPr>
        </p:nvSpPr>
        <p:spPr/>
        <p:txBody>
          <a:bodyPr/>
          <a:lstStyle/>
          <a:p>
            <a:fld id="{8A36432A-7518-4650-B4E5-A57944F881E9}" type="slidenum">
              <a:rPr lang="en-IN" smtClean="0"/>
              <a:t>‹#›</a:t>
            </a:fld>
            <a:endParaRPr lang="en-IN"/>
          </a:p>
        </p:txBody>
      </p:sp>
    </p:spTree>
    <p:extLst>
      <p:ext uri="{BB962C8B-B14F-4D97-AF65-F5344CB8AC3E}">
        <p14:creationId xmlns:p14="http://schemas.microsoft.com/office/powerpoint/2010/main" val="275862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BE38A-BE86-45AC-9E38-BFCAA5937A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503F98-1AF3-4705-8E21-3E9450DB00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558F88-E7C7-4DC3-B1CE-7D3BCE958E3D}"/>
              </a:ext>
            </a:extLst>
          </p:cNvPr>
          <p:cNvSpPr>
            <a:spLocks noGrp="1"/>
          </p:cNvSpPr>
          <p:nvPr>
            <p:ph type="dt" sz="half" idx="10"/>
          </p:nvPr>
        </p:nvSpPr>
        <p:spPr/>
        <p:txBody>
          <a:bodyPr/>
          <a:lstStyle/>
          <a:p>
            <a:fld id="{3610B267-A5C0-4625-A903-84D68E1CBE61}" type="datetimeFigureOut">
              <a:rPr lang="en-IN" smtClean="0"/>
              <a:t>27-06-2018</a:t>
            </a:fld>
            <a:endParaRPr lang="en-IN"/>
          </a:p>
        </p:txBody>
      </p:sp>
      <p:sp>
        <p:nvSpPr>
          <p:cNvPr id="5" name="Footer Placeholder 4">
            <a:extLst>
              <a:ext uri="{FF2B5EF4-FFF2-40B4-BE49-F238E27FC236}">
                <a16:creationId xmlns:a16="http://schemas.microsoft.com/office/drawing/2014/main" id="{0685035A-BB52-4DC3-B3F3-AA7BC5508A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9351A2-FECD-4201-9254-FED00841C288}"/>
              </a:ext>
            </a:extLst>
          </p:cNvPr>
          <p:cNvSpPr>
            <a:spLocks noGrp="1"/>
          </p:cNvSpPr>
          <p:nvPr>
            <p:ph type="sldNum" sz="quarter" idx="12"/>
          </p:nvPr>
        </p:nvSpPr>
        <p:spPr/>
        <p:txBody>
          <a:bodyPr/>
          <a:lstStyle/>
          <a:p>
            <a:fld id="{8A36432A-7518-4650-B4E5-A57944F881E9}" type="slidenum">
              <a:rPr lang="en-IN" smtClean="0"/>
              <a:t>‹#›</a:t>
            </a:fld>
            <a:endParaRPr lang="en-IN"/>
          </a:p>
        </p:txBody>
      </p:sp>
    </p:spTree>
    <p:extLst>
      <p:ext uri="{BB962C8B-B14F-4D97-AF65-F5344CB8AC3E}">
        <p14:creationId xmlns:p14="http://schemas.microsoft.com/office/powerpoint/2010/main" val="3699861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860C1A-ED91-4259-8BFD-6DC1487487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7748AD-DCEA-471E-8ED3-B4D8D09CC84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AEFFA3-BEC3-4F64-B3C8-7D4D5FDE2C61}"/>
              </a:ext>
            </a:extLst>
          </p:cNvPr>
          <p:cNvSpPr>
            <a:spLocks noGrp="1"/>
          </p:cNvSpPr>
          <p:nvPr>
            <p:ph type="dt" sz="half" idx="10"/>
          </p:nvPr>
        </p:nvSpPr>
        <p:spPr/>
        <p:txBody>
          <a:bodyPr/>
          <a:lstStyle/>
          <a:p>
            <a:fld id="{3610B267-A5C0-4625-A903-84D68E1CBE61}" type="datetimeFigureOut">
              <a:rPr lang="en-IN" smtClean="0"/>
              <a:t>27-06-2018</a:t>
            </a:fld>
            <a:endParaRPr lang="en-IN"/>
          </a:p>
        </p:txBody>
      </p:sp>
      <p:sp>
        <p:nvSpPr>
          <p:cNvPr id="5" name="Footer Placeholder 4">
            <a:extLst>
              <a:ext uri="{FF2B5EF4-FFF2-40B4-BE49-F238E27FC236}">
                <a16:creationId xmlns:a16="http://schemas.microsoft.com/office/drawing/2014/main" id="{1EED2033-00B5-4F47-A8B5-803068EFAA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03E271-65DE-4DD9-A11B-3A9C2D437D57}"/>
              </a:ext>
            </a:extLst>
          </p:cNvPr>
          <p:cNvSpPr>
            <a:spLocks noGrp="1"/>
          </p:cNvSpPr>
          <p:nvPr>
            <p:ph type="sldNum" sz="quarter" idx="12"/>
          </p:nvPr>
        </p:nvSpPr>
        <p:spPr/>
        <p:txBody>
          <a:bodyPr/>
          <a:lstStyle/>
          <a:p>
            <a:fld id="{8A36432A-7518-4650-B4E5-A57944F881E9}" type="slidenum">
              <a:rPr lang="en-IN" smtClean="0"/>
              <a:t>‹#›</a:t>
            </a:fld>
            <a:endParaRPr lang="en-IN"/>
          </a:p>
        </p:txBody>
      </p:sp>
    </p:spTree>
    <p:extLst>
      <p:ext uri="{BB962C8B-B14F-4D97-AF65-F5344CB8AC3E}">
        <p14:creationId xmlns:p14="http://schemas.microsoft.com/office/powerpoint/2010/main" val="286654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B8164-7928-4199-9AEB-E0916F7A6F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AB0B47-775C-49AE-85F3-6D89A5294F9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EB3F7F-3D27-4CA0-AE07-0CABA1546B8D}"/>
              </a:ext>
            </a:extLst>
          </p:cNvPr>
          <p:cNvSpPr>
            <a:spLocks noGrp="1"/>
          </p:cNvSpPr>
          <p:nvPr>
            <p:ph type="dt" sz="half" idx="10"/>
          </p:nvPr>
        </p:nvSpPr>
        <p:spPr/>
        <p:txBody>
          <a:bodyPr/>
          <a:lstStyle/>
          <a:p>
            <a:fld id="{3610B267-A5C0-4625-A903-84D68E1CBE61}" type="datetimeFigureOut">
              <a:rPr lang="en-IN" smtClean="0"/>
              <a:t>27-06-2018</a:t>
            </a:fld>
            <a:endParaRPr lang="en-IN"/>
          </a:p>
        </p:txBody>
      </p:sp>
      <p:sp>
        <p:nvSpPr>
          <p:cNvPr id="5" name="Footer Placeholder 4">
            <a:extLst>
              <a:ext uri="{FF2B5EF4-FFF2-40B4-BE49-F238E27FC236}">
                <a16:creationId xmlns:a16="http://schemas.microsoft.com/office/drawing/2014/main" id="{72FF48C2-FF0B-4423-BAA9-DB3C7B6A53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2B3730-F981-40AF-BE6E-5C4FF38012EE}"/>
              </a:ext>
            </a:extLst>
          </p:cNvPr>
          <p:cNvSpPr>
            <a:spLocks noGrp="1"/>
          </p:cNvSpPr>
          <p:nvPr>
            <p:ph type="sldNum" sz="quarter" idx="12"/>
          </p:nvPr>
        </p:nvSpPr>
        <p:spPr/>
        <p:txBody>
          <a:bodyPr/>
          <a:lstStyle/>
          <a:p>
            <a:fld id="{8A36432A-7518-4650-B4E5-A57944F881E9}" type="slidenum">
              <a:rPr lang="en-IN" smtClean="0"/>
              <a:t>‹#›</a:t>
            </a:fld>
            <a:endParaRPr lang="en-IN"/>
          </a:p>
        </p:txBody>
      </p:sp>
    </p:spTree>
    <p:extLst>
      <p:ext uri="{BB962C8B-B14F-4D97-AF65-F5344CB8AC3E}">
        <p14:creationId xmlns:p14="http://schemas.microsoft.com/office/powerpoint/2010/main" val="199843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0A94-A2E7-4CCC-A188-25C2F366B2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13C069-333D-4774-A979-8D03F87417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425D7CC-C4C5-49C0-BE4B-6835BF02DCDB}"/>
              </a:ext>
            </a:extLst>
          </p:cNvPr>
          <p:cNvSpPr>
            <a:spLocks noGrp="1"/>
          </p:cNvSpPr>
          <p:nvPr>
            <p:ph type="dt" sz="half" idx="10"/>
          </p:nvPr>
        </p:nvSpPr>
        <p:spPr/>
        <p:txBody>
          <a:bodyPr/>
          <a:lstStyle/>
          <a:p>
            <a:fld id="{3610B267-A5C0-4625-A903-84D68E1CBE61}" type="datetimeFigureOut">
              <a:rPr lang="en-IN" smtClean="0"/>
              <a:t>27-06-2018</a:t>
            </a:fld>
            <a:endParaRPr lang="en-IN"/>
          </a:p>
        </p:txBody>
      </p:sp>
      <p:sp>
        <p:nvSpPr>
          <p:cNvPr id="5" name="Footer Placeholder 4">
            <a:extLst>
              <a:ext uri="{FF2B5EF4-FFF2-40B4-BE49-F238E27FC236}">
                <a16:creationId xmlns:a16="http://schemas.microsoft.com/office/drawing/2014/main" id="{E2BFB071-3B45-489E-A9AD-06562CCC04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36CC27-B460-4FFA-96A0-0120A36D5723}"/>
              </a:ext>
            </a:extLst>
          </p:cNvPr>
          <p:cNvSpPr>
            <a:spLocks noGrp="1"/>
          </p:cNvSpPr>
          <p:nvPr>
            <p:ph type="sldNum" sz="quarter" idx="12"/>
          </p:nvPr>
        </p:nvSpPr>
        <p:spPr/>
        <p:txBody>
          <a:bodyPr/>
          <a:lstStyle/>
          <a:p>
            <a:fld id="{8A36432A-7518-4650-B4E5-A57944F881E9}" type="slidenum">
              <a:rPr lang="en-IN" smtClean="0"/>
              <a:t>‹#›</a:t>
            </a:fld>
            <a:endParaRPr lang="en-IN"/>
          </a:p>
        </p:txBody>
      </p:sp>
    </p:spTree>
    <p:extLst>
      <p:ext uri="{BB962C8B-B14F-4D97-AF65-F5344CB8AC3E}">
        <p14:creationId xmlns:p14="http://schemas.microsoft.com/office/powerpoint/2010/main" val="3193448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9798F-C014-4260-8348-C557DCCD00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56328D-7594-4F32-B729-564BDE3A561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18D33D-0853-4DA2-A0AC-84791CE2E47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2B6F1F1-E8A4-4D37-A900-D81E11C34707}"/>
              </a:ext>
            </a:extLst>
          </p:cNvPr>
          <p:cNvSpPr>
            <a:spLocks noGrp="1"/>
          </p:cNvSpPr>
          <p:nvPr>
            <p:ph type="dt" sz="half" idx="10"/>
          </p:nvPr>
        </p:nvSpPr>
        <p:spPr/>
        <p:txBody>
          <a:bodyPr/>
          <a:lstStyle/>
          <a:p>
            <a:fld id="{3610B267-A5C0-4625-A903-84D68E1CBE61}" type="datetimeFigureOut">
              <a:rPr lang="en-IN" smtClean="0"/>
              <a:t>27-06-2018</a:t>
            </a:fld>
            <a:endParaRPr lang="en-IN"/>
          </a:p>
        </p:txBody>
      </p:sp>
      <p:sp>
        <p:nvSpPr>
          <p:cNvPr id="6" name="Footer Placeholder 5">
            <a:extLst>
              <a:ext uri="{FF2B5EF4-FFF2-40B4-BE49-F238E27FC236}">
                <a16:creationId xmlns:a16="http://schemas.microsoft.com/office/drawing/2014/main" id="{A76CFDBE-1BAB-424D-90B6-5118C17372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CE2B03-BF4D-4262-9E4D-2F9B45B977C0}"/>
              </a:ext>
            </a:extLst>
          </p:cNvPr>
          <p:cNvSpPr>
            <a:spLocks noGrp="1"/>
          </p:cNvSpPr>
          <p:nvPr>
            <p:ph type="sldNum" sz="quarter" idx="12"/>
          </p:nvPr>
        </p:nvSpPr>
        <p:spPr/>
        <p:txBody>
          <a:bodyPr/>
          <a:lstStyle/>
          <a:p>
            <a:fld id="{8A36432A-7518-4650-B4E5-A57944F881E9}" type="slidenum">
              <a:rPr lang="en-IN" smtClean="0"/>
              <a:t>‹#›</a:t>
            </a:fld>
            <a:endParaRPr lang="en-IN"/>
          </a:p>
        </p:txBody>
      </p:sp>
    </p:spTree>
    <p:extLst>
      <p:ext uri="{BB962C8B-B14F-4D97-AF65-F5344CB8AC3E}">
        <p14:creationId xmlns:p14="http://schemas.microsoft.com/office/powerpoint/2010/main" val="3211193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381C2-2109-4AB3-B198-1930120BC62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BD54C0-A717-42ED-B6C2-726CA07CE0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EB71D04-2F7D-4D6C-BDA2-B8D195D734C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16FE49-5502-4F01-B326-50C9861931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D418169-C933-4BF6-8BB2-BE4D91450D0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4BB7DB5-3689-41EA-902D-B9A599B9B29A}"/>
              </a:ext>
            </a:extLst>
          </p:cNvPr>
          <p:cNvSpPr>
            <a:spLocks noGrp="1"/>
          </p:cNvSpPr>
          <p:nvPr>
            <p:ph type="dt" sz="half" idx="10"/>
          </p:nvPr>
        </p:nvSpPr>
        <p:spPr/>
        <p:txBody>
          <a:bodyPr/>
          <a:lstStyle/>
          <a:p>
            <a:fld id="{3610B267-A5C0-4625-A903-84D68E1CBE61}" type="datetimeFigureOut">
              <a:rPr lang="en-IN" smtClean="0"/>
              <a:t>27-06-2018</a:t>
            </a:fld>
            <a:endParaRPr lang="en-IN"/>
          </a:p>
        </p:txBody>
      </p:sp>
      <p:sp>
        <p:nvSpPr>
          <p:cNvPr id="8" name="Footer Placeholder 7">
            <a:extLst>
              <a:ext uri="{FF2B5EF4-FFF2-40B4-BE49-F238E27FC236}">
                <a16:creationId xmlns:a16="http://schemas.microsoft.com/office/drawing/2014/main" id="{F6A7E964-5C3C-47FF-B89C-12D22CCBD3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C98E8D2-80FC-43F6-A8B6-87CDB743C36F}"/>
              </a:ext>
            </a:extLst>
          </p:cNvPr>
          <p:cNvSpPr>
            <a:spLocks noGrp="1"/>
          </p:cNvSpPr>
          <p:nvPr>
            <p:ph type="sldNum" sz="quarter" idx="12"/>
          </p:nvPr>
        </p:nvSpPr>
        <p:spPr/>
        <p:txBody>
          <a:bodyPr/>
          <a:lstStyle/>
          <a:p>
            <a:fld id="{8A36432A-7518-4650-B4E5-A57944F881E9}" type="slidenum">
              <a:rPr lang="en-IN" smtClean="0"/>
              <a:t>‹#›</a:t>
            </a:fld>
            <a:endParaRPr lang="en-IN"/>
          </a:p>
        </p:txBody>
      </p:sp>
    </p:spTree>
    <p:extLst>
      <p:ext uri="{BB962C8B-B14F-4D97-AF65-F5344CB8AC3E}">
        <p14:creationId xmlns:p14="http://schemas.microsoft.com/office/powerpoint/2010/main" val="1391011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A528B-FEDE-4B95-B967-8D9035864D7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5EDB2E-78E8-496E-B54F-AF98FD5E654E}"/>
              </a:ext>
            </a:extLst>
          </p:cNvPr>
          <p:cNvSpPr>
            <a:spLocks noGrp="1"/>
          </p:cNvSpPr>
          <p:nvPr>
            <p:ph type="dt" sz="half" idx="10"/>
          </p:nvPr>
        </p:nvSpPr>
        <p:spPr/>
        <p:txBody>
          <a:bodyPr/>
          <a:lstStyle/>
          <a:p>
            <a:fld id="{3610B267-A5C0-4625-A903-84D68E1CBE61}" type="datetimeFigureOut">
              <a:rPr lang="en-IN" smtClean="0"/>
              <a:t>27-06-2018</a:t>
            </a:fld>
            <a:endParaRPr lang="en-IN"/>
          </a:p>
        </p:txBody>
      </p:sp>
      <p:sp>
        <p:nvSpPr>
          <p:cNvPr id="4" name="Footer Placeholder 3">
            <a:extLst>
              <a:ext uri="{FF2B5EF4-FFF2-40B4-BE49-F238E27FC236}">
                <a16:creationId xmlns:a16="http://schemas.microsoft.com/office/drawing/2014/main" id="{379ECFE3-15C8-46F5-ACDE-9D7488F285C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1D53640-299F-407A-ADF4-07D512053772}"/>
              </a:ext>
            </a:extLst>
          </p:cNvPr>
          <p:cNvSpPr>
            <a:spLocks noGrp="1"/>
          </p:cNvSpPr>
          <p:nvPr>
            <p:ph type="sldNum" sz="quarter" idx="12"/>
          </p:nvPr>
        </p:nvSpPr>
        <p:spPr/>
        <p:txBody>
          <a:bodyPr/>
          <a:lstStyle/>
          <a:p>
            <a:fld id="{8A36432A-7518-4650-B4E5-A57944F881E9}" type="slidenum">
              <a:rPr lang="en-IN" smtClean="0"/>
              <a:t>‹#›</a:t>
            </a:fld>
            <a:endParaRPr lang="en-IN"/>
          </a:p>
        </p:txBody>
      </p:sp>
    </p:spTree>
    <p:extLst>
      <p:ext uri="{BB962C8B-B14F-4D97-AF65-F5344CB8AC3E}">
        <p14:creationId xmlns:p14="http://schemas.microsoft.com/office/powerpoint/2010/main" val="4247396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898834-24D6-4880-951B-1F687CF2B26B}"/>
              </a:ext>
            </a:extLst>
          </p:cNvPr>
          <p:cNvSpPr>
            <a:spLocks noGrp="1"/>
          </p:cNvSpPr>
          <p:nvPr>
            <p:ph type="dt" sz="half" idx="10"/>
          </p:nvPr>
        </p:nvSpPr>
        <p:spPr/>
        <p:txBody>
          <a:bodyPr/>
          <a:lstStyle/>
          <a:p>
            <a:fld id="{3610B267-A5C0-4625-A903-84D68E1CBE61}" type="datetimeFigureOut">
              <a:rPr lang="en-IN" smtClean="0"/>
              <a:t>27-06-2018</a:t>
            </a:fld>
            <a:endParaRPr lang="en-IN"/>
          </a:p>
        </p:txBody>
      </p:sp>
      <p:sp>
        <p:nvSpPr>
          <p:cNvPr id="3" name="Footer Placeholder 2">
            <a:extLst>
              <a:ext uri="{FF2B5EF4-FFF2-40B4-BE49-F238E27FC236}">
                <a16:creationId xmlns:a16="http://schemas.microsoft.com/office/drawing/2014/main" id="{8EFA6422-EE03-4DE8-96C6-25E55BF828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4B335D-6986-4208-AF1D-539C15382FBF}"/>
              </a:ext>
            </a:extLst>
          </p:cNvPr>
          <p:cNvSpPr>
            <a:spLocks noGrp="1"/>
          </p:cNvSpPr>
          <p:nvPr>
            <p:ph type="sldNum" sz="quarter" idx="12"/>
          </p:nvPr>
        </p:nvSpPr>
        <p:spPr/>
        <p:txBody>
          <a:bodyPr/>
          <a:lstStyle/>
          <a:p>
            <a:fld id="{8A36432A-7518-4650-B4E5-A57944F881E9}" type="slidenum">
              <a:rPr lang="en-IN" smtClean="0"/>
              <a:t>‹#›</a:t>
            </a:fld>
            <a:endParaRPr lang="en-IN"/>
          </a:p>
        </p:txBody>
      </p:sp>
    </p:spTree>
    <p:extLst>
      <p:ext uri="{BB962C8B-B14F-4D97-AF65-F5344CB8AC3E}">
        <p14:creationId xmlns:p14="http://schemas.microsoft.com/office/powerpoint/2010/main" val="4244728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1440B-6FC4-48AD-BEF5-F7EA955DD2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6712E95-CC75-47DA-8E97-0750612B32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0CEEE05-C8AE-4008-85AF-716A2C1ED2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B603FD-6270-4816-AFDB-4DA7138C4A9A}"/>
              </a:ext>
            </a:extLst>
          </p:cNvPr>
          <p:cNvSpPr>
            <a:spLocks noGrp="1"/>
          </p:cNvSpPr>
          <p:nvPr>
            <p:ph type="dt" sz="half" idx="10"/>
          </p:nvPr>
        </p:nvSpPr>
        <p:spPr/>
        <p:txBody>
          <a:bodyPr/>
          <a:lstStyle/>
          <a:p>
            <a:fld id="{3610B267-A5C0-4625-A903-84D68E1CBE61}" type="datetimeFigureOut">
              <a:rPr lang="en-IN" smtClean="0"/>
              <a:t>27-06-2018</a:t>
            </a:fld>
            <a:endParaRPr lang="en-IN"/>
          </a:p>
        </p:txBody>
      </p:sp>
      <p:sp>
        <p:nvSpPr>
          <p:cNvPr id="6" name="Footer Placeholder 5">
            <a:extLst>
              <a:ext uri="{FF2B5EF4-FFF2-40B4-BE49-F238E27FC236}">
                <a16:creationId xmlns:a16="http://schemas.microsoft.com/office/drawing/2014/main" id="{B1803262-7C8E-4C26-9B39-4F3314E321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A20BEA-3595-4963-848D-E022B9542EF1}"/>
              </a:ext>
            </a:extLst>
          </p:cNvPr>
          <p:cNvSpPr>
            <a:spLocks noGrp="1"/>
          </p:cNvSpPr>
          <p:nvPr>
            <p:ph type="sldNum" sz="quarter" idx="12"/>
          </p:nvPr>
        </p:nvSpPr>
        <p:spPr/>
        <p:txBody>
          <a:bodyPr/>
          <a:lstStyle/>
          <a:p>
            <a:fld id="{8A36432A-7518-4650-B4E5-A57944F881E9}" type="slidenum">
              <a:rPr lang="en-IN" smtClean="0"/>
              <a:t>‹#›</a:t>
            </a:fld>
            <a:endParaRPr lang="en-IN"/>
          </a:p>
        </p:txBody>
      </p:sp>
    </p:spTree>
    <p:extLst>
      <p:ext uri="{BB962C8B-B14F-4D97-AF65-F5344CB8AC3E}">
        <p14:creationId xmlns:p14="http://schemas.microsoft.com/office/powerpoint/2010/main" val="776961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6476E-76CC-48F8-82D0-A3E8CF9158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EB854E-131F-45C9-A9EE-EE641346A4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64F5454-C4F5-49FB-90AC-889FA37E99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967B85-C96F-4484-BF6D-1612778BEBFF}"/>
              </a:ext>
            </a:extLst>
          </p:cNvPr>
          <p:cNvSpPr>
            <a:spLocks noGrp="1"/>
          </p:cNvSpPr>
          <p:nvPr>
            <p:ph type="dt" sz="half" idx="10"/>
          </p:nvPr>
        </p:nvSpPr>
        <p:spPr/>
        <p:txBody>
          <a:bodyPr/>
          <a:lstStyle/>
          <a:p>
            <a:fld id="{3610B267-A5C0-4625-A903-84D68E1CBE61}" type="datetimeFigureOut">
              <a:rPr lang="en-IN" smtClean="0"/>
              <a:t>27-06-2018</a:t>
            </a:fld>
            <a:endParaRPr lang="en-IN"/>
          </a:p>
        </p:txBody>
      </p:sp>
      <p:sp>
        <p:nvSpPr>
          <p:cNvPr id="6" name="Footer Placeholder 5">
            <a:extLst>
              <a:ext uri="{FF2B5EF4-FFF2-40B4-BE49-F238E27FC236}">
                <a16:creationId xmlns:a16="http://schemas.microsoft.com/office/drawing/2014/main" id="{5C0282DB-30AE-4D48-AA62-04155A229D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94DD25-54E5-4113-9ED1-7757FE8365FE}"/>
              </a:ext>
            </a:extLst>
          </p:cNvPr>
          <p:cNvSpPr>
            <a:spLocks noGrp="1"/>
          </p:cNvSpPr>
          <p:nvPr>
            <p:ph type="sldNum" sz="quarter" idx="12"/>
          </p:nvPr>
        </p:nvSpPr>
        <p:spPr/>
        <p:txBody>
          <a:bodyPr/>
          <a:lstStyle/>
          <a:p>
            <a:fld id="{8A36432A-7518-4650-B4E5-A57944F881E9}" type="slidenum">
              <a:rPr lang="en-IN" smtClean="0"/>
              <a:t>‹#›</a:t>
            </a:fld>
            <a:endParaRPr lang="en-IN"/>
          </a:p>
        </p:txBody>
      </p:sp>
    </p:spTree>
    <p:extLst>
      <p:ext uri="{BB962C8B-B14F-4D97-AF65-F5344CB8AC3E}">
        <p14:creationId xmlns:p14="http://schemas.microsoft.com/office/powerpoint/2010/main" val="965609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9CA796-5C85-428F-83D2-99E459ED3F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A8A583-1842-46BF-8156-3FD285912C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4E838F-3291-4D2D-B4F1-78C5AF8FFE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10B267-A5C0-4625-A903-84D68E1CBE61}" type="datetimeFigureOut">
              <a:rPr lang="en-IN" smtClean="0"/>
              <a:t>27-06-2018</a:t>
            </a:fld>
            <a:endParaRPr lang="en-IN"/>
          </a:p>
        </p:txBody>
      </p:sp>
      <p:sp>
        <p:nvSpPr>
          <p:cNvPr id="5" name="Footer Placeholder 4">
            <a:extLst>
              <a:ext uri="{FF2B5EF4-FFF2-40B4-BE49-F238E27FC236}">
                <a16:creationId xmlns:a16="http://schemas.microsoft.com/office/drawing/2014/main" id="{C2F7A554-7C36-4486-95B4-2B15FD9BA9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E973105-58EF-4DD1-B11D-1E3CCD9449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36432A-7518-4650-B4E5-A57944F881E9}" type="slidenum">
              <a:rPr lang="en-IN" smtClean="0"/>
              <a:t>‹#›</a:t>
            </a:fld>
            <a:endParaRPr lang="en-IN"/>
          </a:p>
        </p:txBody>
      </p:sp>
    </p:spTree>
    <p:extLst>
      <p:ext uri="{BB962C8B-B14F-4D97-AF65-F5344CB8AC3E}">
        <p14:creationId xmlns:p14="http://schemas.microsoft.com/office/powerpoint/2010/main" val="711779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Bluetooth" TargetMode="External"/><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413CE-CDB5-46C1-88C6-54EE7E88F68C}"/>
              </a:ext>
            </a:extLst>
          </p:cNvPr>
          <p:cNvSpPr>
            <a:spLocks noGrp="1"/>
          </p:cNvSpPr>
          <p:nvPr>
            <p:ph type="title"/>
          </p:nvPr>
        </p:nvSpPr>
        <p:spPr>
          <a:xfrm>
            <a:off x="1616765" y="755374"/>
            <a:ext cx="8613913" cy="4267200"/>
          </a:xfrm>
        </p:spPr>
        <p:txBody>
          <a:bodyPr>
            <a:normAutofit/>
          </a:bodyPr>
          <a:lstStyle/>
          <a:p>
            <a:r>
              <a:rPr lang="en-IN" sz="6600" dirty="0">
                <a:latin typeface="Algerian" panose="04020705040A02060702" pitchFamily="82" charset="0"/>
              </a:rPr>
              <a:t>Wireless Personal    Area Network</a:t>
            </a:r>
          </a:p>
        </p:txBody>
      </p:sp>
    </p:spTree>
    <p:extLst>
      <p:ext uri="{BB962C8B-B14F-4D97-AF65-F5344CB8AC3E}">
        <p14:creationId xmlns:p14="http://schemas.microsoft.com/office/powerpoint/2010/main" val="1014401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984DE-4D14-4D45-9347-CB78D3DF1E27}"/>
              </a:ext>
            </a:extLst>
          </p:cNvPr>
          <p:cNvSpPr>
            <a:spLocks noGrp="1"/>
          </p:cNvSpPr>
          <p:nvPr>
            <p:ph type="title"/>
          </p:nvPr>
        </p:nvSpPr>
        <p:spPr>
          <a:xfrm>
            <a:off x="132522" y="92766"/>
            <a:ext cx="11214928" cy="834886"/>
          </a:xfrm>
        </p:spPr>
        <p:txBody>
          <a:bodyPr>
            <a:normAutofit/>
          </a:bodyPr>
          <a:lstStyle/>
          <a:p>
            <a:r>
              <a:rPr lang="en-US" sz="4000" b="1" dirty="0"/>
              <a:t>WPAN Application</a:t>
            </a:r>
            <a:endParaRPr lang="en-IN" sz="4000" dirty="0"/>
          </a:p>
        </p:txBody>
      </p:sp>
      <p:sp>
        <p:nvSpPr>
          <p:cNvPr id="3" name="Text Placeholder 2">
            <a:extLst>
              <a:ext uri="{FF2B5EF4-FFF2-40B4-BE49-F238E27FC236}">
                <a16:creationId xmlns:a16="http://schemas.microsoft.com/office/drawing/2014/main" id="{5B1A0951-ACEB-498A-A41E-E05532A2B277}"/>
              </a:ext>
            </a:extLst>
          </p:cNvPr>
          <p:cNvSpPr>
            <a:spLocks noGrp="1"/>
          </p:cNvSpPr>
          <p:nvPr>
            <p:ph type="body" idx="1"/>
          </p:nvPr>
        </p:nvSpPr>
        <p:spPr>
          <a:xfrm>
            <a:off x="132522" y="1126435"/>
            <a:ext cx="11214928" cy="5731565"/>
          </a:xfrm>
        </p:spPr>
        <p:txBody>
          <a:bodyPr>
            <a:normAutofit fontScale="62500" lnSpcReduction="20000"/>
          </a:bodyPr>
          <a:lstStyle/>
          <a:p>
            <a:pPr marL="342900" indent="-342900">
              <a:lnSpc>
                <a:spcPct val="200000"/>
              </a:lnSpc>
              <a:buFont typeface="Arial" panose="020B0604020202020204" pitchFamily="34" charset="0"/>
              <a:buChar char="•"/>
            </a:pPr>
            <a:r>
              <a:rPr lang="en-US" b="1" dirty="0">
                <a:solidFill>
                  <a:schemeClr val="tx1"/>
                </a:solidFill>
              </a:rPr>
              <a:t>Automotive	</a:t>
            </a:r>
          </a:p>
          <a:p>
            <a:pPr marL="342900" indent="-342900">
              <a:lnSpc>
                <a:spcPct val="200000"/>
              </a:lnSpc>
              <a:buFont typeface="Arial" panose="020B0604020202020204" pitchFamily="34" charset="0"/>
              <a:buChar char="•"/>
            </a:pPr>
            <a:r>
              <a:rPr lang="en-US" b="1" dirty="0">
                <a:solidFill>
                  <a:schemeClr val="tx1"/>
                </a:solidFill>
              </a:rPr>
              <a:t>Information Sharing</a:t>
            </a:r>
          </a:p>
          <a:p>
            <a:pPr marL="342900" indent="-342900">
              <a:lnSpc>
                <a:spcPct val="200000"/>
              </a:lnSpc>
              <a:buFont typeface="Arial" panose="020B0604020202020204" pitchFamily="34" charset="0"/>
              <a:buChar char="•"/>
            </a:pPr>
            <a:r>
              <a:rPr lang="en-US" b="1" dirty="0">
                <a:solidFill>
                  <a:schemeClr val="tx1"/>
                </a:solidFill>
              </a:rPr>
              <a:t>Home automation</a:t>
            </a:r>
          </a:p>
          <a:p>
            <a:pPr marL="342900" indent="-342900">
              <a:lnSpc>
                <a:spcPct val="200000"/>
              </a:lnSpc>
              <a:buFont typeface="Arial" panose="020B0604020202020204" pitchFamily="34" charset="0"/>
              <a:buChar char="•"/>
            </a:pPr>
            <a:r>
              <a:rPr lang="en-US" b="1" dirty="0">
                <a:solidFill>
                  <a:schemeClr val="tx1"/>
                </a:solidFill>
              </a:rPr>
              <a:t>Health monitoring</a:t>
            </a:r>
          </a:p>
          <a:p>
            <a:pPr marL="800100" lvl="1" indent="-342900">
              <a:lnSpc>
                <a:spcPct val="120000"/>
              </a:lnSpc>
              <a:buFont typeface="Arial" panose="020B0604020202020204" pitchFamily="34" charset="0"/>
              <a:buChar char="•"/>
            </a:pPr>
            <a:r>
              <a:rPr lang="en-US" sz="2400" dirty="0">
                <a:solidFill>
                  <a:schemeClr val="tx1"/>
                </a:solidFill>
              </a:rPr>
              <a:t>with many advantages including low power consumption, small size, simple protocol, wide compatibility and so on, WPAN has many medical applications including telemedicine system, pervasive and continuous patient monitoring, and wireless-integrated medical devices. For example, in mass casualty or disaster, it is easy to place tiny sensor on each patient to form an ad hoc network by using Bluetooth, relaying continuous vital sign data to multiple receiving devices.</a:t>
            </a:r>
          </a:p>
          <a:p>
            <a:pPr marL="342900" indent="-342900">
              <a:lnSpc>
                <a:spcPct val="200000"/>
              </a:lnSpc>
              <a:buFont typeface="Arial" panose="020B0604020202020204" pitchFamily="34" charset="0"/>
              <a:buChar char="•"/>
            </a:pPr>
            <a:r>
              <a:rPr lang="en-US" b="1" dirty="0">
                <a:solidFill>
                  <a:schemeClr val="tx1"/>
                </a:solidFill>
              </a:rPr>
              <a:t>Office automation</a:t>
            </a:r>
          </a:p>
          <a:p>
            <a:pPr marL="800100" lvl="1" indent="-342900">
              <a:lnSpc>
                <a:spcPct val="100000"/>
              </a:lnSpc>
              <a:buFont typeface="Arial" panose="020B0604020202020204" pitchFamily="34" charset="0"/>
              <a:buChar char="•"/>
            </a:pPr>
            <a:r>
              <a:rPr lang="en-US" sz="2400" dirty="0">
                <a:solidFill>
                  <a:schemeClr val="tx1"/>
                </a:solidFill>
              </a:rPr>
              <a:t>Notebook, printer, PDA, desktop computer, fax machine, mouse, keyboard - all can be instantly connected via Bluetooth technology.</a:t>
            </a:r>
          </a:p>
          <a:p>
            <a:pPr marL="800100" lvl="1" indent="-342900">
              <a:lnSpc>
                <a:spcPct val="100000"/>
              </a:lnSpc>
              <a:buFont typeface="Arial" panose="020B0604020202020204" pitchFamily="34" charset="0"/>
              <a:buChar char="•"/>
            </a:pPr>
            <a:r>
              <a:rPr lang="en-US" sz="2400" dirty="0">
                <a:solidFill>
                  <a:schemeClr val="tx1"/>
                </a:solidFill>
              </a:rPr>
              <a:t>Stay completely up-to-date, all the time. Imagine entering the office and your notebook, PDA and desktop address books and calendars will automatically updated to agree with one another. Or, imagine watching your sales</a:t>
            </a:r>
          </a:p>
          <a:p>
            <a:pPr lvl="1">
              <a:lnSpc>
                <a:spcPct val="100000"/>
              </a:lnSpc>
            </a:pPr>
            <a:r>
              <a:rPr lang="en-US" sz="2400" dirty="0">
                <a:solidFill>
                  <a:schemeClr val="tx1"/>
                </a:solidFill>
              </a:rPr>
              <a:t>      coordinator extract the latest sales data from each member of a sales force as they arrive after a trip</a:t>
            </a:r>
          </a:p>
          <a:p>
            <a:pPr marL="342900" indent="-342900">
              <a:lnSpc>
                <a:spcPct val="200000"/>
              </a:lnSpc>
              <a:buFont typeface="Arial" panose="020B0604020202020204" pitchFamily="34" charset="0"/>
              <a:buChar char="•"/>
            </a:pPr>
            <a:r>
              <a:rPr lang="en-US" b="1" dirty="0">
                <a:solidFill>
                  <a:schemeClr val="tx1"/>
                </a:solidFill>
              </a:rPr>
              <a:t>RFID applications</a:t>
            </a:r>
          </a:p>
          <a:p>
            <a:pPr marL="800100" lvl="1" indent="-342900">
              <a:lnSpc>
                <a:spcPct val="200000"/>
              </a:lnSpc>
              <a:buFont typeface="Arial" panose="020B0604020202020204" pitchFamily="34" charset="0"/>
              <a:buChar char="•"/>
            </a:pPr>
            <a:r>
              <a:rPr lang="en-US" sz="2400" dirty="0">
                <a:solidFill>
                  <a:schemeClr val="tx1"/>
                </a:solidFill>
              </a:rPr>
              <a:t>Some of the RFID applications using WPAN technologies find applications in asset tracking, people tracking, inventory </a:t>
            </a:r>
            <a:r>
              <a:rPr lang="en-US" sz="2400" dirty="0" err="1">
                <a:solidFill>
                  <a:schemeClr val="tx1"/>
                </a:solidFill>
              </a:rPr>
              <a:t>traking</a:t>
            </a:r>
            <a:r>
              <a:rPr lang="en-US" sz="2400" dirty="0">
                <a:solidFill>
                  <a:schemeClr val="tx1"/>
                </a:solidFill>
              </a:rPr>
              <a:t> etc.</a:t>
            </a:r>
            <a:endParaRPr lang="en-IN" sz="2400" dirty="0">
              <a:solidFill>
                <a:schemeClr val="tx1"/>
              </a:solidFill>
            </a:endParaRPr>
          </a:p>
        </p:txBody>
      </p:sp>
    </p:spTree>
    <p:extLst>
      <p:ext uri="{BB962C8B-B14F-4D97-AF65-F5344CB8AC3E}">
        <p14:creationId xmlns:p14="http://schemas.microsoft.com/office/powerpoint/2010/main" val="1307781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82596-2BD9-48EE-B276-0F480E8878BB}"/>
              </a:ext>
            </a:extLst>
          </p:cNvPr>
          <p:cNvSpPr>
            <a:spLocks noGrp="1"/>
          </p:cNvSpPr>
          <p:nvPr>
            <p:ph type="title"/>
          </p:nvPr>
        </p:nvSpPr>
        <p:spPr>
          <a:xfrm>
            <a:off x="304800" y="145775"/>
            <a:ext cx="11042650" cy="622576"/>
          </a:xfrm>
        </p:spPr>
        <p:txBody>
          <a:bodyPr>
            <a:normAutofit/>
          </a:bodyPr>
          <a:lstStyle/>
          <a:p>
            <a:r>
              <a:rPr lang="en-IN" sz="3600" dirty="0"/>
              <a:t>Wireless Personal Area Network(WPAN)</a:t>
            </a:r>
          </a:p>
        </p:txBody>
      </p:sp>
      <p:sp>
        <p:nvSpPr>
          <p:cNvPr id="3" name="Text Placeholder 2">
            <a:extLst>
              <a:ext uri="{FF2B5EF4-FFF2-40B4-BE49-F238E27FC236}">
                <a16:creationId xmlns:a16="http://schemas.microsoft.com/office/drawing/2014/main" id="{90DB4524-6E41-4D4C-9137-CFED7ECD3136}"/>
              </a:ext>
            </a:extLst>
          </p:cNvPr>
          <p:cNvSpPr>
            <a:spLocks noGrp="1"/>
          </p:cNvSpPr>
          <p:nvPr>
            <p:ph type="body" idx="1"/>
          </p:nvPr>
        </p:nvSpPr>
        <p:spPr>
          <a:xfrm>
            <a:off x="0" y="1033670"/>
            <a:ext cx="11347450" cy="5055981"/>
          </a:xfrm>
        </p:spPr>
        <p:txBody>
          <a:bodyPr>
            <a:normAutofit lnSpcReduction="10000"/>
          </a:bodyPr>
          <a:lstStyle/>
          <a:p>
            <a:pPr marL="457200" indent="-457200">
              <a:buFont typeface="Wingdings" panose="05000000000000000000" pitchFamily="2" charset="2"/>
              <a:buChar char="Ø"/>
            </a:pPr>
            <a:r>
              <a:rPr lang="en-IN" sz="2000" dirty="0">
                <a:solidFill>
                  <a:schemeClr val="tx1"/>
                </a:solidFill>
              </a:rPr>
              <a:t>A WPAN is a personal, short distance area wireless network for interconnection devices cantered around an individual’s workplace. </a:t>
            </a:r>
          </a:p>
          <a:p>
            <a:pPr marL="457200" indent="-457200">
              <a:buFont typeface="Wingdings" panose="05000000000000000000" pitchFamily="2" charset="2"/>
              <a:buChar char="Ø"/>
            </a:pPr>
            <a:r>
              <a:rPr lang="en-US" sz="2000" dirty="0">
                <a:solidFill>
                  <a:schemeClr val="tx1"/>
                </a:solidFill>
              </a:rPr>
              <a:t> WPANs address wireless  networking and mobile computing devices such as PCs,  PDAs, peripherals, </a:t>
            </a:r>
          </a:p>
          <a:p>
            <a:r>
              <a:rPr lang="en-US" sz="2000" dirty="0">
                <a:solidFill>
                  <a:schemeClr val="tx1"/>
                </a:solidFill>
              </a:rPr>
              <a:t>          cell phones, pagers and consumer  electronics.</a:t>
            </a:r>
          </a:p>
          <a:p>
            <a:pPr marL="457200" indent="-457200">
              <a:buFont typeface="Wingdings" panose="05000000000000000000" pitchFamily="2" charset="2"/>
              <a:buChar char="Ø"/>
            </a:pPr>
            <a:r>
              <a:rPr lang="en-US" sz="2000" dirty="0">
                <a:solidFill>
                  <a:schemeClr val="tx1"/>
                </a:solidFill>
              </a:rPr>
              <a:t>WPAN are also called “short wireless distance network”.</a:t>
            </a:r>
          </a:p>
          <a:p>
            <a:pPr marL="457200" indent="-457200">
              <a:buFont typeface="Wingdings" panose="05000000000000000000" pitchFamily="2" charset="2"/>
              <a:buChar char="Ø"/>
            </a:pPr>
            <a:r>
              <a:rPr lang="en-US" sz="2000" dirty="0">
                <a:solidFill>
                  <a:schemeClr val="tx1"/>
                </a:solidFill>
              </a:rPr>
              <a:t>Its typically extends to 33ft(10m) or less.</a:t>
            </a:r>
          </a:p>
          <a:p>
            <a:pPr marL="457200" indent="-457200">
              <a:buFont typeface="Wingdings" panose="05000000000000000000" pitchFamily="2" charset="2"/>
              <a:buChar char="Ø"/>
            </a:pPr>
            <a:r>
              <a:rPr lang="en-US" sz="2000" dirty="0">
                <a:solidFill>
                  <a:schemeClr val="tx1"/>
                </a:solidFill>
              </a:rPr>
              <a:t>Due to its limited range, WPAN technology is used mainly as a replacement for cable.</a:t>
            </a:r>
          </a:p>
          <a:p>
            <a:pPr marL="457200" indent="-457200">
              <a:buFont typeface="Wingdings" panose="05000000000000000000" pitchFamily="2" charset="2"/>
              <a:buChar char="Ø"/>
            </a:pPr>
            <a:r>
              <a:rPr lang="en-US" sz="2000" dirty="0">
                <a:solidFill>
                  <a:schemeClr val="tx1"/>
                </a:solidFill>
              </a:rPr>
              <a:t>By eliminating the need for cables, data capture products using WPAN technology provide greater convenience, utility and safety.  Their low cost and data transfer rate make WPANs ideal for a wide array of retail and industrial applications.</a:t>
            </a:r>
          </a:p>
          <a:p>
            <a:pPr marL="457200" indent="-457200">
              <a:buFont typeface="Wingdings" panose="05000000000000000000" pitchFamily="2" charset="2"/>
              <a:buChar char="Ø"/>
            </a:pPr>
            <a:r>
              <a:rPr lang="en-US" sz="2000" dirty="0">
                <a:solidFill>
                  <a:schemeClr val="tx1"/>
                </a:solidFill>
              </a:rPr>
              <a:t>Major technologies of WPAN are Bluetooth(802.15.1) and ZigBee(802.15.4)</a:t>
            </a:r>
          </a:p>
          <a:p>
            <a:pPr marL="457200" indent="-457200">
              <a:buFont typeface="Wingdings" panose="05000000000000000000" pitchFamily="2" charset="2"/>
              <a:buChar char="Ø"/>
            </a:pPr>
            <a:r>
              <a:rPr lang="en-US" sz="2100" dirty="0">
                <a:solidFill>
                  <a:schemeClr val="tx1"/>
                </a:solidFill>
              </a:rPr>
              <a:t>WPANs are used to convey information over short distances among a private, intimate group of participant </a:t>
            </a:r>
            <a:r>
              <a:rPr lang="en-IN" sz="2100" dirty="0">
                <a:solidFill>
                  <a:schemeClr val="tx1"/>
                </a:solidFill>
              </a:rPr>
              <a:t>devices</a:t>
            </a:r>
          </a:p>
          <a:p>
            <a:pPr marL="457200" indent="-457200">
              <a:buFont typeface="Wingdings" panose="05000000000000000000" pitchFamily="2" charset="2"/>
              <a:buChar char="Ø"/>
            </a:pPr>
            <a:r>
              <a:rPr lang="en-US" sz="2100" dirty="0">
                <a:solidFill>
                  <a:schemeClr val="tx1"/>
                </a:solidFill>
              </a:rPr>
              <a:t>Unlike a WLAN, a connection made through a WPAN involves little or no infrastructure or direct connectivity to the world outside the link</a:t>
            </a:r>
            <a:endParaRPr lang="en-IN" sz="2100" dirty="0">
              <a:solidFill>
                <a:schemeClr val="tx1"/>
              </a:solidFill>
            </a:endParaRPr>
          </a:p>
        </p:txBody>
      </p:sp>
    </p:spTree>
    <p:extLst>
      <p:ext uri="{BB962C8B-B14F-4D97-AF65-F5344CB8AC3E}">
        <p14:creationId xmlns:p14="http://schemas.microsoft.com/office/powerpoint/2010/main" val="2382487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82596-2BD9-48EE-B276-0F480E8878BB}"/>
              </a:ext>
            </a:extLst>
          </p:cNvPr>
          <p:cNvSpPr>
            <a:spLocks noGrp="1"/>
          </p:cNvSpPr>
          <p:nvPr>
            <p:ph type="title"/>
          </p:nvPr>
        </p:nvSpPr>
        <p:spPr>
          <a:xfrm>
            <a:off x="304800" y="145775"/>
            <a:ext cx="11042650" cy="622576"/>
          </a:xfrm>
        </p:spPr>
        <p:txBody>
          <a:bodyPr>
            <a:normAutofit/>
          </a:bodyPr>
          <a:lstStyle/>
          <a:p>
            <a:r>
              <a:rPr lang="en-IN" sz="3600" dirty="0"/>
              <a:t>WPAN Network Architecture</a:t>
            </a:r>
          </a:p>
        </p:txBody>
      </p:sp>
      <p:sp>
        <p:nvSpPr>
          <p:cNvPr id="3" name="Text Placeholder 2">
            <a:extLst>
              <a:ext uri="{FF2B5EF4-FFF2-40B4-BE49-F238E27FC236}">
                <a16:creationId xmlns:a16="http://schemas.microsoft.com/office/drawing/2014/main" id="{90DB4524-6E41-4D4C-9137-CFED7ECD3136}"/>
              </a:ext>
            </a:extLst>
          </p:cNvPr>
          <p:cNvSpPr>
            <a:spLocks noGrp="1"/>
          </p:cNvSpPr>
          <p:nvPr>
            <p:ph type="body" idx="1"/>
          </p:nvPr>
        </p:nvSpPr>
        <p:spPr>
          <a:xfrm>
            <a:off x="0" y="1033670"/>
            <a:ext cx="11347450" cy="5055981"/>
          </a:xfrm>
        </p:spPr>
        <p:txBody>
          <a:bodyPr>
            <a:normAutofit/>
          </a:bodyPr>
          <a:lstStyle/>
          <a:p>
            <a:endParaRPr lang="en-IN" dirty="0">
              <a:solidFill>
                <a:schemeClr val="tx1"/>
              </a:solidFill>
            </a:endParaRPr>
          </a:p>
        </p:txBody>
      </p:sp>
      <p:pic>
        <p:nvPicPr>
          <p:cNvPr id="6" name="Picture 5">
            <a:extLst>
              <a:ext uri="{FF2B5EF4-FFF2-40B4-BE49-F238E27FC236}">
                <a16:creationId xmlns:a16="http://schemas.microsoft.com/office/drawing/2014/main" id="{EF15339F-600D-4D50-9E03-B1DA557082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033670"/>
            <a:ext cx="12039600" cy="582433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873032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82596-2BD9-48EE-B276-0F480E8878BB}"/>
              </a:ext>
            </a:extLst>
          </p:cNvPr>
          <p:cNvSpPr>
            <a:spLocks noGrp="1"/>
          </p:cNvSpPr>
          <p:nvPr>
            <p:ph type="title"/>
          </p:nvPr>
        </p:nvSpPr>
        <p:spPr>
          <a:xfrm>
            <a:off x="304800" y="145775"/>
            <a:ext cx="11042650" cy="622576"/>
          </a:xfrm>
        </p:spPr>
        <p:txBody>
          <a:bodyPr>
            <a:normAutofit/>
          </a:bodyPr>
          <a:lstStyle/>
          <a:p>
            <a:r>
              <a:rPr lang="en-IN" sz="3600" dirty="0"/>
              <a:t>WPAN Network Architecture</a:t>
            </a:r>
          </a:p>
        </p:txBody>
      </p:sp>
      <p:sp>
        <p:nvSpPr>
          <p:cNvPr id="3" name="Text Placeholder 2">
            <a:extLst>
              <a:ext uri="{FF2B5EF4-FFF2-40B4-BE49-F238E27FC236}">
                <a16:creationId xmlns:a16="http://schemas.microsoft.com/office/drawing/2014/main" id="{90DB4524-6E41-4D4C-9137-CFED7ECD3136}"/>
              </a:ext>
            </a:extLst>
          </p:cNvPr>
          <p:cNvSpPr>
            <a:spLocks noGrp="1"/>
          </p:cNvSpPr>
          <p:nvPr>
            <p:ph type="body" idx="1"/>
          </p:nvPr>
        </p:nvSpPr>
        <p:spPr>
          <a:xfrm>
            <a:off x="0" y="1033670"/>
            <a:ext cx="11347450" cy="5055981"/>
          </a:xfrm>
        </p:spPr>
        <p:txBody>
          <a:bodyPr>
            <a:normAutofit lnSpcReduction="10000"/>
          </a:bodyPr>
          <a:lstStyle/>
          <a:p>
            <a:pPr marL="457200" indent="-457200">
              <a:buFont typeface="Wingdings" panose="05000000000000000000" pitchFamily="2" charset="2"/>
              <a:buChar char="Ø"/>
            </a:pPr>
            <a:r>
              <a:rPr lang="en-IN" sz="1600" dirty="0">
                <a:solidFill>
                  <a:schemeClr val="tx1"/>
                </a:solidFill>
              </a:rPr>
              <a:t>WPAN architecture consists of the master-slave configuration.</a:t>
            </a:r>
          </a:p>
          <a:p>
            <a:pPr marL="457200" indent="-457200">
              <a:buFont typeface="Wingdings" panose="05000000000000000000" pitchFamily="2" charset="2"/>
              <a:buChar char="Ø"/>
            </a:pPr>
            <a:r>
              <a:rPr lang="en-IN" sz="1600" dirty="0">
                <a:solidFill>
                  <a:schemeClr val="tx1"/>
                </a:solidFill>
              </a:rPr>
              <a:t>A slave devices and high-end-user interface master devices communicate over an ad hoc </a:t>
            </a:r>
            <a:r>
              <a:rPr lang="en-IN" sz="1600" dirty="0" err="1">
                <a:solidFill>
                  <a:schemeClr val="tx1"/>
                </a:solidFill>
              </a:rPr>
              <a:t>multihop</a:t>
            </a:r>
            <a:r>
              <a:rPr lang="en-IN" sz="1600" dirty="0">
                <a:solidFill>
                  <a:schemeClr val="tx1"/>
                </a:solidFill>
              </a:rPr>
              <a:t> network with a data rate of at least 10Mbps</a:t>
            </a:r>
          </a:p>
          <a:p>
            <a:pPr marL="457200" indent="-457200">
              <a:buFont typeface="Wingdings" panose="05000000000000000000" pitchFamily="2" charset="2"/>
              <a:buChar char="Ø"/>
            </a:pPr>
            <a:r>
              <a:rPr lang="en-IN" sz="1600" dirty="0">
                <a:solidFill>
                  <a:schemeClr val="tx1"/>
                </a:solidFill>
              </a:rPr>
              <a:t>The low-end-user interface devices behave as slave devices of a master devices with a communication requirement below 1 Mbps.</a:t>
            </a:r>
          </a:p>
          <a:p>
            <a:pPr marL="457200" indent="-457200">
              <a:buFont typeface="Wingdings" panose="05000000000000000000" pitchFamily="2" charset="2"/>
              <a:buChar char="Ø"/>
            </a:pPr>
            <a:r>
              <a:rPr lang="en-IN" sz="1600" dirty="0">
                <a:solidFill>
                  <a:schemeClr val="tx1"/>
                </a:solidFill>
              </a:rPr>
              <a:t>The communication devices act as a gateway between the WPAN and other fixed or wireless network.</a:t>
            </a:r>
          </a:p>
          <a:p>
            <a:pPr marL="457200" indent="-457200">
              <a:buFont typeface="Wingdings" panose="05000000000000000000" pitchFamily="2" charset="2"/>
              <a:buChar char="Ø"/>
            </a:pPr>
            <a:r>
              <a:rPr lang="en-IN" sz="1600" dirty="0">
                <a:solidFill>
                  <a:schemeClr val="tx1"/>
                </a:solidFill>
              </a:rPr>
              <a:t>All the communication devices have a radio that aids in communication</a:t>
            </a:r>
          </a:p>
          <a:p>
            <a:pPr marL="457200" indent="-457200">
              <a:buFont typeface="Wingdings" panose="05000000000000000000" pitchFamily="2" charset="2"/>
              <a:buChar char="Ø"/>
            </a:pPr>
            <a:r>
              <a:rPr lang="en-IN" sz="1600" dirty="0">
                <a:solidFill>
                  <a:schemeClr val="tx1"/>
                </a:solidFill>
              </a:rPr>
              <a:t>The trend toward heterogeneous wide area network puts the requirement for supporting multiple radio protocol on the radio of the communication devices. Each of these devices has a programmable computation platform.</a:t>
            </a:r>
          </a:p>
          <a:p>
            <a:pPr marL="457200" indent="-457200">
              <a:buFont typeface="Wingdings" panose="05000000000000000000" pitchFamily="2" charset="2"/>
              <a:buChar char="Ø"/>
            </a:pPr>
            <a:r>
              <a:rPr lang="en-IN" sz="1600" dirty="0">
                <a:solidFill>
                  <a:schemeClr val="tx1"/>
                </a:solidFill>
              </a:rPr>
              <a:t>There are master devices(Desktop or laptop) and slave device(PDA, mobile, printer, scanner </a:t>
            </a:r>
            <a:r>
              <a:rPr lang="en-IN" sz="1600" dirty="0" err="1">
                <a:solidFill>
                  <a:schemeClr val="tx1"/>
                </a:solidFill>
              </a:rPr>
              <a:t>ect</a:t>
            </a:r>
            <a:r>
              <a:rPr lang="en-IN" sz="1600" dirty="0">
                <a:solidFill>
                  <a:schemeClr val="tx1"/>
                </a:solidFill>
              </a:rPr>
              <a:t>).</a:t>
            </a:r>
          </a:p>
          <a:p>
            <a:pPr marL="457200" indent="-457200">
              <a:buFont typeface="Wingdings" panose="05000000000000000000" pitchFamily="2" charset="2"/>
              <a:buChar char="Ø"/>
            </a:pPr>
            <a:r>
              <a:rPr lang="en-IN" sz="1600" dirty="0">
                <a:solidFill>
                  <a:schemeClr val="tx1"/>
                </a:solidFill>
              </a:rPr>
              <a:t>Master controls transmission schedule of all devices in the WPAN.</a:t>
            </a:r>
          </a:p>
          <a:p>
            <a:pPr marL="457200" indent="-457200">
              <a:buFont typeface="Wingdings" panose="05000000000000000000" pitchFamily="2" charset="2"/>
              <a:buChar char="Ø"/>
            </a:pPr>
            <a:r>
              <a:rPr lang="en-IN" sz="1600" dirty="0">
                <a:solidFill>
                  <a:schemeClr val="tx1"/>
                </a:solidFill>
              </a:rPr>
              <a:t>Slave can only communicate with the master and can only communicate when granted permission by the master.</a:t>
            </a:r>
          </a:p>
          <a:p>
            <a:pPr marL="457200" indent="-457200">
              <a:buFont typeface="Wingdings" panose="05000000000000000000" pitchFamily="2" charset="2"/>
              <a:buChar char="Ø"/>
            </a:pPr>
            <a:r>
              <a:rPr lang="en-IN" sz="1600" dirty="0">
                <a:solidFill>
                  <a:schemeClr val="tx1"/>
                </a:solidFill>
              </a:rPr>
              <a:t>At a time only one device transmits by using Time Division Multiple Access technique.</a:t>
            </a:r>
          </a:p>
          <a:p>
            <a:pPr marL="457200" indent="-457200">
              <a:buFont typeface="Wingdings" panose="05000000000000000000" pitchFamily="2" charset="2"/>
              <a:buChar char="Ø"/>
            </a:pPr>
            <a:r>
              <a:rPr lang="en-IN" sz="1600" dirty="0">
                <a:solidFill>
                  <a:schemeClr val="tx1"/>
                </a:solidFill>
              </a:rPr>
              <a:t>The master gives its clock and device ID to all the slaves in its piconet.</a:t>
            </a:r>
          </a:p>
          <a:p>
            <a:pPr marL="457200" indent="-457200">
              <a:buFont typeface="Wingdings" panose="05000000000000000000" pitchFamily="2" charset="2"/>
              <a:buChar char="Ø"/>
            </a:pPr>
            <a:r>
              <a:rPr lang="en-IN" sz="1600" dirty="0">
                <a:solidFill>
                  <a:schemeClr val="tx1"/>
                </a:solidFill>
              </a:rPr>
              <a:t>Hopping pattern is determined by device ID. Phase-in hopping pattern is determined by the clock.</a:t>
            </a:r>
          </a:p>
          <a:p>
            <a:pPr marL="457200" indent="-457200">
              <a:buFont typeface="Wingdings" panose="05000000000000000000" pitchFamily="2" charset="2"/>
              <a:buChar char="Ø"/>
            </a:pPr>
            <a:r>
              <a:rPr lang="en-IN" sz="1600" dirty="0">
                <a:solidFill>
                  <a:schemeClr val="tx1"/>
                </a:solidFill>
              </a:rPr>
              <a:t>The devices in WPAN are very diverse with respect to complexity and communication requirements, the basic structure of all the devices in a PAN is identical. Everybody will have a different set of devices.</a:t>
            </a:r>
          </a:p>
          <a:p>
            <a:endParaRPr lang="en-IN" sz="1600" dirty="0">
              <a:solidFill>
                <a:schemeClr val="tx1"/>
              </a:solidFill>
            </a:endParaRPr>
          </a:p>
          <a:p>
            <a:pPr marL="457200" indent="-457200">
              <a:buFont typeface="Wingdings" panose="05000000000000000000" pitchFamily="2" charset="2"/>
              <a:buChar char="Ø"/>
            </a:pPr>
            <a:endParaRPr lang="en-IN" sz="1600" dirty="0">
              <a:solidFill>
                <a:schemeClr val="tx1"/>
              </a:solidFill>
            </a:endParaRPr>
          </a:p>
        </p:txBody>
      </p:sp>
    </p:spTree>
    <p:extLst>
      <p:ext uri="{BB962C8B-B14F-4D97-AF65-F5344CB8AC3E}">
        <p14:creationId xmlns:p14="http://schemas.microsoft.com/office/powerpoint/2010/main" val="1299804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8D93-4D87-4E0B-953D-F4371F92F45E}"/>
              </a:ext>
            </a:extLst>
          </p:cNvPr>
          <p:cNvSpPr>
            <a:spLocks noGrp="1"/>
          </p:cNvSpPr>
          <p:nvPr>
            <p:ph type="title"/>
          </p:nvPr>
        </p:nvSpPr>
        <p:spPr>
          <a:xfrm>
            <a:off x="0" y="0"/>
            <a:ext cx="5393635" cy="649357"/>
          </a:xfrm>
        </p:spPr>
        <p:txBody>
          <a:bodyPr>
            <a:normAutofit/>
          </a:bodyPr>
          <a:lstStyle/>
          <a:p>
            <a:r>
              <a:rPr lang="en-IN" dirty="0"/>
              <a:t>Piconet</a:t>
            </a:r>
          </a:p>
        </p:txBody>
      </p:sp>
      <p:sp>
        <p:nvSpPr>
          <p:cNvPr id="4" name="Text Placeholder 3">
            <a:extLst>
              <a:ext uri="{FF2B5EF4-FFF2-40B4-BE49-F238E27FC236}">
                <a16:creationId xmlns:a16="http://schemas.microsoft.com/office/drawing/2014/main" id="{9752531D-1B23-4A55-B8DB-D257770087EA}"/>
              </a:ext>
            </a:extLst>
          </p:cNvPr>
          <p:cNvSpPr>
            <a:spLocks noGrp="1"/>
          </p:cNvSpPr>
          <p:nvPr>
            <p:ph type="body" sz="half" idx="2"/>
          </p:nvPr>
        </p:nvSpPr>
        <p:spPr>
          <a:xfrm>
            <a:off x="0" y="649358"/>
            <a:ext cx="5183188" cy="6208642"/>
          </a:xfrm>
        </p:spPr>
        <p:txBody>
          <a:bodyPr>
            <a:noAutofit/>
          </a:bodyPr>
          <a:lstStyle/>
          <a:p>
            <a:pPr marL="285750" indent="-285750">
              <a:buFont typeface="Arial" panose="020B0604020202020204" pitchFamily="34" charset="0"/>
              <a:buChar char="•"/>
            </a:pPr>
            <a:r>
              <a:rPr lang="en-US" dirty="0"/>
              <a:t>A piconet is a WPAN formed by a device serving as a master and one or more devices serving as slaves in the network. </a:t>
            </a:r>
          </a:p>
          <a:p>
            <a:pPr marL="285750" indent="-285750">
              <a:buFont typeface="Arial" panose="020B0604020202020204" pitchFamily="34" charset="0"/>
              <a:buChar char="•"/>
            </a:pPr>
            <a:r>
              <a:rPr lang="en-US" dirty="0"/>
              <a:t>It is connectivity topology of the WPAN.</a:t>
            </a:r>
          </a:p>
          <a:p>
            <a:pPr marL="285750" indent="-285750">
              <a:buFont typeface="Arial" panose="020B0604020202020204" pitchFamily="34" charset="0"/>
              <a:buChar char="•"/>
            </a:pPr>
            <a:r>
              <a:rPr lang="en-US" dirty="0"/>
              <a:t>The master is a device in a piconet whose clock and device addresses are used to define the characteristics of the physical channel.</a:t>
            </a:r>
          </a:p>
          <a:p>
            <a:pPr marL="285750" indent="-285750">
              <a:buFont typeface="Arial" panose="020B0604020202020204" pitchFamily="34" charset="0"/>
              <a:buChar char="•"/>
            </a:pPr>
            <a:r>
              <a:rPr lang="en-US" dirty="0"/>
              <a:t>All other devices in the piconet are called piconet slaves. </a:t>
            </a:r>
          </a:p>
          <a:p>
            <a:pPr marL="285750" indent="-285750">
              <a:buFont typeface="Arial" panose="020B0604020202020204" pitchFamily="34" charset="0"/>
              <a:buChar char="•"/>
            </a:pPr>
            <a:r>
              <a:rPr lang="en-US" dirty="0"/>
              <a:t>At any given time, data can be transferred between the master and any one slave. The master switches rapidly from slave to slave in a round-robin fashion. The device may switch the master-slave role at any time. Slaves communicate only with their master in point-to-point fashion under the control of the master. The master transmissions may be either point-to-point or point-to-multipoint.</a:t>
            </a:r>
          </a:p>
          <a:p>
            <a:pPr marL="285750" indent="-285750">
              <a:buFont typeface="Arial" panose="020B0604020202020204" pitchFamily="34" charset="0"/>
              <a:buChar char="•"/>
            </a:pPr>
            <a:r>
              <a:rPr lang="en-US" dirty="0"/>
              <a:t>Also, besides in an active mode, a slave device can be in the standby modes so as to reduce power consumptions.</a:t>
            </a:r>
          </a:p>
          <a:p>
            <a:pPr marL="285750" indent="-285750">
              <a:buFont typeface="Arial" panose="020B0604020202020204" pitchFamily="34" charset="0"/>
              <a:buChar char="•"/>
            </a:pPr>
            <a:r>
              <a:rPr lang="en-US" dirty="0"/>
              <a:t>A good example of a piconet is the </a:t>
            </a:r>
            <a:r>
              <a:rPr lang="en-US" dirty="0" err="1"/>
              <a:t>Playstation</a:t>
            </a:r>
            <a:r>
              <a:rPr lang="en-US" dirty="0"/>
              <a:t> 3 (PS3) console gaming system. Instead of having wired controllers, the PS3 implements Bluetooth technology to connect up to four controllers at the same time. The main console acts as the master and the controllers act as slaves</a:t>
            </a:r>
            <a:endParaRPr lang="en-IN" dirty="0"/>
          </a:p>
        </p:txBody>
      </p:sp>
      <p:sp>
        <p:nvSpPr>
          <p:cNvPr id="9" name="Picture Placeholder 8">
            <a:extLst>
              <a:ext uri="{FF2B5EF4-FFF2-40B4-BE49-F238E27FC236}">
                <a16:creationId xmlns:a16="http://schemas.microsoft.com/office/drawing/2014/main" id="{184EAE9F-2112-41DB-A726-A6CF5DB3CBEF}"/>
              </a:ext>
            </a:extLst>
          </p:cNvPr>
          <p:cNvSpPr>
            <a:spLocks noGrp="1"/>
          </p:cNvSpPr>
          <p:nvPr>
            <p:ph type="pic" idx="1"/>
          </p:nvPr>
        </p:nvSpPr>
        <p:spPr/>
      </p:sp>
      <p:pic>
        <p:nvPicPr>
          <p:cNvPr id="10" name="Picture 9">
            <a:extLst>
              <a:ext uri="{FF2B5EF4-FFF2-40B4-BE49-F238E27FC236}">
                <a16:creationId xmlns:a16="http://schemas.microsoft.com/office/drawing/2014/main" id="{EFA099F3-6A29-444B-BF23-25E5F555C41C}"/>
              </a:ext>
            </a:extLst>
          </p:cNvPr>
          <p:cNvPicPr>
            <a:picLocks noChangeAspect="1"/>
          </p:cNvPicPr>
          <p:nvPr/>
        </p:nvPicPr>
        <p:blipFill rotWithShape="1">
          <a:blip r:embed="rId2"/>
          <a:srcRect l="40000" t="39098" r="40568" b="37509"/>
          <a:stretch/>
        </p:blipFill>
        <p:spPr>
          <a:xfrm>
            <a:off x="5334725" y="881270"/>
            <a:ext cx="5869125" cy="497978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894120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8D93-4D87-4E0B-953D-F4371F92F45E}"/>
              </a:ext>
            </a:extLst>
          </p:cNvPr>
          <p:cNvSpPr>
            <a:spLocks noGrp="1"/>
          </p:cNvSpPr>
          <p:nvPr>
            <p:ph type="title"/>
          </p:nvPr>
        </p:nvSpPr>
        <p:spPr>
          <a:xfrm>
            <a:off x="0" y="1"/>
            <a:ext cx="5393635" cy="457200"/>
          </a:xfrm>
        </p:spPr>
        <p:txBody>
          <a:bodyPr>
            <a:normAutofit fontScale="90000"/>
          </a:bodyPr>
          <a:lstStyle/>
          <a:p>
            <a:r>
              <a:rPr lang="en-IN" dirty="0" err="1"/>
              <a:t>Scatternet</a:t>
            </a:r>
            <a:endParaRPr lang="en-IN" dirty="0"/>
          </a:p>
        </p:txBody>
      </p:sp>
      <p:sp>
        <p:nvSpPr>
          <p:cNvPr id="3" name="Picture Placeholder 2">
            <a:extLst>
              <a:ext uri="{FF2B5EF4-FFF2-40B4-BE49-F238E27FC236}">
                <a16:creationId xmlns:a16="http://schemas.microsoft.com/office/drawing/2014/main" id="{86534CA8-2D1A-4D2E-90D6-0901C30F0FE3}"/>
              </a:ext>
            </a:extLst>
          </p:cNvPr>
          <p:cNvSpPr>
            <a:spLocks noGrp="1"/>
          </p:cNvSpPr>
          <p:nvPr>
            <p:ph type="pic" idx="1"/>
          </p:nvPr>
        </p:nvSpPr>
        <p:spPr/>
      </p:sp>
      <p:sp>
        <p:nvSpPr>
          <p:cNvPr id="4" name="Text Placeholder 3">
            <a:extLst>
              <a:ext uri="{FF2B5EF4-FFF2-40B4-BE49-F238E27FC236}">
                <a16:creationId xmlns:a16="http://schemas.microsoft.com/office/drawing/2014/main" id="{9752531D-1B23-4A55-B8DB-D257770087EA}"/>
              </a:ext>
            </a:extLst>
          </p:cNvPr>
          <p:cNvSpPr>
            <a:spLocks noGrp="1"/>
          </p:cNvSpPr>
          <p:nvPr>
            <p:ph type="body" sz="half" idx="2"/>
          </p:nvPr>
        </p:nvSpPr>
        <p:spPr>
          <a:xfrm>
            <a:off x="1" y="457199"/>
            <a:ext cx="5009322" cy="6155635"/>
          </a:xfrm>
        </p:spPr>
        <p:txBody>
          <a:bodyPr/>
          <a:lstStyle/>
          <a:p>
            <a:r>
              <a:rPr lang="en-US" dirty="0"/>
              <a:t>A </a:t>
            </a:r>
            <a:r>
              <a:rPr lang="en-US" dirty="0" err="1"/>
              <a:t>scatternet</a:t>
            </a:r>
            <a:r>
              <a:rPr lang="en-US" dirty="0"/>
              <a:t> is a collection of operational piconets overlapping in time and space.</a:t>
            </a:r>
          </a:p>
          <a:p>
            <a:r>
              <a:rPr lang="en-US" dirty="0"/>
              <a:t>A device that is member of two or more piconets is said to be involved in a </a:t>
            </a:r>
            <a:r>
              <a:rPr lang="en-US" dirty="0" err="1"/>
              <a:t>scatternet</a:t>
            </a:r>
            <a:r>
              <a:rPr lang="en-US" dirty="0"/>
              <a:t>.</a:t>
            </a:r>
          </a:p>
          <a:p>
            <a:r>
              <a:rPr lang="en-US" dirty="0"/>
              <a:t>A device may participate in several piconets at the same time.</a:t>
            </a:r>
          </a:p>
          <a:p>
            <a:r>
              <a:rPr lang="en-US" dirty="0"/>
              <a:t>A device in a </a:t>
            </a:r>
            <a:r>
              <a:rPr lang="en-US" dirty="0" err="1"/>
              <a:t>scatternet</a:t>
            </a:r>
            <a:r>
              <a:rPr lang="en-US" dirty="0"/>
              <a:t> could be a slave in several piconets, but master in only one of them.</a:t>
            </a:r>
          </a:p>
          <a:p>
            <a:r>
              <a:rPr lang="en-US" dirty="0"/>
              <a:t>The performance of </a:t>
            </a:r>
            <a:r>
              <a:rPr lang="en-US"/>
              <a:t>a WPAN </a:t>
            </a:r>
            <a:r>
              <a:rPr lang="en-US" dirty="0"/>
              <a:t>highly depends on the </a:t>
            </a:r>
            <a:r>
              <a:rPr lang="en-US" dirty="0" err="1"/>
              <a:t>scatternet</a:t>
            </a:r>
            <a:r>
              <a:rPr lang="en-US" dirty="0"/>
              <a:t> structure.</a:t>
            </a:r>
          </a:p>
          <a:p>
            <a:endParaRPr lang="en-IN" dirty="0"/>
          </a:p>
        </p:txBody>
      </p:sp>
      <p:pic>
        <p:nvPicPr>
          <p:cNvPr id="5" name="Picture 4">
            <a:extLst>
              <a:ext uri="{FF2B5EF4-FFF2-40B4-BE49-F238E27FC236}">
                <a16:creationId xmlns:a16="http://schemas.microsoft.com/office/drawing/2014/main" id="{0241A23A-C563-4E4E-B49E-07CBBDA72CD6}"/>
              </a:ext>
            </a:extLst>
          </p:cNvPr>
          <p:cNvPicPr>
            <a:picLocks noChangeAspect="1"/>
          </p:cNvPicPr>
          <p:nvPr/>
        </p:nvPicPr>
        <p:blipFill rotWithShape="1">
          <a:blip r:embed="rId2"/>
          <a:srcRect l="15000" t="28203" r="29456" b="7314"/>
          <a:stretch/>
        </p:blipFill>
        <p:spPr>
          <a:xfrm>
            <a:off x="5009324" y="457199"/>
            <a:ext cx="6626086" cy="60496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94181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D6298-A597-4AE6-8EBC-5A5D6022AACC}"/>
              </a:ext>
            </a:extLst>
          </p:cNvPr>
          <p:cNvSpPr>
            <a:spLocks noGrp="1"/>
          </p:cNvSpPr>
          <p:nvPr>
            <p:ph type="title"/>
          </p:nvPr>
        </p:nvSpPr>
        <p:spPr>
          <a:xfrm>
            <a:off x="0" y="198784"/>
            <a:ext cx="11347450" cy="795129"/>
          </a:xfrm>
        </p:spPr>
        <p:txBody>
          <a:bodyPr>
            <a:normAutofit/>
          </a:bodyPr>
          <a:lstStyle/>
          <a:p>
            <a:r>
              <a:rPr lang="en-IN" sz="4000" b="1" dirty="0"/>
              <a:t>Difference between </a:t>
            </a:r>
            <a:r>
              <a:rPr lang="en-IN" sz="4000" b="1" dirty="0" err="1"/>
              <a:t>Scatternet</a:t>
            </a:r>
            <a:r>
              <a:rPr lang="en-IN" sz="4000" b="1" dirty="0"/>
              <a:t> &amp; Piconet</a:t>
            </a:r>
          </a:p>
        </p:txBody>
      </p:sp>
      <p:pic>
        <p:nvPicPr>
          <p:cNvPr id="4" name="Picture 3">
            <a:extLst>
              <a:ext uri="{FF2B5EF4-FFF2-40B4-BE49-F238E27FC236}">
                <a16:creationId xmlns:a16="http://schemas.microsoft.com/office/drawing/2014/main" id="{C5A3A621-EB02-43F6-8ADA-D90ED3C8B21E}"/>
              </a:ext>
            </a:extLst>
          </p:cNvPr>
          <p:cNvPicPr>
            <a:picLocks noChangeAspect="1"/>
          </p:cNvPicPr>
          <p:nvPr/>
        </p:nvPicPr>
        <p:blipFill rotWithShape="1">
          <a:blip r:embed="rId2"/>
          <a:srcRect l="4566" t="27622" r="33043" b="38738"/>
          <a:stretch/>
        </p:blipFill>
        <p:spPr>
          <a:xfrm>
            <a:off x="0" y="1895061"/>
            <a:ext cx="12191999" cy="4465981"/>
          </a:xfrm>
          <a:prstGeom prst="rect">
            <a:avLst/>
          </a:prstGeom>
        </p:spPr>
      </p:pic>
      <p:sp>
        <p:nvSpPr>
          <p:cNvPr id="3" name="Text Placeholder 2">
            <a:extLst>
              <a:ext uri="{FF2B5EF4-FFF2-40B4-BE49-F238E27FC236}">
                <a16:creationId xmlns:a16="http://schemas.microsoft.com/office/drawing/2014/main" id="{CD310568-ED43-4609-946D-1F9C6AD926DB}"/>
              </a:ext>
            </a:extLst>
          </p:cNvPr>
          <p:cNvSpPr>
            <a:spLocks noGrp="1"/>
          </p:cNvSpPr>
          <p:nvPr>
            <p:ph type="body" idx="1"/>
          </p:nvPr>
        </p:nvSpPr>
        <p:spPr>
          <a:xfrm>
            <a:off x="0" y="993913"/>
            <a:ext cx="10515600" cy="5864087"/>
          </a:xfrm>
        </p:spPr>
        <p:txBody>
          <a:bodyPr/>
          <a:lstStyle/>
          <a:p>
            <a:r>
              <a:rPr lang="en-US" dirty="0">
                <a:solidFill>
                  <a:schemeClr val="tx1"/>
                </a:solidFill>
              </a:rPr>
              <a:t>The terms "</a:t>
            </a:r>
            <a:r>
              <a:rPr lang="en-US" dirty="0" err="1">
                <a:solidFill>
                  <a:schemeClr val="tx1"/>
                </a:solidFill>
              </a:rPr>
              <a:t>scatternet</a:t>
            </a:r>
            <a:r>
              <a:rPr lang="en-US" dirty="0">
                <a:solidFill>
                  <a:schemeClr val="tx1"/>
                </a:solidFill>
              </a:rPr>
              <a:t>" and "piconet" are typically applied to </a:t>
            </a:r>
            <a:r>
              <a:rPr lang="en-US" dirty="0">
                <a:solidFill>
                  <a:schemeClr val="tx1"/>
                </a:solidFill>
                <a:hlinkClick r:id="rId3" tooltip="Bluetooth"/>
              </a:rPr>
              <a:t>Bluetooth</a:t>
            </a:r>
            <a:r>
              <a:rPr lang="en-US" dirty="0">
                <a:solidFill>
                  <a:schemeClr val="tx1"/>
                </a:solidFill>
              </a:rPr>
              <a:t> wireless technology.</a:t>
            </a:r>
            <a:endParaRPr lang="en-IN" dirty="0">
              <a:solidFill>
                <a:schemeClr val="tx1"/>
              </a:solidFill>
            </a:endParaRPr>
          </a:p>
        </p:txBody>
      </p:sp>
    </p:spTree>
    <p:extLst>
      <p:ext uri="{BB962C8B-B14F-4D97-AF65-F5344CB8AC3E}">
        <p14:creationId xmlns:p14="http://schemas.microsoft.com/office/powerpoint/2010/main" val="4048745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984DE-4D14-4D45-9347-CB78D3DF1E27}"/>
              </a:ext>
            </a:extLst>
          </p:cNvPr>
          <p:cNvSpPr>
            <a:spLocks noGrp="1"/>
          </p:cNvSpPr>
          <p:nvPr>
            <p:ph type="title"/>
          </p:nvPr>
        </p:nvSpPr>
        <p:spPr>
          <a:xfrm>
            <a:off x="132522" y="92766"/>
            <a:ext cx="11214928" cy="834886"/>
          </a:xfrm>
        </p:spPr>
        <p:txBody>
          <a:bodyPr>
            <a:normAutofit/>
          </a:bodyPr>
          <a:lstStyle/>
          <a:p>
            <a:r>
              <a:rPr lang="en-US" sz="4000" b="1" dirty="0"/>
              <a:t>ZigBee &amp; Bluetooth</a:t>
            </a:r>
            <a:endParaRPr lang="en-IN" sz="4000" dirty="0"/>
          </a:p>
        </p:txBody>
      </p:sp>
      <p:sp>
        <p:nvSpPr>
          <p:cNvPr id="3" name="Text Placeholder 2">
            <a:extLst>
              <a:ext uri="{FF2B5EF4-FFF2-40B4-BE49-F238E27FC236}">
                <a16:creationId xmlns:a16="http://schemas.microsoft.com/office/drawing/2014/main" id="{5B1A0951-ACEB-498A-A41E-E05532A2B277}"/>
              </a:ext>
            </a:extLst>
          </p:cNvPr>
          <p:cNvSpPr>
            <a:spLocks noGrp="1"/>
          </p:cNvSpPr>
          <p:nvPr>
            <p:ph type="body" idx="1"/>
          </p:nvPr>
        </p:nvSpPr>
        <p:spPr>
          <a:xfrm>
            <a:off x="132522" y="1126435"/>
            <a:ext cx="11214928" cy="5731565"/>
          </a:xfrm>
        </p:spPr>
        <p:txBody>
          <a:bodyPr/>
          <a:lstStyle/>
          <a:p>
            <a:r>
              <a:rPr lang="en-US" dirty="0">
                <a:solidFill>
                  <a:schemeClr val="tx1"/>
                </a:solidFill>
              </a:rPr>
              <a:t>The technology </a:t>
            </a:r>
            <a:r>
              <a:rPr lang="en-US" b="1" dirty="0">
                <a:solidFill>
                  <a:schemeClr val="tx1"/>
                </a:solidFill>
              </a:rPr>
              <a:t>ZigBee</a:t>
            </a:r>
            <a:r>
              <a:rPr lang="en-US" dirty="0">
                <a:solidFill>
                  <a:schemeClr val="tx1"/>
                </a:solidFill>
              </a:rPr>
              <a:t> (also known as </a:t>
            </a:r>
            <a:r>
              <a:rPr lang="en-US" i="1" dirty="0">
                <a:solidFill>
                  <a:schemeClr val="tx1"/>
                </a:solidFill>
              </a:rPr>
              <a:t>IEEE 802.15.4</a:t>
            </a:r>
            <a:r>
              <a:rPr lang="en-US" dirty="0">
                <a:solidFill>
                  <a:schemeClr val="tx1"/>
                </a:solidFill>
              </a:rPr>
              <a:t>) can be used to connect devices wirelessly at a very low cost and with little energy consumption, which makes it particularly well-suited for being directly integrated into small electronic appliances (like home appliances, stereos, and toys). Zigbee, which operates on the frequency band of 2.4 GHz and on 16 channels, can reach transfer speeds of up to 250 Kbps with a maximum range of about 100 </a:t>
            </a:r>
            <a:r>
              <a:rPr lang="en-US" dirty="0" err="1">
                <a:solidFill>
                  <a:schemeClr val="tx1"/>
                </a:solidFill>
              </a:rPr>
              <a:t>metre</a:t>
            </a:r>
            <a:endParaRPr lang="en-US" dirty="0">
              <a:solidFill>
                <a:schemeClr val="tx1"/>
              </a:solidFill>
            </a:endParaRPr>
          </a:p>
          <a:p>
            <a:endParaRPr lang="en-US" dirty="0">
              <a:solidFill>
                <a:schemeClr val="tx1"/>
              </a:solidFill>
            </a:endParaRPr>
          </a:p>
          <a:p>
            <a:r>
              <a:rPr lang="en-US" dirty="0">
                <a:solidFill>
                  <a:schemeClr val="tx1"/>
                </a:solidFill>
              </a:rPr>
              <a:t>The main WPAN technology is Bluetooth, launched by Ericsson in 1994, which offers a maximum throughput of 1 Mbps over a maximum range of about thirty </a:t>
            </a:r>
            <a:r>
              <a:rPr lang="en-US" dirty="0" err="1">
                <a:solidFill>
                  <a:schemeClr val="tx1"/>
                </a:solidFill>
              </a:rPr>
              <a:t>metres</a:t>
            </a:r>
            <a:r>
              <a:rPr lang="en-US" dirty="0">
                <a:solidFill>
                  <a:schemeClr val="tx1"/>
                </a:solidFill>
              </a:rPr>
              <a:t>. Bluetooth, also known as IEEE 802.15.1, has the advantage of being very energy-efficient, which makes it particularly well-suited to use in small devices. </a:t>
            </a:r>
            <a:endParaRPr lang="en-IN" dirty="0">
              <a:solidFill>
                <a:schemeClr val="tx1"/>
              </a:solidFill>
            </a:endParaRPr>
          </a:p>
        </p:txBody>
      </p:sp>
    </p:spTree>
    <p:extLst>
      <p:ext uri="{BB962C8B-B14F-4D97-AF65-F5344CB8AC3E}">
        <p14:creationId xmlns:p14="http://schemas.microsoft.com/office/powerpoint/2010/main" val="91345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984DE-4D14-4D45-9347-CB78D3DF1E27}"/>
              </a:ext>
            </a:extLst>
          </p:cNvPr>
          <p:cNvSpPr>
            <a:spLocks noGrp="1"/>
          </p:cNvSpPr>
          <p:nvPr>
            <p:ph type="title"/>
          </p:nvPr>
        </p:nvSpPr>
        <p:spPr>
          <a:xfrm>
            <a:off x="132522" y="92766"/>
            <a:ext cx="11214928" cy="834886"/>
          </a:xfrm>
        </p:spPr>
        <p:txBody>
          <a:bodyPr>
            <a:normAutofit/>
          </a:bodyPr>
          <a:lstStyle/>
          <a:p>
            <a:r>
              <a:rPr lang="en-IN" sz="4000" dirty="0"/>
              <a:t>WPAN Components</a:t>
            </a:r>
          </a:p>
        </p:txBody>
      </p:sp>
      <p:sp>
        <p:nvSpPr>
          <p:cNvPr id="3" name="Text Placeholder 2">
            <a:extLst>
              <a:ext uri="{FF2B5EF4-FFF2-40B4-BE49-F238E27FC236}">
                <a16:creationId xmlns:a16="http://schemas.microsoft.com/office/drawing/2014/main" id="{5B1A0951-ACEB-498A-A41E-E05532A2B277}"/>
              </a:ext>
            </a:extLst>
          </p:cNvPr>
          <p:cNvSpPr>
            <a:spLocks noGrp="1"/>
          </p:cNvSpPr>
          <p:nvPr>
            <p:ph type="body" idx="1"/>
          </p:nvPr>
        </p:nvSpPr>
        <p:spPr>
          <a:xfrm>
            <a:off x="132522" y="1126435"/>
            <a:ext cx="11214928" cy="5731565"/>
          </a:xfrm>
        </p:spPr>
        <p:txBody>
          <a:bodyPr>
            <a:normAutofit fontScale="85000" lnSpcReduction="20000"/>
          </a:bodyPr>
          <a:lstStyle/>
          <a:p>
            <a:pPr marL="342900" indent="-342900">
              <a:buFont typeface="Arial" panose="020B0604020202020204" pitchFamily="34" charset="0"/>
              <a:buChar char="•"/>
            </a:pPr>
            <a:r>
              <a:rPr lang="en-IN" dirty="0">
                <a:solidFill>
                  <a:schemeClr val="tx1"/>
                </a:solidFill>
              </a:rPr>
              <a:t>WPAN components range from very low power devices with very low communication possibilities to high-end devices covering the full range of communication standards.</a:t>
            </a:r>
          </a:p>
          <a:p>
            <a:pPr marL="342900" indent="-342900">
              <a:buFont typeface="Arial" panose="020B0604020202020204" pitchFamily="34" charset="0"/>
              <a:buChar char="•"/>
            </a:pPr>
            <a:r>
              <a:rPr lang="en-IN" dirty="0">
                <a:solidFill>
                  <a:schemeClr val="tx1"/>
                </a:solidFill>
              </a:rPr>
              <a:t>In WPAN some times low-rate devices like sensor, will have a rate in the range of bps whereas a high rate is considered to be in the range of 10Mbps.</a:t>
            </a:r>
          </a:p>
          <a:p>
            <a:pPr marL="342900" indent="-342900">
              <a:buFont typeface="Arial" panose="020B0604020202020204" pitchFamily="34" charset="0"/>
              <a:buChar char="•"/>
            </a:pPr>
            <a:r>
              <a:rPr lang="en-IN" dirty="0">
                <a:solidFill>
                  <a:schemeClr val="tx1"/>
                </a:solidFill>
              </a:rPr>
              <a:t>To address this wide range of data rates, two basic options are possible to use.</a:t>
            </a:r>
          </a:p>
          <a:p>
            <a:pPr marL="342900" indent="-342900">
              <a:buFont typeface="Arial" panose="020B0604020202020204" pitchFamily="34" charset="0"/>
              <a:buChar char="•"/>
            </a:pPr>
            <a:r>
              <a:rPr lang="en-IN" dirty="0">
                <a:solidFill>
                  <a:schemeClr val="tx1"/>
                </a:solidFill>
              </a:rPr>
              <a:t>	One is to have different physical layers where each addresses a data rate range</a:t>
            </a:r>
          </a:p>
          <a:p>
            <a:pPr marL="342900" indent="-342900">
              <a:buFont typeface="Arial" panose="020B0604020202020204" pitchFamily="34" charset="0"/>
              <a:buChar char="•"/>
            </a:pPr>
            <a:r>
              <a:rPr lang="en-IN" dirty="0">
                <a:solidFill>
                  <a:schemeClr val="tx1"/>
                </a:solidFill>
              </a:rPr>
              <a:t>		(e.g. 10 bps-10 kbps and 10ckbps-10 </a:t>
            </a:r>
            <a:r>
              <a:rPr lang="en-IN" dirty="0" err="1">
                <a:solidFill>
                  <a:schemeClr val="tx1"/>
                </a:solidFill>
              </a:rPr>
              <a:t>mbps</a:t>
            </a:r>
            <a:r>
              <a:rPr lang="en-IN" dirty="0">
                <a:solidFill>
                  <a:schemeClr val="tx1"/>
                </a:solidFill>
              </a:rPr>
              <a:t>)</a:t>
            </a:r>
          </a:p>
          <a:p>
            <a:pPr marL="342900" indent="-342900">
              <a:buFont typeface="Arial" panose="020B0604020202020204" pitchFamily="34" charset="0"/>
              <a:buChar char="•"/>
            </a:pPr>
            <a:r>
              <a:rPr lang="en-IN" dirty="0">
                <a:solidFill>
                  <a:schemeClr val="tx1"/>
                </a:solidFill>
              </a:rPr>
              <a:t>	second is to have scalable PHY layers(data rates, power and cost)</a:t>
            </a:r>
          </a:p>
          <a:p>
            <a:pPr marL="342900" indent="-342900">
              <a:buFont typeface="Arial" panose="020B0604020202020204" pitchFamily="34" charset="0"/>
              <a:buChar char="•"/>
            </a:pPr>
            <a:r>
              <a:rPr lang="en-IN" dirty="0">
                <a:solidFill>
                  <a:schemeClr val="tx1"/>
                </a:solidFill>
              </a:rPr>
              <a:t>Some devices will be more capable and costly then others.</a:t>
            </a:r>
          </a:p>
          <a:p>
            <a:pPr marL="342900" indent="-342900">
              <a:buFont typeface="Arial" panose="020B0604020202020204" pitchFamily="34" charset="0"/>
              <a:buChar char="•"/>
            </a:pPr>
            <a:r>
              <a:rPr lang="en-IN" dirty="0">
                <a:solidFill>
                  <a:schemeClr val="tx1"/>
                </a:solidFill>
              </a:rPr>
              <a:t>Simple personal devices must be of very low cost and certain less capable devices may be throwaway.</a:t>
            </a:r>
          </a:p>
          <a:p>
            <a:pPr marL="342900" indent="-342900">
              <a:buFont typeface="Arial" panose="020B0604020202020204" pitchFamily="34" charset="0"/>
              <a:buChar char="•"/>
            </a:pPr>
            <a:r>
              <a:rPr lang="en-IN" dirty="0">
                <a:solidFill>
                  <a:schemeClr val="tx1"/>
                </a:solidFill>
              </a:rPr>
              <a:t>Some more capable devices may incorporate bridge, router or even gateway functionalities as required to support advanced networking features and more traditional environments.</a:t>
            </a:r>
          </a:p>
          <a:p>
            <a:r>
              <a:rPr lang="en-IN" b="1" dirty="0">
                <a:solidFill>
                  <a:schemeClr val="tx1"/>
                </a:solidFill>
              </a:rPr>
              <a:t>Requirements of WPAN  Devices:</a:t>
            </a:r>
          </a:p>
          <a:p>
            <a:pPr marL="342900" indent="-342900">
              <a:buFont typeface="Arial" panose="020B0604020202020204" pitchFamily="34" charset="0"/>
              <a:buChar char="•"/>
            </a:pPr>
            <a:r>
              <a:rPr lang="en-IN" dirty="0">
                <a:solidFill>
                  <a:schemeClr val="tx1"/>
                </a:solidFill>
              </a:rPr>
              <a:t>The devices in a WPAN must be low cost.</a:t>
            </a:r>
          </a:p>
          <a:p>
            <a:pPr marL="342900" indent="-342900">
              <a:buFont typeface="Arial" panose="020B0604020202020204" pitchFamily="34" charset="0"/>
              <a:buChar char="•"/>
            </a:pPr>
            <a:r>
              <a:rPr lang="en-IN" dirty="0">
                <a:solidFill>
                  <a:schemeClr val="tx1"/>
                </a:solidFill>
              </a:rPr>
              <a:t>The devices must operate for a long time from simple battery.</a:t>
            </a:r>
          </a:p>
          <a:p>
            <a:pPr marL="342900" indent="-342900">
              <a:buFont typeface="Arial" panose="020B0604020202020204" pitchFamily="34" charset="0"/>
              <a:buChar char="•"/>
            </a:pPr>
            <a:r>
              <a:rPr lang="en-IN" dirty="0">
                <a:solidFill>
                  <a:schemeClr val="tx1"/>
                </a:solidFill>
              </a:rPr>
              <a:t>Because of their large number, they must be small such that the user is hardly aware of their presence.</a:t>
            </a:r>
          </a:p>
          <a:p>
            <a:pPr marL="342900" indent="-342900">
              <a:buFont typeface="Arial" panose="020B0604020202020204" pitchFamily="34" charset="0"/>
              <a:buChar char="•"/>
            </a:pPr>
            <a:r>
              <a:rPr lang="en-IN" dirty="0">
                <a:solidFill>
                  <a:schemeClr val="tx1"/>
                </a:solidFill>
              </a:rPr>
              <a:t>The device are small in size.</a:t>
            </a:r>
          </a:p>
          <a:p>
            <a:pPr marL="342900" indent="-342900">
              <a:buFont typeface="Arial" panose="020B0604020202020204" pitchFamily="34" charset="0"/>
              <a:buChar char="•"/>
            </a:pPr>
            <a:r>
              <a:rPr lang="en-IN" dirty="0">
                <a:solidFill>
                  <a:schemeClr val="tx1"/>
                </a:solidFill>
              </a:rPr>
              <a:t>Ease of use.</a:t>
            </a:r>
          </a:p>
          <a:p>
            <a:endParaRPr lang="en-IN" dirty="0">
              <a:solidFill>
                <a:schemeClr val="tx1"/>
              </a:solidFill>
            </a:endParaRPr>
          </a:p>
        </p:txBody>
      </p:sp>
    </p:spTree>
    <p:extLst>
      <p:ext uri="{BB962C8B-B14F-4D97-AF65-F5344CB8AC3E}">
        <p14:creationId xmlns:p14="http://schemas.microsoft.com/office/powerpoint/2010/main" val="2873382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TotalTime>
  <Words>677</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Arial</vt:lpstr>
      <vt:lpstr>Calibri</vt:lpstr>
      <vt:lpstr>Calibri Light</vt:lpstr>
      <vt:lpstr>Wingdings</vt:lpstr>
      <vt:lpstr>Office Theme</vt:lpstr>
      <vt:lpstr>Wireless Personal    Area Network</vt:lpstr>
      <vt:lpstr>Wireless Personal Area Network(WPAN)</vt:lpstr>
      <vt:lpstr>WPAN Network Architecture</vt:lpstr>
      <vt:lpstr>WPAN Network Architecture</vt:lpstr>
      <vt:lpstr>Piconet</vt:lpstr>
      <vt:lpstr>Scatternet</vt:lpstr>
      <vt:lpstr>Difference between Scatternet &amp; Piconet</vt:lpstr>
      <vt:lpstr>ZigBee &amp; Bluetooth</vt:lpstr>
      <vt:lpstr>WPAN Components</vt:lpstr>
      <vt:lpstr>WPAN 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Personal    Area Network</dc:title>
  <dc:creator>Komal Domadiya</dc:creator>
  <cp:lastModifiedBy>Komal Domadiya</cp:lastModifiedBy>
  <cp:revision>33</cp:revision>
  <dcterms:created xsi:type="dcterms:W3CDTF">2018-06-22T09:13:07Z</dcterms:created>
  <dcterms:modified xsi:type="dcterms:W3CDTF">2018-06-27T08:56:46Z</dcterms:modified>
</cp:coreProperties>
</file>