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5" r:id="rId8"/>
    <p:sldId id="263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B7E2-46B6-4396-B9A7-C397AE9719B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5E6A-42E8-4DF3-9C74-6A36C1EBA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Jitendra</a:t>
            </a:r>
            <a:r>
              <a:rPr lang="en-US" dirty="0" smtClean="0"/>
              <a:t> </a:t>
            </a:r>
            <a:r>
              <a:rPr lang="en-US" dirty="0" err="1" smtClean="0"/>
              <a:t>Nasriwala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</a:t>
            </a:r>
            <a:r>
              <a:rPr lang="en-US" dirty="0" smtClean="0"/>
              <a:t> and </a:t>
            </a:r>
            <a:r>
              <a:rPr lang="en-US" dirty="0" err="1" smtClean="0"/>
              <a:t>bg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err="1" smtClean="0"/>
              <a:t>fg</a:t>
            </a:r>
            <a:r>
              <a:rPr lang="en-US" dirty="0" smtClean="0"/>
              <a:t> [</a:t>
            </a:r>
            <a:r>
              <a:rPr lang="en-US" dirty="0" err="1" smtClean="0"/>
              <a:t>jobnumber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Default applied to most recent job, currency flag +</a:t>
            </a:r>
          </a:p>
          <a:p>
            <a:pPr lvl="1">
              <a:buFont typeface="Arial" pitchFamily="34" charset="0"/>
              <a:buChar char="$"/>
            </a:pPr>
            <a:r>
              <a:rPr lang="en-US" dirty="0" err="1" smtClean="0"/>
              <a:t>fg</a:t>
            </a:r>
            <a:r>
              <a:rPr lang="en-US" dirty="0" smtClean="0"/>
              <a:t> %3   #applied to job number 3</a:t>
            </a:r>
          </a:p>
          <a:p>
            <a:pPr lvl="1">
              <a:buFont typeface="Arial" pitchFamily="34" charset="0"/>
              <a:buChar char="$"/>
            </a:pPr>
            <a:r>
              <a:rPr lang="en-US" dirty="0" err="1" smtClean="0"/>
              <a:t>fg</a:t>
            </a:r>
            <a:r>
              <a:rPr lang="en-US" dirty="0" smtClean="0"/>
              <a:t> %+ or </a:t>
            </a:r>
            <a:r>
              <a:rPr lang="en-US" dirty="0" err="1" smtClean="0"/>
              <a:t>fg</a:t>
            </a:r>
            <a:r>
              <a:rPr lang="en-US" dirty="0" smtClean="0"/>
              <a:t> %% or </a:t>
            </a:r>
            <a:r>
              <a:rPr lang="en-US" dirty="0" err="1" smtClean="0"/>
              <a:t>fg</a:t>
            </a:r>
            <a:r>
              <a:rPr lang="en-US" dirty="0" smtClean="0"/>
              <a:t>    #applied to most recent job</a:t>
            </a:r>
          </a:p>
          <a:p>
            <a:pPr lvl="1">
              <a:buFont typeface="Arial" pitchFamily="34" charset="0"/>
              <a:buChar char="$"/>
            </a:pPr>
            <a:r>
              <a:rPr lang="en-US" dirty="0" err="1" smtClean="0"/>
              <a:t>fg</a:t>
            </a:r>
            <a:r>
              <a:rPr lang="en-US" dirty="0" smtClean="0"/>
              <a:t> %-    #applied to older job having currency sign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</a:t>
            </a:r>
            <a:r>
              <a:rPr lang="en-US" dirty="0" smtClean="0"/>
              <a:t> and </a:t>
            </a:r>
            <a:r>
              <a:rPr lang="en-US" dirty="0" err="1" smtClean="0"/>
              <a:t>bg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g</a:t>
            </a:r>
            <a:r>
              <a:rPr lang="en-US" dirty="0" smtClean="0"/>
              <a:t> [</a:t>
            </a:r>
            <a:r>
              <a:rPr lang="en-US" dirty="0" err="1" smtClean="0"/>
              <a:t>jobnumber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Default applied to most recent job, currency flag +</a:t>
            </a:r>
          </a:p>
          <a:p>
            <a:pPr lvl="1">
              <a:buFont typeface="Calibri" pitchFamily="34" charset="0"/>
              <a:buChar char="$"/>
            </a:pPr>
            <a:r>
              <a:rPr lang="en-US" dirty="0" err="1"/>
              <a:t>b</a:t>
            </a:r>
            <a:r>
              <a:rPr lang="en-US" dirty="0" err="1" smtClean="0"/>
              <a:t>g</a:t>
            </a:r>
            <a:r>
              <a:rPr lang="en-US" dirty="0" smtClean="0"/>
              <a:t> %3   #applied to job number 3</a:t>
            </a:r>
          </a:p>
          <a:p>
            <a:pPr lvl="1">
              <a:buFont typeface="Calibri" pitchFamily="34" charset="0"/>
              <a:buChar char="$"/>
            </a:pPr>
            <a:r>
              <a:rPr lang="en-US" dirty="0" err="1"/>
              <a:t>b</a:t>
            </a:r>
            <a:r>
              <a:rPr lang="en-US" dirty="0" err="1" smtClean="0"/>
              <a:t>g</a:t>
            </a:r>
            <a:r>
              <a:rPr lang="en-US" dirty="0" smtClean="0"/>
              <a:t> %+ or </a:t>
            </a:r>
            <a:r>
              <a:rPr lang="en-US" dirty="0" err="1" smtClean="0"/>
              <a:t>fg</a:t>
            </a:r>
            <a:r>
              <a:rPr lang="en-US" dirty="0" smtClean="0"/>
              <a:t> %% or </a:t>
            </a:r>
            <a:r>
              <a:rPr lang="en-US" dirty="0" err="1" smtClean="0"/>
              <a:t>fg</a:t>
            </a:r>
            <a:r>
              <a:rPr lang="en-US" dirty="0" smtClean="0"/>
              <a:t>    #applied to most recent job</a:t>
            </a:r>
          </a:p>
          <a:p>
            <a:pPr lvl="1">
              <a:buFont typeface="Calibri" pitchFamily="34" charset="0"/>
              <a:buChar char="$"/>
            </a:pPr>
            <a:r>
              <a:rPr lang="en-US" dirty="0" err="1"/>
              <a:t>b</a:t>
            </a:r>
            <a:r>
              <a:rPr lang="en-US" dirty="0" err="1" smtClean="0"/>
              <a:t>g</a:t>
            </a:r>
            <a:r>
              <a:rPr lang="en-US" dirty="0" smtClean="0"/>
              <a:t> %-   #applied to older job having currency sign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</a:t>
            </a:r>
            <a:r>
              <a:rPr lang="en-US" dirty="0" smtClean="0"/>
              <a:t> command list processes and their status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s://linuxhint.com/wp-content/uploads/2019/05/1-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1"/>
          <a:stretch/>
        </p:blipFill>
        <p:spPr bwMode="auto">
          <a:xfrm>
            <a:off x="1143000" y="3038168"/>
            <a:ext cx="6532212" cy="21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is a multitasking operating system.</a:t>
            </a:r>
          </a:p>
          <a:p>
            <a:r>
              <a:rPr lang="en-US" dirty="0" smtClean="0"/>
              <a:t>Recall : multitasking</a:t>
            </a:r>
          </a:p>
          <a:p>
            <a:r>
              <a:rPr lang="en-US" dirty="0" smtClean="0"/>
              <a:t>One of the important features of shell is job control.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job is a command or set of commands entered on one command line.</a:t>
            </a:r>
          </a:p>
          <a:p>
            <a:r>
              <a:rPr lang="en-US" dirty="0" smtClean="0"/>
              <a:t>For example:</a:t>
            </a:r>
          </a:p>
          <a:p>
            <a:pPr lvl="1">
              <a:buFont typeface="Arial" pitchFamily="34" charset="0"/>
              <a:buChar char="$"/>
            </a:pPr>
            <a:r>
              <a:rPr lang="en-US" dirty="0" err="1" smtClean="0"/>
              <a:t>ls</a:t>
            </a:r>
            <a:endParaRPr lang="en-US" dirty="0" smtClean="0"/>
          </a:p>
          <a:p>
            <a:pPr lvl="1">
              <a:buFont typeface="Arial" pitchFamily="34" charset="0"/>
              <a:buChar char="$"/>
            </a:pPr>
            <a:r>
              <a:rPr lang="en-US" dirty="0" smtClean="0"/>
              <a:t>who | </a:t>
            </a:r>
            <a:r>
              <a:rPr lang="en-US" dirty="0" err="1" smtClean="0"/>
              <a:t>grep</a:t>
            </a:r>
            <a:r>
              <a:rPr lang="en-US" dirty="0" smtClean="0"/>
              <a:t> ‘^a’ &gt; userlist.txt</a:t>
            </a:r>
          </a:p>
          <a:p>
            <a:pPr lvl="1">
              <a:buFont typeface="Arial" pitchFamily="34" charset="0"/>
              <a:buChar char="$"/>
            </a:pPr>
            <a:r>
              <a:rPr lang="en-US" dirty="0" smtClean="0"/>
              <a:t>sort  friendlist.txt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is Multitasking.</a:t>
            </a:r>
          </a:p>
          <a:p>
            <a:r>
              <a:rPr lang="en-US" dirty="0" smtClean="0"/>
              <a:t>One can run more than one job a time.</a:t>
            </a:r>
          </a:p>
          <a:p>
            <a:r>
              <a:rPr lang="en-US" dirty="0" smtClean="0"/>
              <a:t>As soon as you run command, the standard input and output are locked.</a:t>
            </a:r>
          </a:p>
          <a:p>
            <a:r>
              <a:rPr lang="en-US" dirty="0" smtClean="0"/>
              <a:t>To run multiple job UNIX defines two types of jobs: foreground and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Foreground Job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A foreground job is any job run under the active supervision of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It started by the user and may interact with the user through standard input and output.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While it is running, no other jobs may be started.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To start foreground job, enter command and press return key.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Only one job can be in foreground at any </a:t>
            </a:r>
            <a:r>
              <a:rPr lang="en-US" altLang="ko-KR" dirty="0" smtClean="0"/>
              <a:t>time.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42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Backgound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Some jobs takes more than usual.</a:t>
            </a:r>
          </a:p>
          <a:p>
            <a:r>
              <a:rPr lang="en-US" dirty="0" smtClean="0"/>
              <a:t>That kind of job can be run in background.</a:t>
            </a:r>
          </a:p>
          <a:p>
            <a:r>
              <a:rPr lang="en-US" dirty="0" smtClean="0"/>
              <a:t>Background job can share standard input and output with foreground job, but it can create confusion.</a:t>
            </a:r>
          </a:p>
          <a:p>
            <a:r>
              <a:rPr lang="en-US" dirty="0" smtClean="0"/>
              <a:t>To run job in background add &amp; at the end of command without space</a:t>
            </a:r>
          </a:p>
          <a:p>
            <a:pPr lvl="1">
              <a:buFont typeface="Arial" pitchFamily="34" charset="0"/>
              <a:buChar char="$"/>
            </a:pPr>
            <a:r>
              <a:rPr lang="en-US" dirty="0"/>
              <a:t>l</a:t>
            </a:r>
            <a:r>
              <a:rPr lang="en-US" dirty="0" smtClean="0"/>
              <a:t>ongjob.sh&amp;</a:t>
            </a:r>
          </a:p>
          <a:p>
            <a:pPr lvl="1">
              <a:buFont typeface="Arial" pitchFamily="34" charset="0"/>
              <a:buChar char="$"/>
            </a:pPr>
            <a:r>
              <a:rPr lang="en-US" dirty="0" smtClean="0"/>
              <a:t>sort frienlist.txt &gt; sortedlist.txt&amp;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343025"/>
            <a:ext cx="841057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20330" y="144780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Stopped</a:t>
            </a:r>
          </a:p>
          <a:p>
            <a:pPr algn="ctr"/>
            <a:r>
              <a:rPr lang="en-US" dirty="0" smtClean="0"/>
              <a:t>(Suspended)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09493" y="2895600"/>
            <a:ext cx="64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23675" y="374398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22337" y="4658380"/>
            <a:ext cx="160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0737" y="3881735"/>
            <a:ext cx="1153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</a:p>
          <a:p>
            <a:pPr algn="ctr"/>
            <a:r>
              <a:rPr lang="en-US" sz="1600" dirty="0" smtClean="0"/>
              <a:t>Foreground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22388" y="3657600"/>
            <a:ext cx="1165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</a:p>
          <a:p>
            <a:pPr algn="ctr"/>
            <a:r>
              <a:rPr lang="en-US" sz="1600" dirty="0" smtClean="0"/>
              <a:t>background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7140" y="1770965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bg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870033" y="2586335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44098" y="4491335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kill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9679" y="4796135"/>
            <a:ext cx="77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c</a:t>
            </a:r>
            <a:r>
              <a:rPr lang="en-US" sz="2400" dirty="0" err="1" smtClean="0"/>
              <a:t>tl+c</a:t>
            </a:r>
            <a:endParaRPr lang="en-US" sz="2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204444" y="2667000"/>
            <a:ext cx="89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ctrl+Z</a:t>
            </a:r>
            <a:endParaRPr lang="en-US" sz="24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37524" y="2057400"/>
            <a:ext cx="4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fg</a:t>
            </a:r>
            <a:endParaRPr lang="en-US" sz="2400" dirty="0" smtClean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Job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command used to list current jobs and its status</a:t>
            </a:r>
            <a:endParaRPr lang="en-US" dirty="0"/>
          </a:p>
        </p:txBody>
      </p:sp>
      <p:pic>
        <p:nvPicPr>
          <p:cNvPr id="1026" name="Picture 2" descr="C:\Users\jitendra\Pictures\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17" y="2933631"/>
            <a:ext cx="4944165" cy="9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838200" y="4495800"/>
            <a:ext cx="1524000" cy="838200"/>
          </a:xfrm>
          <a:prstGeom prst="wedgeEllipseCallout">
            <a:avLst>
              <a:gd name="adj1" fmla="val 38522"/>
              <a:gd name="adj2" fmla="val -1204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number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895600" y="4648200"/>
            <a:ext cx="1524000" cy="838200"/>
          </a:xfrm>
          <a:prstGeom prst="wedgeEllipseCallout">
            <a:avLst>
              <a:gd name="adj1" fmla="val -68897"/>
              <a:gd name="adj2" fmla="val -1873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 flag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800600" y="4495800"/>
            <a:ext cx="1524000" cy="838200"/>
          </a:xfrm>
          <a:prstGeom prst="wedgeEllipseCallout">
            <a:avLst>
              <a:gd name="adj1" fmla="val -132768"/>
              <a:gd name="adj2" fmla="val -12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status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629400" y="4419600"/>
            <a:ext cx="1524000" cy="838200"/>
          </a:xfrm>
          <a:prstGeom prst="wedgeEllipseCallout">
            <a:avLst>
              <a:gd name="adj1" fmla="val -59220"/>
              <a:gd name="adj2" fmla="val -115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Foreground to foreground</a:t>
            </a:r>
          </a:p>
          <a:p>
            <a:r>
              <a:rPr lang="en-US" dirty="0" smtClean="0"/>
              <a:t>Foreground to Background</a:t>
            </a:r>
          </a:p>
          <a:p>
            <a:r>
              <a:rPr lang="en-US" dirty="0" smtClean="0"/>
              <a:t>Background to Foreground</a:t>
            </a:r>
          </a:p>
          <a:p>
            <a:r>
              <a:rPr lang="en-US" dirty="0" smtClean="0"/>
              <a:t>Background to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398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Job control</vt:lpstr>
      <vt:lpstr>Job control</vt:lpstr>
      <vt:lpstr>A Job</vt:lpstr>
      <vt:lpstr>Job Control</vt:lpstr>
      <vt:lpstr>Foreground Job</vt:lpstr>
      <vt:lpstr>Backgound Job</vt:lpstr>
      <vt:lpstr>PowerPoint Presentation</vt:lpstr>
      <vt:lpstr>jobs command</vt:lpstr>
      <vt:lpstr>Switching jobs</vt:lpstr>
      <vt:lpstr>fg and bg command</vt:lpstr>
      <vt:lpstr>fg and bg command</vt:lpstr>
      <vt:lpstr>ps command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control</dc:title>
  <dc:creator>jitendra</dc:creator>
  <cp:lastModifiedBy>jitendra</cp:lastModifiedBy>
  <cp:revision>18</cp:revision>
  <dcterms:created xsi:type="dcterms:W3CDTF">2020-05-26T04:00:40Z</dcterms:created>
  <dcterms:modified xsi:type="dcterms:W3CDTF">2020-05-26T12:46:16Z</dcterms:modified>
</cp:coreProperties>
</file>