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304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1" r:id="rId34"/>
    <p:sldId id="302" r:id="rId35"/>
    <p:sldId id="303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3250" autoAdjust="0"/>
  </p:normalViewPr>
  <p:slideViewPr>
    <p:cSldViewPr>
      <p:cViewPr varScale="1">
        <p:scale>
          <a:sx n="67" d="100"/>
          <a:sy n="67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D340C03-10C0-40C0-A1E0-9E4300AD0CC3}" type="datetimeFigureOut">
              <a:rPr lang="en-US" smtClean="0"/>
              <a:pPr/>
              <a:t>16-Feb-18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874C9F5-D226-44F7-A9C6-FB8EDD3E4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4953000" cy="1752600"/>
          </a:xfrm>
        </p:spPr>
        <p:txBody>
          <a:bodyPr/>
          <a:lstStyle/>
          <a:p>
            <a:r>
              <a:rPr lang="en-US" b="1" dirty="0"/>
              <a:t>Tools and methods used in cybercrime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pPr marL="109728" indent="0" algn="just">
              <a:buNone/>
            </a:pPr>
            <a:r>
              <a:rPr lang="en-US" dirty="0"/>
              <a:t>b. Offline attacks:</a:t>
            </a:r>
          </a:p>
          <a:p>
            <a:pPr marL="109728" indent="0" algn="just">
              <a:buNone/>
            </a:pPr>
            <a:endParaRPr lang="en-US" sz="1000" dirty="0"/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Many offline attacks are performed from location other than the target.</a:t>
            </a:r>
          </a:p>
          <a:p>
            <a:pPr marL="1181862" lvl="2" indent="-514350" algn="just"/>
            <a:endParaRPr lang="en-US" sz="1000" dirty="0">
              <a:solidFill>
                <a:schemeClr val="tx1"/>
              </a:solidFill>
            </a:endParaRP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It requires a physical access to the computer and copying the password file from the system onto removable media.</a:t>
            </a:r>
          </a:p>
          <a:p>
            <a:pPr marL="1181862" lvl="2" indent="-514350" algn="just"/>
            <a:endParaRPr lang="en-US" sz="1000" dirty="0">
              <a:solidFill>
                <a:schemeClr val="tx1"/>
              </a:solidFill>
            </a:endParaRP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Types of offline password attack</a:t>
            </a:r>
          </a:p>
          <a:p>
            <a:pPr marL="1867662" lvl="5" indent="-514350" algn="just"/>
            <a:r>
              <a:rPr lang="en-US" sz="2000" dirty="0">
                <a:solidFill>
                  <a:schemeClr val="tx1"/>
                </a:solidFill>
              </a:rPr>
              <a:t>Dictionary attack (Administrator)</a:t>
            </a:r>
          </a:p>
          <a:p>
            <a:pPr marL="1867662" lvl="5" indent="-514350" algn="just"/>
            <a:r>
              <a:rPr lang="en-US" sz="2000" dirty="0">
                <a:solidFill>
                  <a:schemeClr val="tx1"/>
                </a:solidFill>
              </a:rPr>
              <a:t>Hybrid attack (Adm1n1startor)</a:t>
            </a:r>
          </a:p>
          <a:p>
            <a:pPr marL="1867662" lvl="5" indent="-514350" algn="just"/>
            <a:r>
              <a:rPr lang="en-US" sz="2000" dirty="0">
                <a:solidFill>
                  <a:schemeClr val="tx1"/>
                </a:solidFill>
              </a:rPr>
              <a:t>Brute force attack (Adm!n@09)</a:t>
            </a:r>
          </a:p>
          <a:p>
            <a:pPr marL="624078" indent="-514350"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109728" indent="0" algn="just">
              <a:buNone/>
            </a:pPr>
            <a:r>
              <a:rPr lang="en-US" dirty="0"/>
              <a:t>c. Strong, weak and random passwords:</a:t>
            </a:r>
          </a:p>
          <a:p>
            <a:pPr marL="109728" indent="0" algn="just">
              <a:buNone/>
            </a:pPr>
            <a:endParaRPr lang="en-US" sz="1200" dirty="0"/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weak password </a:t>
            </a:r>
            <a:r>
              <a:rPr lang="en-US" dirty="0">
                <a:solidFill>
                  <a:schemeClr val="tx1"/>
                </a:solidFill>
              </a:rPr>
              <a:t>is the one, which could be guessed easily, common and a system default password that could be easily found by executing  a brute force attack and by using a subset of all possible passwords such as words in the dictionary, proper names based on user name, date of birth, pet name, spouse name</a:t>
            </a:r>
          </a:p>
          <a:p>
            <a:pPr lvl="2" algn="just"/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Example of weak password: </a:t>
            </a:r>
          </a:p>
          <a:p>
            <a:pPr lvl="4" algn="just"/>
            <a:r>
              <a:rPr lang="en-US" sz="2200" dirty="0" err="1">
                <a:solidFill>
                  <a:schemeClr val="tx1"/>
                </a:solidFill>
              </a:rPr>
              <a:t>Aaaa</a:t>
            </a:r>
            <a:r>
              <a:rPr lang="en-US" sz="2200" dirty="0">
                <a:solidFill>
                  <a:schemeClr val="tx1"/>
                </a:solidFill>
              </a:rPr>
              <a:t>, qwerty, abc123, password etc.</a:t>
            </a:r>
          </a:p>
          <a:p>
            <a:pPr lvl="2" algn="just"/>
            <a:endParaRPr lang="en-US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strong password </a:t>
            </a:r>
            <a:r>
              <a:rPr lang="en-US" dirty="0"/>
              <a:t>is long enough random or otherwise difficult to guess. Producible only by the user who chooses it. </a:t>
            </a:r>
          </a:p>
          <a:p>
            <a:pPr algn="just"/>
            <a:endParaRPr lang="en-US" dirty="0"/>
          </a:p>
          <a:p>
            <a:pPr marL="365760" lvl="2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 of strong password: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a bank password might many weeks to crack.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Convert_$1000toEuros, 7265317oh, 4pRte!ai@3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/>
          <a:lstStyle/>
          <a:p>
            <a:pPr marL="109728" indent="0" algn="just">
              <a:buNone/>
            </a:pPr>
            <a:r>
              <a:rPr lang="en-US" dirty="0"/>
              <a:t>e. Random passwords:</a:t>
            </a:r>
          </a:p>
          <a:p>
            <a:pPr marL="109728" indent="0" algn="just">
              <a:buNone/>
            </a:pPr>
            <a:endParaRPr lang="en-US" sz="1000" dirty="0"/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Random passwords is changing passwords very 30-40 days.</a:t>
            </a:r>
          </a:p>
          <a:p>
            <a:pPr lvl="2" algn="just"/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Nowadays OS include such features which forces you to change the password forcefully.</a:t>
            </a:r>
          </a:p>
          <a:p>
            <a:pPr lvl="2" algn="just"/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If the user stores his password in PDA or mobile then there is a risk of it getting disclosed.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86400"/>
          </a:xfrm>
        </p:spPr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dirty="0"/>
              <a:t>The guidelines applicable to password policies are:</a:t>
            </a:r>
          </a:p>
          <a:p>
            <a:pPr marL="916686" lvl="1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Passwords and user ids should be unique to each users.</a:t>
            </a:r>
          </a:p>
          <a:p>
            <a:pPr marL="916686" lvl="1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Passwords should consists of minimum 8 </a:t>
            </a:r>
            <a:r>
              <a:rPr lang="en-US" dirty="0" err="1">
                <a:solidFill>
                  <a:schemeClr val="tx1"/>
                </a:solidFill>
              </a:rPr>
              <a:t>alphanum</a:t>
            </a:r>
            <a:r>
              <a:rPr lang="en-US" dirty="0">
                <a:solidFill>
                  <a:schemeClr val="tx1"/>
                </a:solidFill>
              </a:rPr>
              <a:t> characters</a:t>
            </a:r>
          </a:p>
          <a:p>
            <a:pPr marL="916686" lvl="1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There should be a computer controlled list of prescribed password rules to check the strength of Passwords.</a:t>
            </a:r>
          </a:p>
          <a:p>
            <a:pPr marL="916686" lvl="1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Passwords should be kept secret.</a:t>
            </a:r>
          </a:p>
          <a:p>
            <a:pPr marL="916686" lvl="1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Passwords should be changed every 30-45 days.</a:t>
            </a:r>
          </a:p>
          <a:p>
            <a:pPr marL="916686" lvl="1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 algn="just">
              <a:buFont typeface="Georgia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User accounts should be frozen after five failed attempts.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02936"/>
          </a:xfrm>
        </p:spPr>
        <p:txBody>
          <a:bodyPr>
            <a:normAutofit/>
          </a:bodyPr>
          <a:lstStyle/>
          <a:p>
            <a:pPr lvl="2" algn="just">
              <a:buNone/>
            </a:pPr>
            <a:r>
              <a:rPr lang="en-US" dirty="0">
                <a:solidFill>
                  <a:schemeClr val="tx1"/>
                </a:solidFill>
              </a:rPr>
              <a:t>7. Sessions should be suspended after 15 minutes of inactivity and reentering of password should be requested.</a:t>
            </a:r>
          </a:p>
          <a:p>
            <a:pPr lvl="2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 algn="just">
              <a:buNone/>
            </a:pPr>
            <a:r>
              <a:rPr lang="en-US" dirty="0">
                <a:solidFill>
                  <a:schemeClr val="tx1"/>
                </a:solidFill>
              </a:rPr>
              <a:t>8. Successful logon should display the date and time of the last logon and logoff.</a:t>
            </a:r>
          </a:p>
          <a:p>
            <a:pPr lvl="2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 algn="just">
              <a:buNone/>
            </a:pPr>
            <a:r>
              <a:rPr lang="en-US" dirty="0">
                <a:solidFill>
                  <a:schemeClr val="tx1"/>
                </a:solidFill>
              </a:rPr>
              <a:t>9. Login ids should be suspended after a specified period of non use.</a:t>
            </a:r>
          </a:p>
          <a:p>
            <a:pPr lvl="2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 algn="just">
              <a:buNone/>
            </a:pPr>
            <a:r>
              <a:rPr lang="en-US" dirty="0">
                <a:solidFill>
                  <a:schemeClr val="tx1"/>
                </a:solidFill>
              </a:rPr>
              <a:t>10. Passwords should not be stored on PDAs.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guidelines applicable to password policies for netizens:</a:t>
            </a:r>
          </a:p>
          <a:p>
            <a:pPr marL="916686" lvl="1" indent="-514350">
              <a:buAutoNum type="arabicPeriod"/>
            </a:pP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3819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49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dirty="0" err="1"/>
              <a:t>Keyloggers</a:t>
            </a:r>
            <a:r>
              <a:rPr lang="en-US" dirty="0"/>
              <a:t> and spywares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74336"/>
          </a:xfrm>
        </p:spPr>
        <p:txBody>
          <a:bodyPr>
            <a:normAutofit lnSpcReduction="10000"/>
          </a:bodyPr>
          <a:lstStyle/>
          <a:p>
            <a:r>
              <a:rPr lang="en-US" b="1" u="sng" dirty="0" err="1">
                <a:solidFill>
                  <a:schemeClr val="accent4">
                    <a:lumMod val="75000"/>
                  </a:schemeClr>
                </a:solidFill>
              </a:rPr>
              <a:t>Keyloggers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endParaRPr lang="en-US" sz="1100" b="1" u="sng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Key stroke logging often called </a:t>
            </a:r>
            <a:r>
              <a:rPr lang="en-US" dirty="0" err="1">
                <a:solidFill>
                  <a:schemeClr val="tx1"/>
                </a:solidFill>
              </a:rPr>
              <a:t>keylogging</a:t>
            </a:r>
            <a:r>
              <a:rPr lang="en-US" dirty="0">
                <a:solidFill>
                  <a:schemeClr val="tx1"/>
                </a:solidFill>
              </a:rPr>
              <a:t> ids the practice of noting the key struck on a key board, typically in a covert(secret) manner so that the person using the keyboard is unaware that such actions are being monitored.</a:t>
            </a:r>
          </a:p>
          <a:p>
            <a:pPr lvl="1"/>
            <a:endParaRPr lang="en-US" sz="8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is a very easy and quick way to capture the Passwords.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can be classified into two: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Software </a:t>
            </a:r>
            <a:r>
              <a:rPr lang="en-US" dirty="0" err="1">
                <a:solidFill>
                  <a:schemeClr val="tx1"/>
                </a:solidFill>
              </a:rPr>
              <a:t>Keylogger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>
                <a:solidFill>
                  <a:schemeClr val="tx1"/>
                </a:solidFill>
              </a:rPr>
              <a:t>Hardware </a:t>
            </a:r>
            <a:r>
              <a:rPr lang="en-US" dirty="0" err="1">
                <a:solidFill>
                  <a:schemeClr val="tx1"/>
                </a:solidFill>
              </a:rPr>
              <a:t>Keylogger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AutoNum type="arabicPeriod"/>
            </a:pPr>
            <a:r>
              <a:rPr lang="en-US" dirty="0"/>
              <a:t>S/w </a:t>
            </a:r>
            <a:r>
              <a:rPr lang="en-US" dirty="0" err="1"/>
              <a:t>keyloggers</a:t>
            </a:r>
            <a:r>
              <a:rPr lang="en-US" dirty="0"/>
              <a:t>:</a:t>
            </a:r>
          </a:p>
          <a:p>
            <a:pPr marL="624078" indent="-514350">
              <a:buAutoNum type="arabicPeriod"/>
            </a:pPr>
            <a:endParaRPr lang="en-US" sz="500" dirty="0"/>
          </a:p>
          <a:p>
            <a:pPr marL="916686" lvl="1" indent="-514350"/>
            <a:r>
              <a:rPr lang="en-US" dirty="0">
                <a:solidFill>
                  <a:schemeClr val="tx1"/>
                </a:solidFill>
              </a:rPr>
              <a:t>s/w </a:t>
            </a:r>
            <a:r>
              <a:rPr lang="en-US" dirty="0" err="1">
                <a:solidFill>
                  <a:schemeClr val="tx1"/>
                </a:solidFill>
              </a:rPr>
              <a:t>keyloggers</a:t>
            </a:r>
            <a:r>
              <a:rPr lang="en-US" dirty="0">
                <a:solidFill>
                  <a:schemeClr val="tx1"/>
                </a:solidFill>
              </a:rPr>
              <a:t> are the programs installed on the computer systems which usually are located between the OS and the keyboard h/w.</a:t>
            </a:r>
          </a:p>
          <a:p>
            <a:pPr marL="916686" lvl="1" indent="-514350"/>
            <a:endParaRPr lang="en-US" sz="500" dirty="0">
              <a:solidFill>
                <a:schemeClr val="tx1"/>
              </a:solidFill>
            </a:endParaRPr>
          </a:p>
          <a:p>
            <a:pPr marL="916686" lvl="1" indent="-514350"/>
            <a:r>
              <a:rPr lang="en-US" dirty="0">
                <a:solidFill>
                  <a:schemeClr val="tx1"/>
                </a:solidFill>
              </a:rPr>
              <a:t>They are installed on the system by </a:t>
            </a:r>
            <a:r>
              <a:rPr lang="en-US" dirty="0" err="1">
                <a:solidFill>
                  <a:schemeClr val="tx1"/>
                </a:solidFill>
              </a:rPr>
              <a:t>trojans</a:t>
            </a:r>
            <a:r>
              <a:rPr lang="en-US" dirty="0">
                <a:solidFill>
                  <a:schemeClr val="tx1"/>
                </a:solidFill>
              </a:rPr>
              <a:t> or viruses.</a:t>
            </a:r>
          </a:p>
          <a:p>
            <a:pPr marL="916686" lvl="1" indent="-514350"/>
            <a:endParaRPr lang="en-US" sz="500" dirty="0">
              <a:solidFill>
                <a:schemeClr val="tx1"/>
              </a:solidFill>
            </a:endParaRPr>
          </a:p>
          <a:p>
            <a:pPr marL="916686" lvl="1" indent="-514350"/>
            <a:r>
              <a:rPr lang="en-US" dirty="0">
                <a:solidFill>
                  <a:schemeClr val="tx1"/>
                </a:solidFill>
              </a:rPr>
              <a:t>Cybercriminals always installs such tools on the insecure computer systems available in public places.</a:t>
            </a:r>
          </a:p>
          <a:p>
            <a:pPr marL="916686" lvl="1" indent="-514350"/>
            <a:endParaRPr lang="en-US" sz="500" dirty="0">
              <a:solidFill>
                <a:schemeClr val="tx1"/>
              </a:solidFill>
            </a:endParaRPr>
          </a:p>
          <a:p>
            <a:pPr marL="906463" lvl="1" indent="-461963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keylogger</a:t>
            </a:r>
            <a:r>
              <a:rPr lang="en-US" dirty="0">
                <a:solidFill>
                  <a:schemeClr val="tx1"/>
                </a:solidFill>
              </a:rPr>
              <a:t> usually consists of two files that get installed in the same directory : a DLL and an EXE file that installs the DLL file and triggers it to work.</a:t>
            </a:r>
          </a:p>
          <a:p>
            <a:pPr marL="906463" lvl="1" indent="-461963"/>
            <a:endParaRPr lang="en-US" sz="500" dirty="0">
              <a:solidFill>
                <a:schemeClr val="tx1"/>
              </a:solidFill>
            </a:endParaRPr>
          </a:p>
          <a:p>
            <a:pPr marL="906463" lvl="1" indent="-461963"/>
            <a:r>
              <a:rPr lang="en-US" dirty="0">
                <a:solidFill>
                  <a:schemeClr val="tx1"/>
                </a:solidFill>
              </a:rPr>
              <a:t>DLL does all the recording of the keystrokes.</a:t>
            </a:r>
          </a:p>
          <a:p>
            <a:pPr marL="906463" lvl="1" indent="-461963"/>
            <a:endParaRPr lang="en-US" sz="500" dirty="0">
              <a:solidFill>
                <a:schemeClr val="tx1"/>
              </a:solidFill>
            </a:endParaRPr>
          </a:p>
          <a:p>
            <a:pPr marL="906463" lvl="1" indent="-461963"/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 Stealth </a:t>
            </a:r>
            <a:r>
              <a:rPr lang="en-US" dirty="0" err="1">
                <a:solidFill>
                  <a:schemeClr val="tx1"/>
                </a:solidFill>
              </a:rPr>
              <a:t>keylogger</a:t>
            </a:r>
            <a:r>
              <a:rPr lang="en-US" dirty="0">
                <a:solidFill>
                  <a:schemeClr val="tx1"/>
                </a:solidFill>
              </a:rPr>
              <a:t>, KGB spy, spy buddy</a:t>
            </a:r>
          </a:p>
          <a:p>
            <a:pPr marL="916686" lvl="1" indent="-514350"/>
            <a:endParaRPr lang="en-US" dirty="0">
              <a:solidFill>
                <a:schemeClr val="tx1"/>
              </a:solidFill>
            </a:endParaRPr>
          </a:p>
          <a:p>
            <a:pPr marL="624078" indent="-514350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55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2. H/w </a:t>
            </a:r>
            <a:r>
              <a:rPr lang="en-US" dirty="0" err="1"/>
              <a:t>keyloggres</a:t>
            </a:r>
            <a:r>
              <a:rPr lang="en-US" dirty="0"/>
              <a:t>:</a:t>
            </a:r>
          </a:p>
          <a:p>
            <a:pPr>
              <a:buNone/>
            </a:pPr>
            <a:endParaRPr lang="en-US" sz="7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To install these </a:t>
            </a:r>
            <a:r>
              <a:rPr lang="en-US" dirty="0" err="1">
                <a:solidFill>
                  <a:schemeClr val="tx1"/>
                </a:solidFill>
              </a:rPr>
              <a:t>keyloggers</a:t>
            </a:r>
            <a:r>
              <a:rPr lang="en-US" dirty="0">
                <a:solidFill>
                  <a:schemeClr val="tx1"/>
                </a:solidFill>
              </a:rPr>
              <a:t> physical access to the computer is required.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h/w </a:t>
            </a:r>
            <a:r>
              <a:rPr lang="en-US" dirty="0" err="1">
                <a:solidFill>
                  <a:schemeClr val="tx1"/>
                </a:solidFill>
              </a:rPr>
              <a:t>keyloggers</a:t>
            </a:r>
            <a:r>
              <a:rPr lang="en-US" dirty="0">
                <a:solidFill>
                  <a:schemeClr val="tx1"/>
                </a:solidFill>
              </a:rPr>
              <a:t> are small h/w devices.</a:t>
            </a:r>
          </a:p>
          <a:p>
            <a:pPr marL="411480" lvl="1" indent="0"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These are connected to PC and save every keystroke into a file or in the memory of the h/w device. 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Cybercriminals install such devices in the ATM machines to capture ATM cards and PINs.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Each key press is registered by these loggers.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They look like an integrated part of the bank system hence usually ignored.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5AE5-9EA7-4FE8-AD3A-A912BA8A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4E0B-5FA7-4FCE-90C9-3823805E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  <a:p>
            <a:r>
              <a:rPr lang="en-US" dirty="0"/>
              <a:t>Keylogger and Spyware</a:t>
            </a:r>
          </a:p>
          <a:p>
            <a:r>
              <a:rPr lang="en-US" dirty="0"/>
              <a:t>Virus, Worms, Trojan Horse &amp; Backdoors</a:t>
            </a:r>
          </a:p>
          <a:p>
            <a:r>
              <a:rPr lang="en-US" dirty="0"/>
              <a:t>Steganography</a:t>
            </a:r>
          </a:p>
          <a:p>
            <a:r>
              <a:rPr lang="en-US" dirty="0" err="1"/>
              <a:t>DoS</a:t>
            </a:r>
            <a:r>
              <a:rPr lang="en-US" dirty="0"/>
              <a:t> and DDoS Attack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Buffer Overflow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2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Antikeylogger</a:t>
            </a:r>
            <a:r>
              <a:rPr lang="en-US" dirty="0"/>
              <a:t>:</a:t>
            </a:r>
          </a:p>
          <a:p>
            <a:pPr>
              <a:buNone/>
            </a:pPr>
            <a:endParaRPr lang="en-US" sz="5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It is the tool that can detect the </a:t>
            </a:r>
            <a:r>
              <a:rPr lang="en-US" dirty="0" err="1">
                <a:solidFill>
                  <a:schemeClr val="tx1"/>
                </a:solidFill>
              </a:rPr>
              <a:t>keylogger</a:t>
            </a:r>
            <a:r>
              <a:rPr lang="en-US" dirty="0">
                <a:solidFill>
                  <a:schemeClr val="tx1"/>
                </a:solidFill>
              </a:rPr>
              <a:t> installed on the computer system and </a:t>
            </a:r>
            <a:r>
              <a:rPr lang="en-US" dirty="0" err="1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also can remove the tool.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Advantage of it are:</a:t>
            </a:r>
          </a:p>
          <a:p>
            <a:pPr marL="1181862" lvl="2" indent="-514350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Firewall cannot detect the installation of </a:t>
            </a:r>
            <a:r>
              <a:rPr lang="en-US" dirty="0" err="1">
                <a:solidFill>
                  <a:schemeClr val="tx1"/>
                </a:solidFill>
              </a:rPr>
              <a:t>keyloggers</a:t>
            </a:r>
            <a:r>
              <a:rPr lang="en-US" dirty="0">
                <a:solidFill>
                  <a:schemeClr val="tx1"/>
                </a:solidFill>
              </a:rPr>
              <a:t> which anti </a:t>
            </a:r>
            <a:r>
              <a:rPr lang="en-US" dirty="0" err="1">
                <a:solidFill>
                  <a:schemeClr val="tx1"/>
                </a:solidFill>
              </a:rPr>
              <a:t>keyloggers</a:t>
            </a:r>
            <a:r>
              <a:rPr lang="en-US" dirty="0">
                <a:solidFill>
                  <a:schemeClr val="tx1"/>
                </a:solidFill>
              </a:rPr>
              <a:t> can</a:t>
            </a:r>
          </a:p>
          <a:p>
            <a:pPr marL="1181862" lvl="2" indent="-514350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It doesn’t require any updates key antivirus requires.</a:t>
            </a:r>
          </a:p>
          <a:p>
            <a:pPr marL="1181862" lvl="2" indent="-514350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Prevents internet banking frauds.</a:t>
            </a:r>
          </a:p>
          <a:p>
            <a:pPr marL="1181862" lvl="2" indent="-514350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It prevents ID theft.</a:t>
            </a:r>
          </a:p>
          <a:p>
            <a:pPr marL="1181862" lvl="2" indent="-514350"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It secures email and instant messaging.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Spywares: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is type of malware that is installed on the computers which collect information about users without the knowledge of users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gets secretly installed on the user’s PC.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Spywares like </a:t>
            </a:r>
            <a:r>
              <a:rPr lang="en-US" dirty="0" err="1">
                <a:solidFill>
                  <a:schemeClr val="tx1"/>
                </a:solidFill>
              </a:rPr>
              <a:t>keyloggers</a:t>
            </a:r>
            <a:r>
              <a:rPr lang="en-US" dirty="0">
                <a:solidFill>
                  <a:schemeClr val="tx1"/>
                </a:solidFill>
              </a:rPr>
              <a:t> are installed by the owner of a shared corporate or public computer on purpose to secretly monitor the users.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features and functions of such spywares are beyond simple monitoring.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collects PI about users such as the internet surfing habits,  and websites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239512"/>
          </a:xfrm>
        </p:spPr>
        <p:txBody>
          <a:bodyPr>
            <a:normAutofit/>
          </a:bodyPr>
          <a:lstStyle/>
          <a:p>
            <a:r>
              <a:rPr lang="en-US" dirty="0"/>
              <a:t>The spyware can also redirect internet surfing activities by installing another stealth utility.</a:t>
            </a:r>
          </a:p>
          <a:p>
            <a:endParaRPr lang="en-US" sz="500" dirty="0"/>
          </a:p>
          <a:p>
            <a:r>
              <a:rPr lang="en-US" dirty="0"/>
              <a:t>It also may have the ability to change the computer settings, which may result in slowing of the internet connection speeds and response time. </a:t>
            </a:r>
          </a:p>
          <a:p>
            <a:endParaRPr lang="en-US" sz="500" dirty="0"/>
          </a:p>
          <a:p>
            <a:r>
              <a:rPr lang="en-US" dirty="0" err="1"/>
              <a:t>Eg</a:t>
            </a:r>
            <a:r>
              <a:rPr lang="en-US" dirty="0"/>
              <a:t>. 007 spy, </a:t>
            </a:r>
            <a:r>
              <a:rPr lang="en-US" dirty="0" err="1"/>
              <a:t>spector</a:t>
            </a:r>
            <a:r>
              <a:rPr lang="en-US" dirty="0"/>
              <a:t> pro, </a:t>
            </a:r>
            <a:r>
              <a:rPr lang="en-US" dirty="0" err="1"/>
              <a:t>eblaster</a:t>
            </a:r>
            <a:endParaRPr lang="en-US" dirty="0"/>
          </a:p>
          <a:p>
            <a:endParaRPr lang="en-US" sz="500" dirty="0"/>
          </a:p>
          <a:p>
            <a:r>
              <a:rPr lang="en-US" dirty="0"/>
              <a:t>There are anti spywares available today to control such things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/>
              <a:t>Virus, worms and Trojan 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Virus: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Computer virus is a program that can infect legitimate programs by modifying them to include a possibly evolved copy of itself. </a:t>
            </a:r>
          </a:p>
          <a:p>
            <a:pPr lvl="1"/>
            <a:endParaRPr lang="en-US" sz="3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Viruses spread themselves without knowledge or permission of the users, to potentially large number of programs.</a:t>
            </a:r>
          </a:p>
          <a:p>
            <a:pPr lvl="1"/>
            <a:endParaRPr lang="en-US" sz="3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Viruses may also contain malicious info that may cause damage or annoyance</a:t>
            </a:r>
          </a:p>
          <a:p>
            <a:pPr lvl="1"/>
            <a:endParaRPr lang="en-US" sz="3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Viruses can spread without any readily visible symptoms.</a:t>
            </a:r>
          </a:p>
          <a:p>
            <a:pPr lvl="1"/>
            <a:endParaRPr lang="en-US" sz="3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 virus can start on event driven effects(triggered after a specific number of executions), time driven effects or can occur at random.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r>
              <a:rPr lang="en-US" dirty="0"/>
              <a:t>Viruses can take some typical actions:</a:t>
            </a:r>
          </a:p>
          <a:p>
            <a:pPr marL="916686" lvl="1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Display the message to prompt an action which may set of the virus.</a:t>
            </a:r>
          </a:p>
          <a:p>
            <a:pPr marL="916686" lvl="1" indent="-514350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Delete files inside the system into which viruses enter.</a:t>
            </a:r>
          </a:p>
          <a:p>
            <a:pPr marL="916686" lvl="1" indent="-514350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Scramble data on the hard disk.</a:t>
            </a:r>
          </a:p>
          <a:p>
            <a:pPr marL="916686" lvl="1" indent="-514350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Cause erratic screen behavior.</a:t>
            </a:r>
          </a:p>
          <a:p>
            <a:pPr marL="916686" lvl="1" indent="-514350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Halt the system</a:t>
            </a:r>
          </a:p>
          <a:p>
            <a:pPr marL="916686" lvl="1" indent="-514350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916686" lvl="1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Just replicate themselves to propagate further harm.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Computer virus has the ability to copy itself and infect the system.</a:t>
            </a:r>
          </a:p>
          <a:p>
            <a:endParaRPr lang="en-US" sz="500" dirty="0"/>
          </a:p>
          <a:p>
            <a:r>
              <a:rPr lang="en-US" dirty="0"/>
              <a:t>A true virus can only spread from one system to another system when its host is taken to the target computer for instance when a user sent it over the internet or the n/w or carried it in a removable media.</a:t>
            </a:r>
          </a:p>
          <a:p>
            <a:endParaRPr lang="en-US" sz="500" dirty="0"/>
          </a:p>
          <a:p>
            <a:r>
              <a:rPr lang="en-US" dirty="0"/>
              <a:t>Viruses can increase their chances of spreading to other systems by infecting files on a n/w file system that is accessed by another system.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term computer virus is sometimes used as a catch all phrase to include all types of malware though they are different from worms and </a:t>
            </a:r>
            <a:r>
              <a:rPr lang="en-US" dirty="0" err="1">
                <a:solidFill>
                  <a:schemeClr val="tx1"/>
                </a:solidFill>
              </a:rPr>
              <a:t>trojans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worm spreads automatically to other computers through n/w by exploiting vulnerabilities, where as </a:t>
            </a:r>
            <a:r>
              <a:rPr lang="en-US" dirty="0" err="1">
                <a:solidFill>
                  <a:schemeClr val="tx1"/>
                </a:solidFill>
              </a:rPr>
              <a:t>trojan</a:t>
            </a:r>
            <a:r>
              <a:rPr lang="en-US" dirty="0">
                <a:solidFill>
                  <a:schemeClr val="tx1"/>
                </a:solidFill>
              </a:rPr>
              <a:t> is a code program that appears to be harmless but hides malicious functions.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tx1"/>
                </a:solidFill>
              </a:rPr>
              <a:t>Worms and </a:t>
            </a:r>
            <a:r>
              <a:rPr lang="en-US" dirty="0" err="1">
                <a:solidFill>
                  <a:schemeClr val="tx1"/>
                </a:solidFill>
              </a:rPr>
              <a:t>trojans</a:t>
            </a:r>
            <a:r>
              <a:rPr lang="en-US" dirty="0">
                <a:solidFill>
                  <a:schemeClr val="tx1"/>
                </a:solidFill>
              </a:rPr>
              <a:t> may harm the systems data performance.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92500" lnSpcReduction="20000"/>
          </a:bodyPr>
          <a:lstStyle/>
          <a:p>
            <a:pPr marL="457200" lvl="1" indent="-457200"/>
            <a:r>
              <a:rPr lang="en-US" dirty="0">
                <a:solidFill>
                  <a:schemeClr val="tx1"/>
                </a:solidFill>
              </a:rPr>
              <a:t>Some viruses and other malware have noticeable symptoms that enable computer users to take necessary corrective action but many viruses simply do nothing to make users take any actions.</a:t>
            </a:r>
          </a:p>
          <a:p>
            <a:endParaRPr lang="en-US" sz="500" dirty="0"/>
          </a:p>
          <a:p>
            <a:r>
              <a:rPr lang="en-US" sz="2600" dirty="0"/>
              <a:t>Some viruses do nothing beyond reproducing themselves.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,. </a:t>
            </a:r>
            <a:r>
              <a:rPr lang="en-US" sz="2400" dirty="0" err="1">
                <a:solidFill>
                  <a:schemeClr val="tx1"/>
                </a:solidFill>
              </a:rPr>
              <a:t>Conficker</a:t>
            </a:r>
            <a:r>
              <a:rPr lang="en-US" sz="2400" dirty="0">
                <a:solidFill>
                  <a:schemeClr val="tx1"/>
                </a:solidFill>
              </a:rPr>
              <a:t>, win32/agent etc.</a:t>
            </a: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 lvl="1"/>
            <a:endParaRPr lang="en-US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/>
              <a:t>Types of viruses:</a:t>
            </a:r>
          </a:p>
          <a:p>
            <a:pPr lvl="2"/>
            <a:r>
              <a:rPr lang="en-US" dirty="0"/>
              <a:t>Boot sector viruses:</a:t>
            </a:r>
          </a:p>
          <a:p>
            <a:pPr lvl="2"/>
            <a:r>
              <a:rPr lang="en-US" dirty="0"/>
              <a:t>Program viruses</a:t>
            </a:r>
          </a:p>
          <a:p>
            <a:pPr lvl="2"/>
            <a:r>
              <a:rPr lang="en-US" dirty="0"/>
              <a:t>Multipartite viruses</a:t>
            </a:r>
          </a:p>
          <a:p>
            <a:pPr lvl="2"/>
            <a:r>
              <a:rPr lang="en-US" dirty="0"/>
              <a:t>Stealth viruses</a:t>
            </a:r>
          </a:p>
          <a:p>
            <a:pPr lvl="2"/>
            <a:r>
              <a:rPr lang="en-US" dirty="0"/>
              <a:t>Polymorphic viruses</a:t>
            </a:r>
          </a:p>
          <a:p>
            <a:pPr lvl="2"/>
            <a:r>
              <a:rPr lang="en-US" dirty="0"/>
              <a:t>Macro viruses</a:t>
            </a:r>
          </a:p>
          <a:p>
            <a:pPr lvl="2"/>
            <a:r>
              <a:rPr lang="en-US" dirty="0"/>
              <a:t>Active X and Java control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39512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AutoNum type="arabicPeriod"/>
            </a:pPr>
            <a:r>
              <a:rPr lang="en-US" dirty="0"/>
              <a:t>Boot sector viruses: </a:t>
            </a:r>
          </a:p>
          <a:p>
            <a:pPr marL="1181862" lvl="2" indent="-514350"/>
            <a:endParaRPr lang="en-US" sz="500" dirty="0">
              <a:solidFill>
                <a:schemeClr val="tx1"/>
              </a:solidFill>
            </a:endParaRPr>
          </a:p>
          <a:p>
            <a:pPr marL="1181862" lvl="2" indent="-514350"/>
            <a:r>
              <a:rPr lang="en-US" dirty="0">
                <a:solidFill>
                  <a:schemeClr val="tx1"/>
                </a:solidFill>
              </a:rPr>
              <a:t>It infects the storage media on which OS is stored and which is used to start the computer system.</a:t>
            </a:r>
          </a:p>
          <a:p>
            <a:pPr marL="1181862" lvl="2" indent="-514350"/>
            <a:endParaRPr lang="en-US" sz="500" dirty="0">
              <a:solidFill>
                <a:schemeClr val="tx1"/>
              </a:solidFill>
            </a:endParaRPr>
          </a:p>
          <a:p>
            <a:pPr marL="1181862" lvl="2" indent="-514350"/>
            <a:r>
              <a:rPr lang="en-US" dirty="0">
                <a:solidFill>
                  <a:schemeClr val="tx1"/>
                </a:solidFill>
              </a:rPr>
              <a:t>The entire programs are stored on the floppy disks and hard drives in smaller sections called sectors.</a:t>
            </a:r>
          </a:p>
          <a:p>
            <a:pPr marL="1181862" lvl="2" indent="-514350"/>
            <a:endParaRPr lang="en-US" sz="500" dirty="0">
              <a:solidFill>
                <a:schemeClr val="tx1"/>
              </a:solidFill>
            </a:endParaRPr>
          </a:p>
          <a:p>
            <a:pPr marL="1181862" lvl="2" indent="-514350"/>
            <a:r>
              <a:rPr lang="en-US" dirty="0">
                <a:solidFill>
                  <a:schemeClr val="tx1"/>
                </a:solidFill>
              </a:rPr>
              <a:t>The first sector is called the Boot  and it carries the master boot record(MBR). </a:t>
            </a:r>
          </a:p>
          <a:p>
            <a:pPr marL="1181862" lvl="2" indent="-514350"/>
            <a:endParaRPr lang="en-US" sz="500" dirty="0">
              <a:solidFill>
                <a:schemeClr val="tx1"/>
              </a:solidFill>
            </a:endParaRPr>
          </a:p>
          <a:p>
            <a:pPr marL="1181862" lvl="2" indent="-514350"/>
            <a:r>
              <a:rPr lang="en-US" dirty="0">
                <a:solidFill>
                  <a:schemeClr val="tx1"/>
                </a:solidFill>
              </a:rPr>
              <a:t>MBR’s function is to read and load OS.</a:t>
            </a:r>
          </a:p>
          <a:p>
            <a:pPr marL="1181862" lvl="2" indent="-514350"/>
            <a:endParaRPr lang="en-US" sz="500" dirty="0">
              <a:solidFill>
                <a:schemeClr val="tx1"/>
              </a:solidFill>
            </a:endParaRPr>
          </a:p>
          <a:p>
            <a:pPr marL="1181862" lvl="2" indent="-514350"/>
            <a:r>
              <a:rPr lang="en-US" dirty="0">
                <a:solidFill>
                  <a:schemeClr val="tx1"/>
                </a:solidFill>
              </a:rPr>
              <a:t>Hence if the virus infects the MBR, such floppy disk infect the victims hard drive when he reboots the system while the infected disk is in the drive.</a:t>
            </a:r>
          </a:p>
          <a:p>
            <a:pPr marL="1181862" lvl="2" indent="-514350"/>
            <a:endParaRPr lang="en-US" sz="500" dirty="0">
              <a:solidFill>
                <a:schemeClr val="tx1"/>
              </a:solidFill>
            </a:endParaRPr>
          </a:p>
          <a:p>
            <a:pPr marL="1181862" lvl="2" indent="-514350"/>
            <a:r>
              <a:rPr lang="en-US" dirty="0">
                <a:solidFill>
                  <a:schemeClr val="tx1"/>
                </a:solidFill>
              </a:rPr>
              <a:t>Boot sector virus often spreads to other systems when such disks are shared or pirated s/w are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79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Program viruses: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These viruses are active when the program file with extension .bin, .exe., .com, .</a:t>
            </a:r>
            <a:r>
              <a:rPr lang="en-US" dirty="0" err="1">
                <a:solidFill>
                  <a:schemeClr val="tx1"/>
                </a:solidFill>
              </a:rPr>
              <a:t>drv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is executed.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Once these program files gets infected the virus makes copies of itself and infects the other programs on the system.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en-US" dirty="0"/>
              <a:t>3. Multipartite viruses: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is a hybrid of boot sector and program viruses.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infects program files along with the boot record.</a:t>
            </a:r>
          </a:p>
          <a:p>
            <a:pPr lvl="2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4. Stealth viruses: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camouflages or masks itself so detecting this type of virus is very difficult even by antivirus s/w.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alters its file size and conceals (hide) itself in the computer memory to remain in the system undetected.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first computer virus known as brain was stealth virus.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 good antivirus detects a stealth virus lurking on the victim’s computer by checking the areas the virus must have infected by leaving evidence in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0" y="656303"/>
            <a:ext cx="8229600" cy="1066800"/>
          </a:xfrm>
        </p:spPr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 algn="just"/>
            <a:r>
              <a:rPr lang="en-US" dirty="0"/>
              <a:t>Password is like a key to get entry into the computer system.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Password cracking is the process of recovering passwords from data that have been stored in or transmitted by the computer system.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Usually an attacker follows a common approach repeatedly making guesses for the password.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5. Polymorphic viruses:</a:t>
            </a:r>
          </a:p>
          <a:p>
            <a:pPr>
              <a:buNone/>
            </a:pPr>
            <a:endParaRPr lang="en-US" sz="1000" dirty="0"/>
          </a:p>
          <a:p>
            <a:pPr lvl="2"/>
            <a:r>
              <a:rPr lang="en-US" dirty="0">
                <a:solidFill>
                  <a:schemeClr val="tx1"/>
                </a:solidFill>
              </a:rPr>
              <a:t>It acts like chameleon that changes its virus signature very time it spreads through the system hence difficult to detect.</a:t>
            </a:r>
          </a:p>
          <a:p>
            <a:pPr lvl="2"/>
            <a:endParaRPr lang="en-US" sz="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Polymorphic generators are the routines or programs that can be linked with the existing viruses.</a:t>
            </a:r>
          </a:p>
          <a:p>
            <a:pPr lvl="2"/>
            <a:endParaRPr lang="en-US" sz="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Its purpose is to hide the actual viruses under the cloak (cover) of polymorphism.</a:t>
            </a:r>
          </a:p>
          <a:p>
            <a:pPr lvl="2"/>
            <a:endParaRPr lang="en-US" sz="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Examples of generators are dark angel’s multiple </a:t>
            </a:r>
            <a:r>
              <a:rPr lang="en-US" dirty="0" err="1">
                <a:solidFill>
                  <a:schemeClr val="tx1"/>
                </a:solidFill>
              </a:rPr>
              <a:t>encryptor</a:t>
            </a:r>
            <a:r>
              <a:rPr lang="en-US" dirty="0">
                <a:solidFill>
                  <a:schemeClr val="tx1"/>
                </a:solidFill>
              </a:rPr>
              <a:t>, dark slayer mutation engine.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6. Macro viruses: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Many applications such as MS word Excel support macros which are embedded in a document.</a:t>
            </a:r>
          </a:p>
          <a:p>
            <a:pPr lvl="2"/>
            <a:endParaRPr lang="en-US" sz="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Macro virus infects very program created by the user.</a:t>
            </a:r>
          </a:p>
          <a:p>
            <a:pPr lvl="2"/>
            <a:endParaRPr lang="en-US" sz="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This type of virus is relatively new and may not be detected.</a:t>
            </a:r>
          </a:p>
          <a:p>
            <a:pPr>
              <a:buNone/>
            </a:pPr>
            <a:r>
              <a:rPr lang="en-US" dirty="0"/>
              <a:t>7. Active X and Java control: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All the web browsers have settings about Active X and Java control.</a:t>
            </a:r>
          </a:p>
          <a:p>
            <a:pPr lvl="2"/>
            <a:endParaRPr lang="en-US" sz="500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A little knowledge of these settings can be very useful  to enable or disable popups, downloading files and sounds etc.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u="sng" dirty="0"/>
              <a:t>Worm: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A computer worm is a self replicating program.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uses the network to send copies of itself to other computers on its own.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This is due to lack of security on target computers.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doesn’t need a host program like a virus does.</a:t>
            </a:r>
          </a:p>
          <a:p>
            <a:pPr marL="704088" lvl="2" indent="0" algn="just">
              <a:buNone/>
            </a:pPr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cause harm to the network by consuming bandwidth and resources.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 Morris worm, </a:t>
            </a:r>
            <a:r>
              <a:rPr lang="en-US" dirty="0" err="1">
                <a:solidFill>
                  <a:schemeClr val="tx1"/>
                </a:solidFill>
              </a:rPr>
              <a:t>Iloveyou</a:t>
            </a:r>
            <a:r>
              <a:rPr lang="en-US" dirty="0">
                <a:solidFill>
                  <a:schemeClr val="tx1"/>
                </a:solidFill>
              </a:rPr>
              <a:t>, Melissa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Almost every day new worms and viruses are created and become new threat to </a:t>
            </a:r>
            <a:r>
              <a:rPr lang="en-US" dirty="0" err="1">
                <a:solidFill>
                  <a:schemeClr val="tx1"/>
                </a:solidFill>
              </a:rPr>
              <a:t>netizens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279136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u="sng" dirty="0"/>
              <a:t>Trojan Horses:</a:t>
            </a:r>
          </a:p>
          <a:p>
            <a:pPr algn="just"/>
            <a:endParaRPr lang="en-US" sz="500" b="1" u="sng" dirty="0"/>
          </a:p>
          <a:p>
            <a:pPr algn="just"/>
            <a:endParaRPr lang="en-US" sz="500" b="1" u="sng" dirty="0"/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Trojan is a program in which malicious or harmful code is contained inside apparently harmless data in such a way it can get control and cause harm for 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 ruining(corrupt) the file allocation table on the hard disk.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can get into a system in a number of ways including from a web browser or with other software from internet.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can also get through USB media.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Trojans do not replicate itself but are dangerous once infected.</a:t>
            </a:r>
          </a:p>
          <a:p>
            <a:pPr lvl="2" algn="just"/>
            <a:endParaRPr lang="en-US" sz="500" dirty="0">
              <a:solidFill>
                <a:schemeClr val="tx1"/>
              </a:solidFill>
            </a:endParaRP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For example </a:t>
            </a:r>
            <a:r>
              <a:rPr lang="en-US" dirty="0" err="1">
                <a:solidFill>
                  <a:schemeClr val="tx1"/>
                </a:solidFill>
              </a:rPr>
              <a:t>waterfalls.scr</a:t>
            </a:r>
            <a:r>
              <a:rPr lang="en-US" dirty="0">
                <a:solidFill>
                  <a:schemeClr val="tx1"/>
                </a:solidFill>
              </a:rPr>
              <a:t> is a screen saver but can be used as a Trojan.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Examples of threats by </a:t>
            </a:r>
            <a:r>
              <a:rPr lang="en-US" dirty="0" err="1"/>
              <a:t>tojans</a:t>
            </a:r>
            <a:r>
              <a:rPr lang="en-US" dirty="0"/>
              <a:t>:</a:t>
            </a:r>
          </a:p>
          <a:p>
            <a:pPr algn="just"/>
            <a:endParaRPr lang="en-US" sz="800" dirty="0"/>
          </a:p>
          <a:p>
            <a:pPr marL="1181862" lvl="2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erase, overwrite or corrupt data on a computer.</a:t>
            </a:r>
          </a:p>
          <a:p>
            <a:pPr marL="1181862" lvl="2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help to spread other malware.</a:t>
            </a:r>
          </a:p>
          <a:p>
            <a:pPr marL="1181862" lvl="2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deactivate or interfere with antivirus or firewall.</a:t>
            </a:r>
          </a:p>
          <a:p>
            <a:pPr marL="1181862" lvl="2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allow remote access to your computer.</a:t>
            </a:r>
          </a:p>
          <a:p>
            <a:pPr marL="1181862" lvl="2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upload and download file </a:t>
            </a:r>
            <a:r>
              <a:rPr lang="en-US" dirty="0" err="1">
                <a:solidFill>
                  <a:schemeClr val="tx1"/>
                </a:solidFill>
              </a:rPr>
              <a:t>wthout</a:t>
            </a:r>
            <a:r>
              <a:rPr lang="en-US" dirty="0">
                <a:solidFill>
                  <a:schemeClr val="tx1"/>
                </a:solidFill>
              </a:rPr>
              <a:t> your knowledge.</a:t>
            </a:r>
          </a:p>
          <a:p>
            <a:pPr marL="1181862" lvl="2" indent="-514350" algn="just"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gather email addresses and use them for spam.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334000"/>
          </a:xfrm>
        </p:spPr>
        <p:txBody>
          <a:bodyPr/>
          <a:lstStyle/>
          <a:p>
            <a:pPr marL="1181862" lvl="2" indent="-51435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They log key strokes to steal info.</a:t>
            </a:r>
          </a:p>
          <a:p>
            <a:pPr marL="1181862" lvl="2" indent="-514350" algn="just">
              <a:buFont typeface="+mj-lt"/>
              <a:buAutoNum type="arabicPeriod" startAt="7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They copy fake links to false websites, display porno sites, play sounds and display images.</a:t>
            </a:r>
          </a:p>
          <a:p>
            <a:pPr marL="1181862" lvl="2" indent="-514350" algn="just">
              <a:buFont typeface="+mj-lt"/>
              <a:buAutoNum type="arabicPeriod" startAt="7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They slow down, restart or shut down the system</a:t>
            </a:r>
          </a:p>
          <a:p>
            <a:pPr marL="1181862" lvl="2" indent="-514350" algn="just">
              <a:buFont typeface="+mj-lt"/>
              <a:buAutoNum type="arabicPeriod" startAt="7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They reinstall themselves after being disabled.</a:t>
            </a:r>
          </a:p>
          <a:p>
            <a:pPr marL="1181862" lvl="2" indent="-514350" algn="just">
              <a:buFont typeface="+mj-lt"/>
              <a:buAutoNum type="arabicPeriod" startAt="7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They disable the task manager.</a:t>
            </a:r>
          </a:p>
          <a:p>
            <a:pPr marL="1181862" lvl="2" indent="-514350" algn="just">
              <a:buFont typeface="+mj-lt"/>
              <a:buAutoNum type="arabicPeriod" startAt="7"/>
            </a:pPr>
            <a:endParaRPr lang="en-US" sz="500" dirty="0">
              <a:solidFill>
                <a:schemeClr val="tx1"/>
              </a:solidFill>
            </a:endParaRPr>
          </a:p>
          <a:p>
            <a:pPr marL="1181862" lvl="2" indent="-514350" algn="just">
              <a:buFont typeface="+mj-lt"/>
              <a:buAutoNum type="arabicPeriod" startAt="7"/>
            </a:pPr>
            <a:r>
              <a:rPr lang="en-US" dirty="0">
                <a:solidFill>
                  <a:schemeClr val="tx1"/>
                </a:solidFill>
              </a:rPr>
              <a:t>They disable the control panel.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900-3418-4F06-819C-50F76B2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IN" b="1" dirty="0">
                <a:latin typeface="Cambria" pitchFamily="18" charset="0"/>
              </a:rPr>
              <a:t>Backdoor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1069E7-8B90-4A6F-B694-4F62CE2B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752600"/>
            <a:ext cx="8229600" cy="4857750"/>
          </a:xfrm>
        </p:spPr>
        <p:txBody>
          <a:bodyPr vert="horz">
            <a:normAutofit fontScale="92500"/>
          </a:bodyPr>
          <a:lstStyle/>
          <a:p>
            <a:pPr algn="just">
              <a:buNone/>
            </a:pPr>
            <a:r>
              <a:rPr lang="en-IN" dirty="0"/>
              <a:t>What is Backdoor ?</a:t>
            </a:r>
          </a:p>
          <a:p>
            <a:pPr algn="just">
              <a:buNone/>
            </a:pPr>
            <a:r>
              <a:rPr lang="en-US" dirty="0"/>
              <a:t>A Backdoor is a means of access to a computer                               program   that bypasses security mechanisms.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IN" dirty="0"/>
              <a:t>What is Backdoor virus ?</a:t>
            </a:r>
          </a:p>
          <a:p>
            <a:pPr algn="just">
              <a:buNone/>
            </a:pPr>
            <a:r>
              <a:rPr lang="en-US" dirty="0"/>
              <a:t>	A Backdoor virus is a program that enters a                         computer system without being detected and runs in   the background  to open ports, allow in third parties   to control the computer clandestinely.</a:t>
            </a:r>
          </a:p>
          <a:p>
            <a:pPr algn="just">
              <a:buNone/>
            </a:pPr>
            <a:r>
              <a:rPr lang="en-US" dirty="0"/>
              <a:t>	These backdoor viruses can pass themselves off as              legitimate programs.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68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F371B-97FB-4D0A-BBEE-1371A117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vert="horz">
            <a:normAutofit fontScale="92500" lnSpcReduction="10000"/>
          </a:bodyPr>
          <a:lstStyle/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What is Backdoor files?</a:t>
            </a:r>
          </a:p>
          <a:p>
            <a:pPr algn="just">
              <a:buNone/>
            </a:pPr>
            <a:r>
              <a:rPr lang="en-US" dirty="0"/>
              <a:t>A Network administrator [NA] may intentionally create or install a backdoor program for troubleshooting or other official use.</a:t>
            </a:r>
          </a:p>
          <a:p>
            <a:pPr algn="just">
              <a:buNone/>
            </a:pPr>
            <a:r>
              <a:rPr lang="en-US" dirty="0"/>
              <a:t>Hackers use backdoors to install malicious software file or programs, modify code or detect files and gain system and\or data access.</a:t>
            </a:r>
            <a:endParaRPr lang="en-IN" dirty="0"/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996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04A24F-9F73-493B-A987-6CA1847A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itchFamily="18" charset="0"/>
              </a:rPr>
              <a:t>What a Backdoor Does?</a:t>
            </a:r>
            <a:endParaRPr lang="en-IN" b="1" dirty="0">
              <a:latin typeface="Cambria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2434EE-4357-481D-A522-3180BDD9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 fontScale="85000" lnSpcReduction="20000"/>
          </a:bodyPr>
          <a:lstStyle/>
          <a:p>
            <a:pPr algn="just">
              <a:buNone/>
            </a:pPr>
            <a:r>
              <a:rPr lang="en-US" dirty="0"/>
              <a:t>It allow an Attacker To :--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Create, Delete, Rename, Copy or Edit any  File.</a:t>
            </a:r>
            <a:endParaRPr lang="en-IN" dirty="0"/>
          </a:p>
          <a:p>
            <a:pPr algn="just">
              <a:buNone/>
            </a:pPr>
            <a:r>
              <a:rPr lang="en-US" dirty="0"/>
              <a:t>Execute various commands</a:t>
            </a:r>
            <a:endParaRPr lang="en-IN" dirty="0"/>
          </a:p>
          <a:p>
            <a:pPr algn="just">
              <a:buNone/>
            </a:pPr>
            <a:r>
              <a:rPr lang="en-US" dirty="0"/>
              <a:t>Change any system setting</a:t>
            </a:r>
            <a:endParaRPr lang="en-IN" dirty="0"/>
          </a:p>
          <a:p>
            <a:pPr algn="just">
              <a:buNone/>
            </a:pPr>
            <a:r>
              <a:rPr lang="en-US" dirty="0"/>
              <a:t>alter the Windows registry</a:t>
            </a:r>
            <a:endParaRPr lang="en-IN" dirty="0"/>
          </a:p>
          <a:p>
            <a:pPr algn="just">
              <a:buNone/>
            </a:pPr>
            <a:r>
              <a:rPr lang="en-US" dirty="0"/>
              <a:t>Run, Control and terminate application</a:t>
            </a:r>
            <a:endParaRPr lang="en-IN" dirty="0"/>
          </a:p>
          <a:p>
            <a:pPr algn="just">
              <a:buNone/>
            </a:pPr>
            <a:r>
              <a:rPr lang="en-US" dirty="0"/>
              <a:t>install arbitrary software and parasites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It allow an Attacker to control computer hardware devices , modify related  settings ,shutdown or restart a computer without asking for user permission.</a:t>
            </a:r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00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557F-E71D-40D7-BD97-094DCD93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C8B5B-04FC-4F11-A56A-5A78B084ABD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It steals sensitive personal information , valuable documents , passwords , login names, ID Details ; logs user activity and              tracks web browsing habits.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It records keystrokes that a user types on a computer’s                                    keyboard and captures screenshots 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It sends all gathered data to a predefined E-Mail address,      uploads it to a predetermined FTP server or transfers it through a background Internet connection to a remote host.</a:t>
            </a:r>
          </a:p>
          <a:p>
            <a:pPr algn="just">
              <a:buNone/>
            </a:pPr>
            <a:r>
              <a:rPr lang="en-IN" dirty="0"/>
              <a:t> </a:t>
            </a:r>
          </a:p>
          <a:p>
            <a:pPr algn="just">
              <a:buNone/>
            </a:pPr>
            <a:r>
              <a:rPr lang="en-IN" dirty="0"/>
              <a:t>It infects files , corrupts installed applications and damages   the entire system.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8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purpose of password cracking </a:t>
            </a:r>
            <a:r>
              <a:rPr lang="en-US" dirty="0"/>
              <a:t>is as follows.</a:t>
            </a:r>
          </a:p>
          <a:p>
            <a:pPr marL="1181862" lvl="2" indent="-514350" algn="just">
              <a:buAutoNum type="arabicPeriod"/>
            </a:pPr>
            <a:endParaRPr lang="en-US" dirty="0"/>
          </a:p>
          <a:p>
            <a:pPr marL="1181862" lvl="2" indent="-514350" algn="just">
              <a:buAutoNum type="arabicPeriod"/>
            </a:pPr>
            <a:r>
              <a:rPr lang="en-US" dirty="0"/>
              <a:t>To recover a forgotten password</a:t>
            </a:r>
          </a:p>
          <a:p>
            <a:pPr marL="1181862" lvl="2" indent="-514350" algn="just">
              <a:buAutoNum type="arabicPeriod"/>
            </a:pPr>
            <a:endParaRPr lang="en-US" dirty="0"/>
          </a:p>
          <a:p>
            <a:pPr marL="1181862" lvl="2" indent="-514350" algn="just">
              <a:buAutoNum type="arabicPeriod"/>
            </a:pPr>
            <a:r>
              <a:rPr lang="en-US" dirty="0"/>
              <a:t>As a preventive measure by system administrators to check for easily </a:t>
            </a:r>
            <a:r>
              <a:rPr lang="en-US" dirty="0" err="1"/>
              <a:t>crackable</a:t>
            </a:r>
            <a:r>
              <a:rPr lang="en-US" dirty="0"/>
              <a:t> passwords</a:t>
            </a:r>
          </a:p>
          <a:p>
            <a:pPr marL="1181862" lvl="2" indent="-514350" algn="just">
              <a:buAutoNum type="arabicPeriod"/>
            </a:pPr>
            <a:endParaRPr lang="en-US" dirty="0"/>
          </a:p>
          <a:p>
            <a:pPr marL="1181862" lvl="2" indent="-514350" algn="just">
              <a:buAutoNum type="arabicPeriod"/>
            </a:pPr>
            <a:r>
              <a:rPr lang="en-US" dirty="0"/>
              <a:t>To gain unauthorized access to the system</a:t>
            </a:r>
          </a:p>
          <a:p>
            <a:pPr marL="1181862" lvl="2" indent="-514350" algn="just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B7A173-F35B-40E9-AC5C-31D971CE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 fontScale="70000" lnSpcReduction="20000"/>
          </a:bodyPr>
          <a:lstStyle/>
          <a:p>
            <a:pPr algn="just">
              <a:buNone/>
            </a:pPr>
            <a:r>
              <a:rPr lang="en-IN" dirty="0"/>
              <a:t>It distributed infected files to remote computers with certain security vulnerabilities and performs attacks against hacker-defined remote hosts.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It installs hidden FTP server that can be used by malicious               persons for various illegal purposes.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It degrades Internet connection speed and overall system  performance , decreases system security and causes software  instability . some parasites are badly programmed as they </a:t>
            </a:r>
            <a:r>
              <a:rPr lang="en-IN" dirty="0" err="1"/>
              <a:t>wast</a:t>
            </a:r>
            <a:r>
              <a:rPr lang="en-IN" dirty="0"/>
              <a:t>  too many computer resources and conflict with installed applications.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dirty="0"/>
              <a:t>It provides no uninstall features and hides process , files and  other objects to complicate its removal as much as possible.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92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BCB752-93B0-4252-9773-9C960F0B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288"/>
            <a:ext cx="8229600" cy="4325112"/>
          </a:xfrm>
        </p:spPr>
        <p:txBody>
          <a:bodyPr>
            <a:noAutofit/>
          </a:bodyPr>
          <a:lstStyle/>
          <a:p>
            <a:pPr algn="just">
              <a:buFontTx/>
              <a:buNone/>
              <a:defRPr/>
            </a:pPr>
            <a:r>
              <a:rPr lang="en-IN" sz="2000" b="1" dirty="0"/>
              <a:t>Examples of backdoor Trojans :</a:t>
            </a:r>
          </a:p>
          <a:p>
            <a:pPr marL="0" indent="0" algn="just">
              <a:buFontTx/>
              <a:buNone/>
              <a:defRPr/>
            </a:pPr>
            <a:r>
              <a:rPr lang="en-IN" sz="2000" b="1" dirty="0"/>
              <a:t> Back Orifice :</a:t>
            </a:r>
          </a:p>
          <a:p>
            <a:pPr algn="just">
              <a:defRPr/>
            </a:pPr>
            <a:r>
              <a:rPr lang="en-IN" sz="2000" dirty="0"/>
              <a:t> It is well-known example of backdoor Trojan designed for remote system administration. </a:t>
            </a:r>
          </a:p>
          <a:p>
            <a:pPr algn="just">
              <a:defRPr/>
            </a:pPr>
            <a:r>
              <a:rPr lang="en-IN" sz="2000" dirty="0"/>
              <a:t>It Enables a user to control a computer running the Microsoft Windows OS from a remote location.</a:t>
            </a:r>
          </a:p>
          <a:p>
            <a:pPr algn="just">
              <a:defRPr/>
            </a:pPr>
            <a:r>
              <a:rPr lang="en-IN" sz="2000" dirty="0"/>
              <a:t>The name is word play on Microsoft BackOffice server software.</a:t>
            </a:r>
          </a:p>
          <a:p>
            <a:pPr algn="just">
              <a:defRPr/>
            </a:pPr>
            <a:endParaRPr lang="en-IN" sz="2000" dirty="0"/>
          </a:p>
          <a:p>
            <a:pPr marL="0" indent="0" algn="just">
              <a:buFontTx/>
              <a:buNone/>
              <a:defRPr/>
            </a:pPr>
            <a:r>
              <a:rPr lang="en-IN" sz="2000" b="1" dirty="0"/>
              <a:t>Bifrost :</a:t>
            </a:r>
          </a:p>
          <a:p>
            <a:pPr algn="just">
              <a:defRPr/>
            </a:pPr>
            <a:r>
              <a:rPr lang="en-IN" sz="2000" dirty="0"/>
              <a:t>It is another backdoor Trojan that can infect Windows 95 through Vista.</a:t>
            </a:r>
          </a:p>
          <a:p>
            <a:pPr algn="just">
              <a:defRPr/>
            </a:pPr>
            <a:r>
              <a:rPr lang="en-IN" sz="2000" dirty="0"/>
              <a:t>It uses the typical server , server builder and client backdoor program configuration to allow a remote attacker , who uses client , to execute arbitrary code on the compromised machine.</a:t>
            </a:r>
          </a:p>
          <a:p>
            <a:pPr algn="just"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53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8C90EC-6EAB-4832-9656-BB32122B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Cambria" pitchFamily="18" charset="0"/>
              </a:rPr>
              <a:t>How to protect from Trojan Horse &amp; Backdoor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274ED7-0A4E-4436-AE77-7D24C6B7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 fontScale="70000" lnSpcReduction="20000"/>
          </a:bodyPr>
          <a:lstStyle/>
          <a:p>
            <a:pPr algn="just">
              <a:buNone/>
            </a:pPr>
            <a:r>
              <a:rPr lang="en-IN" dirty="0"/>
              <a:t>Follow the following steps to protect your systems from Trojan     horses and backdoors :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b="1" dirty="0"/>
              <a:t>1. Stay away from suspect websites/web links :</a:t>
            </a:r>
          </a:p>
          <a:p>
            <a:pPr algn="just">
              <a:buNone/>
            </a:pPr>
            <a:r>
              <a:rPr lang="en-IN" dirty="0"/>
              <a:t>Avoid downloading free/pirated  softwares that often get infected by Trojans , worms , viruses and other things. </a:t>
            </a:r>
          </a:p>
          <a:p>
            <a:pPr algn="just">
              <a:buNone/>
            </a:pPr>
            <a:r>
              <a:rPr lang="en-IN" dirty="0"/>
              <a:t>We have addressed  “how to determine a legitimate website”.</a:t>
            </a:r>
          </a:p>
          <a:p>
            <a:pPr algn="just">
              <a:buNone/>
            </a:pPr>
            <a:r>
              <a:rPr lang="en-IN" dirty="0"/>
              <a:t>2. Surf on the Web cautiously :</a:t>
            </a:r>
          </a:p>
          <a:p>
            <a:pPr algn="just">
              <a:buNone/>
            </a:pPr>
            <a:r>
              <a:rPr lang="en-IN" b="1" dirty="0"/>
              <a:t>Avoid connecting with and/or downloading any information from peer-to-peer(P2P)networks</a:t>
            </a:r>
            <a:r>
              <a:rPr lang="en-IN" dirty="0"/>
              <a:t> , which are most dangerous networks to spread Trojan Horses and other threats.</a:t>
            </a:r>
          </a:p>
          <a:p>
            <a:pPr algn="just">
              <a:buNone/>
            </a:pPr>
            <a:r>
              <a:rPr lang="en-IN" dirty="0"/>
              <a:t>P2P networks create files packed with malicious software and then rename them to files with the criteria of common search that are used while surfing the information on the Web.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513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4B5B-0437-482D-AA55-CC437F20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9949C3-52B9-406F-B7E1-6338E1F3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 fontScale="70000" lnSpcReduction="20000"/>
          </a:bodyPr>
          <a:lstStyle/>
          <a:p>
            <a:pPr algn="just">
              <a:buNone/>
            </a:pPr>
            <a:r>
              <a:rPr lang="en-IN" dirty="0"/>
              <a:t>It may be experienced that , after downloading the file, it never works and here is the threat that – although the file has not worked , something must have happened to the system – the malicious   software deploys its gizmos and the system is at serious health    risk.</a:t>
            </a:r>
          </a:p>
          <a:p>
            <a:pPr algn="just">
              <a:buNone/>
            </a:pPr>
            <a:r>
              <a:rPr lang="en-IN" dirty="0"/>
              <a:t>Enabling spam filter “ON” is a good practice but it is not 100%      foolproof , as spammers  are constantly developing new ways to    get through such filters.</a:t>
            </a:r>
          </a:p>
          <a:p>
            <a:pPr algn="just">
              <a:buNone/>
            </a:pPr>
            <a:endParaRPr lang="en-IN" dirty="0"/>
          </a:p>
          <a:p>
            <a:pPr algn="just">
              <a:buNone/>
            </a:pPr>
            <a:r>
              <a:rPr lang="en-IN" b="1" dirty="0"/>
              <a:t>3. Install antivirus/Trojan remover software :</a:t>
            </a:r>
          </a:p>
          <a:p>
            <a:pPr algn="just">
              <a:buNone/>
            </a:pPr>
            <a:r>
              <a:rPr lang="en-IN" dirty="0"/>
              <a:t>Nowadays antivirus software built-in feature for protecting the   protecting the system not only from viruses and worms but also     from malware such as Trojan Horses.</a:t>
            </a:r>
          </a:p>
          <a:p>
            <a:pPr algn="just">
              <a:buNone/>
            </a:pPr>
            <a:r>
              <a:rPr lang="en-IN" dirty="0"/>
              <a:t>Free Trojan remover programs are also available on the Web and   some of hem are really good.</a:t>
            </a:r>
          </a:p>
          <a:p>
            <a:pPr algn="just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7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5050536"/>
          </a:xfrm>
        </p:spPr>
        <p:txBody>
          <a:bodyPr>
            <a:normAutofit/>
          </a:bodyPr>
          <a:lstStyle/>
          <a:p>
            <a:pPr marL="624078" indent="-514350" algn="just"/>
            <a:r>
              <a:rPr lang="en-US" b="1" dirty="0"/>
              <a:t>Manual password cracking</a:t>
            </a:r>
            <a:r>
              <a:rPr lang="en-US" dirty="0"/>
              <a:t> attempt is to log on with different password.</a:t>
            </a:r>
          </a:p>
          <a:p>
            <a:pPr marL="624078" indent="-514350" algn="just"/>
            <a:endParaRPr lang="en-US" sz="1500" dirty="0"/>
          </a:p>
          <a:p>
            <a:pPr marL="624078" indent="-514350" algn="just"/>
            <a:r>
              <a:rPr lang="en-US" dirty="0"/>
              <a:t>The attacker follows the following steps.</a:t>
            </a:r>
          </a:p>
          <a:p>
            <a:pPr marL="624078" indent="-514350" algn="just"/>
            <a:endParaRPr lang="en-US" sz="500" dirty="0"/>
          </a:p>
          <a:p>
            <a:pPr marL="1254125" lvl="3" indent="-274638" algn="just">
              <a:buAutoNum type="arabicPeriod"/>
            </a:pPr>
            <a:r>
              <a:rPr lang="en-US" dirty="0"/>
              <a:t>Find a valid user account such as an admin or guest</a:t>
            </a:r>
          </a:p>
          <a:p>
            <a:pPr marL="1437894" lvl="3" indent="-514350" algn="just">
              <a:buAutoNum type="arabicPeriod"/>
            </a:pPr>
            <a:endParaRPr lang="en-US" sz="500" dirty="0"/>
          </a:p>
          <a:p>
            <a:pPr lvl="3" algn="just">
              <a:buNone/>
            </a:pPr>
            <a:r>
              <a:rPr lang="en-US" dirty="0"/>
              <a:t>2. Create a list of possible passwords</a:t>
            </a:r>
          </a:p>
          <a:p>
            <a:pPr lvl="3" algn="just">
              <a:buNone/>
            </a:pPr>
            <a:endParaRPr lang="en-US" sz="500" dirty="0"/>
          </a:p>
          <a:p>
            <a:pPr lvl="3" algn="just">
              <a:buNone/>
            </a:pPr>
            <a:r>
              <a:rPr lang="en-US" dirty="0"/>
              <a:t>3. Rank the passwords from high to low probability</a:t>
            </a:r>
          </a:p>
          <a:p>
            <a:pPr lvl="3" algn="just">
              <a:buNone/>
            </a:pPr>
            <a:endParaRPr lang="en-US" sz="500" dirty="0"/>
          </a:p>
          <a:p>
            <a:pPr lvl="3" algn="just">
              <a:buNone/>
            </a:pPr>
            <a:r>
              <a:rPr lang="en-US" dirty="0"/>
              <a:t>4. Key in each passwords</a:t>
            </a:r>
          </a:p>
          <a:p>
            <a:pPr lvl="3" algn="just">
              <a:buNone/>
            </a:pPr>
            <a:endParaRPr lang="en-US" sz="500" dirty="0"/>
          </a:p>
          <a:p>
            <a:pPr lvl="3" algn="just">
              <a:buNone/>
            </a:pPr>
            <a:r>
              <a:rPr lang="en-US" dirty="0"/>
              <a:t>5. Try gain until a successful password is found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Passwords can be guessed(</a:t>
            </a:r>
            <a:r>
              <a:rPr lang="en-US" b="1" dirty="0"/>
              <a:t>Password guessing</a:t>
            </a:r>
            <a:r>
              <a:rPr lang="en-US" dirty="0"/>
              <a:t>) with the knowledge of the user’s personal information</a:t>
            </a:r>
          </a:p>
          <a:p>
            <a:pPr algn="just"/>
            <a:endParaRPr lang="en-US" sz="1800" dirty="0"/>
          </a:p>
          <a:p>
            <a:pPr algn="just"/>
            <a:r>
              <a:rPr lang="en-US" dirty="0"/>
              <a:t>Examples of guessable passwords include: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Blank (None)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The words like password, admin,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passcode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Series of letters from the QWERTY key pad for example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asdf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qwerty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User’s name or login name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Name of user’s friend, relative , pet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Users birth place or date of birth, or relatives or friends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User’s vehicle number, office number, residence number, mobile no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Name of celebrity who is considered an idol</a:t>
            </a:r>
          </a:p>
          <a:p>
            <a:pPr marL="916686" lvl="1" indent="-514350" algn="just">
              <a:buAutoNum type="arabicPeriod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Simple modification of the above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attacker can also create a </a:t>
            </a:r>
            <a:r>
              <a:rPr lang="en-US" b="1" dirty="0"/>
              <a:t>script  file</a:t>
            </a:r>
            <a:r>
              <a:rPr lang="en-US" dirty="0"/>
              <a:t>(i.e. Automated Program) which will be executed to try each password in a list.</a:t>
            </a:r>
          </a:p>
          <a:p>
            <a:pPr algn="just"/>
            <a:r>
              <a:rPr lang="en-US" dirty="0"/>
              <a:t>But it is quite time consuming and not effective.</a:t>
            </a:r>
          </a:p>
          <a:p>
            <a:pPr algn="just"/>
            <a:r>
              <a:rPr lang="en-US" dirty="0"/>
              <a:t>Passwords are stored in database.</a:t>
            </a:r>
          </a:p>
          <a:p>
            <a:pPr algn="just"/>
            <a:r>
              <a:rPr lang="en-US" dirty="0"/>
              <a:t>There are functions in database that create hashed passwords which are authenticated with the user when he enters the passwords.</a:t>
            </a:r>
          </a:p>
          <a:p>
            <a:pPr algn="just"/>
            <a:r>
              <a:rPr lang="en-US" dirty="0"/>
              <a:t>But with the help of modern tools these hashed functions can be computed rapidly and get the plain text passwords.</a:t>
            </a:r>
          </a:p>
          <a:p>
            <a:pPr algn="just"/>
            <a:r>
              <a:rPr lang="en-US" dirty="0"/>
              <a:t>Tools available are Cain &amp; Abel for  Win OS, John the ripper for various 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authentication? Write answer in assignment book</a:t>
            </a:r>
          </a:p>
          <a:p>
            <a:r>
              <a:rPr lang="en-US" dirty="0"/>
              <a:t>Password cracking can be classified in to three categories:</a:t>
            </a:r>
          </a:p>
          <a:p>
            <a:pPr marL="1181862" lvl="2" indent="-514350">
              <a:buAutoNum type="alphaLcPeriod"/>
            </a:pPr>
            <a:r>
              <a:rPr lang="en-US" sz="2500" dirty="0"/>
              <a:t>Online attacks</a:t>
            </a:r>
          </a:p>
          <a:p>
            <a:pPr marL="1181862" lvl="2" indent="-514350">
              <a:buAutoNum type="alphaLcPeriod"/>
            </a:pPr>
            <a:r>
              <a:rPr lang="en-US" sz="2500" dirty="0"/>
              <a:t>Offline attacks</a:t>
            </a:r>
          </a:p>
          <a:p>
            <a:pPr marL="1181862" lvl="2" indent="-514350">
              <a:buAutoNum type="alphaLcPeriod"/>
            </a:pPr>
            <a:r>
              <a:rPr lang="en-US" sz="2500" dirty="0"/>
              <a:t>Non electronic attack(social engineering, Shoulder surfing and dumpster diving)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" y="228600"/>
            <a:ext cx="8229600" cy="1066800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 fontScale="92500" lnSpcReduction="10000"/>
          </a:bodyPr>
          <a:lstStyle/>
          <a:p>
            <a:pPr marL="624078" indent="-514350" algn="just">
              <a:buAutoNum type="alphaLcPeriod"/>
            </a:pPr>
            <a:r>
              <a:rPr lang="en-US" dirty="0"/>
              <a:t>Online attacks:</a:t>
            </a: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An attacker can create a script file that will be executed to try each password in a list and when it matches the attacker can gain access to the system.</a:t>
            </a: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The most popular online attack is the </a:t>
            </a:r>
            <a:r>
              <a:rPr lang="en-US" b="1" dirty="0">
                <a:solidFill>
                  <a:schemeClr val="tx1"/>
                </a:solidFill>
              </a:rPr>
              <a:t>man in the middle attack</a:t>
            </a:r>
            <a:r>
              <a:rPr lang="en-US" dirty="0">
                <a:solidFill>
                  <a:schemeClr val="tx1"/>
                </a:solidFill>
              </a:rPr>
              <a:t>  also termed as </a:t>
            </a:r>
            <a:r>
              <a:rPr lang="en-US" b="1" dirty="0">
                <a:solidFill>
                  <a:schemeClr val="tx1"/>
                </a:solidFill>
              </a:rPr>
              <a:t>bucket-brigade attack </a:t>
            </a:r>
            <a:r>
              <a:rPr lang="en-US" dirty="0">
                <a:solidFill>
                  <a:schemeClr val="tx1"/>
                </a:solidFill>
              </a:rPr>
              <a:t>or sometimes </a:t>
            </a:r>
            <a:r>
              <a:rPr lang="en-US" b="1" dirty="0">
                <a:solidFill>
                  <a:schemeClr val="tx1"/>
                </a:solidFill>
              </a:rPr>
              <a:t>Janus attack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It is a form of active eavesdropping(</a:t>
            </a:r>
            <a:r>
              <a:rPr lang="en-US" dirty="0"/>
              <a:t>secretly listen to a conversation)</a:t>
            </a:r>
            <a:r>
              <a:rPr lang="en-US" dirty="0">
                <a:solidFill>
                  <a:schemeClr val="tx1"/>
                </a:solidFill>
              </a:rPr>
              <a:t> in which the attacker establishes a connection between the victim and the server.</a:t>
            </a: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When a victim connects to the fraudulent server  the MITM server intercepts the call, hashes the password and passes the connection to the victim server.</a:t>
            </a:r>
          </a:p>
          <a:p>
            <a:pPr marL="1181862" lvl="2" indent="-514350" algn="just"/>
            <a:r>
              <a:rPr lang="en-US" dirty="0">
                <a:solidFill>
                  <a:schemeClr val="tx1"/>
                </a:solidFill>
              </a:rPr>
              <a:t>This type of attack is used to obtain passwords for email accounts on public websites such as yahoo,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r>
              <a:rPr lang="en-US" dirty="0">
                <a:solidFill>
                  <a:schemeClr val="tx1"/>
                </a:solidFill>
              </a:rPr>
              <a:t> and banking websites.</a:t>
            </a:r>
          </a:p>
          <a:p>
            <a:pPr marL="624078" indent="-514350" algn="just"/>
            <a:endParaRPr lang="en-US" dirty="0"/>
          </a:p>
          <a:p>
            <a:pPr marL="624078" indent="-514350" algn="just"/>
            <a:endParaRPr lang="en-US" dirty="0"/>
          </a:p>
          <a:p>
            <a:pPr marL="109728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1230</TotalTime>
  <Words>3285</Words>
  <Application>Microsoft Office PowerPoint</Application>
  <PresentationFormat>On-screen Show (4:3)</PresentationFormat>
  <Paragraphs>423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Cambria</vt:lpstr>
      <vt:lpstr>Georgia</vt:lpstr>
      <vt:lpstr>Trebuchet MS</vt:lpstr>
      <vt:lpstr>Wingdings</vt:lpstr>
      <vt:lpstr>Wingdings 2</vt:lpstr>
      <vt:lpstr>Urban</vt:lpstr>
      <vt:lpstr>Unit 4</vt:lpstr>
      <vt:lpstr>Agenda</vt:lpstr>
      <vt:lpstr>Password cracking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Keyloggers and spywares</vt:lpstr>
      <vt:lpstr>Cont…</vt:lpstr>
      <vt:lpstr>Cont…</vt:lpstr>
      <vt:lpstr>Cont…</vt:lpstr>
      <vt:lpstr>Cont…</vt:lpstr>
      <vt:lpstr>Cont…</vt:lpstr>
      <vt:lpstr>Virus, worms and Trojan Horses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Cont…</vt:lpstr>
      <vt:lpstr>Backdoor</vt:lpstr>
      <vt:lpstr>PowerPoint Presentation</vt:lpstr>
      <vt:lpstr>What a Backdoor Does?</vt:lpstr>
      <vt:lpstr>PowerPoint Presentation</vt:lpstr>
      <vt:lpstr>PowerPoint Presentation</vt:lpstr>
      <vt:lpstr>PowerPoint Presentation</vt:lpstr>
      <vt:lpstr>How to protect from Trojan Horse &amp; Backdoor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mca</dc:creator>
  <cp:lastModifiedBy>HP</cp:lastModifiedBy>
  <cp:revision>195</cp:revision>
  <dcterms:created xsi:type="dcterms:W3CDTF">2011-09-06T04:01:03Z</dcterms:created>
  <dcterms:modified xsi:type="dcterms:W3CDTF">2018-02-16T09:04:36Z</dcterms:modified>
</cp:coreProperties>
</file>