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542E-7BC3-48A8-AA2F-43ADE50D1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27A7A-F290-42F2-9690-1F73310E1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F9B78-5404-4095-B934-13F15DA0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549A-968E-406E-9D58-67DEB9D9C4F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8670-A049-449E-BB41-1F82C603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5A21-9D5C-4DC3-B7E1-C3A09372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96F-69CD-419C-B418-CB71FAF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5134-6879-450E-9708-008DF728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28C83-5051-467C-BDCC-0EA834F63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DD41-5544-42DB-B024-7EFF3240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549A-968E-406E-9D58-67DEB9D9C4F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1E150-FDCA-4CC3-B281-2F7CF4F8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BED96-77C8-4906-922A-F2143594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96F-69CD-419C-B418-CB71FAF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9A98B-4E48-4D27-BFAF-100CC9D92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48A23-BB40-476C-AD27-DD91E75F0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4789F-F8AF-4599-AA99-75734D8E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549A-968E-406E-9D58-67DEB9D9C4F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66F4D-FD46-4483-BF9D-AE590CF4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92E41-E9F7-41D6-BD0D-5436C519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96F-69CD-419C-B418-CB71FAF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C7DE-D1F2-4339-BB4F-F1B435D8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CF94-BDD9-49FB-B6CB-4880E980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C5E5A-79AC-49AB-BB92-E53BE80A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549A-968E-406E-9D58-67DEB9D9C4F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C8572-DB4F-4AFC-92EF-CCE70B38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320E1-5F26-4CC0-9327-F8F5B854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96F-69CD-419C-B418-CB71FAF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5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7A6C-0342-461C-A518-A685A4D6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55B0-9EE3-4AB7-93E0-7911A445D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4E5B-68D4-4D6C-8B73-6965FF4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549A-968E-406E-9D58-67DEB9D9C4F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DED0-A9F4-447E-BD6C-9C420140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29C9A-8C4D-4C34-998F-16CD7CDB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96F-69CD-419C-B418-CB71FAF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4F88-E007-404F-A0B7-B134D837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E0ED-9BCA-4C5B-B8FD-F00FDB1AB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18206-F12B-4BBA-AB6D-FEF9F0071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6BF9F-0F10-47E1-B31E-79053440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549A-968E-406E-9D58-67DEB9D9C4F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46160-7F2D-4069-883A-C330E2A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68844-6C61-4CEE-9EC5-2D9C0DB9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96F-69CD-419C-B418-CB71FAF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5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CC6F-66C7-40F7-A9E4-FA0E79A2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D1F01-7A5C-4703-A894-5EC75B26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0B0D7-B857-4BCB-A8FE-F1E305D1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24A68-14E4-483C-877F-189B06B9B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91605-EAEE-4083-AA29-F4366D6F6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DFBDC-6988-4A6C-80E6-8B793D5E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549A-968E-406E-9D58-67DEB9D9C4F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BCBF0-5428-43FA-9137-0F6398F6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5C5F9-26BB-40A7-A2CC-C691B469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96F-69CD-419C-B418-CB71FAF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7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7A35-2AC7-48AF-A57F-82B6B98D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18F61-CA62-435B-9A4C-7E44E24E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549A-968E-406E-9D58-67DEB9D9C4F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A5171-7170-42C4-8755-4D3A795C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629DB-B3AA-41D7-938C-C85875D5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96F-69CD-419C-B418-CB71FAF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82A5E-8924-465C-9065-4706D5F5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549A-968E-406E-9D58-67DEB9D9C4F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1DE34-A636-42C1-93E9-9BD56AB0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B4780-FF6D-44DE-9B2D-88D412ED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96F-69CD-419C-B418-CB71FAF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9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8741-B239-4F7A-B763-77FEC374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DC78-33C8-4D69-B839-2340881A4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B0B0F-85CB-4C24-B7A1-5BF916822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47A25-4F96-4F18-9888-B641DB31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549A-968E-406E-9D58-67DEB9D9C4F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F898E-4802-4A25-B859-609E6BAF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F4B1E-3E3E-4A54-95A4-CB4EF849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96F-69CD-419C-B418-CB71FAF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0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B6B6-6FF9-4CF9-BA6B-DAD30291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69DD7-5114-4FC4-BFEA-055D46833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1AE65-DD10-4C3D-9623-D704F7B32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69658-832C-4461-960F-9B8B3633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549A-968E-406E-9D58-67DEB9D9C4F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1011C-40AC-4F6E-8C8C-DF272CAF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5EFCA-B53B-404C-9270-D356E62F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96F-69CD-419C-B418-CB71FAF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E5E5A-7205-4EFD-A9A7-69B6230D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95415-866B-4986-8076-F1B1563F6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A8E5A-98B0-46A5-928E-A2362435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A549A-968E-406E-9D58-67DEB9D9C4F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28E7-67A2-43B9-9340-2F5BA2FA3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AE95-21B0-4244-8F64-DC66DC56E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A796F-69CD-419C-B418-CB71FAF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6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EE96-B3C4-4B09-BFF6-2C3A0E4F5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81C01-DF50-4DA1-8840-13876D724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Pao</a:t>
            </a:r>
          </a:p>
        </p:txBody>
      </p:sp>
    </p:spTree>
    <p:extLst>
      <p:ext uri="{BB962C8B-B14F-4D97-AF65-F5344CB8AC3E}">
        <p14:creationId xmlns:p14="http://schemas.microsoft.com/office/powerpoint/2010/main" val="427966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DCD5-5921-417F-A179-D717D861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Estimating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5682-8C59-43D2-87BD-B0397406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Maximum Likelihood to determine best coefficients </a:t>
            </a:r>
          </a:p>
          <a:p>
            <a:pPr lvl="1"/>
            <a:r>
              <a:rPr lang="en-US" sz="1800" dirty="0"/>
              <a:t>Finds the values of the coefficients such that the predicted probabilities are as close to the real probabilities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B8F41-D7B2-4778-A48C-32AE16893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292" y="3095625"/>
            <a:ext cx="6334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9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DAA1-8373-4343-87AE-01E4266D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 Evaluating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9542-CD5D-417D-8133-B7927379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Akaike Information Criteria (AIC)</a:t>
            </a:r>
          </a:p>
          <a:p>
            <a:r>
              <a:rPr lang="en-US" dirty="0"/>
              <a:t>Bayesian </a:t>
            </a:r>
            <a:r>
              <a:rPr lang="en-US"/>
              <a:t>Information Criteria (BIC)</a:t>
            </a:r>
            <a:endParaRPr lang="en-US" dirty="0"/>
          </a:p>
          <a:p>
            <a:r>
              <a:rPr lang="en-US" dirty="0"/>
              <a:t>Null Deviance and Residual Deviance</a:t>
            </a:r>
          </a:p>
          <a:p>
            <a:r>
              <a:rPr lang="en-US" dirty="0"/>
              <a:t>Confusion Matrix</a:t>
            </a:r>
          </a:p>
          <a:p>
            <a:r>
              <a:rPr lang="en-US" dirty="0"/>
              <a:t>Receiver Operator Characteristic (ROC)</a:t>
            </a:r>
          </a:p>
        </p:txBody>
      </p:sp>
    </p:spTree>
    <p:extLst>
      <p:ext uri="{BB962C8B-B14F-4D97-AF65-F5344CB8AC3E}">
        <p14:creationId xmlns:p14="http://schemas.microsoft.com/office/powerpoint/2010/main" val="55073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481B-1952-4378-B678-7DB918AE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b="1" dirty="0"/>
              <a:t>Start with: </a:t>
            </a:r>
            <a:r>
              <a:rPr lang="en-US" dirty="0"/>
              <a:t>Linear Regression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BA2CF-9977-4A62-8FBA-DB6E060AF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690688"/>
            <a:ext cx="38385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4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9E5C-8ADF-4AA2-B5FC-799A9015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Logistic Function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121CB-AF47-49E9-BAAE-571C939D0A6A}"/>
              </a:ext>
            </a:extLst>
          </p:cNvPr>
          <p:cNvSpPr txBox="1"/>
          <p:nvPr/>
        </p:nvSpPr>
        <p:spPr>
          <a:xfrm>
            <a:off x="1333500" y="1943100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that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59178-2AA5-4568-A296-4D48A9418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1943100"/>
            <a:ext cx="3838575" cy="466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DACF0F-9D69-47A9-8141-CB2D2B4162AD}"/>
              </a:ext>
            </a:extLst>
          </p:cNvPr>
          <p:cNvSpPr txBox="1"/>
          <p:nvPr/>
        </p:nvSpPr>
        <p:spPr>
          <a:xfrm>
            <a:off x="1333500" y="2712817"/>
            <a:ext cx="553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that our Response value (y) is between 0 and 1 </a:t>
            </a:r>
          </a:p>
        </p:txBody>
      </p:sp>
    </p:spTree>
    <p:extLst>
      <p:ext uri="{BB962C8B-B14F-4D97-AF65-F5344CB8AC3E}">
        <p14:creationId xmlns:p14="http://schemas.microsoft.com/office/powerpoint/2010/main" val="318122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9E5C-8ADF-4AA2-B5FC-799A9015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Logistic Function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121CB-AF47-49E9-BAAE-571C939D0A6A}"/>
              </a:ext>
            </a:extLst>
          </p:cNvPr>
          <p:cNvSpPr txBox="1"/>
          <p:nvPr/>
        </p:nvSpPr>
        <p:spPr>
          <a:xfrm>
            <a:off x="1333500" y="1943100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that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59178-2AA5-4568-A296-4D48A9418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1943100"/>
            <a:ext cx="3838575" cy="466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DACF0F-9D69-47A9-8141-CB2D2B4162AD}"/>
              </a:ext>
            </a:extLst>
          </p:cNvPr>
          <p:cNvSpPr txBox="1"/>
          <p:nvPr/>
        </p:nvSpPr>
        <p:spPr>
          <a:xfrm>
            <a:off x="1333500" y="2712817"/>
            <a:ext cx="553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that our Response value (y) is between 0 and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C3954-F3B3-44AB-9994-8AD5CF3CDA92}"/>
              </a:ext>
            </a:extLst>
          </p:cNvPr>
          <p:cNvSpPr txBox="1"/>
          <p:nvPr/>
        </p:nvSpPr>
        <p:spPr>
          <a:xfrm>
            <a:off x="1333500" y="3545786"/>
            <a:ext cx="598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Thus, we transform our data such that it fits our criteria above</a:t>
            </a:r>
          </a:p>
        </p:txBody>
      </p:sp>
    </p:spTree>
    <p:extLst>
      <p:ext uri="{BB962C8B-B14F-4D97-AF65-F5344CB8AC3E}">
        <p14:creationId xmlns:p14="http://schemas.microsoft.com/office/powerpoint/2010/main" val="137968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9E5C-8ADF-4AA2-B5FC-799A9015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Logistic Function 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121CB-AF47-49E9-BAAE-571C939D0A6A}"/>
              </a:ext>
            </a:extLst>
          </p:cNvPr>
          <p:cNvSpPr txBox="1"/>
          <p:nvPr/>
        </p:nvSpPr>
        <p:spPr>
          <a:xfrm>
            <a:off x="1333500" y="1943100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that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59178-2AA5-4568-A296-4D48A9418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1943100"/>
            <a:ext cx="3838575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364E6-8BA4-482B-A0DA-FBED246D0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448" y="4124233"/>
            <a:ext cx="1581150" cy="742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A64297-633F-4698-8580-473BCC5D40B9}"/>
              </a:ext>
            </a:extLst>
          </p:cNvPr>
          <p:cNvSpPr txBox="1"/>
          <p:nvPr/>
        </p:nvSpPr>
        <p:spPr>
          <a:xfrm>
            <a:off x="1333500" y="4311042"/>
            <a:ext cx="338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Function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ACF0F-9D69-47A9-8141-CB2D2B4162AD}"/>
              </a:ext>
            </a:extLst>
          </p:cNvPr>
          <p:cNvSpPr txBox="1"/>
          <p:nvPr/>
        </p:nvSpPr>
        <p:spPr>
          <a:xfrm>
            <a:off x="1333500" y="2712817"/>
            <a:ext cx="553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that our Response value (y) is between 0 and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C3954-F3B3-44AB-9994-8AD5CF3CDA92}"/>
              </a:ext>
            </a:extLst>
          </p:cNvPr>
          <p:cNvSpPr txBox="1"/>
          <p:nvPr/>
        </p:nvSpPr>
        <p:spPr>
          <a:xfrm>
            <a:off x="1333500" y="3545786"/>
            <a:ext cx="598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Thus, we transform our data such that it fits our criteria above</a:t>
            </a:r>
          </a:p>
        </p:txBody>
      </p:sp>
    </p:spTree>
    <p:extLst>
      <p:ext uri="{BB962C8B-B14F-4D97-AF65-F5344CB8AC3E}">
        <p14:creationId xmlns:p14="http://schemas.microsoft.com/office/powerpoint/2010/main" val="360744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EE8F-2F8B-47CA-B22B-41A96CE5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Sigmoid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FB005-557B-46EC-AD93-380C9E2C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3" y="2518232"/>
            <a:ext cx="1647825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12F36E-2740-4535-A760-0B270C9B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3" y="3948113"/>
            <a:ext cx="3457575" cy="971550"/>
          </a:xfrm>
          <a:prstGeom prst="rect">
            <a:avLst/>
          </a:prstGeom>
        </p:spPr>
      </p:pic>
      <p:pic>
        <p:nvPicPr>
          <p:cNvPr id="1028" name="Picture 4" descr="Sigmoid curve shape | Download Scientific Diagram">
            <a:extLst>
              <a:ext uri="{FF2B5EF4-FFF2-40B4-BE49-F238E27FC236}">
                <a16:creationId xmlns:a16="http://schemas.microsoft.com/office/drawing/2014/main" id="{CC7A1DA1-273D-4858-A0DF-065C5826D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80" y="1988002"/>
            <a:ext cx="3909799" cy="273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2C0E4-DB37-470A-90C0-81FF2CF87076}"/>
              </a:ext>
            </a:extLst>
          </p:cNvPr>
          <p:cNvSpPr txBox="1"/>
          <p:nvPr/>
        </p:nvSpPr>
        <p:spPr>
          <a:xfrm>
            <a:off x="838200" y="1797041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 Function on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37790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AC98-12E7-4B7E-A8F5-8DDCE4BF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Odds and Odds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40686-8527-4E85-AD5C-8BAF00138C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46049"/>
              </a:xfrm>
            </p:spPr>
            <p:txBody>
              <a:bodyPr/>
              <a:lstStyle/>
              <a:p>
                <a:r>
                  <a:rPr lang="en-US" dirty="0"/>
                  <a:t>Odds of me winning a race denoted as 5:2</a:t>
                </a:r>
              </a:p>
              <a:p>
                <a:pPr lvl="1"/>
                <a:r>
                  <a:rPr lang="en-US" dirty="0"/>
                  <a:t>Probability of winning (P)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40686-8527-4E85-AD5C-8BAF00138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46049"/>
              </a:xfrm>
              <a:blipFill>
                <a:blip r:embed="rId2"/>
                <a:stretch>
                  <a:fillRect l="-1043" t="-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BE9F3E9-00D6-449D-8D02-B256B2FD1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896" y="3728760"/>
            <a:ext cx="2838450" cy="7239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5077FF-6B92-4CD4-8F9D-BB8D9CEDC1E4}"/>
              </a:ext>
            </a:extLst>
          </p:cNvPr>
          <p:cNvSpPr txBox="1">
            <a:spLocks/>
          </p:cNvSpPr>
          <p:nvPr/>
        </p:nvSpPr>
        <p:spPr>
          <a:xfrm>
            <a:off x="838200" y="3235016"/>
            <a:ext cx="10515600" cy="12460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Plug Probability to get an Odds Ratio (OR)</a:t>
            </a:r>
          </a:p>
          <a:p>
            <a:pPr lvl="1"/>
            <a:r>
              <a:rPr lang="en-US" dirty="0"/>
              <a:t>OR &gt; 4 is high</a:t>
            </a:r>
          </a:p>
          <a:p>
            <a:pPr lvl="1"/>
            <a:r>
              <a:rPr lang="en-US" dirty="0"/>
              <a:t>OR &lt; ¼ is low</a:t>
            </a:r>
          </a:p>
        </p:txBody>
      </p:sp>
    </p:spTree>
    <p:extLst>
      <p:ext uri="{BB962C8B-B14F-4D97-AF65-F5344CB8AC3E}">
        <p14:creationId xmlns:p14="http://schemas.microsoft.com/office/powerpoint/2010/main" val="153941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BD31-A3F5-4F97-B7DC-105CF9A8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Logit Function (Log of Odds Ratio)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4F2441-DEC9-4C72-858C-B46AAEF6A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458" y="3038475"/>
            <a:ext cx="3962400" cy="781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1E74C6-C112-4945-9035-506D52D71311}"/>
              </a:ext>
            </a:extLst>
          </p:cNvPr>
          <p:cNvSpPr txBox="1"/>
          <p:nvPr/>
        </p:nvSpPr>
        <p:spPr>
          <a:xfrm>
            <a:off x="1109709" y="1624614"/>
            <a:ext cx="9223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 A unit increase in variable (X) results in multiplying the odds ratio by exponent to power </a:t>
            </a:r>
            <a:r>
              <a:rPr lang="el-GR" dirty="0"/>
              <a:t>β</a:t>
            </a:r>
            <a:r>
              <a:rPr lang="en-US" dirty="0"/>
              <a:t>. Since our relationship is not a straight line, a unit change affects the odds ratio and not the output directly.</a:t>
            </a:r>
          </a:p>
        </p:txBody>
      </p:sp>
    </p:spTree>
    <p:extLst>
      <p:ext uri="{BB962C8B-B14F-4D97-AF65-F5344CB8AC3E}">
        <p14:creationId xmlns:p14="http://schemas.microsoft.com/office/powerpoint/2010/main" val="360139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BD31-A3F5-4F97-B7DC-105CF9A8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Logit Function (Log of Odds Ratio) 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4F2441-DEC9-4C72-858C-B46AAEF6A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458" y="3038475"/>
            <a:ext cx="3962400" cy="781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1E74C6-C112-4945-9035-506D52D71311}"/>
              </a:ext>
            </a:extLst>
          </p:cNvPr>
          <p:cNvSpPr txBox="1"/>
          <p:nvPr/>
        </p:nvSpPr>
        <p:spPr>
          <a:xfrm>
            <a:off x="1109709" y="1624614"/>
            <a:ext cx="9223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 A unit increase in variable (X) results in multiplying the odds ratio by exponent to power </a:t>
            </a:r>
            <a:r>
              <a:rPr lang="el-GR" dirty="0"/>
              <a:t>β</a:t>
            </a:r>
            <a:r>
              <a:rPr lang="en-US" dirty="0"/>
              <a:t>. Since our relationship is not a straight line, a unit change affects the odds ratio and not the output directly.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C7536-CF1E-4FC8-99AE-40A7E7586537}"/>
              </a:ext>
            </a:extLst>
          </p:cNvPr>
          <p:cNvSpPr txBox="1"/>
          <p:nvPr/>
        </p:nvSpPr>
        <p:spPr>
          <a:xfrm>
            <a:off x="1109709" y="4208016"/>
            <a:ext cx="901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</a:t>
            </a:r>
            <a:r>
              <a:rPr lang="en-US" i="1" dirty="0"/>
              <a:t>logit(P) </a:t>
            </a:r>
            <a:r>
              <a:rPr lang="en-US" dirty="0"/>
              <a:t>on the Y axis and the event (X) on the X axis</a:t>
            </a:r>
          </a:p>
        </p:txBody>
      </p:sp>
    </p:spTree>
    <p:extLst>
      <p:ext uri="{BB962C8B-B14F-4D97-AF65-F5344CB8AC3E}">
        <p14:creationId xmlns:p14="http://schemas.microsoft.com/office/powerpoint/2010/main" val="391039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356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Logistic Regression Steps</vt:lpstr>
      <vt:lpstr>1) Start with: Linear Regression Equation</vt:lpstr>
      <vt:lpstr>2) Logistic Function (1)</vt:lpstr>
      <vt:lpstr>2) Logistic Function (2)</vt:lpstr>
      <vt:lpstr>2) Logistic Function (3)</vt:lpstr>
      <vt:lpstr>3) Sigmoid</vt:lpstr>
      <vt:lpstr>4) Odds and Odds Ratio</vt:lpstr>
      <vt:lpstr>5) Logit Function (Log of Odds Ratio)</vt:lpstr>
      <vt:lpstr>5) Logit Function (Log of Odds Ratio) (2)</vt:lpstr>
      <vt:lpstr>6) Estimating Coefficients</vt:lpstr>
      <vt:lpstr>7) Evaluating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Steps</dc:title>
  <dc:creator>Spencer Pao</dc:creator>
  <cp:lastModifiedBy>Spencer Pao</cp:lastModifiedBy>
  <cp:revision>16</cp:revision>
  <dcterms:created xsi:type="dcterms:W3CDTF">2020-07-19T01:12:17Z</dcterms:created>
  <dcterms:modified xsi:type="dcterms:W3CDTF">2020-07-19T02:28:35Z</dcterms:modified>
</cp:coreProperties>
</file>