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94D7F5-DB5E-4A18-B7AC-9FD128F87666}">
  <a:tblStyle styleId="{F294D7F5-DB5E-4A18-B7AC-9FD128F876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54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91425" lIns="91425" spcFirstLastPara="1" rIns="91425" wrap="square" tIns="91425">
            <a:noAutofit/>
          </a:bodyPr>
          <a:lstStyle>
            <a:lvl1pPr indent="0" lvl="0" marL="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3" name="Google Shape;43;p2"/>
          <p:cNvSpPr/>
          <p:nvPr/>
        </p:nvSpPr>
        <p:spPr>
          <a:xfrm>
            <a:off x="0" y="4323810"/>
            <a:ext cx="1744652" cy="778589"/>
          </a:xfrm>
          <a:custGeom>
            <a:rect b="b" l="l" r="r" t="t"/>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8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9" name="Google Shape;109;p11"/>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8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600" u="none" cap="none" strike="noStrike">
                <a:solidFill>
                  <a:srgbClr val="7F7F7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Google Shape;117;p12"/>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8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6" name="Google Shape;126;p13"/>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8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4" name="Google Shape;134;p14"/>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8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4" name="Google Shape;144;p15"/>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1" name="Google Shape;151;p16"/>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8" name="Google Shape;158;p17"/>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0" name="Google Shape;50;p3"/>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40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2000" u="none" cap="none" strike="noStrike">
                <a:solidFill>
                  <a:srgbClr val="595959"/>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7" name="Google Shape;57;p4"/>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5" name="Google Shape;65;p5"/>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2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2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1" i="0" sz="20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1" i="0" sz="18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1" i="0" sz="1600" u="none" cap="none" strike="noStrike">
                <a:solidFill>
                  <a:srgbClr val="3F3F3F"/>
                </a:solidFill>
                <a:latin typeface="Century Gothic"/>
                <a:ea typeface="Century Gothic"/>
                <a:cs typeface="Century Gothic"/>
                <a:sym typeface="Century Gothic"/>
              </a:defRPr>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Google Shape;75;p6"/>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1" name="Google Shape;81;p7"/>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6" name="Google Shape;86;p8"/>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20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4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4" name="Google Shape;94;p9"/>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24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91425" lIns="91425" spcFirstLastPara="1" rIns="91425" wrap="square" tIns="91425">
            <a:noAutofit/>
          </a:bodyPr>
          <a:lstStyle>
            <a:lvl1pPr indent="0" lvl="0" marL="0" marR="0" rtl="0" algn="ctr">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chemeClr val="accent1"/>
              </a:buClr>
              <a:buSzPts val="1800"/>
              <a:buFont typeface="Noto Sans Symbols"/>
              <a:buNone/>
              <a:defRPr b="0" i="0" sz="1200" u="none" cap="none" strike="noStrike">
                <a:solidFill>
                  <a:srgbClr val="3F3F3F"/>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6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4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2" name="Google Shape;102;p10"/>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000">
                <a:solidFill>
                  <a:srgbClr val="FEFFFF"/>
                </a:solidFill>
                <a:latin typeface="Century Gothic"/>
                <a:ea typeface="Century Gothic"/>
                <a:cs typeface="Century Gothic"/>
                <a:sym typeface="Century Gothic"/>
              </a:defRPr>
            </a:lvl1pPr>
            <a:lvl2pPr indent="0" lvl="1" marL="0" marR="0" rtl="0" algn="r">
              <a:spcBef>
                <a:spcPts val="0"/>
              </a:spcBef>
              <a:buNone/>
              <a:defRPr sz="2000">
                <a:solidFill>
                  <a:srgbClr val="FEFFFF"/>
                </a:solidFill>
                <a:latin typeface="Century Gothic"/>
                <a:ea typeface="Century Gothic"/>
                <a:cs typeface="Century Gothic"/>
                <a:sym typeface="Century Gothic"/>
              </a:defRPr>
            </a:lvl2pPr>
            <a:lvl3pPr indent="0" lvl="2" marL="0" marR="0" rtl="0" algn="r">
              <a:spcBef>
                <a:spcPts val="0"/>
              </a:spcBef>
              <a:buNone/>
              <a:defRPr sz="2000">
                <a:solidFill>
                  <a:srgbClr val="FEFFFF"/>
                </a:solidFill>
                <a:latin typeface="Century Gothic"/>
                <a:ea typeface="Century Gothic"/>
                <a:cs typeface="Century Gothic"/>
                <a:sym typeface="Century Gothic"/>
              </a:defRPr>
            </a:lvl3pPr>
            <a:lvl4pPr indent="0" lvl="3" marL="0" marR="0" rtl="0" algn="r">
              <a:spcBef>
                <a:spcPts val="0"/>
              </a:spcBef>
              <a:buNone/>
              <a:defRPr sz="2000">
                <a:solidFill>
                  <a:srgbClr val="FEFFFF"/>
                </a:solidFill>
                <a:latin typeface="Century Gothic"/>
                <a:ea typeface="Century Gothic"/>
                <a:cs typeface="Century Gothic"/>
                <a:sym typeface="Century Gothic"/>
              </a:defRPr>
            </a:lvl4pPr>
            <a:lvl5pPr indent="0" lvl="4" marL="0" marR="0" rtl="0" algn="r">
              <a:spcBef>
                <a:spcPts val="0"/>
              </a:spcBef>
              <a:buNone/>
              <a:defRPr sz="2000">
                <a:solidFill>
                  <a:srgbClr val="FEFFFF"/>
                </a:solidFill>
                <a:latin typeface="Century Gothic"/>
                <a:ea typeface="Century Gothic"/>
                <a:cs typeface="Century Gothic"/>
                <a:sym typeface="Century Gothic"/>
              </a:defRPr>
            </a:lvl5pPr>
            <a:lvl6pPr indent="0" lvl="5" marL="0" marR="0" rtl="0" algn="r">
              <a:spcBef>
                <a:spcPts val="0"/>
              </a:spcBef>
              <a:buNone/>
              <a:defRPr sz="2000">
                <a:solidFill>
                  <a:srgbClr val="FEFFFF"/>
                </a:solidFill>
                <a:latin typeface="Century Gothic"/>
                <a:ea typeface="Century Gothic"/>
                <a:cs typeface="Century Gothic"/>
                <a:sym typeface="Century Gothic"/>
              </a:defRPr>
            </a:lvl6pPr>
            <a:lvl7pPr indent="0" lvl="6" marL="0" marR="0" rtl="0" algn="r">
              <a:spcBef>
                <a:spcPts val="0"/>
              </a:spcBef>
              <a:buNone/>
              <a:defRPr sz="2000">
                <a:solidFill>
                  <a:srgbClr val="FEFFFF"/>
                </a:solidFill>
                <a:latin typeface="Century Gothic"/>
                <a:ea typeface="Century Gothic"/>
                <a:cs typeface="Century Gothic"/>
                <a:sym typeface="Century Gothic"/>
              </a:defRPr>
            </a:lvl7pPr>
            <a:lvl8pPr indent="0" lvl="7" marL="0" marR="0" rtl="0" algn="r">
              <a:spcBef>
                <a:spcPts val="0"/>
              </a:spcBef>
              <a:buNone/>
              <a:defRPr sz="2000">
                <a:solidFill>
                  <a:srgbClr val="FEFFFF"/>
                </a:solidFill>
                <a:latin typeface="Century Gothic"/>
                <a:ea typeface="Century Gothic"/>
                <a:cs typeface="Century Gothic"/>
                <a:sym typeface="Century Gothic"/>
              </a:defRPr>
            </a:lvl8pPr>
            <a:lvl9pPr indent="0" lvl="8" marL="0" marR="0" rtl="0" algn="r">
              <a:spcBef>
                <a:spcPts val="0"/>
              </a:spcBef>
              <a:buNone/>
              <a:defRPr sz="2000">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157"/>
            <a:ext cx="2356674" cy="6853096"/>
            <a:chOff x="6627813" y="195610"/>
            <a:chExt cx="1952625" cy="5678141"/>
          </a:xfrm>
        </p:grpSpPr>
        <p:sp>
          <p:nvSpPr>
            <p:cNvPr id="20" name="Google Shape;20;p1"/>
            <p:cNvSpPr/>
            <p:nvPr/>
          </p:nvSpPr>
          <p:spPr>
            <a:xfrm>
              <a:off x="6627813" y="195610"/>
              <a:ext cx="409575" cy="3646488"/>
            </a:xfrm>
            <a:custGeom>
              <a:rect b="b" l="l" r="r" t="t"/>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Century Gothic"/>
              <a:buNone/>
              <a:defRPr b="0" i="0" sz="3600" u="none" cap="none" strike="noStrike">
                <a:solidFill>
                  <a:srgbClr val="168DBA"/>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ibm.com/watson/advantage-reports/market-report.html" TargetMode="External"/><Relationship Id="rId4" Type="http://schemas.openxmlformats.org/officeDocument/2006/relationships/hyperlink" Target="https://channels.theinnovationenterprise.com/articles/watson-faces-tough-competition-from-startups-in-cognitive-computing" TargetMode="External"/><Relationship Id="rId5" Type="http://schemas.openxmlformats.org/officeDocument/2006/relationships/hyperlink" Target="https://www.fool.com/investing/2017/08/30/ibm-watson-everything-you-ever-wanted-to-know.aspx" TargetMode="External"/><Relationship Id="rId6" Type="http://schemas.openxmlformats.org/officeDocument/2006/relationships/hyperlink" Target="https://www.cnbc.com/2017/06/16/ai-assault-on-stock-market-ibms-watson-is-getting-into-etf-business.html" TargetMode="External"/><Relationship Id="rId7" Type="http://schemas.openxmlformats.org/officeDocument/2006/relationships/hyperlink" Target="https://discovery.hgdata.com/product/ibm-watson" TargetMode="External"/><Relationship Id="rId8"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5400" u="none" cap="none" strike="noStrike">
                <a:solidFill>
                  <a:srgbClr val="168DBA"/>
                </a:solidFill>
                <a:latin typeface="Century Gothic"/>
                <a:ea typeface="Century Gothic"/>
                <a:cs typeface="Century Gothic"/>
                <a:sym typeface="Century Gothic"/>
              </a:rPr>
              <a:t>Marketing Plan – Phase 1</a:t>
            </a:r>
            <a:endParaRPr b="0" i="0" sz="5400" u="none" cap="none" strike="noStrike">
              <a:solidFill>
                <a:srgbClr val="168DBA"/>
              </a:solidFill>
              <a:latin typeface="Century Gothic"/>
              <a:ea typeface="Century Gothic"/>
              <a:cs typeface="Century Gothic"/>
              <a:sym typeface="Century Gothic"/>
            </a:endParaRPr>
          </a:p>
        </p:txBody>
      </p:sp>
      <p:sp>
        <p:nvSpPr>
          <p:cNvPr id="165" name="Google Shape;165;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800" u="none" cap="none" strike="noStrike">
                <a:solidFill>
                  <a:srgbClr val="7F7F7F"/>
                </a:solidFill>
                <a:latin typeface="Century Gothic"/>
                <a:ea typeface="Century Gothic"/>
                <a:cs typeface="Century Gothic"/>
                <a:sym typeface="Century Gothic"/>
              </a:rPr>
              <a:t>Vishwanath Akuthota  </a:t>
            </a:r>
            <a:endParaRPr b="0" i="0" sz="1800" u="none" cap="none" strike="noStrike">
              <a:solidFill>
                <a:srgbClr val="7F7F7F"/>
              </a:solidFill>
              <a:latin typeface="Century Gothic"/>
              <a:ea typeface="Century Gothic"/>
              <a:cs typeface="Century Gothic"/>
              <a:sym typeface="Century Gothic"/>
            </a:endParaRPr>
          </a:p>
        </p:txBody>
      </p:sp>
      <p:pic>
        <p:nvPicPr>
          <p:cNvPr id="166" name="Google Shape;166;p18"/>
          <p:cNvPicPr preferRelativeResize="0"/>
          <p:nvPr/>
        </p:nvPicPr>
        <p:blipFill rotWithShape="1">
          <a:blip r:embed="rId3">
            <a:alphaModFix/>
          </a:blip>
          <a:srcRect b="0" l="0" r="0" t="0"/>
          <a:stretch/>
        </p:blipFill>
        <p:spPr>
          <a:xfrm>
            <a:off x="3258590" y="879379"/>
            <a:ext cx="5614298" cy="2654746"/>
          </a:xfrm>
          <a:prstGeom prst="rect">
            <a:avLst/>
          </a:prstGeom>
          <a:noFill/>
          <a:ln>
            <a:noFill/>
          </a:ln>
        </p:spPr>
      </p:pic>
      <p:pic>
        <p:nvPicPr>
          <p:cNvPr id="167" name="Google Shape;167;p18"/>
          <p:cNvPicPr preferRelativeResize="0"/>
          <p:nvPr/>
        </p:nvPicPr>
        <p:blipFill rotWithShape="1">
          <a:blip r:embed="rId4">
            <a:alphaModFix/>
          </a:blip>
          <a:srcRect b="0" l="0" r="0" t="0"/>
          <a:stretch/>
        </p:blipFill>
        <p:spPr>
          <a:xfrm>
            <a:off x="-1" y="-1"/>
            <a:ext cx="2577993" cy="42039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Share </a:t>
            </a:r>
            <a:endParaRPr b="0" i="0" sz="3600" u="none" cap="none" strike="noStrike">
              <a:solidFill>
                <a:srgbClr val="168DBA"/>
              </a:solidFill>
              <a:latin typeface="Century Gothic"/>
              <a:ea typeface="Century Gothic"/>
              <a:cs typeface="Century Gothic"/>
              <a:sym typeface="Century Gothic"/>
            </a:endParaRPr>
          </a:p>
        </p:txBody>
      </p:sp>
      <p:pic>
        <p:nvPicPr>
          <p:cNvPr id="243" name="Google Shape;243;p27"/>
          <p:cNvPicPr preferRelativeResize="0"/>
          <p:nvPr>
            <p:ph idx="1" type="body"/>
          </p:nvPr>
        </p:nvPicPr>
        <p:blipFill rotWithShape="1">
          <a:blip r:embed="rId3">
            <a:alphaModFix/>
          </a:blip>
          <a:srcRect b="0" l="0" r="0" t="0"/>
          <a:stretch/>
        </p:blipFill>
        <p:spPr>
          <a:xfrm>
            <a:off x="2592925" y="1593273"/>
            <a:ext cx="6458703" cy="3778250"/>
          </a:xfrm>
          <a:prstGeom prst="rect">
            <a:avLst/>
          </a:prstGeom>
          <a:noFill/>
          <a:ln>
            <a:noFill/>
          </a:ln>
        </p:spPr>
      </p:pic>
      <p:sp>
        <p:nvSpPr>
          <p:cNvPr id="244" name="Google Shape;244;p27"/>
          <p:cNvSpPr txBox="1"/>
          <p:nvPr/>
        </p:nvSpPr>
        <p:spPr>
          <a:xfrm>
            <a:off x="2592925" y="5694218"/>
            <a:ext cx="64587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Market share index is 10.3%</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Summary</a:t>
            </a:r>
            <a:endParaRPr b="0" i="0" sz="3600" u="none" cap="none" strike="noStrike">
              <a:solidFill>
                <a:srgbClr val="168DBA"/>
              </a:solidFill>
              <a:latin typeface="Century Gothic"/>
              <a:ea typeface="Century Gothic"/>
              <a:cs typeface="Century Gothic"/>
              <a:sym typeface="Century Gothic"/>
            </a:endParaRPr>
          </a:p>
        </p:txBody>
      </p:sp>
      <p:sp>
        <p:nvSpPr>
          <p:cNvPr id="250" name="Google Shape;250;p2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From the above market development index and market share index the growth opportunity is more than 70%.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From enhancing customer relationships to greater efficiency to business growth.</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Almost half of users report cab improve customer service (for example, better self-service or agents armed with more timely and accurate intelligence) as well as personalized customer experience (for example, through targeted recommendations and offers) as their top outcomes. For advanced users, the gains in customer engagement and the ability to respond faster to market needs were nearly doubled compared to beginners.</a:t>
            </a:r>
            <a:endParaRPr b="0" i="0" sz="1800" u="none" cap="none" strike="noStrike">
              <a:solidFill>
                <a:srgbClr val="3F3F3F"/>
              </a:solidFill>
              <a:latin typeface="Century Gothic"/>
              <a:ea typeface="Century Gothic"/>
              <a:cs typeface="Century Gothic"/>
              <a:sym typeface="Century Gothic"/>
            </a:endParaRPr>
          </a:p>
        </p:txBody>
      </p:sp>
      <p:pic>
        <p:nvPicPr>
          <p:cNvPr id="251" name="Google Shape;251;p28"/>
          <p:cNvPicPr preferRelativeResize="0"/>
          <p:nvPr/>
        </p:nvPicPr>
        <p:blipFill rotWithShape="1">
          <a:blip r:embed="rId3">
            <a:alphaModFix/>
          </a:blip>
          <a:srcRect b="0" l="0" r="0" t="0"/>
          <a:stretch/>
        </p:blipFill>
        <p:spPr>
          <a:xfrm>
            <a:off x="-1" y="2098579"/>
            <a:ext cx="2577993" cy="47568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Summary </a:t>
            </a:r>
            <a:endParaRPr b="0" i="0" sz="3600" u="none" cap="none" strike="noStrike">
              <a:solidFill>
                <a:srgbClr val="168DBA"/>
              </a:solidFill>
              <a:latin typeface="Century Gothic"/>
              <a:ea typeface="Century Gothic"/>
              <a:cs typeface="Century Gothic"/>
              <a:sym typeface="Century Gothic"/>
            </a:endParaRPr>
          </a:p>
        </p:txBody>
      </p:sp>
      <p:sp>
        <p:nvSpPr>
          <p:cNvPr id="257" name="Google Shape;257;p2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Improved productivity and efficiency is just as significant an outcome, and cost remains a key consideration as organizations embark on cognitive initiatives. </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Users also leverage cognitive technology to improve learning experiences by supporting the development of new educational tools and customized programs for students, employees and customers. Here again, advanced users are twice as likely to achieve these outcomes as their beginner counterparts.</a:t>
            </a:r>
            <a:endParaRPr/>
          </a:p>
          <a:p>
            <a:pPr indent="-342900" lvl="0" marL="342900" marR="0" rtl="0" algn="l">
              <a:lnSpc>
                <a:spcPct val="90000"/>
              </a:lnSpc>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While making strides in customer-centric or operational goals can be transformational on their own, cognitive users have an eye on growth-oriented outcomes such as expanding their ecosystem or growing the business in new markets—outcomes which may take center stage as cognitive adoption matures.</a:t>
            </a:r>
            <a:endParaRPr/>
          </a:p>
          <a:p>
            <a:pPr indent="-228600" lvl="0" marL="342900" marR="0" rtl="0" algn="l">
              <a:lnSpc>
                <a:spcPct val="90000"/>
              </a:lnSpc>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258" name="Google Shape;258;p29"/>
          <p:cNvPicPr preferRelativeResize="0"/>
          <p:nvPr/>
        </p:nvPicPr>
        <p:blipFill rotWithShape="1">
          <a:blip r:embed="rId3">
            <a:alphaModFix/>
          </a:blip>
          <a:srcRect b="0" l="0" r="0" t="0"/>
          <a:stretch/>
        </p:blipFill>
        <p:spPr>
          <a:xfrm>
            <a:off x="-1" y="2098579"/>
            <a:ext cx="2577993" cy="4756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References </a:t>
            </a:r>
            <a:endParaRPr b="0" i="0" sz="3600" u="none" cap="none" strike="noStrike">
              <a:solidFill>
                <a:srgbClr val="168DBA"/>
              </a:solidFill>
              <a:latin typeface="Century Gothic"/>
              <a:ea typeface="Century Gothic"/>
              <a:cs typeface="Century Gothic"/>
              <a:sym typeface="Century Gothic"/>
            </a:endParaRPr>
          </a:p>
        </p:txBody>
      </p:sp>
      <p:sp>
        <p:nvSpPr>
          <p:cNvPr id="264" name="Google Shape;264;p3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sng" cap="none" strike="noStrike">
                <a:solidFill>
                  <a:schemeClr val="hlink"/>
                </a:solidFill>
                <a:latin typeface="Century Gothic"/>
                <a:ea typeface="Century Gothic"/>
                <a:cs typeface="Century Gothic"/>
                <a:sym typeface="Century Gothic"/>
                <a:hlinkClick r:id="rId3"/>
              </a:rPr>
              <a:t>https://www.ibm.com/watson/advantage-reports/market-report.html</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sng" cap="none" strike="noStrike">
                <a:solidFill>
                  <a:schemeClr val="hlink"/>
                </a:solidFill>
                <a:latin typeface="Century Gothic"/>
                <a:ea typeface="Century Gothic"/>
                <a:cs typeface="Century Gothic"/>
                <a:sym typeface="Century Gothic"/>
                <a:hlinkClick r:id="rId4"/>
              </a:rPr>
              <a:t>https://channels.theinnovationenterprise.com/articles/watson-faces-tough-competition-from-startups-in-cognitive-computing</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sng" cap="none" strike="noStrike">
                <a:solidFill>
                  <a:schemeClr val="hlink"/>
                </a:solidFill>
                <a:latin typeface="Century Gothic"/>
                <a:ea typeface="Century Gothic"/>
                <a:cs typeface="Century Gothic"/>
                <a:sym typeface="Century Gothic"/>
                <a:hlinkClick r:id="rId5"/>
              </a:rPr>
              <a:t>https://www.fool.com/investing/2017/08/30/ibm-watson-everything-you-ever-wanted-to-know.aspx</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sng" cap="none" strike="noStrike">
                <a:solidFill>
                  <a:schemeClr val="hlink"/>
                </a:solidFill>
                <a:latin typeface="Century Gothic"/>
                <a:ea typeface="Century Gothic"/>
                <a:cs typeface="Century Gothic"/>
                <a:sym typeface="Century Gothic"/>
                <a:hlinkClick r:id="rId6"/>
              </a:rPr>
              <a:t>https://www.cnbc.com/2017/06/16/ai-assault-on-stock-market-ibms-watson-is-getting-into-etf-business.html</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sng" cap="none" strike="noStrike">
                <a:solidFill>
                  <a:schemeClr val="hlink"/>
                </a:solidFill>
                <a:latin typeface="Century Gothic"/>
                <a:ea typeface="Century Gothic"/>
                <a:cs typeface="Century Gothic"/>
                <a:sym typeface="Century Gothic"/>
                <a:hlinkClick r:id="rId7"/>
              </a:rPr>
              <a:t>https://discovery.hgdata.com/product/ibm-watson</a:t>
            </a:r>
            <a:endParaRPr b="0" i="0" sz="1800" u="none" cap="none" strike="noStrike">
              <a:solidFill>
                <a:srgbClr val="3F3F3F"/>
              </a:solidFill>
              <a:latin typeface="Century Gothic"/>
              <a:ea typeface="Century Gothic"/>
              <a:cs typeface="Century Gothic"/>
              <a:sym typeface="Century Gothic"/>
            </a:endParaRPr>
          </a:p>
          <a:p>
            <a:pPr indent="-228600" lvl="0" marL="34290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265" name="Google Shape;265;p30"/>
          <p:cNvPicPr preferRelativeResize="0"/>
          <p:nvPr/>
        </p:nvPicPr>
        <p:blipFill rotWithShape="1">
          <a:blip r:embed="rId8">
            <a:alphaModFix/>
          </a:blip>
          <a:srcRect b="0" l="0" r="0" t="0"/>
          <a:stretch/>
        </p:blipFill>
        <p:spPr>
          <a:xfrm>
            <a:off x="-1" y="2098579"/>
            <a:ext cx="2577993" cy="47568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Who am I?</a:t>
            </a:r>
            <a:endParaRPr b="0" i="0" sz="3600" u="none" cap="none" strike="noStrike">
              <a:solidFill>
                <a:srgbClr val="168DBA"/>
              </a:solidFill>
              <a:latin typeface="Century Gothic"/>
              <a:ea typeface="Century Gothic"/>
              <a:cs typeface="Century Gothic"/>
              <a:sym typeface="Century Gothic"/>
            </a:endParaRPr>
          </a:p>
        </p:txBody>
      </p:sp>
      <p:sp>
        <p:nvSpPr>
          <p:cNvPr id="173" name="Google Shape;173;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IBM Watson cognitive super computer which is designed by IBM.</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Watson was named after IBM's first CEO, industrialist Thomas J. Watson.</a:t>
            </a:r>
            <a:endParaRPr b="0" i="0" sz="1800" u="none" cap="none" strike="noStrike">
              <a:solidFill>
                <a:srgbClr val="3F3F3F"/>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It is question answering system which is designed with natural learning process and deepQA</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The computer system was specifically developed to answer questions on the quiz show </a:t>
            </a:r>
            <a:r>
              <a:rPr b="0" i="1" lang="en-US" sz="1800" u="none" cap="none" strike="noStrike">
                <a:solidFill>
                  <a:srgbClr val="3F3F3F"/>
                </a:solidFill>
                <a:latin typeface="Century Gothic"/>
                <a:ea typeface="Century Gothic"/>
                <a:cs typeface="Century Gothic"/>
                <a:sym typeface="Century Gothic"/>
              </a:rPr>
              <a:t>Jeopardy!</a:t>
            </a:r>
            <a:r>
              <a:rPr b="0" i="0" lang="en-US" sz="1800" u="none" cap="none" strike="noStrike">
                <a:solidFill>
                  <a:srgbClr val="3F3F3F"/>
                </a:solidFill>
                <a:latin typeface="Century Gothic"/>
                <a:ea typeface="Century Gothic"/>
                <a:cs typeface="Century Gothic"/>
                <a:sym typeface="Century Gothic"/>
              </a:rPr>
              <a:t> in 2011.</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It is designed to learn as human and think as human in solving todays problems in data analytics.</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It can be served as virtual assistant in any filed like technology, health care, food business and many more.</a:t>
            </a:r>
            <a:endParaRPr/>
          </a:p>
          <a:p>
            <a:pPr indent="-228600" lvl="0" marL="34290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228600" lvl="0" marL="34290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174" name="Google Shape;174;p19"/>
          <p:cNvPicPr preferRelativeResize="0"/>
          <p:nvPr/>
        </p:nvPicPr>
        <p:blipFill rotWithShape="1">
          <a:blip r:embed="rId3">
            <a:alphaModFix/>
          </a:blip>
          <a:srcRect b="0" l="0" r="0" t="0"/>
          <a:stretch/>
        </p:blipFill>
        <p:spPr>
          <a:xfrm>
            <a:off x="8868010" y="430530"/>
            <a:ext cx="2634053" cy="1584798"/>
          </a:xfrm>
          <a:prstGeom prst="rect">
            <a:avLst/>
          </a:prstGeom>
          <a:noFill/>
          <a:ln>
            <a:noFill/>
          </a:ln>
        </p:spPr>
      </p:pic>
      <p:pic>
        <p:nvPicPr>
          <p:cNvPr id="175" name="Google Shape;175;p19"/>
          <p:cNvPicPr preferRelativeResize="0"/>
          <p:nvPr/>
        </p:nvPicPr>
        <p:blipFill rotWithShape="1">
          <a:blip r:embed="rId4">
            <a:alphaModFix/>
          </a:blip>
          <a:srcRect b="0" l="0" r="0" t="0"/>
          <a:stretch/>
        </p:blipFill>
        <p:spPr>
          <a:xfrm>
            <a:off x="-1" y="2098579"/>
            <a:ext cx="2577993" cy="47568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Definition </a:t>
            </a:r>
            <a:r>
              <a:rPr b="0" i="0" lang="en-US" sz="3600" u="none" cap="none" strike="noStrike">
                <a:solidFill>
                  <a:srgbClr val="7F7F7F"/>
                </a:solidFill>
                <a:latin typeface="Century Gothic"/>
                <a:ea typeface="Century Gothic"/>
                <a:cs typeface="Century Gothic"/>
                <a:sym typeface="Century Gothic"/>
              </a:rPr>
              <a:t>(what I do)</a:t>
            </a:r>
            <a:endParaRPr b="0" i="0" sz="3600" u="none" cap="none" strike="noStrike">
              <a:solidFill>
                <a:srgbClr val="7F7F7F"/>
              </a:solidFill>
              <a:latin typeface="Century Gothic"/>
              <a:ea typeface="Century Gothic"/>
              <a:cs typeface="Century Gothic"/>
              <a:sym typeface="Century Gothic"/>
            </a:endParaRPr>
          </a:p>
        </p:txBody>
      </p:sp>
      <p:sp>
        <p:nvSpPr>
          <p:cNvPr id="181" name="Google Shape;181;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665"/>
              <a:buFont typeface="Noto Sans Symbols"/>
              <a:buChar char="•"/>
            </a:pPr>
            <a:r>
              <a:rPr b="0" i="0" lang="en-US" sz="1665" u="none" cap="none" strike="noStrike">
                <a:solidFill>
                  <a:srgbClr val="3F3F3F"/>
                </a:solidFill>
                <a:latin typeface="Century Gothic"/>
                <a:ea typeface="Century Gothic"/>
                <a:cs typeface="Century Gothic"/>
                <a:sym typeface="Century Gothic"/>
              </a:rPr>
              <a:t>IBM Watson is virtual assistant which can be build by with no coding.</a:t>
            </a:r>
            <a:endParaRPr/>
          </a:p>
          <a:p>
            <a:pPr indent="-342900" lvl="0" marL="342900" marR="0" rtl="0" algn="l">
              <a:lnSpc>
                <a:spcPct val="80000"/>
              </a:lnSpc>
              <a:spcBef>
                <a:spcPts val="1000"/>
              </a:spcBef>
              <a:spcAft>
                <a:spcPts val="0"/>
              </a:spcAft>
              <a:buClr>
                <a:schemeClr val="accent1"/>
              </a:buClr>
              <a:buSzPts val="1665"/>
              <a:buFont typeface="Noto Sans Symbols"/>
              <a:buChar char="•"/>
            </a:pPr>
            <a:r>
              <a:rPr b="0" i="0" lang="en-US" sz="1665" u="none" cap="none" strike="noStrike">
                <a:solidFill>
                  <a:srgbClr val="3F3F3F"/>
                </a:solidFill>
                <a:latin typeface="Century Gothic"/>
                <a:ea typeface="Century Gothic"/>
                <a:cs typeface="Century Gothic"/>
                <a:sym typeface="Century Gothic"/>
              </a:rPr>
              <a:t>Watson is a digital marketing automation platform designed to put the power of data in the hands of the marketer.</a:t>
            </a:r>
            <a:endParaRPr/>
          </a:p>
          <a:p>
            <a:pPr indent="-342900" lvl="0" marL="342900" marR="0" rtl="0" algn="l">
              <a:lnSpc>
                <a:spcPct val="80000"/>
              </a:lnSpc>
              <a:spcBef>
                <a:spcPts val="1000"/>
              </a:spcBef>
              <a:spcAft>
                <a:spcPts val="0"/>
              </a:spcAft>
              <a:buClr>
                <a:schemeClr val="accent1"/>
              </a:buClr>
              <a:buSzPts val="1665"/>
              <a:buFont typeface="Noto Sans Symbols"/>
              <a:buChar char="•"/>
            </a:pPr>
            <a:r>
              <a:rPr b="0" i="0" lang="en-US" sz="1665" u="none" cap="none" strike="noStrike">
                <a:solidFill>
                  <a:srgbClr val="3F3F3F"/>
                </a:solidFill>
                <a:latin typeface="Century Gothic"/>
                <a:ea typeface="Century Gothic"/>
                <a:cs typeface="Century Gothic"/>
                <a:sym typeface="Century Gothic"/>
              </a:rPr>
              <a:t> Use behavioral data from any source to create consistent campaigns wherever your customers are through channels like email, web, mobile apps, SMS, social, group messaging and more.</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3F3F3F"/>
                </a:solidFill>
                <a:latin typeface="Century Gothic"/>
                <a:ea typeface="Century Gothic"/>
                <a:cs typeface="Century Gothic"/>
                <a:sym typeface="Century Gothic"/>
              </a:rPr>
              <a:t>		- Virtual assistant </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3F3F3F"/>
                </a:solidFill>
                <a:latin typeface="Century Gothic"/>
                <a:ea typeface="Century Gothic"/>
                <a:cs typeface="Century Gothic"/>
                <a:sym typeface="Century Gothic"/>
              </a:rPr>
              <a:t>		- Campaign automation</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3F3F3F"/>
                </a:solidFill>
                <a:latin typeface="Century Gothic"/>
                <a:ea typeface="Century Gothic"/>
                <a:cs typeface="Century Gothic"/>
                <a:sym typeface="Century Gothic"/>
              </a:rPr>
              <a:t>		- Customer journey building</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3F3F3F"/>
                </a:solidFill>
                <a:latin typeface="Century Gothic"/>
                <a:ea typeface="Century Gothic"/>
                <a:cs typeface="Century Gothic"/>
                <a:sym typeface="Century Gothic"/>
              </a:rPr>
              <a:t>		- empowering to create consistent personalized engagements</a:t>
            </a:r>
            <a:endParaRPr/>
          </a:p>
          <a:p>
            <a:pPr indent="0" lvl="0" marL="0" marR="0" rtl="0" algn="l">
              <a:lnSpc>
                <a:spcPct val="80000"/>
              </a:lnSpc>
              <a:spcBef>
                <a:spcPts val="1000"/>
              </a:spcBef>
              <a:spcAft>
                <a:spcPts val="0"/>
              </a:spcAft>
              <a:buClr>
                <a:schemeClr val="accent1"/>
              </a:buClr>
              <a:buFont typeface="Noto Sans Symbols"/>
              <a:buNone/>
            </a:pPr>
            <a:r>
              <a:rPr b="0" i="0" lang="en-US" sz="1665" u="none" cap="none" strike="noStrike">
                <a:solidFill>
                  <a:srgbClr val="3F3F3F"/>
                </a:solidFill>
                <a:latin typeface="Century Gothic"/>
                <a:ea typeface="Century Gothic"/>
                <a:cs typeface="Century Gothic"/>
                <a:sym typeface="Century Gothic"/>
              </a:rPr>
              <a:t>		- create marketing strategies </a:t>
            </a:r>
            <a:endParaRPr/>
          </a:p>
          <a:p>
            <a:pPr indent="-342900" lvl="0" marL="342900" marR="0" rtl="0" algn="l">
              <a:lnSpc>
                <a:spcPct val="80000"/>
              </a:lnSpc>
              <a:spcBef>
                <a:spcPts val="1000"/>
              </a:spcBef>
              <a:spcAft>
                <a:spcPts val="0"/>
              </a:spcAft>
              <a:buClr>
                <a:schemeClr val="accent1"/>
              </a:buClr>
              <a:buSzPts val="1665"/>
              <a:buFont typeface="Noto Sans Symbols"/>
              <a:buChar char="•"/>
            </a:pPr>
            <a:r>
              <a:rPr b="0" i="0" lang="en-US" sz="1665" u="none" cap="none" strike="noStrike">
                <a:solidFill>
                  <a:srgbClr val="3F3F3F"/>
                </a:solidFill>
                <a:latin typeface="Century Gothic"/>
                <a:ea typeface="Century Gothic"/>
                <a:cs typeface="Century Gothic"/>
                <a:sym typeface="Century Gothic"/>
              </a:rPr>
              <a:t>It’s competitors are start ups in cognitive computing. </a:t>
            </a:r>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Century Gothic"/>
              <a:ea typeface="Century Gothic"/>
              <a:cs typeface="Century Gothic"/>
              <a:sym typeface="Century Gothic"/>
            </a:endParaRPr>
          </a:p>
          <a:p>
            <a:pPr indent="-237172" lvl="0" marL="342900" marR="0" rtl="0" algn="l">
              <a:lnSpc>
                <a:spcPct val="80000"/>
              </a:lnSpc>
              <a:spcBef>
                <a:spcPts val="1000"/>
              </a:spcBef>
              <a:spcAft>
                <a:spcPts val="0"/>
              </a:spcAft>
              <a:buClr>
                <a:schemeClr val="accent1"/>
              </a:buClr>
              <a:buSzPts val="1665"/>
              <a:buFont typeface="Noto Sans Symbols"/>
              <a:buNone/>
            </a:pPr>
            <a:r>
              <a:t/>
            </a:r>
            <a:endParaRPr b="0" i="0" sz="1665" u="none" cap="none" strike="noStrike">
              <a:solidFill>
                <a:srgbClr val="3F3F3F"/>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accent1"/>
              </a:buClr>
              <a:buFont typeface="Noto Sans Symbols"/>
              <a:buNone/>
            </a:pPr>
            <a:r>
              <a:t/>
            </a:r>
            <a:endParaRPr b="0" i="0" sz="1665" u="none" cap="none" strike="noStrike">
              <a:solidFill>
                <a:srgbClr val="3F3F3F"/>
              </a:solidFill>
              <a:latin typeface="Century Gothic"/>
              <a:ea typeface="Century Gothic"/>
              <a:cs typeface="Century Gothic"/>
              <a:sym typeface="Century Gothic"/>
            </a:endParaRPr>
          </a:p>
        </p:txBody>
      </p:sp>
      <p:pic>
        <p:nvPicPr>
          <p:cNvPr id="182" name="Google Shape;182;p20"/>
          <p:cNvPicPr preferRelativeResize="0"/>
          <p:nvPr/>
        </p:nvPicPr>
        <p:blipFill rotWithShape="1">
          <a:blip r:embed="rId3">
            <a:alphaModFix/>
          </a:blip>
          <a:srcRect b="0" l="0" r="0" t="0"/>
          <a:stretch/>
        </p:blipFill>
        <p:spPr>
          <a:xfrm>
            <a:off x="-1" y="2098579"/>
            <a:ext cx="2577993" cy="4756843"/>
          </a:xfrm>
          <a:prstGeom prst="rect">
            <a:avLst/>
          </a:prstGeom>
          <a:noFill/>
          <a:ln>
            <a:noFill/>
          </a:ln>
        </p:spPr>
      </p:pic>
      <p:pic>
        <p:nvPicPr>
          <p:cNvPr id="183" name="Google Shape;183;p20"/>
          <p:cNvPicPr preferRelativeResize="0"/>
          <p:nvPr/>
        </p:nvPicPr>
        <p:blipFill rotWithShape="1">
          <a:blip r:embed="rId4">
            <a:alphaModFix/>
          </a:blip>
          <a:srcRect b="0" l="0" r="0" t="0"/>
          <a:stretch/>
        </p:blipFill>
        <p:spPr>
          <a:xfrm>
            <a:off x="9580293" y="256929"/>
            <a:ext cx="1924127" cy="17606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Demand</a:t>
            </a:r>
            <a:endParaRPr b="0" i="0" sz="3600" u="none" cap="none" strike="noStrike">
              <a:solidFill>
                <a:srgbClr val="168DBA"/>
              </a:solidFill>
              <a:latin typeface="Century Gothic"/>
              <a:ea typeface="Century Gothic"/>
              <a:cs typeface="Century Gothic"/>
              <a:sym typeface="Century Gothic"/>
            </a:endParaRPr>
          </a:p>
        </p:txBody>
      </p:sp>
      <p:sp>
        <p:nvSpPr>
          <p:cNvPr id="189" name="Google Shape;189;p2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Total Average revenue of IBM $79.9 billion.</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The percentage of cognitive computing IBM Watson is 35% which is 27.96 billion. </a:t>
            </a:r>
            <a:endParaRPr/>
          </a:p>
          <a:p>
            <a:pPr indent="0" lvl="0" marL="0" marR="0" rtl="0" algn="l">
              <a:spcBef>
                <a:spcPts val="1000"/>
              </a:spcBef>
              <a:spcAft>
                <a:spcPts val="0"/>
              </a:spcAft>
              <a:buClr>
                <a:schemeClr val="accent1"/>
              </a:buClr>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pic>
        <p:nvPicPr>
          <p:cNvPr id="190" name="Google Shape;190;p21"/>
          <p:cNvPicPr preferRelativeResize="0"/>
          <p:nvPr/>
        </p:nvPicPr>
        <p:blipFill rotWithShape="1">
          <a:blip r:embed="rId3">
            <a:alphaModFix/>
          </a:blip>
          <a:srcRect b="0" l="0" r="0" t="0"/>
          <a:stretch/>
        </p:blipFill>
        <p:spPr>
          <a:xfrm>
            <a:off x="3524943" y="3510922"/>
            <a:ext cx="5500560" cy="23993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Potential</a:t>
            </a:r>
            <a:endParaRPr b="0" i="0" sz="3600" u="none" cap="none" strike="noStrike">
              <a:solidFill>
                <a:srgbClr val="168DBA"/>
              </a:solidFill>
              <a:latin typeface="Century Gothic"/>
              <a:ea typeface="Century Gothic"/>
              <a:cs typeface="Century Gothic"/>
              <a:sym typeface="Century Gothic"/>
            </a:endParaRPr>
          </a:p>
        </p:txBody>
      </p:sp>
      <p:sp>
        <p:nvSpPr>
          <p:cNvPr id="196" name="Google Shape;196;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Market potential = maximum consumer units X buying ceiling X purchase rate X purchase quantity X average price</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Market potential = 1,1175,380,000(potential market size with 10 departments)* 35%(share of potential market) * 411,383,000(No of sales in 10 departments) * 100(product price therefore manufacturing cost $20)* $2(royalty payment per unit of 10% of $20) = 822,7666,000 billions</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The 10 departments in an industry are IT, customer service, operations, corporate strategy &amp; management, finance, human resources, product development, communications/PR, sales, marketing.</a:t>
            </a:r>
            <a:endParaRPr b="0" i="0" sz="1800" u="none" cap="none" strike="noStrike">
              <a:solidFill>
                <a:srgbClr val="3F3F3F"/>
              </a:solidFill>
              <a:latin typeface="Century Gothic"/>
              <a:ea typeface="Century Gothic"/>
              <a:cs typeface="Century Gothic"/>
              <a:sym typeface="Century Gothic"/>
            </a:endParaRPr>
          </a:p>
          <a:p>
            <a:pPr indent="-228600" lvl="0" marL="34290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Development index</a:t>
            </a:r>
            <a:endParaRPr/>
          </a:p>
        </p:txBody>
      </p:sp>
      <p:sp>
        <p:nvSpPr>
          <p:cNvPr id="202" name="Google Shape;202;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MDI= Market Demand/ Market Potential * 100</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(27,900,000,000/82,276,600,000) * 100 = 34</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Well MDI is 34 which implies addressing benefits deficiencies and reducing prices.</a:t>
            </a:r>
            <a:endParaRPr b="0" i="0" sz="1800" u="none" cap="none" strike="noStrike">
              <a:solidFill>
                <a:srgbClr val="3F3F3F"/>
              </a:solidFill>
              <a:latin typeface="Century Gothic"/>
              <a:ea typeface="Century Gothic"/>
              <a:cs typeface="Century Gothic"/>
              <a:sym typeface="Century Gothic"/>
            </a:endParaRPr>
          </a:p>
          <a:p>
            <a:pPr indent="-228600" lvl="0" marL="34290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Product Lifecycle</a:t>
            </a:r>
            <a:endParaRPr/>
          </a:p>
        </p:txBody>
      </p:sp>
      <p:sp>
        <p:nvSpPr>
          <p:cNvPr id="208" name="Google Shape;208;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Being that MDI value of IBM Watson is 34 that means it is to enter into growth.</a:t>
            </a:r>
            <a:endParaRPr/>
          </a:p>
          <a:p>
            <a:pPr indent="-342900" lvl="0" marL="342900" marR="0" rtl="0" algn="l">
              <a:spcBef>
                <a:spcPts val="1000"/>
              </a:spcBef>
              <a:spcAft>
                <a:spcPts val="0"/>
              </a:spcAft>
              <a:buClr>
                <a:schemeClr val="accent1"/>
              </a:buClr>
              <a:buSzPts val="1800"/>
              <a:buFont typeface="Noto Sans Symbols"/>
              <a:buChar char="•"/>
            </a:pPr>
            <a:r>
              <a:rPr b="0" i="0" lang="en-US" sz="1800" u="none" cap="none" strike="noStrike">
                <a:solidFill>
                  <a:srgbClr val="3F3F3F"/>
                </a:solidFill>
                <a:latin typeface="Century Gothic"/>
                <a:ea typeface="Century Gothic"/>
                <a:cs typeface="Century Gothic"/>
                <a:sym typeface="Century Gothic"/>
              </a:rPr>
              <a:t>That means it has to reduce its prices and address its benefits.</a:t>
            </a:r>
            <a:endParaRPr b="0" i="0" sz="1800" u="none" cap="none" strike="noStrike">
              <a:solidFill>
                <a:srgbClr val="3F3F3F"/>
              </a:solidFill>
              <a:latin typeface="Century Gothic"/>
              <a:ea typeface="Century Gothic"/>
              <a:cs typeface="Century Gothic"/>
              <a:sym typeface="Century Gothic"/>
            </a:endParaRPr>
          </a:p>
        </p:txBody>
      </p:sp>
      <p:grpSp>
        <p:nvGrpSpPr>
          <p:cNvPr id="209" name="Google Shape;209;p24"/>
          <p:cNvGrpSpPr/>
          <p:nvPr/>
        </p:nvGrpSpPr>
        <p:grpSpPr>
          <a:xfrm>
            <a:off x="3654570" y="3367384"/>
            <a:ext cx="4702072" cy="2963006"/>
            <a:chOff x="1368572" y="2362200"/>
            <a:chExt cx="4702072" cy="2963006"/>
          </a:xfrm>
        </p:grpSpPr>
        <p:pic>
          <p:nvPicPr>
            <p:cNvPr descr="Screen Shot 2012-02-13 at 12.22.43 PM.png" id="210" name="Google Shape;210;p24"/>
            <p:cNvPicPr preferRelativeResize="0"/>
            <p:nvPr/>
          </p:nvPicPr>
          <p:blipFill rotWithShape="1">
            <a:blip r:embed="rId3">
              <a:alphaModFix/>
            </a:blip>
            <a:srcRect b="2495" l="8139" r="8703" t="3125"/>
            <a:stretch/>
          </p:blipFill>
          <p:spPr>
            <a:xfrm>
              <a:off x="1368572" y="2362200"/>
              <a:ext cx="4702072" cy="2963006"/>
            </a:xfrm>
            <a:prstGeom prst="rect">
              <a:avLst/>
            </a:prstGeom>
            <a:noFill/>
            <a:ln>
              <a:noFill/>
            </a:ln>
          </p:spPr>
        </p:pic>
        <p:sp>
          <p:nvSpPr>
            <p:cNvPr id="211" name="Google Shape;211;p24"/>
            <p:cNvSpPr txBox="1"/>
            <p:nvPr/>
          </p:nvSpPr>
          <p:spPr>
            <a:xfrm>
              <a:off x="2514600" y="4724400"/>
              <a:ext cx="121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FF0000"/>
                  </a:solidFill>
                  <a:latin typeface="Century Gothic"/>
                  <a:ea typeface="Century Gothic"/>
                  <a:cs typeface="Century Gothic"/>
                  <a:sym typeface="Century Gothic"/>
                </a:rPr>
                <a:t>Low MDI</a:t>
              </a:r>
              <a:endParaRPr b="1" sz="1800">
                <a:solidFill>
                  <a:srgbClr val="FF0000"/>
                </a:solidFill>
                <a:latin typeface="Century Gothic"/>
                <a:ea typeface="Century Gothic"/>
                <a:cs typeface="Century Gothic"/>
                <a:sym typeface="Century Gothic"/>
              </a:endParaRPr>
            </a:p>
          </p:txBody>
        </p:sp>
        <p:sp>
          <p:nvSpPr>
            <p:cNvPr id="212" name="Google Shape;212;p24"/>
            <p:cNvSpPr txBox="1"/>
            <p:nvPr/>
          </p:nvSpPr>
          <p:spPr>
            <a:xfrm>
              <a:off x="2743200" y="3733800"/>
              <a:ext cx="1600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entury Gothic"/>
                  <a:ea typeface="Century Gothic"/>
                  <a:cs typeface="Century Gothic"/>
                  <a:sym typeface="Century Gothic"/>
                </a:rPr>
                <a:t>Moderate MDI</a:t>
              </a:r>
              <a:endParaRPr b="1" sz="1800">
                <a:solidFill>
                  <a:srgbClr val="FF0000"/>
                </a:solidFill>
                <a:latin typeface="Century Gothic"/>
                <a:ea typeface="Century Gothic"/>
                <a:cs typeface="Century Gothic"/>
                <a:sym typeface="Century Gothic"/>
              </a:endParaRPr>
            </a:p>
          </p:txBody>
        </p:sp>
        <p:sp>
          <p:nvSpPr>
            <p:cNvPr id="213" name="Google Shape;213;p24"/>
            <p:cNvSpPr txBox="1"/>
            <p:nvPr/>
          </p:nvSpPr>
          <p:spPr>
            <a:xfrm>
              <a:off x="4038600" y="2907268"/>
              <a:ext cx="121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entury Gothic"/>
                  <a:ea typeface="Century Gothic"/>
                  <a:cs typeface="Century Gothic"/>
                  <a:sym typeface="Century Gothic"/>
                </a:rPr>
                <a:t>High MDI</a:t>
              </a:r>
              <a:endParaRPr b="1" sz="1800">
                <a:solidFill>
                  <a:srgbClr val="FF0000"/>
                </a:solidFill>
                <a:latin typeface="Century Gothic"/>
                <a:ea typeface="Century Gothic"/>
                <a:cs typeface="Century Gothic"/>
                <a:sym typeface="Century Gothic"/>
              </a:endParaRPr>
            </a:p>
          </p:txBody>
        </p:sp>
      </p:grpSp>
      <p:sp>
        <p:nvSpPr>
          <p:cNvPr id="214" name="Google Shape;214;p24"/>
          <p:cNvSpPr/>
          <p:nvPr/>
        </p:nvSpPr>
        <p:spPr>
          <a:xfrm>
            <a:off x="5654730" y="5309230"/>
            <a:ext cx="730133" cy="182880"/>
          </a:xfrm>
          <a:prstGeom prst="leftArrow">
            <a:avLst>
              <a:gd fmla="val 50000" name="adj1"/>
              <a:gd fmla="val 50000" name="adj2"/>
            </a:avLst>
          </a:prstGeom>
          <a:solidFill>
            <a:schemeClr val="accent1"/>
          </a:solidFill>
          <a:ln cap="rnd" cmpd="sng" w="1587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5" name="Google Shape;215;p24"/>
          <p:cNvSpPr txBox="1"/>
          <p:nvPr/>
        </p:nvSpPr>
        <p:spPr>
          <a:xfrm>
            <a:off x="6489721" y="5216004"/>
            <a:ext cx="37906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IBM Watson</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2684810" y="252819"/>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Growth</a:t>
            </a:r>
            <a:endParaRPr b="0" i="0" sz="3600" u="none" cap="none" strike="noStrike">
              <a:solidFill>
                <a:srgbClr val="168DBA"/>
              </a:solidFill>
              <a:latin typeface="Century Gothic"/>
              <a:ea typeface="Century Gothic"/>
              <a:cs typeface="Century Gothic"/>
              <a:sym typeface="Century Gothic"/>
            </a:endParaRPr>
          </a:p>
        </p:txBody>
      </p:sp>
      <p:graphicFrame>
        <p:nvGraphicFramePr>
          <p:cNvPr id="221" name="Google Shape;221;p25"/>
          <p:cNvGraphicFramePr/>
          <p:nvPr/>
        </p:nvGraphicFramePr>
        <p:xfrm>
          <a:off x="3033945" y="1282753"/>
          <a:ext cx="3000000" cy="3000000"/>
        </p:xfrm>
        <a:graphic>
          <a:graphicData uri="http://schemas.openxmlformats.org/drawingml/2006/table">
            <a:tbl>
              <a:tblPr>
                <a:noFill/>
                <a:tableStyleId>{F294D7F5-DB5E-4A18-B7AC-9FD128F87666}</a:tableStyleId>
              </a:tblPr>
              <a:tblGrid>
                <a:gridCol w="2026925"/>
                <a:gridCol w="2026925"/>
                <a:gridCol w="2026925"/>
              </a:tblGrid>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Product forces </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Relative importance %</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Customer rating</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solidFill>
                      <a:srgbClr val="FFFFFF"/>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Advantage</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30</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10</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Affordable</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15</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5</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Ease of use</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25</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9</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Performance</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20</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9</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Available</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10</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5</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EF3"/>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1849B"/>
                          </a:solidFill>
                          <a:latin typeface="Times New Roman"/>
                          <a:ea typeface="Times New Roman"/>
                          <a:cs typeface="Times New Roman"/>
                          <a:sym typeface="Times New Roman"/>
                        </a:rPr>
                        <a:t>Total</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BACC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100</a:t>
                      </a:r>
                      <a:endParaRPr sz="1100" u="none" cap="none" strike="noStrike">
                        <a:solidFill>
                          <a:srgbClr val="31849B"/>
                        </a:solidFill>
                        <a:latin typeface="Calibri"/>
                        <a:ea typeface="Calibri"/>
                        <a:cs typeface="Calibri"/>
                        <a:sym typeface="Calibri"/>
                      </a:endParaRPr>
                    </a:p>
                  </a:txBody>
                  <a:tcPr marT="0" marB="0" marR="68575" marL="68575">
                    <a:lnL cap="flat" cmpd="sng" w="12700">
                      <a:solidFill>
                        <a:srgbClr val="4BACC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1849B"/>
                          </a:solidFill>
                          <a:latin typeface="Times New Roman"/>
                          <a:ea typeface="Times New Roman"/>
                          <a:cs typeface="Times New Roman"/>
                          <a:sym typeface="Times New Roman"/>
                        </a:rPr>
                        <a:t>7.6</a:t>
                      </a:r>
                      <a:endParaRPr sz="1100" u="none" cap="none" strike="noStrike">
                        <a:solidFill>
                          <a:srgbClr val="31849B"/>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22" name="Google Shape;222;p25"/>
          <p:cNvGraphicFramePr/>
          <p:nvPr/>
        </p:nvGraphicFramePr>
        <p:xfrm>
          <a:off x="3033945" y="3110120"/>
          <a:ext cx="3000000" cy="3000000"/>
        </p:xfrm>
        <a:graphic>
          <a:graphicData uri="http://schemas.openxmlformats.org/drawingml/2006/table">
            <a:tbl>
              <a:tblPr>
                <a:noFill/>
                <a:tableStyleId>{F294D7F5-DB5E-4A18-B7AC-9FD128F87666}</a:tableStyleId>
              </a:tblPr>
              <a:tblGrid>
                <a:gridCol w="2026925"/>
                <a:gridCol w="2026925"/>
                <a:gridCol w="2026925"/>
              </a:tblGrid>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Customer forces </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F81BD"/>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Relative importance %</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F81BD"/>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Customer rating</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F81BD"/>
                      </a:solidFill>
                      <a:prstDash val="solid"/>
                      <a:round/>
                      <a:headEnd len="sm" w="sm" type="none"/>
                      <a:tailEnd len="sm" w="sm" type="none"/>
                    </a:lnB>
                    <a:solidFill>
                      <a:srgbClr val="FFFFFF"/>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Need</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12700">
                      <a:solidFill>
                        <a:srgbClr val="4F81B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40 </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F81B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9</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F81B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Risk</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7</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6</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Buying</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20</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5</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Observation</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13</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8</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Trial</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20</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8</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E5F1"/>
                    </a:solidFill>
                  </a:tcPr>
                </a:tc>
              </a:tr>
              <a:tr h="165100">
                <a:tc>
                  <a:txBody>
                    <a:bodyPr/>
                    <a:lstStyle/>
                    <a:p>
                      <a:pPr indent="0" lvl="0" marL="0" marR="0" rtl="0" algn="r">
                        <a:lnSpc>
                          <a:spcPct val="115000"/>
                        </a:lnSpc>
                        <a:spcBef>
                          <a:spcPts val="0"/>
                        </a:spcBef>
                        <a:spcAft>
                          <a:spcPts val="0"/>
                        </a:spcAft>
                        <a:buNone/>
                      </a:pPr>
                      <a:r>
                        <a:rPr b="1" i="1" lang="en-US" sz="1300" u="none" cap="none" strike="noStrike">
                          <a:solidFill>
                            <a:srgbClr val="365F91"/>
                          </a:solidFill>
                          <a:latin typeface="Times New Roman"/>
                          <a:ea typeface="Times New Roman"/>
                          <a:cs typeface="Times New Roman"/>
                          <a:sym typeface="Times New Roman"/>
                        </a:rPr>
                        <a:t>Total</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F81BD"/>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100</a:t>
                      </a:r>
                      <a:endParaRPr sz="1100" u="none" cap="none" strike="noStrike">
                        <a:solidFill>
                          <a:srgbClr val="365F91"/>
                        </a:solidFill>
                        <a:latin typeface="Calibri"/>
                        <a:ea typeface="Calibri"/>
                        <a:cs typeface="Calibri"/>
                        <a:sym typeface="Calibri"/>
                      </a:endParaRPr>
                    </a:p>
                  </a:txBody>
                  <a:tcPr marT="0" marB="0" marR="68575" marL="68575">
                    <a:lnL cap="flat" cmpd="sng" w="12700">
                      <a:solidFill>
                        <a:srgbClr val="4F81BD"/>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1100" u="none" cap="none" strike="noStrike">
                          <a:solidFill>
                            <a:srgbClr val="365F91"/>
                          </a:solidFill>
                          <a:latin typeface="Times New Roman"/>
                          <a:ea typeface="Times New Roman"/>
                          <a:cs typeface="Times New Roman"/>
                          <a:sym typeface="Times New Roman"/>
                        </a:rPr>
                        <a:t>7.2</a:t>
                      </a:r>
                      <a:endParaRPr sz="1100" u="none" cap="none" strike="noStrike">
                        <a:solidFill>
                          <a:srgbClr val="365F91"/>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23" name="Google Shape;223;p25"/>
          <p:cNvSpPr txBox="1"/>
          <p:nvPr/>
        </p:nvSpPr>
        <p:spPr>
          <a:xfrm>
            <a:off x="3033945" y="4954385"/>
            <a:ext cx="6168244"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Current customers: Innovators/ Early adopters</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Product availability should be convenient and affordable.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Century Gothic"/>
              <a:buNone/>
            </a:pPr>
            <a:r>
              <a:rPr b="0" i="0" lang="en-US" sz="3600" u="none" cap="none" strike="noStrike">
                <a:solidFill>
                  <a:srgbClr val="168DBA"/>
                </a:solidFill>
                <a:latin typeface="Century Gothic"/>
                <a:ea typeface="Century Gothic"/>
                <a:cs typeface="Century Gothic"/>
                <a:sym typeface="Century Gothic"/>
              </a:rPr>
              <a:t>Market Growth </a:t>
            </a:r>
            <a:endParaRPr b="0" i="0" sz="3600" u="none" cap="none" strike="noStrike">
              <a:solidFill>
                <a:srgbClr val="168DBA"/>
              </a:solidFill>
              <a:latin typeface="Century Gothic"/>
              <a:ea typeface="Century Gothic"/>
              <a:cs typeface="Century Gothic"/>
              <a:sym typeface="Century Gothic"/>
            </a:endParaRPr>
          </a:p>
        </p:txBody>
      </p:sp>
      <p:grpSp>
        <p:nvGrpSpPr>
          <p:cNvPr id="229" name="Google Shape;229;p26"/>
          <p:cNvGrpSpPr/>
          <p:nvPr/>
        </p:nvGrpSpPr>
        <p:grpSpPr>
          <a:xfrm>
            <a:off x="1235997" y="2354544"/>
            <a:ext cx="3243532" cy="3172570"/>
            <a:chOff x="213531" y="384427"/>
            <a:chExt cx="3243532" cy="3172570"/>
          </a:xfrm>
        </p:grpSpPr>
        <p:sp>
          <p:nvSpPr>
            <p:cNvPr id="230" name="Google Shape;230;p26"/>
            <p:cNvSpPr/>
            <p:nvPr/>
          </p:nvSpPr>
          <p:spPr>
            <a:xfrm>
              <a:off x="375886" y="384427"/>
              <a:ext cx="3081177" cy="3081177"/>
            </a:xfrm>
            <a:prstGeom prst="pie">
              <a:avLst>
                <a:gd fmla="val 16200000" name="adj1"/>
                <a:gd fmla="val 1800000" name="adj2"/>
              </a:avLst>
            </a:prstGeom>
            <a:solidFill>
              <a:srgbClr val="31B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txBox="1"/>
            <p:nvPr/>
          </p:nvSpPr>
          <p:spPr>
            <a:xfrm>
              <a:off x="2051093" y="952978"/>
              <a:ext cx="1045399" cy="102705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Advanced users 22%</a:t>
              </a:r>
              <a:endParaRPr sz="1500">
                <a:solidFill>
                  <a:schemeClr val="lt1"/>
                </a:solidFill>
                <a:latin typeface="Century Gothic"/>
                <a:ea typeface="Century Gothic"/>
                <a:cs typeface="Century Gothic"/>
                <a:sym typeface="Century Gothic"/>
              </a:endParaRPr>
            </a:p>
          </p:txBody>
        </p:sp>
        <p:sp>
          <p:nvSpPr>
            <p:cNvPr id="232" name="Google Shape;232;p26"/>
            <p:cNvSpPr/>
            <p:nvPr/>
          </p:nvSpPr>
          <p:spPr>
            <a:xfrm>
              <a:off x="241277" y="492582"/>
              <a:ext cx="3081177" cy="3064415"/>
            </a:xfrm>
            <a:prstGeom prst="pie">
              <a:avLst>
                <a:gd fmla="val 1800000" name="adj1"/>
                <a:gd fmla="val 9000000" name="adj2"/>
              </a:avLst>
            </a:prstGeom>
            <a:solidFill>
              <a:srgbClr val="235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nvSpPr>
          <p:spPr>
            <a:xfrm>
              <a:off x="1084932" y="2426083"/>
              <a:ext cx="1393865" cy="94850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Planners 24%</a:t>
              </a:r>
              <a:endParaRPr sz="1500">
                <a:solidFill>
                  <a:schemeClr val="lt1"/>
                </a:solidFill>
                <a:latin typeface="Century Gothic"/>
                <a:ea typeface="Century Gothic"/>
                <a:cs typeface="Century Gothic"/>
                <a:sym typeface="Century Gothic"/>
              </a:endParaRPr>
            </a:p>
          </p:txBody>
        </p:sp>
        <p:sp>
          <p:nvSpPr>
            <p:cNvPr id="234" name="Google Shape;234;p26"/>
            <p:cNvSpPr/>
            <p:nvPr/>
          </p:nvSpPr>
          <p:spPr>
            <a:xfrm>
              <a:off x="213531" y="386621"/>
              <a:ext cx="3093286" cy="3081177"/>
            </a:xfrm>
            <a:prstGeom prst="pie">
              <a:avLst>
                <a:gd fmla="val 9000000" name="adj1"/>
                <a:gd fmla="val 16200000" name="adj2"/>
              </a:avLst>
            </a:prstGeom>
            <a:solidFill>
              <a:srgbClr val="7C3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txBox="1"/>
            <p:nvPr/>
          </p:nvSpPr>
          <p:spPr>
            <a:xfrm>
              <a:off x="544954" y="991852"/>
              <a:ext cx="1049507" cy="1027059"/>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Beginners 54%</a:t>
              </a:r>
              <a:endParaRPr sz="1500">
                <a:solidFill>
                  <a:schemeClr val="lt1"/>
                </a:solidFill>
                <a:latin typeface="Century Gothic"/>
                <a:ea typeface="Century Gothic"/>
                <a:cs typeface="Century Gothic"/>
                <a:sym typeface="Century Gothic"/>
              </a:endParaRPr>
            </a:p>
          </p:txBody>
        </p:sp>
      </p:grpSp>
      <p:pic>
        <p:nvPicPr>
          <p:cNvPr id="236" name="Google Shape;236;p26"/>
          <p:cNvPicPr preferRelativeResize="0"/>
          <p:nvPr/>
        </p:nvPicPr>
        <p:blipFill rotWithShape="1">
          <a:blip r:embed="rId3">
            <a:alphaModFix/>
          </a:blip>
          <a:srcRect b="0" l="0" r="0" t="0"/>
          <a:stretch/>
        </p:blipFill>
        <p:spPr>
          <a:xfrm>
            <a:off x="4777509" y="1744539"/>
            <a:ext cx="6317671" cy="3504521"/>
          </a:xfrm>
          <a:prstGeom prst="rect">
            <a:avLst/>
          </a:prstGeom>
          <a:noFill/>
          <a:ln>
            <a:noFill/>
          </a:ln>
        </p:spPr>
      </p:pic>
      <p:sp>
        <p:nvSpPr>
          <p:cNvPr id="237" name="Google Shape;237;p26"/>
          <p:cNvSpPr txBox="1"/>
          <p:nvPr/>
        </p:nvSpPr>
        <p:spPr>
          <a:xfrm>
            <a:off x="4777509" y="5436524"/>
            <a:ext cx="63947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