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85" autoAdjust="0"/>
  </p:normalViewPr>
  <p:slideViewPr>
    <p:cSldViewPr>
      <p:cViewPr>
        <p:scale>
          <a:sx n="82" d="100"/>
          <a:sy n="82" d="100"/>
        </p:scale>
        <p:origin x="-1008"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CDBCCD-67B1-4F6C-AED4-3AE21DE7A715}" type="datetimeFigureOut">
              <a:rPr lang="en-US" smtClean="0"/>
              <a:pPr/>
              <a:t>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DEA9F-08B7-4B93-8023-290C29AB8FF0}" type="slidenum">
              <a:rPr lang="en-US" smtClean="0"/>
              <a:pPr/>
              <a:t>‹#›</a:t>
            </a:fld>
            <a:endParaRPr lang="en-US"/>
          </a:p>
        </p:txBody>
      </p:sp>
    </p:spTree>
    <p:extLst>
      <p:ext uri="{BB962C8B-B14F-4D97-AF65-F5344CB8AC3E}">
        <p14:creationId xmlns:p14="http://schemas.microsoft.com/office/powerpoint/2010/main" val="534686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B82DEA9F-08B7-4B93-8023-290C29AB8FF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2DEA9F-08B7-4B93-8023-290C29AB8FF0}"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DB67DB0-EDCF-437F-83BF-82E965FF1A10}" type="datetimeFigureOut">
              <a:rPr lang="en-US" smtClean="0"/>
              <a:pPr/>
              <a:t>1/8/2013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E798117-1FCB-4C34-BBDB-C5AAB87C32A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B67DB0-EDCF-437F-83BF-82E965FF1A10}" type="datetimeFigureOut">
              <a:rPr lang="en-US" smtClean="0"/>
              <a:pPr/>
              <a:t>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98117-1FCB-4C34-BBDB-C5AAB87C32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B67DB0-EDCF-437F-83BF-82E965FF1A10}" type="datetimeFigureOut">
              <a:rPr lang="en-US" smtClean="0"/>
              <a:pPr/>
              <a:t>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98117-1FCB-4C34-BBDB-C5AAB87C32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B67DB0-EDCF-437F-83BF-82E965FF1A10}" type="datetimeFigureOut">
              <a:rPr lang="en-US" smtClean="0"/>
              <a:pPr/>
              <a:t>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98117-1FCB-4C34-BBDB-C5AAB87C32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DB67DB0-EDCF-437F-83BF-82E965FF1A10}" type="datetimeFigureOut">
              <a:rPr lang="en-US" smtClean="0"/>
              <a:pPr/>
              <a:t>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98117-1FCB-4C34-BBDB-C5AAB87C32A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DB67DB0-EDCF-437F-83BF-82E965FF1A10}" type="datetimeFigureOut">
              <a:rPr lang="en-US" smtClean="0"/>
              <a:pPr/>
              <a:t>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798117-1FCB-4C34-BBDB-C5AAB87C32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DB67DB0-EDCF-437F-83BF-82E965FF1A10}" type="datetimeFigureOut">
              <a:rPr lang="en-US" smtClean="0"/>
              <a:pPr/>
              <a:t>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798117-1FCB-4C34-BBDB-C5AAB87C32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DB67DB0-EDCF-437F-83BF-82E965FF1A10}" type="datetimeFigureOut">
              <a:rPr lang="en-US" smtClean="0"/>
              <a:pPr/>
              <a:t>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798117-1FCB-4C34-BBDB-C5AAB87C32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67DB0-EDCF-437F-83BF-82E965FF1A10}" type="datetimeFigureOut">
              <a:rPr lang="en-US" smtClean="0"/>
              <a:pPr/>
              <a:t>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798117-1FCB-4C34-BBDB-C5AAB87C32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DB67DB0-EDCF-437F-83BF-82E965FF1A10}" type="datetimeFigureOut">
              <a:rPr lang="en-US" smtClean="0"/>
              <a:pPr/>
              <a:t>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798117-1FCB-4C34-BBDB-C5AAB87C32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DB67DB0-EDCF-437F-83BF-82E965FF1A10}" type="datetimeFigureOut">
              <a:rPr lang="en-US" smtClean="0"/>
              <a:pPr/>
              <a:t>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E798117-1FCB-4C34-BBDB-C5AAB87C32A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DB67DB0-EDCF-437F-83BF-82E965FF1A10}" type="datetimeFigureOut">
              <a:rPr lang="en-US" smtClean="0"/>
              <a:pPr/>
              <a:t>1/8/2013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E798117-1FCB-4C34-BBDB-C5AAB87C32A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57200" y="990600"/>
            <a:ext cx="8305800" cy="1161288"/>
          </a:xfrm>
        </p:spPr>
        <p:txBody>
          <a:bodyPr>
            <a:normAutofit/>
          </a:bodyPr>
          <a:lstStyle/>
          <a:p>
            <a:pPr algn="ctr"/>
            <a:r>
              <a:rPr lang="en-US" sz="7200" dirty="0" smtClean="0">
                <a:effectLst>
                  <a:outerShdw blurRad="190500" dist="38100" dir="10800000" algn="r" rotWithShape="0">
                    <a:prstClr val="black">
                      <a:alpha val="40000"/>
                    </a:prstClr>
                  </a:outerShdw>
                </a:effectLst>
                <a:latin typeface="Burton's Nightmare 2000" pitchFamily="2" charset="0"/>
              </a:rPr>
              <a:t>Stock Market Basics </a:t>
            </a:r>
            <a:endParaRPr lang="en-US" sz="7200" dirty="0">
              <a:effectLst>
                <a:outerShdw blurRad="190500" dist="38100" dir="10800000" algn="r" rotWithShape="0">
                  <a:prstClr val="black">
                    <a:alpha val="40000"/>
                  </a:prstClr>
                </a:outerShdw>
              </a:effectLst>
              <a:latin typeface="Burton's Nightmare 2000" pitchFamily="2" charset="0"/>
            </a:endParaRPr>
          </a:p>
        </p:txBody>
      </p:sp>
      <p:pic>
        <p:nvPicPr>
          <p:cNvPr id="1026" name="Picture 2" descr="C:\Users\sasank\Desktop\images.jpg"/>
          <p:cNvPicPr>
            <a:picLocks noChangeAspect="1" noChangeArrowheads="1"/>
          </p:cNvPicPr>
          <p:nvPr/>
        </p:nvPicPr>
        <p:blipFill>
          <a:blip r:embed="rId3"/>
          <a:srcRect/>
          <a:stretch>
            <a:fillRect/>
          </a:stretch>
        </p:blipFill>
        <p:spPr bwMode="auto">
          <a:xfrm>
            <a:off x="914400" y="3048000"/>
            <a:ext cx="2794706" cy="2590800"/>
          </a:xfrm>
          <a:prstGeom prst="rect">
            <a:avLst/>
          </a:prstGeom>
          <a:noFill/>
        </p:spPr>
      </p:pic>
      <p:sp>
        <p:nvSpPr>
          <p:cNvPr id="7" name="TextBox 6"/>
          <p:cNvSpPr txBox="1"/>
          <p:nvPr/>
        </p:nvSpPr>
        <p:spPr>
          <a:xfrm>
            <a:off x="7010400" y="4114800"/>
            <a:ext cx="1668956" cy="2246769"/>
          </a:xfrm>
          <a:prstGeom prst="rect">
            <a:avLst/>
          </a:prstGeom>
          <a:noFill/>
        </p:spPr>
        <p:txBody>
          <a:bodyPr wrap="square" rtlCol="0">
            <a:spAutoFit/>
          </a:bodyPr>
          <a:lstStyle/>
          <a:p>
            <a:r>
              <a:rPr lang="en-US" sz="2000" dirty="0" smtClean="0">
                <a:latin typeface="Gabriola" pitchFamily="82" charset="0"/>
              </a:rPr>
              <a:t>By</a:t>
            </a:r>
          </a:p>
          <a:p>
            <a:r>
              <a:rPr lang="en-US" sz="2000" dirty="0" smtClean="0">
                <a:latin typeface="Gabriola" pitchFamily="82" charset="0"/>
              </a:rPr>
              <a:t>Vishwanath</a:t>
            </a:r>
          </a:p>
          <a:p>
            <a:r>
              <a:rPr lang="en-US" sz="2000" dirty="0" smtClean="0">
                <a:latin typeface="Gabriola" pitchFamily="82" charset="0"/>
              </a:rPr>
              <a:t>Aravind</a:t>
            </a:r>
          </a:p>
          <a:p>
            <a:r>
              <a:rPr lang="en-US" sz="2000" dirty="0" smtClean="0">
                <a:latin typeface="Gabriola" pitchFamily="82" charset="0"/>
              </a:rPr>
              <a:t>Sunny</a:t>
            </a:r>
          </a:p>
          <a:p>
            <a:r>
              <a:rPr lang="en-US" sz="2000" dirty="0" smtClean="0">
                <a:latin typeface="Gabriola" pitchFamily="82" charset="0"/>
              </a:rPr>
              <a:t>Vamshi</a:t>
            </a:r>
          </a:p>
          <a:p>
            <a:r>
              <a:rPr lang="en-US" sz="2000" dirty="0" smtClean="0">
                <a:latin typeface="Gabriola" pitchFamily="82" charset="0"/>
              </a:rPr>
              <a:t>Sasank</a:t>
            </a:r>
          </a:p>
          <a:p>
            <a:r>
              <a:rPr lang="en-US" sz="2000" dirty="0" smtClean="0">
                <a:latin typeface="Gabriola" pitchFamily="82" charset="0"/>
              </a:rPr>
              <a:t>Prashanth</a:t>
            </a:r>
            <a:endParaRPr lang="en-US" sz="2000" dirty="0">
              <a:latin typeface="Gabriola" pitchFamily="82" charset="0"/>
            </a:endParaRPr>
          </a:p>
        </p:txBody>
      </p:sp>
      <p:sp>
        <p:nvSpPr>
          <p:cNvPr id="8" name="TextBox 7"/>
          <p:cNvSpPr txBox="1"/>
          <p:nvPr/>
        </p:nvSpPr>
        <p:spPr>
          <a:xfrm>
            <a:off x="5029200" y="2286000"/>
            <a:ext cx="3596920" cy="400110"/>
          </a:xfrm>
          <a:prstGeom prst="rect">
            <a:avLst/>
          </a:prstGeom>
          <a:noFill/>
        </p:spPr>
        <p:txBody>
          <a:bodyPr wrap="square" rtlCol="0">
            <a:spAutoFit/>
          </a:bodyPr>
          <a:lstStyle/>
          <a:p>
            <a:r>
              <a:rPr lang="en-US" sz="2000" dirty="0" smtClean="0"/>
              <a:t>How a company “Goes public”…</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752600"/>
            <a:ext cx="4572000" cy="923330"/>
          </a:xfrm>
          <a:prstGeom prst="rect">
            <a:avLst/>
          </a:prstGeom>
        </p:spPr>
        <p:txBody>
          <a:bodyPr>
            <a:spAutoFit/>
          </a:bodyPr>
          <a:lstStyle/>
          <a:p>
            <a:pPr algn="just"/>
            <a:r>
              <a:rPr lang="en-US" dirty="0" smtClean="0"/>
              <a:t>A stock market crash is often defined as a sharp dip in share prices of equities listed on the stock exchanges</a:t>
            </a:r>
            <a:endParaRPr lang="en-US" dirty="0"/>
          </a:p>
        </p:txBody>
      </p:sp>
      <p:sp>
        <p:nvSpPr>
          <p:cNvPr id="4" name="Rectangle 3"/>
          <p:cNvSpPr/>
          <p:nvPr/>
        </p:nvSpPr>
        <p:spPr>
          <a:xfrm>
            <a:off x="3886200" y="2819400"/>
            <a:ext cx="4572000" cy="1200329"/>
          </a:xfrm>
          <a:prstGeom prst="rect">
            <a:avLst/>
          </a:prstGeom>
        </p:spPr>
        <p:txBody>
          <a:bodyPr>
            <a:spAutoFit/>
          </a:bodyPr>
          <a:lstStyle/>
          <a:p>
            <a:pPr algn="just"/>
            <a:r>
              <a:rPr lang="en-US" dirty="0" smtClean="0"/>
              <a:t>There have been famous  stock market crashes that have ended in the loss of billions of dollars and wealth destruction on a massive scale</a:t>
            </a:r>
            <a:endParaRPr lang="en-US" dirty="0"/>
          </a:p>
        </p:txBody>
      </p:sp>
      <p:sp>
        <p:nvSpPr>
          <p:cNvPr id="1031" name="Rectangle 7"/>
          <p:cNvSpPr>
            <a:spLocks noChangeArrowheads="1"/>
          </p:cNvSpPr>
          <p:nvPr/>
        </p:nvSpPr>
        <p:spPr bwMode="auto">
          <a:xfrm>
            <a:off x="533400" y="4267200"/>
            <a:ext cx="34290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rgbClr val="000000"/>
                </a:solidFill>
                <a:effectLst/>
                <a:ea typeface="Times New Roman" pitchFamily="18" charset="0"/>
                <a:cs typeface="Arial" pitchFamily="34" charset="0"/>
              </a:rPr>
              <a:t>One of the most famous crash took place on October 19, 1987 – Black Monday. The crash began in Hong Kong and quickly spread around the world.</a:t>
            </a:r>
            <a:endParaRPr kumimoji="0" lang="en-US" i="0" u="none" strike="noStrike" cap="none" normalizeH="0" baseline="0" dirty="0" smtClean="0">
              <a:ln>
                <a:noFill/>
              </a:ln>
              <a:solidFill>
                <a:schemeClr val="tx1"/>
              </a:solidFill>
              <a:effectLst/>
              <a:cs typeface="Arial" pitchFamily="34" charset="0"/>
            </a:endParaRPr>
          </a:p>
        </p:txBody>
      </p:sp>
      <p:sp>
        <p:nvSpPr>
          <p:cNvPr id="15" name="Rectangle 14"/>
          <p:cNvSpPr/>
          <p:nvPr/>
        </p:nvSpPr>
        <p:spPr>
          <a:xfrm>
            <a:off x="4038600" y="5486400"/>
            <a:ext cx="4572000" cy="1200329"/>
          </a:xfrm>
          <a:prstGeom prst="rect">
            <a:avLst/>
          </a:prstGeom>
        </p:spPr>
        <p:txBody>
          <a:bodyPr>
            <a:spAutoFit/>
          </a:bodyPr>
          <a:lstStyle/>
          <a:p>
            <a:pPr algn="just"/>
            <a:r>
              <a:rPr lang="en-US" dirty="0" smtClean="0"/>
              <a:t>The crash in 1987 raised some puzzles-–main news and events did not predict the catastrophe and visible reasons for the collapse were not identified</a:t>
            </a:r>
            <a:endParaRPr lang="en-US" dirty="0"/>
          </a:p>
        </p:txBody>
      </p:sp>
      <p:sp>
        <p:nvSpPr>
          <p:cNvPr id="16" name="TextBox 15"/>
          <p:cNvSpPr txBox="1"/>
          <p:nvPr/>
        </p:nvSpPr>
        <p:spPr>
          <a:xfrm>
            <a:off x="1143000" y="990600"/>
            <a:ext cx="2215671" cy="584775"/>
          </a:xfrm>
          <a:prstGeom prst="rect">
            <a:avLst/>
          </a:prstGeom>
          <a:noFill/>
        </p:spPr>
        <p:txBody>
          <a:bodyPr wrap="none" rtlCol="0">
            <a:spAutoFit/>
          </a:bodyPr>
          <a:lstStyle/>
          <a:p>
            <a:pPr algn="ctr"/>
            <a:r>
              <a:rPr lang="en-US" sz="3200" dirty="0" smtClean="0">
                <a:solidFill>
                  <a:schemeClr val="accent1"/>
                </a:solidFill>
                <a:latin typeface="Aberration" pitchFamily="34" charset="0"/>
              </a:rPr>
              <a:t>Or else….</a:t>
            </a:r>
            <a:endParaRPr lang="en-US" sz="3200" dirty="0">
              <a:solidFill>
                <a:schemeClr val="accent1"/>
              </a:solidFill>
              <a:latin typeface="Aberration" pitchFamily="34" charset="0"/>
            </a:endParaRPr>
          </a:p>
        </p:txBody>
      </p:sp>
      <p:pic>
        <p:nvPicPr>
          <p:cNvPr id="1032" name="Picture 8" descr="E:\bachi\ppt\Stock\stock-market-game.jpg"/>
          <p:cNvPicPr>
            <a:picLocks noChangeAspect="1" noChangeArrowheads="1"/>
          </p:cNvPicPr>
          <p:nvPr/>
        </p:nvPicPr>
        <p:blipFill>
          <a:blip r:embed="rId2"/>
          <a:srcRect/>
          <a:stretch>
            <a:fillRect/>
          </a:stretch>
        </p:blipFill>
        <p:spPr bwMode="auto">
          <a:xfrm>
            <a:off x="6019800" y="1066800"/>
            <a:ext cx="1981200" cy="1295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E:\bachi\ppt\Stock\9710888-thank-you.jpg"/>
          <p:cNvPicPr>
            <a:picLocks noChangeAspect="1" noChangeArrowheads="1"/>
          </p:cNvPicPr>
          <p:nvPr/>
        </p:nvPicPr>
        <p:blipFill>
          <a:blip r:embed="rId3"/>
          <a:srcRect/>
          <a:stretch>
            <a:fillRect/>
          </a:stretch>
        </p:blipFill>
        <p:spPr bwMode="auto">
          <a:xfrm>
            <a:off x="3886200" y="1981200"/>
            <a:ext cx="3024447" cy="29718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effectLst>
                  <a:outerShdw blurRad="114300" dist="38100" dir="18900000" algn="bl" rotWithShape="0">
                    <a:prstClr val="black">
                      <a:alpha val="40000"/>
                    </a:prstClr>
                  </a:outerShdw>
                </a:effectLst>
                <a:latin typeface="Bradley Hand ITC" pitchFamily="66" charset="0"/>
              </a:rPr>
              <a:t>Some Financial Terms</a:t>
            </a:r>
            <a:r>
              <a:rPr lang="en-US" sz="4000" b="1" dirty="0" smtClean="0">
                <a:latin typeface="Bradley Hand ITC" pitchFamily="66" charset="0"/>
              </a:rPr>
              <a:t>…</a:t>
            </a:r>
            <a:endParaRPr lang="en-US" sz="4000" b="1" dirty="0">
              <a:latin typeface="Bradley Hand ITC" pitchFamily="66" charset="0"/>
            </a:endParaRPr>
          </a:p>
        </p:txBody>
      </p:sp>
      <p:sp>
        <p:nvSpPr>
          <p:cNvPr id="4" name="TextBox 3"/>
          <p:cNvSpPr txBox="1"/>
          <p:nvPr/>
        </p:nvSpPr>
        <p:spPr>
          <a:xfrm>
            <a:off x="381000" y="2286000"/>
            <a:ext cx="8382000" cy="3785652"/>
          </a:xfrm>
          <a:prstGeom prst="rect">
            <a:avLst/>
          </a:prstGeom>
          <a:noFill/>
        </p:spPr>
        <p:txBody>
          <a:bodyPr wrap="square" rtlCol="0">
            <a:spAutoFit/>
          </a:bodyPr>
          <a:lstStyle/>
          <a:p>
            <a:pPr>
              <a:buFont typeface="Arial" pitchFamily="34" charset="0"/>
              <a:buChar char="•"/>
            </a:pPr>
            <a:r>
              <a:rPr lang="en-US" sz="2400" b="1" dirty="0" smtClean="0">
                <a:solidFill>
                  <a:srgbClr val="002060"/>
                </a:solidFill>
                <a:latin typeface="Calligraph421 BT" pitchFamily="66" charset="0"/>
              </a:rPr>
              <a:t>Earnings per share </a:t>
            </a:r>
            <a:r>
              <a:rPr lang="en-US" sz="2400" b="1" dirty="0" smtClean="0">
                <a:latin typeface="Calligraph421 BT" pitchFamily="66" charset="0"/>
              </a:rPr>
              <a:t>,</a:t>
            </a:r>
            <a:r>
              <a:rPr lang="en-US" sz="2400" dirty="0" smtClean="0">
                <a:latin typeface="Calligraph421 BT" pitchFamily="66" charset="0"/>
              </a:rPr>
              <a:t>the amount of profit to which each share is entitled</a:t>
            </a:r>
          </a:p>
          <a:p>
            <a:pPr>
              <a:buFont typeface="Arial" pitchFamily="34" charset="0"/>
              <a:buChar char="•"/>
            </a:pPr>
            <a:r>
              <a:rPr lang="en-US" sz="2400" b="1" dirty="0" smtClean="0">
                <a:latin typeface="Calligraph421 BT" pitchFamily="66" charset="0"/>
              </a:rPr>
              <a:t>IPO : </a:t>
            </a:r>
            <a:r>
              <a:rPr lang="en-US" sz="2400" dirty="0" smtClean="0">
                <a:latin typeface="Calligraph421 BT" pitchFamily="66" charset="0"/>
              </a:rPr>
              <a:t>Short for Initial Public Offering . An IPO is when a company sells stock in itself for the first time</a:t>
            </a:r>
          </a:p>
          <a:p>
            <a:pPr>
              <a:buFont typeface="Arial" pitchFamily="34" charset="0"/>
              <a:buChar char="•"/>
            </a:pPr>
            <a:r>
              <a:rPr lang="en-US" sz="2400" b="1" dirty="0" smtClean="0">
                <a:latin typeface="Calligraph421 BT" pitchFamily="66" charset="0"/>
              </a:rPr>
              <a:t>Going public </a:t>
            </a:r>
            <a:r>
              <a:rPr lang="en-US" sz="2400" dirty="0" smtClean="0">
                <a:latin typeface="Calligraph421 BT" pitchFamily="66" charset="0"/>
              </a:rPr>
              <a:t>means slang for when a company is planning an  </a:t>
            </a:r>
          </a:p>
          <a:p>
            <a:r>
              <a:rPr lang="en-US" sz="2400" dirty="0" smtClean="0">
                <a:latin typeface="Calligraph421 BT" pitchFamily="66" charset="0"/>
              </a:rPr>
              <a:t>  IPO</a:t>
            </a:r>
          </a:p>
          <a:p>
            <a:pPr>
              <a:buFont typeface="Arial" pitchFamily="34" charset="0"/>
              <a:buChar char="•"/>
            </a:pPr>
            <a:r>
              <a:rPr lang="en-US" sz="2400" b="1" dirty="0" smtClean="0">
                <a:latin typeface="Calligraph421 BT" pitchFamily="66" charset="0"/>
              </a:rPr>
              <a:t>Share: </a:t>
            </a:r>
            <a:r>
              <a:rPr lang="en-US" sz="2400" dirty="0" smtClean="0">
                <a:latin typeface="Calligraph421 BT" pitchFamily="66" charset="0"/>
              </a:rPr>
              <a:t>A share represents an investor’s ownership in a share of the profits , losses and assets of a company . It is created when a business carves itself into pieces and sells them to investor in exchange for cash.</a:t>
            </a:r>
            <a:endParaRPr lang="en-US" sz="2400" dirty="0">
              <a:latin typeface="Calligraph421 BT" pitchFamily="66"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101600" dist="38100" dir="10800000" algn="r" rotWithShape="0">
                    <a:prstClr val="black">
                      <a:alpha val="40000"/>
                    </a:prstClr>
                  </a:outerShdw>
                </a:effectLst>
                <a:latin typeface="4 Star Face Font" pitchFamily="2" charset="0"/>
              </a:rPr>
              <a:t>Stock Market</a:t>
            </a:r>
            <a:endParaRPr lang="en-US" dirty="0">
              <a:effectLst>
                <a:outerShdw blurRad="101600" dist="38100" dir="10800000" algn="r" rotWithShape="0">
                  <a:prstClr val="black">
                    <a:alpha val="40000"/>
                  </a:prstClr>
                </a:outerShdw>
              </a:effectLst>
              <a:latin typeface="4 Star Face Font" pitchFamily="2" charset="0"/>
            </a:endParaRPr>
          </a:p>
        </p:txBody>
      </p:sp>
      <p:sp>
        <p:nvSpPr>
          <p:cNvPr id="4" name="TextBox 3"/>
          <p:cNvSpPr txBox="1"/>
          <p:nvPr/>
        </p:nvSpPr>
        <p:spPr>
          <a:xfrm>
            <a:off x="533400" y="2209800"/>
            <a:ext cx="3733800" cy="1015663"/>
          </a:xfrm>
          <a:prstGeom prst="rect">
            <a:avLst/>
          </a:prstGeom>
          <a:noFill/>
        </p:spPr>
        <p:txBody>
          <a:bodyPr wrap="square" rtlCol="0">
            <a:spAutoFit/>
          </a:bodyPr>
          <a:lstStyle/>
          <a:p>
            <a:pPr>
              <a:buFont typeface="Arial" pitchFamily="34" charset="0"/>
              <a:buChar char="•"/>
            </a:pPr>
            <a:r>
              <a:rPr lang="en-US" sz="2000" dirty="0" smtClean="0"/>
              <a:t>Dell computer began with Michael Dell selling computers out of his college dorm room</a:t>
            </a:r>
            <a:endParaRPr lang="en-US" sz="2000" dirty="0"/>
          </a:p>
        </p:txBody>
      </p:sp>
      <p:pic>
        <p:nvPicPr>
          <p:cNvPr id="5" name="Picture 4"/>
          <p:cNvPicPr>
            <a:picLocks noChangeAspect="1" noChangeArrowheads="1"/>
          </p:cNvPicPr>
          <p:nvPr/>
        </p:nvPicPr>
        <p:blipFill>
          <a:blip r:embed="rId2"/>
          <a:srcRect/>
          <a:stretch>
            <a:fillRect/>
          </a:stretch>
        </p:blipFill>
        <p:spPr bwMode="auto">
          <a:xfrm>
            <a:off x="5105400" y="1600200"/>
            <a:ext cx="1724025" cy="14208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p:cNvPicPr>
            <a:picLocks noChangeAspect="1" noChangeArrowheads="1"/>
          </p:cNvPicPr>
          <p:nvPr/>
        </p:nvPicPr>
        <p:blipFill>
          <a:blip r:embed="rId3"/>
          <a:srcRect/>
          <a:stretch>
            <a:fillRect/>
          </a:stretch>
        </p:blipFill>
        <p:spPr bwMode="auto">
          <a:xfrm>
            <a:off x="685800" y="3962400"/>
            <a:ext cx="3533775" cy="2362200"/>
          </a:xfrm>
          <a:prstGeom prst="rect">
            <a:avLst/>
          </a:prstGeom>
          <a:noFill/>
          <a:ln w="12700" cap="sq">
            <a:noFill/>
            <a:miter lim="800000"/>
            <a:headEnd type="none" w="sm" len="sm"/>
            <a:tailEnd type="none" w="sm" len="sm"/>
          </a:ln>
          <a:effectLst>
            <a:outerShdw blurRad="203200" dist="38100" algn="l" rotWithShape="0">
              <a:prstClr val="black">
                <a:alpha val="40000"/>
              </a:prstClr>
            </a:outerShdw>
          </a:effectLst>
        </p:spPr>
      </p:pic>
      <p:sp>
        <p:nvSpPr>
          <p:cNvPr id="7" name="TextBox 6"/>
          <p:cNvSpPr txBox="1"/>
          <p:nvPr/>
        </p:nvSpPr>
        <p:spPr>
          <a:xfrm>
            <a:off x="4724400" y="5257800"/>
            <a:ext cx="3352800" cy="1015663"/>
          </a:xfrm>
          <a:prstGeom prst="rect">
            <a:avLst/>
          </a:prstGeom>
          <a:noFill/>
        </p:spPr>
        <p:txBody>
          <a:bodyPr wrap="square" rtlCol="0">
            <a:spAutoFit/>
          </a:bodyPr>
          <a:lstStyle/>
          <a:p>
            <a:pPr>
              <a:buFont typeface="Arial" pitchFamily="34" charset="0"/>
              <a:buChar char="•"/>
            </a:pPr>
            <a:r>
              <a:rPr lang="en-US" sz="2000" dirty="0" smtClean="0"/>
              <a:t>McDonald’s was once a small restaurant no one had heard of.</a:t>
            </a:r>
            <a:endParaRPr lang="en-US" sz="20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114300" dist="38100" dir="10800000" algn="r" rotWithShape="0">
                    <a:prstClr val="black">
                      <a:alpha val="26000"/>
                    </a:prstClr>
                  </a:outerShdw>
                </a:effectLst>
                <a:latin typeface="Aberration" pitchFamily="34" charset="0"/>
              </a:rPr>
              <a:t>How did they grow</a:t>
            </a:r>
            <a:r>
              <a:rPr lang="en-US" dirty="0" smtClean="0">
                <a:latin typeface="Abaddon™" pitchFamily="2" charset="0"/>
              </a:rPr>
              <a:t>?</a:t>
            </a:r>
            <a:endParaRPr lang="en-US" dirty="0">
              <a:latin typeface="Abaddon™" pitchFamily="2" charset="0"/>
            </a:endParaRPr>
          </a:p>
        </p:txBody>
      </p:sp>
      <p:sp>
        <p:nvSpPr>
          <p:cNvPr id="3" name="TextBox 2"/>
          <p:cNvSpPr txBox="1"/>
          <p:nvPr/>
        </p:nvSpPr>
        <p:spPr>
          <a:xfrm>
            <a:off x="762000" y="2362200"/>
            <a:ext cx="7391399" cy="1292662"/>
          </a:xfrm>
          <a:prstGeom prst="rect">
            <a:avLst/>
          </a:prstGeom>
          <a:noFill/>
        </p:spPr>
        <p:txBody>
          <a:bodyPr wrap="square" rtlCol="0">
            <a:spAutoFit/>
          </a:bodyPr>
          <a:lstStyle/>
          <a:p>
            <a:pPr>
              <a:buFont typeface="Arial" pitchFamily="34" charset="0"/>
              <a:buChar char="•"/>
            </a:pPr>
            <a:r>
              <a:rPr lang="en-US" sz="2000" dirty="0" smtClean="0"/>
              <a:t> How did these small companies grow from tiny, hometown enterprises to three of the largest businesses in the American economy? </a:t>
            </a:r>
          </a:p>
          <a:p>
            <a:pPr>
              <a:buFont typeface="Arial" pitchFamily="34" charset="0"/>
              <a:buChar char="•"/>
            </a:pPr>
            <a:endParaRPr lang="en-US" dirty="0"/>
          </a:p>
        </p:txBody>
      </p:sp>
      <p:sp>
        <p:nvSpPr>
          <p:cNvPr id="4" name="TextBox 3"/>
          <p:cNvSpPr txBox="1"/>
          <p:nvPr/>
        </p:nvSpPr>
        <p:spPr>
          <a:xfrm>
            <a:off x="2362200" y="4876800"/>
            <a:ext cx="5593519" cy="646331"/>
          </a:xfrm>
          <a:prstGeom prst="rect">
            <a:avLst/>
          </a:prstGeom>
          <a:noFill/>
        </p:spPr>
        <p:txBody>
          <a:bodyPr wrap="none" rtlCol="0">
            <a:spAutoFit/>
          </a:bodyPr>
          <a:lstStyle/>
          <a:p>
            <a:pPr>
              <a:buFont typeface="Arial" pitchFamily="34" charset="0"/>
              <a:buChar char="•"/>
            </a:pPr>
            <a:r>
              <a:rPr lang="en-US" b="1" i="1" dirty="0" smtClean="0"/>
              <a:t> They raised capital by selling stock </a:t>
            </a:r>
            <a:r>
              <a:rPr lang="en-US" b="1" i="1" u="sng" dirty="0" smtClean="0"/>
              <a:t>in themselves.</a:t>
            </a:r>
          </a:p>
          <a:p>
            <a:endParaRPr lang="en-US" dirty="0"/>
          </a:p>
        </p:txBody>
      </p:sp>
      <p:pic>
        <p:nvPicPr>
          <p:cNvPr id="5" name="Picture 4"/>
          <p:cNvPicPr>
            <a:picLocks noChangeAspect="1" noChangeArrowheads="1"/>
          </p:cNvPicPr>
          <p:nvPr/>
        </p:nvPicPr>
        <p:blipFill>
          <a:blip r:embed="rId2"/>
          <a:srcRect/>
          <a:stretch>
            <a:fillRect/>
          </a:stretch>
        </p:blipFill>
        <p:spPr bwMode="auto">
          <a:xfrm>
            <a:off x="914400" y="3581400"/>
            <a:ext cx="1501775" cy="2143125"/>
          </a:xfrm>
          <a:prstGeom prst="rect">
            <a:avLst/>
          </a:prstGeom>
          <a:ln>
            <a:noFill/>
          </a:ln>
          <a:effectLst>
            <a:softEdge rad="112500"/>
          </a:effectLst>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114300" dist="38100" dir="10800000" algn="r" rotWithShape="0">
                    <a:prstClr val="black">
                      <a:alpha val="40000"/>
                    </a:prstClr>
                  </a:outerShdw>
                </a:effectLst>
                <a:latin typeface="Adobe Jenson Pro" pitchFamily="18" charset="0"/>
              </a:rPr>
              <a:t>What is a stock market?</a:t>
            </a:r>
            <a:endParaRPr lang="en-US" sz="4400" dirty="0">
              <a:effectLst>
                <a:outerShdw blurRad="114300" dist="38100" dir="10800000" algn="r" rotWithShape="0">
                  <a:prstClr val="black">
                    <a:alpha val="40000"/>
                  </a:prstClr>
                </a:outerShdw>
              </a:effectLst>
              <a:latin typeface="Adobe Jenson Pro" pitchFamily="18" charset="0"/>
            </a:endParaRPr>
          </a:p>
        </p:txBody>
      </p:sp>
      <p:sp>
        <p:nvSpPr>
          <p:cNvPr id="4" name="TextBox 3"/>
          <p:cNvSpPr txBox="1"/>
          <p:nvPr/>
        </p:nvSpPr>
        <p:spPr>
          <a:xfrm>
            <a:off x="228600" y="2057400"/>
            <a:ext cx="7239000" cy="2585323"/>
          </a:xfrm>
          <a:prstGeom prst="rect">
            <a:avLst/>
          </a:prstGeom>
          <a:noFill/>
        </p:spPr>
        <p:txBody>
          <a:bodyPr wrap="square" rtlCol="0">
            <a:spAutoFit/>
          </a:bodyPr>
          <a:lstStyle/>
          <a:p>
            <a:pPr>
              <a:buFont typeface="Arial" pitchFamily="34" charset="0"/>
              <a:buChar char="•"/>
            </a:pPr>
            <a:r>
              <a:rPr lang="en-US" sz="2400" dirty="0" smtClean="0">
                <a:latin typeface="Floralis" pitchFamily="2" charset="0"/>
              </a:rPr>
              <a:t> A</a:t>
            </a:r>
            <a:r>
              <a:rPr lang="en-US" sz="2400" dirty="0">
                <a:latin typeface="Floralis" pitchFamily="2" charset="0"/>
              </a:rPr>
              <a:t> </a:t>
            </a:r>
            <a:r>
              <a:rPr lang="en-US" sz="2400" b="1" dirty="0">
                <a:latin typeface="Floralis" pitchFamily="2" charset="0"/>
              </a:rPr>
              <a:t>stock market</a:t>
            </a:r>
            <a:r>
              <a:rPr lang="en-US" sz="2400" dirty="0">
                <a:latin typeface="Floralis" pitchFamily="2" charset="0"/>
              </a:rPr>
              <a:t> or </a:t>
            </a:r>
            <a:r>
              <a:rPr lang="en-US" sz="2400" b="1" dirty="0">
                <a:latin typeface="Floralis" pitchFamily="2" charset="0"/>
              </a:rPr>
              <a:t>equity market</a:t>
            </a:r>
            <a:r>
              <a:rPr lang="en-US" sz="2400" dirty="0">
                <a:latin typeface="Floralis" pitchFamily="2" charset="0"/>
              </a:rPr>
              <a:t> is a public entity (</a:t>
            </a:r>
            <a:r>
              <a:rPr lang="en-US" sz="2400" dirty="0" smtClean="0">
                <a:latin typeface="Floralis" pitchFamily="2" charset="0"/>
              </a:rPr>
              <a:t>a loose network </a:t>
            </a:r>
            <a:r>
              <a:rPr lang="en-US" sz="2400" dirty="0">
                <a:latin typeface="Floralis" pitchFamily="2" charset="0"/>
              </a:rPr>
              <a:t>of economic transactions, not a physical facility or discrete entity) for the trading of </a:t>
            </a:r>
            <a:r>
              <a:rPr lang="en-US" sz="2400" dirty="0" smtClean="0">
                <a:latin typeface="Floralis" pitchFamily="2" charset="0"/>
              </a:rPr>
              <a:t>company stock</a:t>
            </a:r>
            <a:r>
              <a:rPr lang="en-US" sz="2400" dirty="0" smtClean="0">
                <a:solidFill>
                  <a:srgbClr val="002060"/>
                </a:solidFill>
                <a:latin typeface="Floralis" pitchFamily="2" charset="0"/>
              </a:rPr>
              <a:t>(shares</a:t>
            </a:r>
            <a:r>
              <a:rPr lang="en-US" sz="2400" dirty="0" smtClean="0">
                <a:latin typeface="Floralis" pitchFamily="2" charset="0"/>
              </a:rPr>
              <a:t>) </a:t>
            </a:r>
            <a:r>
              <a:rPr lang="en-US" sz="2400" dirty="0">
                <a:latin typeface="Floralis" pitchFamily="2" charset="0"/>
              </a:rPr>
              <a:t>and </a:t>
            </a:r>
            <a:r>
              <a:rPr lang="en-US" sz="2400" dirty="0" smtClean="0">
                <a:latin typeface="Floralis" pitchFamily="2" charset="0"/>
              </a:rPr>
              <a:t>derivatives</a:t>
            </a:r>
            <a:r>
              <a:rPr lang="en-US" sz="2400" dirty="0">
                <a:latin typeface="Floralis" pitchFamily="2" charset="0"/>
              </a:rPr>
              <a:t> at an agreed price; these are </a:t>
            </a:r>
            <a:r>
              <a:rPr lang="en-US" sz="2400" dirty="0" smtClean="0">
                <a:latin typeface="Floralis" pitchFamily="2" charset="0"/>
              </a:rPr>
              <a:t>securities</a:t>
            </a:r>
            <a:r>
              <a:rPr lang="en-US" sz="2400" dirty="0">
                <a:latin typeface="Floralis" pitchFamily="2" charset="0"/>
              </a:rPr>
              <a:t> listed on a </a:t>
            </a:r>
            <a:r>
              <a:rPr lang="en-US" sz="2400" dirty="0" smtClean="0">
                <a:latin typeface="Floralis" pitchFamily="2" charset="0"/>
              </a:rPr>
              <a:t>stock exchange</a:t>
            </a:r>
            <a:r>
              <a:rPr lang="en-US" sz="2400" dirty="0">
                <a:latin typeface="Floralis" pitchFamily="2" charset="0"/>
              </a:rPr>
              <a:t> as well as those only traded privately.</a:t>
            </a:r>
          </a:p>
          <a:p>
            <a:endParaRPr lang="en-US" dirty="0"/>
          </a:p>
        </p:txBody>
      </p:sp>
      <p:sp>
        <p:nvSpPr>
          <p:cNvPr id="5" name="TextBox 4"/>
          <p:cNvSpPr txBox="1"/>
          <p:nvPr/>
        </p:nvSpPr>
        <p:spPr>
          <a:xfrm>
            <a:off x="5334000" y="4953001"/>
            <a:ext cx="3505200" cy="1477328"/>
          </a:xfrm>
          <a:prstGeom prst="rect">
            <a:avLst/>
          </a:prstGeom>
          <a:noFill/>
        </p:spPr>
        <p:txBody>
          <a:bodyPr wrap="square" rtlCol="0">
            <a:spAutoFit/>
          </a:bodyPr>
          <a:lstStyle/>
          <a:p>
            <a:r>
              <a:rPr lang="en-US" b="1" dirty="0">
                <a:latin typeface="Calligraph421 BT" pitchFamily="66" charset="0"/>
              </a:rPr>
              <a:t>Stocks are </a:t>
            </a:r>
            <a:r>
              <a:rPr lang="en-US" b="1" dirty="0" smtClean="0">
                <a:latin typeface="Calligraph421 BT" pitchFamily="66" charset="0"/>
                <a:cs typeface="Arial" pitchFamily="34" charset="0"/>
              </a:rPr>
              <a:t>a type </a:t>
            </a:r>
            <a:r>
              <a:rPr lang="en-US" b="1" dirty="0">
                <a:latin typeface="Calligraph421 BT" pitchFamily="66" charset="0"/>
                <a:cs typeface="Arial" pitchFamily="34" charset="0"/>
              </a:rPr>
              <a:t>of security that signifies ownership in a corporation and represents a claim on part of the corporation's assets and earnings.</a:t>
            </a:r>
            <a:endParaRPr lang="en-US" b="1" dirty="0">
              <a:latin typeface="Calligraph421 BT" pitchFamily="66" charset="0"/>
            </a:endParaRPr>
          </a:p>
        </p:txBody>
      </p:sp>
      <p:pic>
        <p:nvPicPr>
          <p:cNvPr id="2050" name="Picture 2" descr="C:\Users\sasank\Desktop\stock-market.jpg"/>
          <p:cNvPicPr>
            <a:picLocks noChangeAspect="1" noChangeArrowheads="1"/>
          </p:cNvPicPr>
          <p:nvPr/>
        </p:nvPicPr>
        <p:blipFill>
          <a:blip r:embed="rId2" cstate="print"/>
          <a:srcRect/>
          <a:stretch>
            <a:fillRect/>
          </a:stretch>
        </p:blipFill>
        <p:spPr bwMode="auto">
          <a:xfrm>
            <a:off x="1143000" y="4800600"/>
            <a:ext cx="2438400" cy="1828800"/>
          </a:xfrm>
          <a:prstGeom prst="rect">
            <a:avLst/>
          </a:prstGeom>
          <a:ln>
            <a:noFill/>
          </a:ln>
          <a:effectLst>
            <a:softEdge rad="112500"/>
          </a:effectLst>
        </p:spPr>
      </p:pic>
      <p:sp>
        <p:nvSpPr>
          <p:cNvPr id="7" name="TextBox 6"/>
          <p:cNvSpPr txBox="1"/>
          <p:nvPr/>
        </p:nvSpPr>
        <p:spPr>
          <a:xfrm>
            <a:off x="4800600" y="4495800"/>
            <a:ext cx="675954" cy="369332"/>
          </a:xfrm>
          <a:prstGeom prst="rect">
            <a:avLst/>
          </a:prstGeom>
          <a:noFill/>
        </p:spPr>
        <p:txBody>
          <a:bodyPr wrap="none" rtlCol="0">
            <a:spAutoFit/>
          </a:bodyPr>
          <a:lstStyle/>
          <a:p>
            <a:r>
              <a:rPr lang="en-US" dirty="0" smtClean="0"/>
              <a:t>Also,</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effectLst>
                  <a:outerShdw blurRad="114300" dist="38100" dir="13500000" algn="br" rotWithShape="0">
                    <a:prstClr val="black">
                      <a:alpha val="40000"/>
                    </a:prstClr>
                  </a:outerShdw>
                </a:effectLst>
                <a:latin typeface="Burton's Nightmare 2000" pitchFamily="2" charset="0"/>
              </a:rPr>
              <a:t>Types:</a:t>
            </a:r>
            <a:endParaRPr lang="en-US" sz="5400" dirty="0">
              <a:effectLst>
                <a:outerShdw blurRad="114300" dist="38100" dir="13500000" algn="br" rotWithShape="0">
                  <a:prstClr val="black">
                    <a:alpha val="40000"/>
                  </a:prstClr>
                </a:outerShdw>
              </a:effectLst>
              <a:latin typeface="Burton's Nightmare 2000" pitchFamily="2" charset="0"/>
            </a:endParaRPr>
          </a:p>
        </p:txBody>
      </p:sp>
      <p:sp>
        <p:nvSpPr>
          <p:cNvPr id="3" name="TextBox 2"/>
          <p:cNvSpPr txBox="1"/>
          <p:nvPr/>
        </p:nvSpPr>
        <p:spPr>
          <a:xfrm>
            <a:off x="304800" y="2895600"/>
            <a:ext cx="5638800" cy="2308324"/>
          </a:xfrm>
          <a:prstGeom prst="rect">
            <a:avLst/>
          </a:prstGeom>
          <a:noFill/>
        </p:spPr>
        <p:txBody>
          <a:bodyPr wrap="square" rtlCol="0">
            <a:spAutoFit/>
          </a:bodyPr>
          <a:lstStyle/>
          <a:p>
            <a:pPr>
              <a:buFont typeface="Arial" pitchFamily="34" charset="0"/>
              <a:buChar char="•"/>
            </a:pPr>
            <a:r>
              <a:rPr lang="en-US" sz="2400" dirty="0">
                <a:solidFill>
                  <a:srgbClr val="FF0000"/>
                </a:solidFill>
                <a:cs typeface="Arial" pitchFamily="34" charset="0"/>
              </a:rPr>
              <a:t>Common Stock</a:t>
            </a:r>
            <a:r>
              <a:rPr lang="en-US" sz="2400" dirty="0">
                <a:cs typeface="Arial" pitchFamily="34" charset="0"/>
              </a:rPr>
              <a:t> </a:t>
            </a:r>
            <a:r>
              <a:rPr lang="en-US" sz="2400" dirty="0" smtClean="0">
                <a:cs typeface="Arial" pitchFamily="34" charset="0"/>
              </a:rPr>
              <a:t>,usually </a:t>
            </a:r>
            <a:r>
              <a:rPr lang="en-US" sz="2400" dirty="0">
                <a:cs typeface="Arial" pitchFamily="34" charset="0"/>
              </a:rPr>
              <a:t>entitles the owner to vote at shareholders' meetings and to receive </a:t>
            </a:r>
            <a:r>
              <a:rPr lang="en-US" sz="2400" dirty="0" smtClean="0">
                <a:cs typeface="Arial" pitchFamily="34" charset="0"/>
              </a:rPr>
              <a:t>dividends.  </a:t>
            </a:r>
          </a:p>
          <a:p>
            <a:pPr>
              <a:buFont typeface="Arial" pitchFamily="34" charset="0"/>
              <a:buChar char="•"/>
            </a:pPr>
            <a:r>
              <a:rPr lang="en-US" sz="2400" dirty="0" smtClean="0">
                <a:solidFill>
                  <a:srgbClr val="FF0000"/>
                </a:solidFill>
                <a:cs typeface="Arial" pitchFamily="34" charset="0"/>
              </a:rPr>
              <a:t>Preferred</a:t>
            </a:r>
            <a:r>
              <a:rPr lang="en-US" sz="2400" dirty="0" smtClean="0">
                <a:cs typeface="Arial" pitchFamily="34" charset="0"/>
              </a:rPr>
              <a:t> ,generally </a:t>
            </a:r>
            <a:r>
              <a:rPr lang="en-US" sz="2400" dirty="0">
                <a:cs typeface="Arial" pitchFamily="34" charset="0"/>
              </a:rPr>
              <a:t>does not have voting rights, but has a higher claim on assets and earnings than the common </a:t>
            </a:r>
            <a:r>
              <a:rPr lang="en-US" sz="2400" dirty="0" smtClean="0">
                <a:cs typeface="Arial" pitchFamily="34" charset="0"/>
              </a:rPr>
              <a:t>shares. </a:t>
            </a:r>
            <a:endParaRPr lang="en-US" sz="2400" dirty="0"/>
          </a:p>
        </p:txBody>
      </p:sp>
      <p:pic>
        <p:nvPicPr>
          <p:cNvPr id="20482" name="Picture 2" descr="C:\Users\sasank\Desktop\buy-stocks-now.jpg"/>
          <p:cNvPicPr>
            <a:picLocks noChangeAspect="1" noChangeArrowheads="1"/>
          </p:cNvPicPr>
          <p:nvPr/>
        </p:nvPicPr>
        <p:blipFill>
          <a:blip r:embed="rId2"/>
          <a:stretch>
            <a:fillRect/>
          </a:stretch>
        </p:blipFill>
        <p:spPr bwMode="auto">
          <a:xfrm>
            <a:off x="6172200" y="1066800"/>
            <a:ext cx="2260600" cy="269119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101600" dist="38100" dir="10800000" algn="r" rotWithShape="0">
                    <a:prstClr val="black">
                      <a:alpha val="40000"/>
                    </a:prstClr>
                  </a:outerShdw>
                </a:effectLst>
              </a:rPr>
              <a:t>Why stocks?</a:t>
            </a:r>
            <a:endParaRPr lang="en-US" dirty="0">
              <a:effectLst>
                <a:outerShdw blurRad="101600" dist="38100" dir="10800000" algn="r" rotWithShape="0">
                  <a:prstClr val="black">
                    <a:alpha val="40000"/>
                  </a:prstClr>
                </a:outerShdw>
              </a:effectLst>
            </a:endParaRPr>
          </a:p>
        </p:txBody>
      </p:sp>
      <p:sp>
        <p:nvSpPr>
          <p:cNvPr id="4" name="TextBox 3"/>
          <p:cNvSpPr txBox="1"/>
          <p:nvPr/>
        </p:nvSpPr>
        <p:spPr>
          <a:xfrm>
            <a:off x="304800" y="2133600"/>
            <a:ext cx="8382000" cy="3447098"/>
          </a:xfrm>
          <a:prstGeom prst="rect">
            <a:avLst/>
          </a:prstGeom>
          <a:noFill/>
        </p:spPr>
        <p:txBody>
          <a:bodyPr wrap="square" rtlCol="0">
            <a:spAutoFit/>
          </a:bodyPr>
          <a:lstStyle/>
          <a:p>
            <a:endParaRPr lang="en-US" dirty="0" smtClean="0">
              <a:latin typeface="Roman Caps" pitchFamily="2" charset="0"/>
            </a:endParaRPr>
          </a:p>
          <a:p>
            <a:pPr>
              <a:buFont typeface="Arial" pitchFamily="34" charset="0"/>
              <a:buChar char="•"/>
            </a:pPr>
            <a:r>
              <a:rPr lang="en-US" sz="2000" dirty="0" smtClean="0">
                <a:latin typeface="Times New Roman" pitchFamily="18" charset="0"/>
                <a:cs typeface="Times New Roman" pitchFamily="18" charset="0"/>
              </a:rPr>
              <a:t>The</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stock market</a:t>
            </a:r>
            <a:r>
              <a:rPr lang="en-US" sz="2000" dirty="0">
                <a:latin typeface="Times New Roman" pitchFamily="18" charset="0"/>
                <a:cs typeface="Times New Roman" pitchFamily="18" charset="0"/>
              </a:rPr>
              <a:t> is one of the most important </a:t>
            </a:r>
            <a:r>
              <a:rPr lang="en-US" sz="2000" dirty="0" smtClean="0">
                <a:latin typeface="Times New Roman" pitchFamily="18" charset="0"/>
                <a:cs typeface="Times New Roman" pitchFamily="18" charset="0"/>
              </a:rPr>
              <a:t>sources for</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companies</a:t>
            </a:r>
            <a:r>
              <a:rPr lang="en-US" sz="2000" dirty="0">
                <a:latin typeface="Times New Roman" pitchFamily="18" charset="0"/>
                <a:cs typeface="Times New Roman" pitchFamily="18" charset="0"/>
              </a:rPr>
              <a:t> to raise money. This allows businesses to be publicly traded, or raise additional financial capital for expansion by selling shares of ownership of the company in a public market. </a:t>
            </a:r>
            <a:endParaRPr lang="en-US" sz="2000" dirty="0" smtClean="0">
              <a:latin typeface="Times New Roman" pitchFamily="18" charset="0"/>
              <a:cs typeface="Times New Roman" pitchFamily="18" charset="0"/>
            </a:endParaRP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By </a:t>
            </a:r>
            <a:r>
              <a:rPr lang="en-US" sz="2000" dirty="0">
                <a:latin typeface="Times New Roman" pitchFamily="18" charset="0"/>
                <a:cs typeface="Times New Roman" pitchFamily="18" charset="0"/>
              </a:rPr>
              <a:t>selling shares they can sell part or all of the company to many part-owners.</a:t>
            </a:r>
          </a:p>
          <a:p>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The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liquidity</a:t>
            </a:r>
            <a:r>
              <a:rPr lang="en-US" sz="2000" dirty="0">
                <a:latin typeface="Times New Roman" pitchFamily="18" charset="0"/>
                <a:cs typeface="Times New Roman" pitchFamily="18" charset="0"/>
              </a:rPr>
              <a:t> that an exchange provides affords investors the ability to quickly and easily sell securities. This is an attractive feature of investing in stocks, compared to other less liquid investments such as </a:t>
            </a:r>
            <a:r>
              <a:rPr lang="en-US" sz="2000" dirty="0" smtClean="0">
                <a:latin typeface="Times New Roman" pitchFamily="18" charset="0"/>
                <a:cs typeface="Times New Roman" pitchFamily="18" charset="0"/>
              </a:rPr>
              <a:t>real estate.</a:t>
            </a:r>
            <a:endParaRPr lang="en-US" sz="2000"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305800" cy="1143000"/>
          </a:xfrm>
        </p:spPr>
        <p:txBody>
          <a:bodyPr>
            <a:scene3d>
              <a:camera prst="orthographicFront"/>
              <a:lightRig rig="freezing" dir="t">
                <a:rot lat="0" lon="0" rev="5640000"/>
              </a:lightRig>
            </a:scene3d>
            <a:sp3d prstMaterial="flat">
              <a:bevelB w="38100" h="38100"/>
              <a:contourClr>
                <a:schemeClr val="tx2"/>
              </a:contourClr>
            </a:sp3d>
          </a:bodyPr>
          <a:lstStyle/>
          <a:p>
            <a:r>
              <a:rPr lang="en-US" dirty="0" smtClean="0">
                <a:effectLst>
                  <a:outerShdw blurRad="152400" dist="38100" dir="10800000" algn="r" rotWithShape="0">
                    <a:prstClr val="black">
                      <a:alpha val="40000"/>
                    </a:prstClr>
                  </a:outerShdw>
                </a:effectLst>
                <a:latin typeface="4 Star Face Font" pitchFamily="2" charset="0"/>
              </a:rPr>
              <a:t>How to buy?</a:t>
            </a:r>
            <a:endParaRPr lang="en-US" dirty="0">
              <a:effectLst>
                <a:outerShdw blurRad="152400" dist="38100" dir="10800000" algn="r" rotWithShape="0">
                  <a:prstClr val="black">
                    <a:alpha val="40000"/>
                  </a:prstClr>
                </a:outerShdw>
              </a:effectLst>
              <a:latin typeface="4 Star Face Font" pitchFamily="2" charset="0"/>
            </a:endParaRPr>
          </a:p>
        </p:txBody>
      </p:sp>
      <p:sp>
        <p:nvSpPr>
          <p:cNvPr id="5" name="TextBox 4"/>
          <p:cNvSpPr txBox="1"/>
          <p:nvPr/>
        </p:nvSpPr>
        <p:spPr>
          <a:xfrm>
            <a:off x="304800" y="2514600"/>
            <a:ext cx="7696199" cy="1477328"/>
          </a:xfrm>
          <a:prstGeom prst="rect">
            <a:avLst/>
          </a:prstGeom>
          <a:noFill/>
        </p:spPr>
        <p:txBody>
          <a:bodyPr wrap="square" rtlCol="0">
            <a:spAutoFit/>
          </a:bodyPr>
          <a:lstStyle/>
          <a:p>
            <a:r>
              <a:rPr lang="en-US" dirty="0" smtClean="0"/>
              <a:t>There are various methods of buying and financing stocks. The most common means is through a stock broker. Whether they are a full service</a:t>
            </a:r>
            <a:r>
              <a:rPr lang="en-US" u="sng" dirty="0" smtClean="0"/>
              <a:t> </a:t>
            </a:r>
            <a:r>
              <a:rPr lang="en-US" dirty="0" smtClean="0"/>
              <a:t>or discount broker, they arrange the transfer of stock from a seller to a buyer. Most trades are actually done through brokers listed with a stock exchange.</a:t>
            </a:r>
          </a:p>
          <a:p>
            <a:endParaRPr lang="en-US" dirty="0"/>
          </a:p>
        </p:txBody>
      </p:sp>
      <p:sp>
        <p:nvSpPr>
          <p:cNvPr id="6" name="TextBox 5"/>
          <p:cNvSpPr txBox="1"/>
          <p:nvPr/>
        </p:nvSpPr>
        <p:spPr>
          <a:xfrm>
            <a:off x="381000" y="4267200"/>
            <a:ext cx="3805850" cy="707886"/>
          </a:xfrm>
          <a:prstGeom prst="rect">
            <a:avLst/>
          </a:prstGeom>
          <a:noFill/>
        </p:spPr>
        <p:txBody>
          <a:bodyPr wrap="none" rtlCol="0">
            <a:spAutoFit/>
          </a:bodyPr>
          <a:lstStyle/>
          <a:p>
            <a:r>
              <a:rPr lang="en-US" sz="4000" i="1" dirty="0" smtClean="0">
                <a:solidFill>
                  <a:schemeClr val="tx2"/>
                </a:solidFill>
                <a:effectLst>
                  <a:outerShdw blurRad="152400" dist="38100" dir="10800000" algn="r" rotWithShape="0">
                    <a:prstClr val="black">
                      <a:alpha val="40000"/>
                    </a:prstClr>
                  </a:outerShdw>
                </a:effectLst>
                <a:latin typeface="Brush Script MT" pitchFamily="66" charset="0"/>
              </a:rPr>
              <a:t>And now how to sell </a:t>
            </a:r>
            <a:r>
              <a:rPr lang="en-US" sz="3200" i="1" dirty="0" smtClean="0">
                <a:solidFill>
                  <a:schemeClr val="tx2"/>
                </a:solidFill>
                <a:effectLst>
                  <a:outerShdw blurRad="152400" dist="38100" dir="10800000" algn="r" rotWithShape="0">
                    <a:prstClr val="black">
                      <a:alpha val="40000"/>
                    </a:prstClr>
                  </a:outerShdw>
                </a:effectLst>
                <a:latin typeface="Brushed" pitchFamily="2" charset="0"/>
              </a:rPr>
              <a:t>?</a:t>
            </a:r>
            <a:endParaRPr lang="en-US" sz="3200" i="1" dirty="0">
              <a:solidFill>
                <a:schemeClr val="tx2"/>
              </a:solidFill>
              <a:effectLst>
                <a:outerShdw blurRad="152400" dist="38100" dir="10800000" algn="r" rotWithShape="0">
                  <a:prstClr val="black">
                    <a:alpha val="40000"/>
                  </a:prstClr>
                </a:outerShdw>
              </a:effectLst>
              <a:latin typeface="Brushed" pitchFamily="2" charset="0"/>
            </a:endParaRPr>
          </a:p>
        </p:txBody>
      </p:sp>
      <p:sp>
        <p:nvSpPr>
          <p:cNvPr id="9" name="TextBox 8"/>
          <p:cNvSpPr txBox="1"/>
          <p:nvPr/>
        </p:nvSpPr>
        <p:spPr>
          <a:xfrm>
            <a:off x="381000" y="5181600"/>
            <a:ext cx="8153400" cy="1200329"/>
          </a:xfrm>
          <a:prstGeom prst="rect">
            <a:avLst/>
          </a:prstGeom>
          <a:noFill/>
        </p:spPr>
        <p:txBody>
          <a:bodyPr wrap="square" rtlCol="0">
            <a:spAutoFit/>
          </a:bodyPr>
          <a:lstStyle/>
          <a:p>
            <a:r>
              <a:rPr lang="en-US" dirty="0" smtClean="0"/>
              <a:t>Selling stock is procedurally similar to buying stock. Generally, the investor wants to buy low and sell high, if not in that order (short selling); although a number of reasons may induce an investor to sell at a loss, e.g., to avoid further loss.</a:t>
            </a:r>
          </a:p>
          <a:p>
            <a:endParaRPr lang="en-US" dirty="0"/>
          </a:p>
        </p:txBody>
      </p:sp>
      <p:pic>
        <p:nvPicPr>
          <p:cNvPr id="1027" name="Picture 3" descr="C:\Users\sasank\Desktop\buy-stocks-now.jpg"/>
          <p:cNvPicPr>
            <a:picLocks noChangeAspect="1" noChangeArrowheads="1"/>
          </p:cNvPicPr>
          <p:nvPr/>
        </p:nvPicPr>
        <p:blipFill>
          <a:blip r:embed="rId2"/>
          <a:srcRect/>
          <a:stretch>
            <a:fillRect/>
          </a:stretch>
        </p:blipFill>
        <p:spPr bwMode="auto">
          <a:xfrm>
            <a:off x="3733799" y="914400"/>
            <a:ext cx="4718957" cy="1295400"/>
          </a:xfrm>
          <a:prstGeom prst="rect">
            <a:avLst/>
          </a:prstGeom>
          <a:noFill/>
          <a:effectLst>
            <a:outerShdw blurRad="279400" dist="38100" dir="2700000" algn="tl" rotWithShape="0">
              <a:prstClr val="black">
                <a:alpha val="40000"/>
              </a:prstClr>
            </a:outerShdw>
          </a:effectLst>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139700" dist="38100" dir="10800000" algn="r" rotWithShape="0">
                    <a:prstClr val="black">
                      <a:alpha val="40000"/>
                    </a:prstClr>
                  </a:outerShdw>
                </a:effectLst>
                <a:latin typeface="Matura MT Script Capitals" pitchFamily="66" charset="0"/>
              </a:rPr>
              <a:t>Crash…</a:t>
            </a:r>
            <a:endParaRPr lang="en-US" dirty="0">
              <a:effectLst>
                <a:outerShdw blurRad="139700" dist="38100" dir="10800000" algn="r" rotWithShape="0">
                  <a:prstClr val="black">
                    <a:alpha val="40000"/>
                  </a:prstClr>
                </a:outerShdw>
              </a:effectLst>
              <a:latin typeface="Matura MT Script Capitals" pitchFamily="66" charset="0"/>
            </a:endParaRPr>
          </a:p>
        </p:txBody>
      </p:sp>
      <p:sp>
        <p:nvSpPr>
          <p:cNvPr id="3" name="TextBox 2"/>
          <p:cNvSpPr txBox="1"/>
          <p:nvPr/>
        </p:nvSpPr>
        <p:spPr>
          <a:xfrm>
            <a:off x="685801" y="2362200"/>
            <a:ext cx="7162799" cy="1754326"/>
          </a:xfrm>
          <a:prstGeom prst="rect">
            <a:avLst/>
          </a:prstGeom>
          <a:noFill/>
        </p:spPr>
        <p:txBody>
          <a:bodyPr wrap="square" rtlCol="0">
            <a:spAutoFit/>
          </a:bodyPr>
          <a:lstStyle/>
          <a:p>
            <a:r>
              <a:rPr lang="en-US" dirty="0" smtClean="0"/>
              <a:t>A </a:t>
            </a:r>
            <a:r>
              <a:rPr lang="en-US" b="1" dirty="0" smtClean="0"/>
              <a:t>stock market crash</a:t>
            </a:r>
            <a:r>
              <a:rPr lang="en-US" dirty="0" smtClean="0"/>
              <a:t> is a sudden dramatic decline of stock prices across a significant cross-section of a stock market, resulting in a significant loss of paper wealth. Crashes are driven by panic as much as by underlying economic factors. They often follow speculative stock market bubbles.</a:t>
            </a:r>
          </a:p>
          <a:p>
            <a:endParaRPr lang="en-US" dirty="0"/>
          </a:p>
        </p:txBody>
      </p:sp>
      <p:pic>
        <p:nvPicPr>
          <p:cNvPr id="23554" name="Picture 2" descr="C:\Users\sasank\Desktop\india-stock-market.jpg"/>
          <p:cNvPicPr>
            <a:picLocks noChangeAspect="1" noChangeArrowheads="1"/>
          </p:cNvPicPr>
          <p:nvPr/>
        </p:nvPicPr>
        <p:blipFill>
          <a:blip r:embed="rId2"/>
          <a:srcRect/>
          <a:stretch>
            <a:fillRect/>
          </a:stretch>
        </p:blipFill>
        <p:spPr bwMode="auto">
          <a:xfrm>
            <a:off x="3505200" y="4267200"/>
            <a:ext cx="3048000" cy="1905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222</TotalTime>
  <Words>355</Words>
  <Application>Microsoft Office PowerPoint</Application>
  <PresentationFormat>On-screen Show (4:3)</PresentationFormat>
  <Paragraphs>48</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Stock Market Basics </vt:lpstr>
      <vt:lpstr>Some Financial Terms…</vt:lpstr>
      <vt:lpstr>Stock Market</vt:lpstr>
      <vt:lpstr>How did they grow?</vt:lpstr>
      <vt:lpstr>What is a stock market?</vt:lpstr>
      <vt:lpstr>Types:</vt:lpstr>
      <vt:lpstr>Why stocks?</vt:lpstr>
      <vt:lpstr>How to buy?</vt:lpstr>
      <vt:lpstr>Crash…</vt:lpstr>
      <vt:lpstr>PowerPoint Presentation</vt:lpstr>
      <vt:lpstr>PowerPoint Presentation</vt:lpstr>
    </vt:vector>
  </TitlesOfParts>
  <Company>Project-OS.org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Basics</dc:title>
  <dc:creator>Sanky</dc:creator>
  <cp:lastModifiedBy>chintu</cp:lastModifiedBy>
  <cp:revision>33</cp:revision>
  <dcterms:created xsi:type="dcterms:W3CDTF">2011-08-15T09:39:09Z</dcterms:created>
  <dcterms:modified xsi:type="dcterms:W3CDTF">2013-01-08T16:37:53Z</dcterms:modified>
</cp:coreProperties>
</file>