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83" r:id="rId4"/>
    <p:sldId id="278" r:id="rId5"/>
    <p:sldId id="282" r:id="rId6"/>
    <p:sldId id="276" r:id="rId7"/>
    <p:sldId id="281" r:id="rId8"/>
    <p:sldId id="273" r:id="rId9"/>
    <p:sldId id="284" r:id="rId10"/>
    <p:sldId id="277" r:id="rId11"/>
    <p:sldId id="285" r:id="rId12"/>
    <p:sldId id="279" r:id="rId13"/>
    <p:sldId id="280" r:id="rId14"/>
    <p:sldId id="274" r:id="rId15"/>
    <p:sldId id="292" r:id="rId16"/>
    <p:sldId id="267" r:id="rId17"/>
    <p:sldId id="275" r:id="rId18"/>
    <p:sldId id="257" r:id="rId19"/>
    <p:sldId id="258" r:id="rId20"/>
    <p:sldId id="259" r:id="rId21"/>
    <p:sldId id="266" r:id="rId22"/>
    <p:sldId id="261" r:id="rId23"/>
    <p:sldId id="300" r:id="rId24"/>
    <p:sldId id="303" r:id="rId25"/>
    <p:sldId id="301" r:id="rId26"/>
    <p:sldId id="302" r:id="rId27"/>
    <p:sldId id="268" r:id="rId28"/>
    <p:sldId id="288" r:id="rId29"/>
    <p:sldId id="272" r:id="rId30"/>
    <p:sldId id="289" r:id="rId31"/>
    <p:sldId id="296" r:id="rId32"/>
    <p:sldId id="290" r:id="rId33"/>
    <p:sldId id="291" r:id="rId34"/>
    <p:sldId id="293" r:id="rId35"/>
    <p:sldId id="295" r:id="rId36"/>
    <p:sldId id="294" r:id="rId37"/>
    <p:sldId id="262"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60"/>
  </p:normalViewPr>
  <p:slideViewPr>
    <p:cSldViewPr snapToGrid="0">
      <p:cViewPr>
        <p:scale>
          <a:sx n="69" d="100"/>
          <a:sy n="69" d="100"/>
        </p:scale>
        <p:origin x="-726"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BB58DA-CA6D-4227-ADF2-02DB03048171}"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B58DA-CA6D-4227-ADF2-02DB03048171}"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B58DA-CA6D-4227-ADF2-02DB03048171}"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BB58DA-CA6D-4227-ADF2-02DB03048171}"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FBB58DA-CA6D-4227-ADF2-02DB03048171}"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BB58DA-CA6D-4227-ADF2-02DB03048171}"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3F7C7-E1F8-4BDE-AFEB-5692B85C4978}"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BB58DA-CA6D-4227-ADF2-02DB03048171}" type="datetimeFigureOut">
              <a:rPr lang="en-IN" smtClean="0"/>
              <a:t>26-11-2019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BB58DA-CA6D-4227-ADF2-02DB03048171}" type="datetimeFigureOut">
              <a:rPr lang="en-IN" smtClean="0"/>
              <a:t>26-11-2019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B58DA-CA6D-4227-ADF2-02DB03048171}" type="datetimeFigureOut">
              <a:rPr lang="en-IN" smtClean="0"/>
              <a:t>26-11-2019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BB58DA-CA6D-4227-ADF2-02DB03048171}" type="datetimeFigureOut">
              <a:rPr lang="en-IN" smtClean="0"/>
              <a:t>26-11-2019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D83F7C7-E1F8-4BDE-AFEB-5692B85C497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B58DA-CA6D-4227-ADF2-02DB03048171}"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3F7C7-E1F8-4BDE-AFEB-5692B85C497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AFBB58DA-CA6D-4227-ADF2-02DB03048171}" type="datetimeFigureOut">
              <a:rPr lang="en-IN" smtClean="0"/>
              <a:t>26-11-2019</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D83F7C7-E1F8-4BDE-AFEB-5692B85C497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9D53DC-2AFA-41B0-9D6E-8DBD23E34BB0}"/>
              </a:ext>
            </a:extLst>
          </p:cNvPr>
          <p:cNvSpPr>
            <a:spLocks noGrp="1"/>
          </p:cNvSpPr>
          <p:nvPr>
            <p:ph type="ctrTitle"/>
          </p:nvPr>
        </p:nvSpPr>
        <p:spPr>
          <a:xfrm rot="19601150">
            <a:off x="1851485" y="1758113"/>
            <a:ext cx="7531497" cy="1204306"/>
          </a:xfrm>
        </p:spPr>
        <p:txBody>
          <a:bodyPr>
            <a:normAutofit/>
          </a:bodyPr>
          <a:lstStyle/>
          <a:p>
            <a:r>
              <a:rPr lang="en-IN" dirty="0" smtClean="0"/>
              <a:t>World Cup Player Analysis</a:t>
            </a:r>
            <a:endParaRPr lang="en-IN" dirty="0"/>
          </a:p>
        </p:txBody>
      </p:sp>
      <p:sp>
        <p:nvSpPr>
          <p:cNvPr id="3" name="Subtitle 2">
            <a:extLst>
              <a:ext uri="{FF2B5EF4-FFF2-40B4-BE49-F238E27FC236}">
                <a16:creationId xmlns="" xmlns:a16="http://schemas.microsoft.com/office/drawing/2014/main" id="{1D47F30B-2388-48B7-ADF1-2CF4AA59A113}"/>
              </a:ext>
            </a:extLst>
          </p:cNvPr>
          <p:cNvSpPr>
            <a:spLocks noGrp="1"/>
          </p:cNvSpPr>
          <p:nvPr>
            <p:ph type="subTitle" idx="1"/>
          </p:nvPr>
        </p:nvSpPr>
        <p:spPr>
          <a:xfrm>
            <a:off x="1524000" y="4170074"/>
            <a:ext cx="9144000" cy="1655762"/>
          </a:xfrm>
        </p:spPr>
        <p:txBody>
          <a:bodyPr/>
          <a:lstStyle/>
          <a:p>
            <a:pPr algn="r"/>
            <a:r>
              <a:rPr lang="en-IN" dirty="0" err="1" smtClean="0"/>
              <a:t>Shreyas</a:t>
            </a:r>
            <a:r>
              <a:rPr lang="en-IN" dirty="0" smtClean="0"/>
              <a:t> MD</a:t>
            </a:r>
          </a:p>
          <a:p>
            <a:pPr algn="r"/>
            <a:r>
              <a:rPr lang="en-IN" dirty="0" smtClean="0"/>
              <a:t>Vishwajeet </a:t>
            </a:r>
            <a:r>
              <a:rPr lang="en-IN" dirty="0" err="1" smtClean="0"/>
              <a:t>Shivaji</a:t>
            </a:r>
            <a:r>
              <a:rPr lang="en-IN" dirty="0" smtClean="0"/>
              <a:t> Hogale</a:t>
            </a:r>
          </a:p>
          <a:p>
            <a:pPr algn="r"/>
            <a:r>
              <a:rPr lang="en-IN" dirty="0" err="1" smtClean="0"/>
              <a:t>Sharika</a:t>
            </a:r>
            <a:r>
              <a:rPr lang="en-IN" dirty="0" smtClean="0"/>
              <a:t> </a:t>
            </a:r>
            <a:r>
              <a:rPr lang="en-IN" dirty="0" err="1" smtClean="0"/>
              <a:t>Vallambatla</a:t>
            </a:r>
            <a:endParaRPr lang="en-IN" dirty="0"/>
          </a:p>
        </p:txBody>
      </p:sp>
    </p:spTree>
    <p:extLst>
      <p:ext uri="{BB962C8B-B14F-4D97-AF65-F5344CB8AC3E}">
        <p14:creationId xmlns:p14="http://schemas.microsoft.com/office/powerpoint/2010/main" val="2765220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A54E0-6AD4-4399-8457-08858232E03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AE27AD0B-F34A-4E4C-A1CA-60D2F996AF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916" y="442882"/>
            <a:ext cx="9357065" cy="5734081"/>
          </a:xfrm>
        </p:spPr>
      </p:pic>
    </p:spTree>
    <p:extLst>
      <p:ext uri="{BB962C8B-B14F-4D97-AF65-F5344CB8AC3E}">
        <p14:creationId xmlns:p14="http://schemas.microsoft.com/office/powerpoint/2010/main" val="1917677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80B7E2-522C-43DC-AB64-3AE6BA44ED3D}"/>
              </a:ext>
            </a:extLst>
          </p:cNvPr>
          <p:cNvSpPr>
            <a:spLocks noGrp="1"/>
          </p:cNvSpPr>
          <p:nvPr>
            <p:ph type="title"/>
          </p:nvPr>
        </p:nvSpPr>
        <p:spPr/>
        <p:txBody>
          <a:bodyPr/>
          <a:lstStyle/>
          <a:p>
            <a:r>
              <a:rPr lang="en-IN" dirty="0"/>
              <a:t>BATSMAN CLEANED</a:t>
            </a:r>
          </a:p>
        </p:txBody>
      </p:sp>
      <p:sp>
        <p:nvSpPr>
          <p:cNvPr id="3" name="Content Placeholder 2">
            <a:extLst>
              <a:ext uri="{FF2B5EF4-FFF2-40B4-BE49-F238E27FC236}">
                <a16:creationId xmlns="" xmlns:a16="http://schemas.microsoft.com/office/drawing/2014/main" id="{08698B87-BB74-4226-BBCF-BB580DAD30B8}"/>
              </a:ext>
            </a:extLst>
          </p:cNvPr>
          <p:cNvSpPr>
            <a:spLocks noGrp="1"/>
          </p:cNvSpPr>
          <p:nvPr>
            <p:ph idx="1"/>
          </p:nvPr>
        </p:nvSpPr>
        <p:spPr/>
        <p:txBody>
          <a:bodyPr/>
          <a:lstStyle/>
          <a:p>
            <a:pPr marL="514350" indent="-514350">
              <a:buFont typeface="+mj-lt"/>
              <a:buAutoNum type="arabicPeriod"/>
            </a:pPr>
            <a:r>
              <a:rPr lang="en-IN" sz="2800" dirty="0" smtClean="0"/>
              <a:t> </a:t>
            </a:r>
            <a:r>
              <a:rPr lang="en-IN" sz="2800" dirty="0" err="1"/>
              <a:t>NaN</a:t>
            </a:r>
            <a:r>
              <a:rPr lang="en-IN" sz="2800" dirty="0"/>
              <a:t> values : </a:t>
            </a:r>
            <a:r>
              <a:rPr lang="en-IN" sz="2800" b="0" dirty="0"/>
              <a:t>All the </a:t>
            </a:r>
            <a:r>
              <a:rPr lang="en-IN" sz="2800" b="0" dirty="0" err="1"/>
              <a:t>NaN</a:t>
            </a:r>
            <a:r>
              <a:rPr lang="en-IN" sz="2800" b="0" dirty="0"/>
              <a:t> values are replaced with a 0</a:t>
            </a:r>
          </a:p>
          <a:p>
            <a:pPr marL="457200" indent="-457200">
              <a:buAutoNum type="arabicPeriod"/>
            </a:pPr>
            <a:r>
              <a:rPr lang="en-IN" sz="2800" b="0" dirty="0"/>
              <a:t>All the small teams like  Hong Kong , Asia 11,etc are removed. </a:t>
            </a:r>
          </a:p>
          <a:p>
            <a:pPr marL="457200" indent="-457200">
              <a:buAutoNum type="arabicPeriod"/>
            </a:pPr>
            <a:r>
              <a:rPr lang="en-IN" sz="2800" b="0" dirty="0"/>
              <a:t>“-” are replaced with 0 </a:t>
            </a:r>
          </a:p>
          <a:p>
            <a:pPr marL="457200" indent="-457200">
              <a:buAutoNum type="arabicPeriod"/>
            </a:pPr>
            <a:r>
              <a:rPr lang="en-IN" sz="2800" b="0" dirty="0" err="1"/>
              <a:t>Won,loss</a:t>
            </a:r>
            <a:r>
              <a:rPr lang="en-IN" sz="2800" b="0" dirty="0"/>
              <a:t> , tied and N/r are converted into numerical values</a:t>
            </a:r>
          </a:p>
          <a:p>
            <a:pPr marL="457200" indent="-457200">
              <a:buAutoNum type="arabicPeriod"/>
            </a:pPr>
            <a:r>
              <a:rPr lang="en-IN" sz="2800" b="0" dirty="0"/>
              <a:t>Few columns are dropped </a:t>
            </a:r>
          </a:p>
          <a:p>
            <a:pPr marL="457200" indent="-457200">
              <a:buAutoNum type="arabicPeriod"/>
            </a:pPr>
            <a:r>
              <a:rPr lang="en-IN" sz="2800" b="0" dirty="0"/>
              <a:t>Opposition column was also filtered</a:t>
            </a:r>
            <a:endParaRPr lang="en-IN" sz="2800" dirty="0"/>
          </a:p>
          <a:p>
            <a:endParaRPr lang="en-IN" dirty="0"/>
          </a:p>
        </p:txBody>
      </p:sp>
    </p:spTree>
    <p:extLst>
      <p:ext uri="{BB962C8B-B14F-4D97-AF65-F5344CB8AC3E}">
        <p14:creationId xmlns:p14="http://schemas.microsoft.com/office/powerpoint/2010/main" val="1298498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0FDB6-12E2-4C6C-80A8-AFD42E3D1686}"/>
              </a:ext>
            </a:extLst>
          </p:cNvPr>
          <p:cNvSpPr>
            <a:spLocks noGrp="1"/>
          </p:cNvSpPr>
          <p:nvPr>
            <p:ph type="title"/>
          </p:nvPr>
        </p:nvSpPr>
        <p:spPr>
          <a:xfrm>
            <a:off x="2077375" y="3429000"/>
            <a:ext cx="7386221" cy="1325563"/>
          </a:xfrm>
        </p:spPr>
        <p:txBody>
          <a:bodyPr/>
          <a:lstStyle/>
          <a:p>
            <a:endParaRPr lang="en-IN" dirty="0"/>
          </a:p>
        </p:txBody>
      </p:sp>
      <p:pic>
        <p:nvPicPr>
          <p:cNvPr id="13" name="Content Placeholder 12">
            <a:extLst>
              <a:ext uri="{FF2B5EF4-FFF2-40B4-BE49-F238E27FC236}">
                <a16:creationId xmlns="" xmlns:a16="http://schemas.microsoft.com/office/drawing/2014/main" id="{5B041DF1-B7B0-4386-A2F3-69CE71035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375" y="207683"/>
            <a:ext cx="7512639" cy="6223247"/>
          </a:xfrm>
        </p:spPr>
      </p:pic>
      <p:pic>
        <p:nvPicPr>
          <p:cNvPr id="14" name="Content Placeholder 4">
            <a:extLst>
              <a:ext uri="{FF2B5EF4-FFF2-40B4-BE49-F238E27FC236}">
                <a16:creationId xmlns="" xmlns:a16="http://schemas.microsoft.com/office/drawing/2014/main" id="{2C15B1C3-2128-465B-9C98-55CC3462AEA9}"/>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3314700"/>
            <a:ext cx="8328025" cy="3335338"/>
          </a:xfrm>
        </p:spPr>
      </p:pic>
    </p:spTree>
    <p:extLst>
      <p:ext uri="{BB962C8B-B14F-4D97-AF65-F5344CB8AC3E}">
        <p14:creationId xmlns:p14="http://schemas.microsoft.com/office/powerpoint/2010/main" val="1243662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D2A217-5BD9-465C-9D9F-741A2961A9AD}"/>
              </a:ext>
            </a:extLst>
          </p:cNvPr>
          <p:cNvSpPr>
            <a:spLocks noGrp="1"/>
          </p:cNvSpPr>
          <p:nvPr>
            <p:ph type="title"/>
          </p:nvPr>
        </p:nvSpPr>
        <p:spPr/>
        <p:txBody>
          <a:bodyPr/>
          <a:lstStyle/>
          <a:p>
            <a:endParaRPr lang="en-IN"/>
          </a:p>
        </p:txBody>
      </p:sp>
      <p:pic>
        <p:nvPicPr>
          <p:cNvPr id="9" name="Content Placeholder 8">
            <a:extLst>
              <a:ext uri="{FF2B5EF4-FFF2-40B4-BE49-F238E27FC236}">
                <a16:creationId xmlns="" xmlns:a16="http://schemas.microsoft.com/office/drawing/2014/main" id="{76779C2E-751D-4668-A8AF-804B6469D3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162" y="603682"/>
            <a:ext cx="9064100" cy="5291091"/>
          </a:xfrm>
        </p:spPr>
      </p:pic>
    </p:spTree>
    <p:extLst>
      <p:ext uri="{BB962C8B-B14F-4D97-AF65-F5344CB8AC3E}">
        <p14:creationId xmlns:p14="http://schemas.microsoft.com/office/powerpoint/2010/main" val="202011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4A35DE-31C7-425C-AB9B-3EFA735E97FD}"/>
              </a:ext>
            </a:extLst>
          </p:cNvPr>
          <p:cNvSpPr>
            <a:spLocks noGrp="1"/>
          </p:cNvSpPr>
          <p:nvPr>
            <p:ph type="title"/>
          </p:nvPr>
        </p:nvSpPr>
        <p:spPr>
          <a:xfrm>
            <a:off x="838200" y="365126"/>
            <a:ext cx="10515600" cy="584786"/>
          </a:xfrm>
        </p:spPr>
        <p:txBody>
          <a:bodyPr>
            <a:noAutofit/>
          </a:bodyPr>
          <a:lstStyle/>
          <a:p>
            <a:r>
              <a:rPr lang="en-IN" sz="3600" dirty="0" smtClean="0"/>
              <a:t>Standardization  </a:t>
            </a:r>
            <a:r>
              <a:rPr lang="en-IN" sz="3600" dirty="0"/>
              <a:t>of </a:t>
            </a:r>
            <a:r>
              <a:rPr lang="en-IN" sz="3600" dirty="0" smtClean="0"/>
              <a:t> dataset</a:t>
            </a:r>
            <a:endParaRPr lang="en-IN" sz="3600" dirty="0"/>
          </a:p>
        </p:txBody>
      </p:sp>
      <p:sp>
        <p:nvSpPr>
          <p:cNvPr id="3" name="Content Placeholder 2">
            <a:extLst>
              <a:ext uri="{FF2B5EF4-FFF2-40B4-BE49-F238E27FC236}">
                <a16:creationId xmlns="" xmlns:a16="http://schemas.microsoft.com/office/drawing/2014/main" id="{E05DA27A-8DFD-4E2D-972A-78F52626EC5B}"/>
              </a:ext>
            </a:extLst>
          </p:cNvPr>
          <p:cNvSpPr>
            <a:spLocks noGrp="1"/>
          </p:cNvSpPr>
          <p:nvPr>
            <p:ph idx="1"/>
          </p:nvPr>
        </p:nvSpPr>
        <p:spPr>
          <a:xfrm>
            <a:off x="745725" y="1207363"/>
            <a:ext cx="11353800" cy="5650637"/>
          </a:xfrm>
        </p:spPr>
        <p:txBody>
          <a:bodyPr/>
          <a:lstStyle/>
          <a:p>
            <a:r>
              <a:rPr lang="en-IN" sz="2000" b="0" dirty="0"/>
              <a:t>All numeric columns have been </a:t>
            </a:r>
            <a:r>
              <a:rPr lang="en-IN" sz="2000" b="0" dirty="0" smtClean="0"/>
              <a:t> standardised</a:t>
            </a:r>
            <a:r>
              <a:rPr lang="en-IN" sz="2000" b="0" dirty="0"/>
              <a:t>.</a:t>
            </a:r>
          </a:p>
          <a:p>
            <a:r>
              <a:rPr lang="en-IN" sz="2000" b="0" dirty="0"/>
              <a:t>Mean shifted to 0.</a:t>
            </a:r>
          </a:p>
          <a:p>
            <a:r>
              <a:rPr lang="en-IN" sz="2000" b="0" dirty="0"/>
              <a:t>Variance to 1</a:t>
            </a:r>
          </a:p>
          <a:p>
            <a:r>
              <a:rPr lang="en-IN" sz="2000" b="0" dirty="0" smtClean="0"/>
              <a:t>Importance</a:t>
            </a:r>
            <a:r>
              <a:rPr lang="en-IN" sz="2000" b="0" dirty="0"/>
              <a:t>:</a:t>
            </a:r>
          </a:p>
          <a:p>
            <a:r>
              <a:rPr lang="en-IN" sz="2000" b="0" dirty="0"/>
              <a:t>To standardize features around </a:t>
            </a:r>
            <a:r>
              <a:rPr lang="en-IN" sz="2000" b="0" dirty="0" err="1"/>
              <a:t>center</a:t>
            </a:r>
            <a:r>
              <a:rPr lang="en-IN" sz="2000" b="0" dirty="0"/>
              <a:t>.</a:t>
            </a:r>
          </a:p>
          <a:p>
            <a:r>
              <a:rPr lang="en-IN" sz="2000" b="0" dirty="0"/>
              <a:t>For easy comparisons of measurements having different units</a:t>
            </a:r>
          </a:p>
          <a:p>
            <a:r>
              <a:rPr lang="en-IN" sz="2000" b="0" dirty="0"/>
              <a:t>Obtain dataset with common scale(without distorting differences in ranges of values</a:t>
            </a:r>
            <a:r>
              <a:rPr lang="en-IN" sz="2000" b="0" dirty="0" smtClean="0"/>
              <a:t>).</a:t>
            </a:r>
          </a:p>
          <a:p>
            <a:r>
              <a:rPr lang="en-IN" sz="2000" dirty="0" smtClean="0"/>
              <a:t>Mean will be shifted to 0</a:t>
            </a:r>
          </a:p>
          <a:p>
            <a:r>
              <a:rPr lang="en-IN" sz="2000" dirty="0" smtClean="0"/>
              <a:t>Variance to 1</a:t>
            </a:r>
            <a:endParaRPr lang="en-IN" sz="2000" dirty="0"/>
          </a:p>
          <a:p>
            <a:r>
              <a:rPr lang="en-IN" sz="2000" b="0" dirty="0"/>
              <a:t>Effects on dataset:</a:t>
            </a:r>
          </a:p>
          <a:p>
            <a:r>
              <a:rPr lang="en-IN" sz="2000" dirty="0"/>
              <a:t>All features in dataset are scaled between -1 and 1</a:t>
            </a:r>
            <a:r>
              <a:rPr lang="en-IN" sz="2000" b="0" dirty="0"/>
              <a:t>.</a:t>
            </a:r>
          </a:p>
          <a:p>
            <a:endParaRPr lang="en-IN" sz="1800" dirty="0"/>
          </a:p>
          <a:p>
            <a:endParaRPr lang="en-IN" sz="1800" dirty="0"/>
          </a:p>
          <a:p>
            <a:endParaRPr lang="en-IN" sz="1800" dirty="0"/>
          </a:p>
          <a:p>
            <a:endParaRPr lang="en-IN" sz="1800" dirty="0"/>
          </a:p>
        </p:txBody>
      </p:sp>
    </p:spTree>
    <p:extLst>
      <p:ext uri="{BB962C8B-B14F-4D97-AF65-F5344CB8AC3E}">
        <p14:creationId xmlns:p14="http://schemas.microsoft.com/office/powerpoint/2010/main" val="4273198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used to normalise the data column wise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sz="2400" b="0" dirty="0"/>
              <a:t>a=</a:t>
            </a:r>
            <a:r>
              <a:rPr lang="en-IN" sz="2400" b="0" dirty="0" err="1"/>
              <a:t>df</a:t>
            </a:r>
            <a:r>
              <a:rPr lang="en-IN" sz="2400" b="0" dirty="0"/>
              <a:t>['Runs'].transform(lambda x: (x - </a:t>
            </a:r>
            <a:r>
              <a:rPr lang="en-IN" sz="2400" b="0" dirty="0" err="1"/>
              <a:t>x.mean</a:t>
            </a:r>
            <a:r>
              <a:rPr lang="en-IN" sz="2400" b="0" dirty="0"/>
              <a:t>())/</a:t>
            </a:r>
            <a:r>
              <a:rPr lang="en-IN" sz="2400" b="0" dirty="0" err="1"/>
              <a:t>x.std</a:t>
            </a:r>
            <a:r>
              <a:rPr lang="en-IN" sz="2400" b="0" dirty="0"/>
              <a:t>())</a:t>
            </a:r>
          </a:p>
          <a:p>
            <a:pPr marL="0" indent="0">
              <a:buNone/>
            </a:pPr>
            <a:r>
              <a:rPr lang="en-IN" sz="2400" b="0" dirty="0"/>
              <a:t>b=</a:t>
            </a:r>
            <a:r>
              <a:rPr lang="en-IN" sz="2400" b="0" dirty="0" err="1"/>
              <a:t>df</a:t>
            </a:r>
            <a:r>
              <a:rPr lang="en-IN" sz="2400" b="0" dirty="0"/>
              <a:t>['BF'].transform(lambda x: (x - </a:t>
            </a:r>
            <a:r>
              <a:rPr lang="en-IN" sz="2400" b="0" dirty="0" err="1"/>
              <a:t>x.mean</a:t>
            </a:r>
            <a:r>
              <a:rPr lang="en-IN" sz="2400" b="0" dirty="0"/>
              <a:t>())/</a:t>
            </a:r>
            <a:r>
              <a:rPr lang="en-IN" sz="2400" b="0" dirty="0" err="1"/>
              <a:t>x.std</a:t>
            </a:r>
            <a:r>
              <a:rPr lang="en-IN" sz="2400" b="0" dirty="0"/>
              <a:t>())</a:t>
            </a:r>
          </a:p>
          <a:p>
            <a:pPr marL="0" indent="0">
              <a:buNone/>
            </a:pPr>
            <a:r>
              <a:rPr lang="en-IN" sz="2400" b="0" dirty="0"/>
              <a:t>c=</a:t>
            </a:r>
            <a:r>
              <a:rPr lang="en-IN" sz="2400" b="0" dirty="0" err="1"/>
              <a:t>df</a:t>
            </a:r>
            <a:r>
              <a:rPr lang="en-IN" sz="2400" b="0" dirty="0"/>
              <a:t>['SR'].transform(lambda x: (x - </a:t>
            </a:r>
            <a:r>
              <a:rPr lang="en-IN" sz="2400" b="0" dirty="0" err="1"/>
              <a:t>x.mean</a:t>
            </a:r>
            <a:r>
              <a:rPr lang="en-IN" sz="2400" b="0" dirty="0"/>
              <a:t>())/</a:t>
            </a:r>
            <a:r>
              <a:rPr lang="en-IN" sz="2400" b="0" dirty="0" err="1"/>
              <a:t>x.std</a:t>
            </a:r>
            <a:r>
              <a:rPr lang="en-IN" sz="2400" b="0" dirty="0"/>
              <a:t>())</a:t>
            </a:r>
          </a:p>
          <a:p>
            <a:pPr marL="0" indent="0">
              <a:buNone/>
            </a:pPr>
            <a:r>
              <a:rPr lang="en-IN" sz="2400" b="0" dirty="0"/>
              <a:t>d=</a:t>
            </a:r>
            <a:r>
              <a:rPr lang="en-IN" sz="2400" b="0" dirty="0" err="1"/>
              <a:t>df</a:t>
            </a:r>
            <a:r>
              <a:rPr lang="en-IN" sz="2400" b="0" dirty="0"/>
              <a:t>['4s'].transform(lambda x: (x - </a:t>
            </a:r>
            <a:r>
              <a:rPr lang="en-IN" sz="2400" b="0" dirty="0" err="1"/>
              <a:t>x.mean</a:t>
            </a:r>
            <a:r>
              <a:rPr lang="en-IN" sz="2400" b="0" dirty="0"/>
              <a:t>())/</a:t>
            </a:r>
            <a:r>
              <a:rPr lang="en-IN" sz="2400" b="0" dirty="0" err="1"/>
              <a:t>x.std</a:t>
            </a:r>
            <a:r>
              <a:rPr lang="en-IN" sz="2400" b="0" dirty="0"/>
              <a:t>())</a:t>
            </a:r>
          </a:p>
          <a:p>
            <a:pPr marL="0" indent="0">
              <a:buNone/>
            </a:pPr>
            <a:r>
              <a:rPr lang="en-IN" sz="2400" b="0" dirty="0"/>
              <a:t>e=</a:t>
            </a:r>
            <a:r>
              <a:rPr lang="en-IN" sz="2400" b="0" dirty="0" err="1"/>
              <a:t>df</a:t>
            </a:r>
            <a:r>
              <a:rPr lang="en-IN" sz="2400" b="0" dirty="0"/>
              <a:t>['6s'].transform(lambda x: (x - </a:t>
            </a:r>
            <a:r>
              <a:rPr lang="en-IN" sz="2400" b="0" dirty="0" err="1"/>
              <a:t>x.mean</a:t>
            </a:r>
            <a:r>
              <a:rPr lang="en-IN" sz="2400" b="0" dirty="0"/>
              <a:t>())/</a:t>
            </a:r>
            <a:r>
              <a:rPr lang="en-IN" sz="2400" b="0" dirty="0" err="1"/>
              <a:t>x.std</a:t>
            </a:r>
            <a:r>
              <a:rPr lang="en-IN" sz="2400" b="0" dirty="0" smtClean="0"/>
              <a:t>())</a:t>
            </a:r>
          </a:p>
          <a:p>
            <a:pPr marL="0" indent="0">
              <a:buNone/>
            </a:pPr>
            <a:endParaRPr lang="en-IN" sz="2400" dirty="0"/>
          </a:p>
          <a:p>
            <a:pPr marL="0" indent="0">
              <a:buNone/>
            </a:pPr>
            <a:r>
              <a:rPr lang="en-IN" sz="2400" dirty="0" smtClean="0"/>
              <a:t>These statements help in scaling down all the numerical values between -1 and 1 </a:t>
            </a:r>
            <a:endParaRPr lang="en-IN" sz="2400" dirty="0"/>
          </a:p>
        </p:txBody>
      </p:sp>
    </p:spTree>
    <p:extLst>
      <p:ext uri="{BB962C8B-B14F-4D97-AF65-F5344CB8AC3E}">
        <p14:creationId xmlns:p14="http://schemas.microsoft.com/office/powerpoint/2010/main" val="565162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7C954B-6776-4FE7-A83A-F1DBD626B7BD}"/>
              </a:ext>
            </a:extLst>
          </p:cNvPr>
          <p:cNvSpPr>
            <a:spLocks noGrp="1"/>
          </p:cNvSpPr>
          <p:nvPr>
            <p:ph type="title"/>
          </p:nvPr>
        </p:nvSpPr>
        <p:spPr>
          <a:xfrm>
            <a:off x="935182" y="0"/>
            <a:ext cx="10515600" cy="1325563"/>
          </a:xfrm>
        </p:spPr>
        <p:txBody>
          <a:bodyPr/>
          <a:lstStyle/>
          <a:p>
            <a:r>
              <a:rPr lang="en-IN" dirty="0" smtClean="0"/>
              <a:t>Graph to show that the standardization was accurate</a:t>
            </a:r>
            <a:endParaRPr lang="en-IN" dirty="0"/>
          </a:p>
        </p:txBody>
      </p:sp>
      <p:pic>
        <p:nvPicPr>
          <p:cNvPr id="5" name="Content Placeholder 4">
            <a:extLst>
              <a:ext uri="{FF2B5EF4-FFF2-40B4-BE49-F238E27FC236}">
                <a16:creationId xmlns="" xmlns:a16="http://schemas.microsoft.com/office/drawing/2014/main" id="{3157CB59-931B-4660-86CB-92BDE7FA9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209" y="1309455"/>
            <a:ext cx="9357110" cy="5548545"/>
          </a:xfrm>
        </p:spPr>
      </p:pic>
    </p:spTree>
    <p:extLst>
      <p:ext uri="{BB962C8B-B14F-4D97-AF65-F5344CB8AC3E}">
        <p14:creationId xmlns:p14="http://schemas.microsoft.com/office/powerpoint/2010/main" val="328075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FCA26-C0B9-4038-8847-B919A694D5AE}"/>
              </a:ext>
            </a:extLst>
          </p:cNvPr>
          <p:cNvSpPr>
            <a:spLocks noGrp="1"/>
          </p:cNvSpPr>
          <p:nvPr>
            <p:ph type="title"/>
          </p:nvPr>
        </p:nvSpPr>
        <p:spPr>
          <a:xfrm>
            <a:off x="722790" y="2675731"/>
            <a:ext cx="10515600" cy="1325563"/>
          </a:xfrm>
        </p:spPr>
        <p:txBody>
          <a:bodyPr/>
          <a:lstStyle/>
          <a:p>
            <a:r>
              <a:rPr lang="en-IN" dirty="0"/>
              <a:t>                                </a:t>
            </a:r>
            <a:r>
              <a:rPr lang="en-IN" dirty="0" smtClean="0"/>
              <a:t>data visualisation</a:t>
            </a:r>
            <a:endParaRPr lang="en-IN" dirty="0"/>
          </a:p>
        </p:txBody>
      </p:sp>
      <p:sp>
        <p:nvSpPr>
          <p:cNvPr id="3" name="Content Placeholder 2">
            <a:extLst>
              <a:ext uri="{FF2B5EF4-FFF2-40B4-BE49-F238E27FC236}">
                <a16:creationId xmlns="" xmlns:a16="http://schemas.microsoft.com/office/drawing/2014/main" id="{8A42A6E3-4050-4AA5-BADB-1ABCB8FF4F2E}"/>
              </a:ext>
            </a:extLst>
          </p:cNvPr>
          <p:cNvSpPr>
            <a:spLocks noGrp="1"/>
          </p:cNvSpPr>
          <p:nvPr>
            <p:ph idx="1"/>
          </p:nvPr>
        </p:nvSpPr>
        <p:spPr>
          <a:xfrm>
            <a:off x="838200" y="1825625"/>
            <a:ext cx="10515600" cy="438181"/>
          </a:xfrm>
        </p:spPr>
        <p:txBody>
          <a:bodyPr/>
          <a:lstStyle/>
          <a:p>
            <a:pPr marL="0" indent="0">
              <a:buNone/>
            </a:pPr>
            <a:endParaRPr lang="en-IN" sz="1800" dirty="0"/>
          </a:p>
          <a:p>
            <a:endParaRPr lang="en-IN" sz="1800" dirty="0"/>
          </a:p>
        </p:txBody>
      </p:sp>
    </p:spTree>
    <p:extLst>
      <p:ext uri="{BB962C8B-B14F-4D97-AF65-F5344CB8AC3E}">
        <p14:creationId xmlns:p14="http://schemas.microsoft.com/office/powerpoint/2010/main" val="2423197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070B2-4090-4F0A-BA2C-22E3576A2F3B}"/>
              </a:ext>
            </a:extLst>
          </p:cNvPr>
          <p:cNvSpPr>
            <a:spLocks noGrp="1"/>
          </p:cNvSpPr>
          <p:nvPr>
            <p:ph type="title"/>
          </p:nvPr>
        </p:nvSpPr>
        <p:spPr>
          <a:xfrm>
            <a:off x="0" y="-1"/>
            <a:ext cx="12192000" cy="390617"/>
          </a:xfrm>
        </p:spPr>
        <p:txBody>
          <a:bodyPr>
            <a:normAutofit fontScale="90000"/>
          </a:bodyPr>
          <a:lstStyle/>
          <a:p>
            <a:endParaRPr lang="en-IN" dirty="0"/>
          </a:p>
        </p:txBody>
      </p:sp>
      <p:pic>
        <p:nvPicPr>
          <p:cNvPr id="5" name="Content Placeholder 4">
            <a:extLst>
              <a:ext uri="{FF2B5EF4-FFF2-40B4-BE49-F238E27FC236}">
                <a16:creationId xmlns="" xmlns:a16="http://schemas.microsoft.com/office/drawing/2014/main" id="{97C610C2-3B6B-4841-9C34-5866587D8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987" y="600296"/>
            <a:ext cx="6878044" cy="5539677"/>
          </a:xfrm>
        </p:spPr>
      </p:pic>
    </p:spTree>
    <p:extLst>
      <p:ext uri="{BB962C8B-B14F-4D97-AF65-F5344CB8AC3E}">
        <p14:creationId xmlns:p14="http://schemas.microsoft.com/office/powerpoint/2010/main" val="2796709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7A524A-8EBE-4BAA-8104-3351887C6147}"/>
              </a:ext>
            </a:extLst>
          </p:cNvPr>
          <p:cNvSpPr>
            <a:spLocks noGrp="1"/>
          </p:cNvSpPr>
          <p:nvPr>
            <p:ph type="title"/>
          </p:nvPr>
        </p:nvSpPr>
        <p:spPr>
          <a:xfrm>
            <a:off x="394316" y="-105392"/>
            <a:ext cx="10515600" cy="1325563"/>
          </a:xfrm>
        </p:spPr>
        <p:txBody>
          <a:bodyPr/>
          <a:lstStyle/>
          <a:p>
            <a:endParaRPr lang="en-IN"/>
          </a:p>
        </p:txBody>
      </p:sp>
      <p:pic>
        <p:nvPicPr>
          <p:cNvPr id="5" name="Content Placeholder 4">
            <a:extLst>
              <a:ext uri="{FF2B5EF4-FFF2-40B4-BE49-F238E27FC236}">
                <a16:creationId xmlns="" xmlns:a16="http://schemas.microsoft.com/office/drawing/2014/main" id="{57A10556-8861-4E0C-8908-FAEBD2F31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63" y="1429305"/>
            <a:ext cx="11247437" cy="4882717"/>
          </a:xfrm>
        </p:spPr>
      </p:pic>
    </p:spTree>
    <p:extLst>
      <p:ext uri="{BB962C8B-B14F-4D97-AF65-F5344CB8AC3E}">
        <p14:creationId xmlns:p14="http://schemas.microsoft.com/office/powerpoint/2010/main" val="2752546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DFCDF-AF8F-4E2E-B3E2-5CF0E5570041}"/>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 xmlns:a16="http://schemas.microsoft.com/office/drawing/2014/main" id="{53475C39-3C16-4D8C-9E45-1D30D85D52CA}"/>
              </a:ext>
            </a:extLst>
          </p:cNvPr>
          <p:cNvSpPr>
            <a:spLocks noGrp="1"/>
          </p:cNvSpPr>
          <p:nvPr>
            <p:ph idx="1"/>
          </p:nvPr>
        </p:nvSpPr>
        <p:spPr>
          <a:xfrm>
            <a:off x="838200" y="1109709"/>
            <a:ext cx="10515600" cy="5067254"/>
          </a:xfrm>
        </p:spPr>
        <p:txBody>
          <a:bodyPr>
            <a:normAutofit/>
          </a:bodyPr>
          <a:lstStyle/>
          <a:p>
            <a:pPr>
              <a:buAutoNum type="arabicPeriod"/>
            </a:pPr>
            <a:r>
              <a:rPr lang="en-IN" b="0" dirty="0" smtClean="0"/>
              <a:t>Our project has 3 data sets </a:t>
            </a:r>
          </a:p>
          <a:p>
            <a:pPr>
              <a:buFont typeface="Arial" pitchFamily="34" charset="0"/>
              <a:buChar char="•"/>
            </a:pPr>
            <a:r>
              <a:rPr lang="en-IN" b="0" dirty="0" smtClean="0"/>
              <a:t>Batsman_Data.csv </a:t>
            </a:r>
          </a:p>
          <a:p>
            <a:pPr>
              <a:buFont typeface="Arial" pitchFamily="34" charset="0"/>
              <a:buChar char="•"/>
            </a:pPr>
            <a:r>
              <a:rPr lang="en-IN" b="0" dirty="0" smtClean="0"/>
              <a:t>Bowler_Data.csv </a:t>
            </a:r>
          </a:p>
          <a:p>
            <a:pPr>
              <a:buFont typeface="Arial" pitchFamily="34" charset="0"/>
              <a:buChar char="•"/>
            </a:pPr>
            <a:r>
              <a:rPr lang="en-IN" b="0" dirty="0" smtClean="0"/>
              <a:t>Ground_average.csv</a:t>
            </a:r>
          </a:p>
          <a:p>
            <a:pPr>
              <a:buAutoNum type="arabicPeriod" startAt="2"/>
            </a:pPr>
            <a:r>
              <a:rPr lang="en-IN" b="0" dirty="0" smtClean="0"/>
              <a:t>Total number of rows and columns </a:t>
            </a:r>
          </a:p>
          <a:p>
            <a:pPr>
              <a:buFont typeface="Arial" pitchFamily="34" charset="0"/>
              <a:buChar char="•"/>
            </a:pPr>
            <a:r>
              <a:rPr lang="en-IN" b="0" dirty="0"/>
              <a:t>Batsman_Data.csv </a:t>
            </a:r>
            <a:r>
              <a:rPr lang="en-IN" b="0" dirty="0" smtClean="0"/>
              <a:t>    11150 rows *  13 columns</a:t>
            </a:r>
          </a:p>
          <a:p>
            <a:pPr>
              <a:buFont typeface="Arial" pitchFamily="34" charset="0"/>
              <a:buChar char="•"/>
            </a:pPr>
            <a:r>
              <a:rPr lang="en-IN" b="0" dirty="0"/>
              <a:t>Bowler_Data.csv </a:t>
            </a:r>
            <a:r>
              <a:rPr lang="en-IN" b="0" dirty="0" smtClean="0"/>
              <a:t>        11150 rows * 14 columns</a:t>
            </a:r>
            <a:endParaRPr lang="en-IN" b="0" dirty="0"/>
          </a:p>
          <a:p>
            <a:pPr>
              <a:buFont typeface="Arial" pitchFamily="34" charset="0"/>
              <a:buChar char="•"/>
            </a:pPr>
            <a:r>
              <a:rPr lang="en-IN" b="0" dirty="0" smtClean="0"/>
              <a:t>Ground_average.csv   107 rows * 11 columns</a:t>
            </a:r>
            <a:endParaRPr lang="en-IN" b="0" dirty="0"/>
          </a:p>
          <a:p>
            <a:pPr>
              <a:buFont typeface="Arial" pitchFamily="34" charset="0"/>
              <a:buChar char="•"/>
            </a:pPr>
            <a:endParaRPr lang="en-IN" b="0" dirty="0"/>
          </a:p>
          <a:p>
            <a:pPr>
              <a:buFont typeface="Arial" pitchFamily="34" charset="0"/>
              <a:buChar char="•"/>
            </a:pPr>
            <a:endParaRPr lang="en-IN" dirty="0"/>
          </a:p>
        </p:txBody>
      </p:sp>
    </p:spTree>
    <p:extLst>
      <p:ext uri="{BB962C8B-B14F-4D97-AF65-F5344CB8AC3E}">
        <p14:creationId xmlns:p14="http://schemas.microsoft.com/office/powerpoint/2010/main" val="452977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681678-2CD5-4D79-B821-4FA938A528C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BAFB6BA0-5469-450E-91ED-19429D19C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43" y="1083076"/>
            <a:ext cx="11605770" cy="5344357"/>
          </a:xfrm>
        </p:spPr>
      </p:pic>
    </p:spTree>
    <p:extLst>
      <p:ext uri="{BB962C8B-B14F-4D97-AF65-F5344CB8AC3E}">
        <p14:creationId xmlns:p14="http://schemas.microsoft.com/office/powerpoint/2010/main" val="1692585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E2D030-2BA8-4795-8553-7B828F995296}"/>
              </a:ext>
            </a:extLst>
          </p:cNvPr>
          <p:cNvSpPr>
            <a:spLocks noGrp="1"/>
          </p:cNvSpPr>
          <p:nvPr>
            <p:ph type="title"/>
          </p:nvPr>
        </p:nvSpPr>
        <p:spPr/>
        <p:txBody>
          <a:bodyPr/>
          <a:lstStyle/>
          <a:p>
            <a:endParaRPr lang="en-IN"/>
          </a:p>
        </p:txBody>
      </p:sp>
      <p:pic>
        <p:nvPicPr>
          <p:cNvPr id="9" name="Content Placeholder 8">
            <a:extLst>
              <a:ext uri="{FF2B5EF4-FFF2-40B4-BE49-F238E27FC236}">
                <a16:creationId xmlns="" xmlns:a16="http://schemas.microsoft.com/office/drawing/2014/main" id="{81956ADC-E2B0-455D-97FB-171EFF94C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216" y="688009"/>
            <a:ext cx="6356411" cy="5481982"/>
          </a:xfrm>
        </p:spPr>
      </p:pic>
    </p:spTree>
    <p:extLst>
      <p:ext uri="{BB962C8B-B14F-4D97-AF65-F5344CB8AC3E}">
        <p14:creationId xmlns:p14="http://schemas.microsoft.com/office/powerpoint/2010/main" val="1627325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6271F1-04D7-41F9-A660-F1974681F34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8B9D5E0E-DCF8-4FE7-903B-ACA81CA79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9126" y="1100138"/>
            <a:ext cx="3903910" cy="3579812"/>
          </a:xfrm>
        </p:spPr>
      </p:pic>
    </p:spTree>
    <p:extLst>
      <p:ext uri="{BB962C8B-B14F-4D97-AF65-F5344CB8AC3E}">
        <p14:creationId xmlns:p14="http://schemas.microsoft.com/office/powerpoint/2010/main" val="3870943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2" descr="C:\Users\vishw\Desktop\downloadg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34" y="166254"/>
            <a:ext cx="10560002" cy="658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082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vishw\Desktop\downloadg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1" y="290945"/>
            <a:ext cx="11742273" cy="637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712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vishw\Desktop\downloadg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60" y="831272"/>
            <a:ext cx="10585868" cy="584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107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C:\Users\vishw\Desktop\downloadg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485" y="761999"/>
            <a:ext cx="10399698" cy="588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507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4080D-2275-48AF-804B-07C17E4CDF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002BB4B9-6B06-4A46-B10C-E76506D97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54" y="79899"/>
            <a:ext cx="11976546" cy="6613864"/>
          </a:xfrm>
        </p:spPr>
      </p:pic>
    </p:spTree>
    <p:extLst>
      <p:ext uri="{BB962C8B-B14F-4D97-AF65-F5344CB8AC3E}">
        <p14:creationId xmlns:p14="http://schemas.microsoft.com/office/powerpoint/2010/main" val="1350050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Hypothesis Test </a:t>
            </a:r>
            <a:endParaRPr lang="en-IN" sz="4000"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IN" sz="2400" b="0" dirty="0" smtClean="0"/>
              <a:t>The statistical test presented here is to analyse the relationship between economy rates in </a:t>
            </a:r>
            <a:r>
              <a:rPr lang="en-IN" sz="2400" b="0" dirty="0" err="1" smtClean="0"/>
              <a:t>odi’s</a:t>
            </a:r>
            <a:r>
              <a:rPr lang="en-IN" sz="2400" b="0" dirty="0" smtClean="0"/>
              <a:t> fast bowlers and slow bowlers in their respective matches.</a:t>
            </a:r>
          </a:p>
          <a:p>
            <a:r>
              <a:rPr lang="en-IN" sz="2400" b="0" dirty="0" smtClean="0"/>
              <a:t>2.   In the sample we have taken one fast bowler and one slow bowler from each team. We have taken a pair(</a:t>
            </a:r>
            <a:r>
              <a:rPr lang="en-IN" sz="2400" b="0" dirty="0" err="1" smtClean="0"/>
              <a:t>fastbowler,slowbowler</a:t>
            </a:r>
            <a:r>
              <a:rPr lang="en-IN" sz="2400" b="0" dirty="0" smtClean="0"/>
              <a:t>) from 3 different countries and made two lists where one has economy of fast bowlers while the other has economies of slow bowlers(spinners)</a:t>
            </a:r>
          </a:p>
          <a:p>
            <a:endParaRPr lang="en-IN" sz="2400" b="0" dirty="0"/>
          </a:p>
          <a:p>
            <a:r>
              <a:rPr lang="en-IN" sz="2400" b="0" dirty="0" smtClean="0"/>
              <a:t>Null Hypothesis : Average Economy of  the fast bowler and slow bowler are equal</a:t>
            </a:r>
          </a:p>
          <a:p>
            <a:r>
              <a:rPr lang="en-IN" sz="2400" b="0" dirty="0" smtClean="0"/>
              <a:t>Alternative hypothesis: Average Economy </a:t>
            </a:r>
            <a:r>
              <a:rPr lang="en-IN" sz="2400" b="0" dirty="0"/>
              <a:t>of  the fast bowler and slow bowler </a:t>
            </a:r>
            <a:r>
              <a:rPr lang="en-IN" sz="2400" b="0" dirty="0" smtClean="0"/>
              <a:t>are not  </a:t>
            </a:r>
            <a:r>
              <a:rPr lang="en-IN" sz="2400" b="0" dirty="0"/>
              <a:t>equal</a:t>
            </a:r>
          </a:p>
          <a:p>
            <a:endParaRPr lang="en-IN" dirty="0"/>
          </a:p>
        </p:txBody>
      </p:sp>
    </p:spTree>
    <p:extLst>
      <p:ext uri="{BB962C8B-B14F-4D97-AF65-F5344CB8AC3E}">
        <p14:creationId xmlns:p14="http://schemas.microsoft.com/office/powerpoint/2010/main" val="1379635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ED2985-F5C0-4849-BBF1-EA8F968260B7}"/>
              </a:ext>
            </a:extLst>
          </p:cNvPr>
          <p:cNvSpPr>
            <a:spLocks noGrp="1"/>
          </p:cNvSpPr>
          <p:nvPr>
            <p:ph type="title"/>
          </p:nvPr>
        </p:nvSpPr>
        <p:spPr/>
        <p:txBody>
          <a:bodyPr/>
          <a:lstStyle/>
          <a:p>
            <a:r>
              <a:rPr lang="en-IN" dirty="0"/>
              <a:t>Hypothesis testing</a:t>
            </a:r>
          </a:p>
        </p:txBody>
      </p:sp>
      <p:sp>
        <p:nvSpPr>
          <p:cNvPr id="3" name="Content Placeholder 2">
            <a:extLst>
              <a:ext uri="{FF2B5EF4-FFF2-40B4-BE49-F238E27FC236}">
                <a16:creationId xmlns="" xmlns:a16="http://schemas.microsoft.com/office/drawing/2014/main" id="{7A422282-2672-45DB-AA08-F2ECB1DB19D0}"/>
              </a:ext>
            </a:extLst>
          </p:cNvPr>
          <p:cNvSpPr>
            <a:spLocks noGrp="1"/>
          </p:cNvSpPr>
          <p:nvPr>
            <p:ph idx="1"/>
          </p:nvPr>
        </p:nvSpPr>
        <p:spPr/>
        <p:txBody>
          <a:bodyPr/>
          <a:lstStyle/>
          <a:p>
            <a:r>
              <a:rPr lang="en-IN" sz="2800" dirty="0"/>
              <a:t>Ho= The </a:t>
            </a:r>
            <a:r>
              <a:rPr lang="en-IN" sz="2800" dirty="0" smtClean="0"/>
              <a:t>average economy </a:t>
            </a:r>
            <a:r>
              <a:rPr lang="en-IN" sz="2800" dirty="0"/>
              <a:t>rate of fast and slow bowlers are equal.</a:t>
            </a:r>
          </a:p>
          <a:p>
            <a:r>
              <a:rPr lang="en-IN" sz="2800" dirty="0"/>
              <a:t>H1= The </a:t>
            </a:r>
            <a:r>
              <a:rPr lang="en-IN" sz="2800" dirty="0" smtClean="0"/>
              <a:t>average economy </a:t>
            </a:r>
            <a:r>
              <a:rPr lang="en-IN" sz="2800" dirty="0"/>
              <a:t>rate of fast and slow bowlers are not equal.</a:t>
            </a:r>
          </a:p>
          <a:p>
            <a:pPr marL="0" indent="0">
              <a:buNone/>
            </a:pPr>
            <a:r>
              <a:rPr lang="en-IN" dirty="0"/>
              <a:t>                </a:t>
            </a:r>
          </a:p>
          <a:p>
            <a:pPr marL="0" indent="0">
              <a:buNone/>
            </a:pPr>
            <a:r>
              <a:rPr lang="en-IN" dirty="0"/>
              <a:t>                         </a:t>
            </a:r>
          </a:p>
        </p:txBody>
      </p:sp>
      <p:graphicFrame>
        <p:nvGraphicFramePr>
          <p:cNvPr id="8" name="Table 8">
            <a:extLst>
              <a:ext uri="{FF2B5EF4-FFF2-40B4-BE49-F238E27FC236}">
                <a16:creationId xmlns="" xmlns:a16="http://schemas.microsoft.com/office/drawing/2014/main" id="{FEFE2821-EFED-4811-A53D-BDF5FA65A505}"/>
              </a:ext>
            </a:extLst>
          </p:cNvPr>
          <p:cNvGraphicFramePr>
            <a:graphicFrameLocks noGrp="1"/>
          </p:cNvGraphicFramePr>
          <p:nvPr>
            <p:extLst>
              <p:ext uri="{D42A27DB-BD31-4B8C-83A1-F6EECF244321}">
                <p14:modId xmlns:p14="http://schemas.microsoft.com/office/powerpoint/2010/main" val="973688856"/>
              </p:ext>
            </p:extLst>
          </p:nvPr>
        </p:nvGraphicFramePr>
        <p:xfrm>
          <a:off x="1845569" y="367593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255853200"/>
                    </a:ext>
                  </a:extLst>
                </a:gridCol>
                <a:gridCol w="4064000">
                  <a:extLst>
                    <a:ext uri="{9D8B030D-6E8A-4147-A177-3AD203B41FA5}">
                      <a16:colId xmlns="" xmlns:a16="http://schemas.microsoft.com/office/drawing/2014/main" val="4242460577"/>
                    </a:ext>
                  </a:extLst>
                </a:gridCol>
              </a:tblGrid>
              <a:tr h="370840">
                <a:tc>
                  <a:txBody>
                    <a:bodyPr/>
                    <a:lstStyle/>
                    <a:p>
                      <a:r>
                        <a:rPr lang="en-IN" dirty="0"/>
                        <a:t>FAST bowler</a:t>
                      </a:r>
                    </a:p>
                  </a:txBody>
                  <a:tcPr/>
                </a:tc>
                <a:tc>
                  <a:txBody>
                    <a:bodyPr/>
                    <a:lstStyle/>
                    <a:p>
                      <a:r>
                        <a:rPr lang="en-IN" dirty="0"/>
                        <a:t>SLOW bowler</a:t>
                      </a:r>
                    </a:p>
                  </a:txBody>
                  <a:tcPr/>
                </a:tc>
                <a:extLst>
                  <a:ext uri="{0D108BD9-81ED-4DB2-BD59-A6C34878D82A}">
                    <a16:rowId xmlns="" xmlns:a16="http://schemas.microsoft.com/office/drawing/2014/main" val="795147141"/>
                  </a:ext>
                </a:extLst>
              </a:tr>
              <a:tr h="370840">
                <a:tc>
                  <a:txBody>
                    <a:bodyPr/>
                    <a:lstStyle/>
                    <a:p>
                      <a:r>
                        <a:rPr lang="en-IN" dirty="0"/>
                        <a:t>Mean= 4.959422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Mean= </a:t>
                      </a:r>
                      <a:r>
                        <a:rPr lang="en-IN" dirty="0" smtClean="0">
                          <a:effectLst/>
                        </a:rPr>
                        <a:t>5.244649</a:t>
                      </a:r>
                    </a:p>
                  </a:txBody>
                  <a:tcPr/>
                </a:tc>
                <a:extLst>
                  <a:ext uri="{0D108BD9-81ED-4DB2-BD59-A6C34878D82A}">
                    <a16:rowId xmlns="" xmlns:a16="http://schemas.microsoft.com/office/drawing/2014/main" val="3047698368"/>
                  </a:ext>
                </a:extLst>
              </a:tr>
              <a:tr h="370840">
                <a:tc>
                  <a:txBody>
                    <a:bodyPr/>
                    <a:lstStyle/>
                    <a:p>
                      <a:r>
                        <a:rPr lang="en-IN" dirty="0"/>
                        <a:t>S.D= 0.897361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S.D= 0.770731</a:t>
                      </a:r>
                    </a:p>
                  </a:txBody>
                  <a:tcPr/>
                </a:tc>
                <a:extLst>
                  <a:ext uri="{0D108BD9-81ED-4DB2-BD59-A6C34878D82A}">
                    <a16:rowId xmlns="" xmlns:a16="http://schemas.microsoft.com/office/drawing/2014/main" val="983775035"/>
                  </a:ext>
                </a:extLst>
              </a:tr>
              <a:tr h="370840">
                <a:tc>
                  <a:txBody>
                    <a:bodyPr/>
                    <a:lstStyle/>
                    <a:p>
                      <a:r>
                        <a:rPr lang="en-IN" dirty="0"/>
                        <a:t>MIN=3.120000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MIN=3.250000</a:t>
                      </a:r>
                    </a:p>
                  </a:txBody>
                  <a:tcPr/>
                </a:tc>
                <a:extLst>
                  <a:ext uri="{0D108BD9-81ED-4DB2-BD59-A6C34878D82A}">
                    <a16:rowId xmlns="" xmlns:a16="http://schemas.microsoft.com/office/drawing/2014/main" val="2492572244"/>
                  </a:ext>
                </a:extLst>
              </a:tr>
              <a:tr h="370840">
                <a:tc>
                  <a:txBody>
                    <a:bodyPr/>
                    <a:lstStyle/>
                    <a:p>
                      <a:r>
                        <a:rPr lang="en-IN" dirty="0"/>
                        <a:t>MAX=6.537500</a:t>
                      </a:r>
                    </a:p>
                  </a:txBody>
                  <a:tcPr/>
                </a:tc>
                <a:tc>
                  <a:txBody>
                    <a:bodyPr/>
                    <a:lstStyle/>
                    <a:p>
                      <a:r>
                        <a:rPr lang="en-IN" dirty="0"/>
                        <a:t>MAX=6.225556</a:t>
                      </a:r>
                    </a:p>
                  </a:txBody>
                  <a:tcPr/>
                </a:tc>
                <a:extLst>
                  <a:ext uri="{0D108BD9-81ED-4DB2-BD59-A6C34878D82A}">
                    <a16:rowId xmlns="" xmlns:a16="http://schemas.microsoft.com/office/drawing/2014/main" val="743229449"/>
                  </a:ext>
                </a:extLst>
              </a:tr>
            </a:tbl>
          </a:graphicData>
        </a:graphic>
      </p:graphicFrame>
    </p:spTree>
    <p:extLst>
      <p:ext uri="{BB962C8B-B14F-4D97-AF65-F5344CB8AC3E}">
        <p14:creationId xmlns:p14="http://schemas.microsoft.com/office/powerpoint/2010/main" val="43315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20EFC3-C76D-4949-9E55-110805264210}"/>
              </a:ext>
            </a:extLst>
          </p:cNvPr>
          <p:cNvSpPr>
            <a:spLocks noGrp="1"/>
          </p:cNvSpPr>
          <p:nvPr>
            <p:ph type="title"/>
          </p:nvPr>
        </p:nvSpPr>
        <p:spPr>
          <a:xfrm>
            <a:off x="5059681" y="2291542"/>
            <a:ext cx="10027920" cy="548640"/>
          </a:xfrm>
        </p:spPr>
        <p:txBody>
          <a:bodyPr/>
          <a:lstStyle/>
          <a:p>
            <a:r>
              <a:rPr lang="en-IN" dirty="0"/>
              <a:t>BATSMAN:</a:t>
            </a:r>
          </a:p>
        </p:txBody>
      </p:sp>
      <p:sp>
        <p:nvSpPr>
          <p:cNvPr id="3" name="Content Placeholder 2">
            <a:extLst>
              <a:ext uri="{FF2B5EF4-FFF2-40B4-BE49-F238E27FC236}">
                <a16:creationId xmlns="" xmlns:a16="http://schemas.microsoft.com/office/drawing/2014/main" id="{1CB8D227-1274-4C17-981A-07C23A2EBA39}"/>
              </a:ext>
            </a:extLst>
          </p:cNvPr>
          <p:cNvSpPr>
            <a:spLocks noGrp="1"/>
          </p:cNvSpPr>
          <p:nvPr>
            <p:ph idx="1"/>
          </p:nvPr>
        </p:nvSpPr>
        <p:spPr/>
        <p:txBody>
          <a:bodyPr/>
          <a:lstStyle/>
          <a:p>
            <a:pPr marL="457200" indent="-457200">
              <a:buAutoNum type="arabicPeriod"/>
            </a:pPr>
            <a:endParaRPr lang="en-IN" sz="2400" dirty="0"/>
          </a:p>
        </p:txBody>
      </p:sp>
    </p:spTree>
    <p:extLst>
      <p:ext uri="{BB962C8B-B14F-4D97-AF65-F5344CB8AC3E}">
        <p14:creationId xmlns:p14="http://schemas.microsoft.com/office/powerpoint/2010/main" val="1651315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Testing for equality of average ECONOMY RATES </a:t>
            </a:r>
            <a:endParaRPr lang="en-IN" sz="2400" dirty="0" smtClean="0"/>
          </a:p>
          <a:p>
            <a:pPr>
              <a:buAutoNum type="arabicPeriod"/>
            </a:pPr>
            <a:endParaRPr lang="en-IN" b="0" dirty="0" smtClean="0"/>
          </a:p>
          <a:p>
            <a:pPr>
              <a:buAutoNum type="arabicPeriod"/>
            </a:pPr>
            <a:endParaRPr lang="en-IN" b="0" dirty="0"/>
          </a:p>
          <a:p>
            <a:pPr>
              <a:buAutoNum type="arabicPeriod"/>
            </a:pPr>
            <a:endParaRPr lang="en-IN" b="0" dirty="0" smtClean="0"/>
          </a:p>
          <a:p>
            <a:pPr>
              <a:buAutoNum type="arabicPeriod"/>
            </a:pPr>
            <a:r>
              <a:rPr lang="en-IN" b="0" dirty="0" smtClean="0"/>
              <a:t>Sample size of  the fast bowler and slow bowler is 24.</a:t>
            </a:r>
          </a:p>
          <a:p>
            <a:pPr>
              <a:buAutoNum type="arabicPeriod"/>
            </a:pPr>
            <a:r>
              <a:rPr lang="en-IN" dirty="0" smtClean="0"/>
              <a:t>T test </a:t>
            </a:r>
            <a:r>
              <a:rPr lang="en-IN" b="0" dirty="0" smtClean="0"/>
              <a:t>will be used since the sample size is less than 30</a:t>
            </a:r>
          </a:p>
          <a:p>
            <a:pPr marL="0" indent="0"/>
            <a:endParaRPr lang="en-IN" sz="1800" dirty="0"/>
          </a:p>
        </p:txBody>
      </p:sp>
      <p:graphicFrame>
        <p:nvGraphicFramePr>
          <p:cNvPr id="5" name="Table 4"/>
          <p:cNvGraphicFramePr>
            <a:graphicFrameLocks noGrp="1"/>
          </p:cNvGraphicFramePr>
          <p:nvPr>
            <p:extLst>
              <p:ext uri="{D42A27DB-BD31-4B8C-83A1-F6EECF244321}">
                <p14:modId xmlns:p14="http://schemas.microsoft.com/office/powerpoint/2010/main" val="1500023525"/>
              </p:ext>
            </p:extLst>
          </p:nvPr>
        </p:nvGraphicFramePr>
        <p:xfrm>
          <a:off x="6851073" y="1109849"/>
          <a:ext cx="5008418" cy="3642259"/>
        </p:xfrm>
        <a:graphic>
          <a:graphicData uri="http://schemas.openxmlformats.org/drawingml/2006/table">
            <a:tbl>
              <a:tblPr/>
              <a:tblGrid>
                <a:gridCol w="1507837"/>
                <a:gridCol w="1507837"/>
                <a:gridCol w="1992744"/>
              </a:tblGrid>
              <a:tr h="653739">
                <a:tc>
                  <a:txBody>
                    <a:bodyPr/>
                    <a:lstStyle/>
                    <a:p>
                      <a:pPr algn="r" fontAlgn="ctr"/>
                      <a:r>
                        <a:rPr lang="en-IN" b="1" dirty="0">
                          <a:effectLst/>
                        </a:rPr>
                        <a:t/>
                      </a:r>
                      <a:br>
                        <a:rPr lang="en-IN" b="1" dirty="0">
                          <a:effectLst/>
                        </a:rPr>
                      </a:br>
                      <a:endParaRPr lang="en-IN" b="1" dirty="0">
                        <a:effectLst/>
                      </a:endParaRPr>
                    </a:p>
                  </a:txBody>
                  <a:tcPr anchor="ctr">
                    <a:lnL>
                      <a:noFill/>
                    </a:lnL>
                    <a:lnR>
                      <a:noFill/>
                    </a:lnR>
                    <a:lnT>
                      <a:noFill/>
                    </a:lnT>
                    <a:lnB>
                      <a:noFill/>
                    </a:lnB>
                  </a:tcPr>
                </a:tc>
                <a:tc>
                  <a:txBody>
                    <a:bodyPr/>
                    <a:lstStyle/>
                    <a:p>
                      <a:pPr algn="r" fontAlgn="ctr"/>
                      <a:r>
                        <a:rPr lang="en-IN" b="0" dirty="0" err="1" smtClean="0">
                          <a:effectLst/>
                        </a:rPr>
                        <a:t>FastBowlers</a:t>
                      </a:r>
                      <a:endParaRPr lang="en-IN" b="0" dirty="0">
                        <a:effectLst/>
                      </a:endParaRPr>
                    </a:p>
                  </a:txBody>
                  <a:tcPr anchor="ctr">
                    <a:lnL>
                      <a:noFill/>
                    </a:lnL>
                    <a:lnR>
                      <a:noFill/>
                    </a:lnR>
                    <a:lnT>
                      <a:noFill/>
                    </a:lnT>
                    <a:lnB>
                      <a:noFill/>
                    </a:lnB>
                  </a:tcPr>
                </a:tc>
                <a:tc>
                  <a:txBody>
                    <a:bodyPr/>
                    <a:lstStyle/>
                    <a:p>
                      <a:r>
                        <a:rPr lang="en-IN" dirty="0" smtClean="0"/>
                        <a:t>Slow Bowlers</a:t>
                      </a:r>
                      <a:endParaRPr lang="en-IN" dirty="0"/>
                    </a:p>
                  </a:txBody>
                  <a:tcPr>
                    <a:lnL>
                      <a:noFill/>
                    </a:lnL>
                  </a:tcPr>
                </a:tc>
              </a:tr>
              <a:tr h="373565">
                <a:tc>
                  <a:txBody>
                    <a:bodyPr/>
                    <a:lstStyle/>
                    <a:p>
                      <a:pPr algn="r" fontAlgn="ctr"/>
                      <a:r>
                        <a:rPr lang="en-IN">
                          <a:effectLst/>
                        </a:rPr>
                        <a:t>count</a:t>
                      </a:r>
                    </a:p>
                  </a:txBody>
                  <a:tcPr anchor="ctr">
                    <a:lnL>
                      <a:noFill/>
                    </a:lnL>
                    <a:lnR>
                      <a:noFill/>
                    </a:lnR>
                    <a:lnT>
                      <a:noFill/>
                    </a:lnT>
                    <a:lnB>
                      <a:noFill/>
                    </a:lnB>
                    <a:solidFill>
                      <a:srgbClr val="F5F5F5"/>
                    </a:solidFill>
                  </a:tcPr>
                </a:tc>
                <a:tc>
                  <a:txBody>
                    <a:bodyPr/>
                    <a:lstStyle/>
                    <a:p>
                      <a:pPr algn="r" fontAlgn="ctr"/>
                      <a:r>
                        <a:rPr lang="en-IN">
                          <a:effectLst/>
                        </a:rPr>
                        <a:t>24.000000</a:t>
                      </a:r>
                    </a:p>
                  </a:txBody>
                  <a:tcPr anchor="ctr">
                    <a:lnL>
                      <a:noFill/>
                    </a:lnL>
                    <a:lnR>
                      <a:noFill/>
                    </a:lnR>
                    <a:lnT>
                      <a:noFill/>
                    </a:lnT>
                    <a:lnB>
                      <a:noFill/>
                    </a:lnB>
                    <a:solidFill>
                      <a:srgbClr val="F5F5F5"/>
                    </a:solidFill>
                  </a:tcPr>
                </a:tc>
                <a:tc>
                  <a:txBody>
                    <a:bodyPr/>
                    <a:lstStyle/>
                    <a:p>
                      <a:pPr algn="r" fontAlgn="ctr"/>
                      <a:r>
                        <a:rPr lang="en-IN">
                          <a:effectLst/>
                        </a:rPr>
                        <a:t>24.000000</a:t>
                      </a:r>
                    </a:p>
                  </a:txBody>
                  <a:tcPr anchor="ctr">
                    <a:lnL>
                      <a:noFill/>
                    </a:lnL>
                    <a:lnR>
                      <a:noFill/>
                    </a:lnR>
                    <a:lnB>
                      <a:noFill/>
                    </a:lnB>
                    <a:solidFill>
                      <a:srgbClr val="F5F5F5"/>
                    </a:solidFill>
                  </a:tcPr>
                </a:tc>
              </a:tr>
              <a:tr h="373565">
                <a:tc>
                  <a:txBody>
                    <a:bodyPr/>
                    <a:lstStyle/>
                    <a:p>
                      <a:pPr algn="r" fontAlgn="ctr"/>
                      <a:r>
                        <a:rPr lang="en-IN">
                          <a:effectLst/>
                        </a:rPr>
                        <a:t>mean</a:t>
                      </a:r>
                    </a:p>
                  </a:txBody>
                  <a:tcPr anchor="ctr">
                    <a:lnL>
                      <a:noFill/>
                    </a:lnL>
                    <a:lnR>
                      <a:noFill/>
                    </a:lnR>
                    <a:lnT>
                      <a:noFill/>
                    </a:lnT>
                    <a:lnB>
                      <a:noFill/>
                    </a:lnB>
                  </a:tcPr>
                </a:tc>
                <a:tc>
                  <a:txBody>
                    <a:bodyPr/>
                    <a:lstStyle/>
                    <a:p>
                      <a:pPr algn="r" fontAlgn="ctr"/>
                      <a:r>
                        <a:rPr lang="en-IN">
                          <a:effectLst/>
                        </a:rPr>
                        <a:t>4.959422</a:t>
                      </a:r>
                    </a:p>
                  </a:txBody>
                  <a:tcPr anchor="ctr">
                    <a:lnL>
                      <a:noFill/>
                    </a:lnL>
                    <a:lnR>
                      <a:noFill/>
                    </a:lnR>
                    <a:lnT>
                      <a:noFill/>
                    </a:lnT>
                    <a:lnB>
                      <a:noFill/>
                    </a:lnB>
                  </a:tcPr>
                </a:tc>
                <a:tc>
                  <a:txBody>
                    <a:bodyPr/>
                    <a:lstStyle/>
                    <a:p>
                      <a:pPr algn="r" fontAlgn="ctr"/>
                      <a:r>
                        <a:rPr lang="en-IN" dirty="0">
                          <a:effectLst/>
                        </a:rPr>
                        <a:t>5.244649</a:t>
                      </a:r>
                    </a:p>
                  </a:txBody>
                  <a:tcPr anchor="ctr">
                    <a:lnL>
                      <a:noFill/>
                    </a:lnL>
                    <a:lnR>
                      <a:noFill/>
                    </a:lnR>
                    <a:lnT>
                      <a:noFill/>
                    </a:lnT>
                    <a:lnB>
                      <a:noFill/>
                    </a:lnB>
                  </a:tcPr>
                </a:tc>
              </a:tr>
              <a:tr h="373565">
                <a:tc>
                  <a:txBody>
                    <a:bodyPr/>
                    <a:lstStyle/>
                    <a:p>
                      <a:pPr algn="r" fontAlgn="ctr"/>
                      <a:r>
                        <a:rPr lang="en-IN">
                          <a:effectLst/>
                        </a:rPr>
                        <a:t>std</a:t>
                      </a:r>
                    </a:p>
                  </a:txBody>
                  <a:tcPr anchor="ctr">
                    <a:lnL>
                      <a:noFill/>
                    </a:lnL>
                    <a:lnR>
                      <a:noFill/>
                    </a:lnR>
                    <a:lnT>
                      <a:noFill/>
                    </a:lnT>
                    <a:lnB>
                      <a:noFill/>
                    </a:lnB>
                    <a:solidFill>
                      <a:srgbClr val="F5F5F5"/>
                    </a:solidFill>
                  </a:tcPr>
                </a:tc>
                <a:tc>
                  <a:txBody>
                    <a:bodyPr/>
                    <a:lstStyle/>
                    <a:p>
                      <a:pPr algn="r" fontAlgn="ctr"/>
                      <a:r>
                        <a:rPr lang="en-IN">
                          <a:effectLst/>
                        </a:rPr>
                        <a:t>0.897261</a:t>
                      </a:r>
                    </a:p>
                  </a:txBody>
                  <a:tcPr anchor="ctr">
                    <a:lnL>
                      <a:noFill/>
                    </a:lnL>
                    <a:lnR>
                      <a:noFill/>
                    </a:lnR>
                    <a:lnT>
                      <a:noFill/>
                    </a:lnT>
                    <a:lnB>
                      <a:noFill/>
                    </a:lnB>
                    <a:solidFill>
                      <a:srgbClr val="F5F5F5"/>
                    </a:solidFill>
                  </a:tcPr>
                </a:tc>
                <a:tc>
                  <a:txBody>
                    <a:bodyPr/>
                    <a:lstStyle/>
                    <a:p>
                      <a:pPr algn="r" fontAlgn="ctr"/>
                      <a:r>
                        <a:rPr lang="en-IN">
                          <a:effectLst/>
                        </a:rPr>
                        <a:t>0.770731</a:t>
                      </a:r>
                    </a:p>
                  </a:txBody>
                  <a:tcPr anchor="ctr">
                    <a:lnL>
                      <a:noFill/>
                    </a:lnL>
                    <a:lnR>
                      <a:noFill/>
                    </a:lnR>
                    <a:lnT>
                      <a:noFill/>
                    </a:lnT>
                    <a:lnB>
                      <a:noFill/>
                    </a:lnB>
                    <a:solidFill>
                      <a:srgbClr val="F5F5F5"/>
                    </a:solidFill>
                  </a:tcPr>
                </a:tc>
              </a:tr>
              <a:tr h="373565">
                <a:tc>
                  <a:txBody>
                    <a:bodyPr/>
                    <a:lstStyle/>
                    <a:p>
                      <a:pPr algn="r" fontAlgn="ctr"/>
                      <a:r>
                        <a:rPr lang="en-IN">
                          <a:effectLst/>
                        </a:rPr>
                        <a:t>min</a:t>
                      </a:r>
                    </a:p>
                  </a:txBody>
                  <a:tcPr anchor="ctr">
                    <a:lnL>
                      <a:noFill/>
                    </a:lnL>
                    <a:lnR>
                      <a:noFill/>
                    </a:lnR>
                    <a:lnT>
                      <a:noFill/>
                    </a:lnT>
                    <a:lnB>
                      <a:noFill/>
                    </a:lnB>
                  </a:tcPr>
                </a:tc>
                <a:tc>
                  <a:txBody>
                    <a:bodyPr/>
                    <a:lstStyle/>
                    <a:p>
                      <a:pPr algn="r" fontAlgn="ctr"/>
                      <a:r>
                        <a:rPr lang="en-IN">
                          <a:effectLst/>
                        </a:rPr>
                        <a:t>3.120000</a:t>
                      </a:r>
                    </a:p>
                  </a:txBody>
                  <a:tcPr anchor="ctr">
                    <a:lnL>
                      <a:noFill/>
                    </a:lnL>
                    <a:lnR>
                      <a:noFill/>
                    </a:lnR>
                    <a:lnT>
                      <a:noFill/>
                    </a:lnT>
                    <a:lnB>
                      <a:noFill/>
                    </a:lnB>
                  </a:tcPr>
                </a:tc>
                <a:tc>
                  <a:txBody>
                    <a:bodyPr/>
                    <a:lstStyle/>
                    <a:p>
                      <a:pPr algn="r" fontAlgn="ctr"/>
                      <a:r>
                        <a:rPr lang="en-IN">
                          <a:effectLst/>
                        </a:rPr>
                        <a:t>3.250000</a:t>
                      </a:r>
                    </a:p>
                  </a:txBody>
                  <a:tcPr anchor="ctr">
                    <a:lnL>
                      <a:noFill/>
                    </a:lnL>
                    <a:lnR>
                      <a:noFill/>
                    </a:lnR>
                    <a:lnT>
                      <a:noFill/>
                    </a:lnT>
                    <a:lnB>
                      <a:noFill/>
                    </a:lnB>
                  </a:tcPr>
                </a:tc>
              </a:tr>
              <a:tr h="373565">
                <a:tc>
                  <a:txBody>
                    <a:bodyPr/>
                    <a:lstStyle/>
                    <a:p>
                      <a:pPr algn="r" fontAlgn="ctr"/>
                      <a:r>
                        <a:rPr lang="en-IN">
                          <a:effectLst/>
                        </a:rPr>
                        <a:t>25%</a:t>
                      </a:r>
                    </a:p>
                  </a:txBody>
                  <a:tcPr anchor="ctr">
                    <a:lnL>
                      <a:noFill/>
                    </a:lnL>
                    <a:lnR>
                      <a:noFill/>
                    </a:lnR>
                    <a:lnT>
                      <a:noFill/>
                    </a:lnT>
                    <a:lnB>
                      <a:noFill/>
                    </a:lnB>
                    <a:solidFill>
                      <a:srgbClr val="F5F5F5"/>
                    </a:solidFill>
                  </a:tcPr>
                </a:tc>
                <a:tc>
                  <a:txBody>
                    <a:bodyPr/>
                    <a:lstStyle/>
                    <a:p>
                      <a:pPr algn="r" fontAlgn="ctr"/>
                      <a:r>
                        <a:rPr lang="en-IN">
                          <a:effectLst/>
                        </a:rPr>
                        <a:t>4.195278</a:t>
                      </a:r>
                    </a:p>
                  </a:txBody>
                  <a:tcPr anchor="ctr">
                    <a:lnL>
                      <a:noFill/>
                    </a:lnL>
                    <a:lnR>
                      <a:noFill/>
                    </a:lnR>
                    <a:lnT>
                      <a:noFill/>
                    </a:lnT>
                    <a:lnB>
                      <a:noFill/>
                    </a:lnB>
                    <a:solidFill>
                      <a:srgbClr val="F5F5F5"/>
                    </a:solidFill>
                  </a:tcPr>
                </a:tc>
                <a:tc>
                  <a:txBody>
                    <a:bodyPr/>
                    <a:lstStyle/>
                    <a:p>
                      <a:pPr algn="r" fontAlgn="ctr"/>
                      <a:r>
                        <a:rPr lang="en-IN">
                          <a:effectLst/>
                        </a:rPr>
                        <a:t>4.737250</a:t>
                      </a:r>
                    </a:p>
                  </a:txBody>
                  <a:tcPr anchor="ctr">
                    <a:lnL>
                      <a:noFill/>
                    </a:lnL>
                    <a:lnR>
                      <a:noFill/>
                    </a:lnR>
                    <a:lnT>
                      <a:noFill/>
                    </a:lnT>
                    <a:lnB>
                      <a:noFill/>
                    </a:lnB>
                    <a:solidFill>
                      <a:srgbClr val="F5F5F5"/>
                    </a:solidFill>
                  </a:tcPr>
                </a:tc>
              </a:tr>
              <a:tr h="373565">
                <a:tc>
                  <a:txBody>
                    <a:bodyPr/>
                    <a:lstStyle/>
                    <a:p>
                      <a:pPr algn="r" fontAlgn="ctr"/>
                      <a:r>
                        <a:rPr lang="en-IN">
                          <a:effectLst/>
                        </a:rPr>
                        <a:t>50%</a:t>
                      </a:r>
                    </a:p>
                  </a:txBody>
                  <a:tcPr anchor="ctr">
                    <a:lnL>
                      <a:noFill/>
                    </a:lnL>
                    <a:lnR>
                      <a:noFill/>
                    </a:lnR>
                    <a:lnT>
                      <a:noFill/>
                    </a:lnT>
                    <a:lnB>
                      <a:noFill/>
                    </a:lnB>
                  </a:tcPr>
                </a:tc>
                <a:tc>
                  <a:txBody>
                    <a:bodyPr/>
                    <a:lstStyle/>
                    <a:p>
                      <a:pPr algn="r" fontAlgn="ctr"/>
                      <a:r>
                        <a:rPr lang="en-IN">
                          <a:effectLst/>
                        </a:rPr>
                        <a:t>5.032500</a:t>
                      </a:r>
                    </a:p>
                  </a:txBody>
                  <a:tcPr anchor="ctr">
                    <a:lnL>
                      <a:noFill/>
                    </a:lnL>
                    <a:lnR>
                      <a:noFill/>
                    </a:lnR>
                    <a:lnT>
                      <a:noFill/>
                    </a:lnT>
                    <a:lnB>
                      <a:noFill/>
                    </a:lnB>
                  </a:tcPr>
                </a:tc>
                <a:tc>
                  <a:txBody>
                    <a:bodyPr/>
                    <a:lstStyle/>
                    <a:p>
                      <a:pPr algn="r" fontAlgn="ctr"/>
                      <a:r>
                        <a:rPr lang="en-IN">
                          <a:effectLst/>
                        </a:rPr>
                        <a:t>5.555119</a:t>
                      </a:r>
                    </a:p>
                  </a:txBody>
                  <a:tcPr anchor="ctr">
                    <a:lnL>
                      <a:noFill/>
                    </a:lnL>
                    <a:lnR>
                      <a:noFill/>
                    </a:lnR>
                    <a:lnT>
                      <a:noFill/>
                    </a:lnT>
                    <a:lnB>
                      <a:noFill/>
                    </a:lnB>
                  </a:tcPr>
                </a:tc>
              </a:tr>
              <a:tr h="373565">
                <a:tc>
                  <a:txBody>
                    <a:bodyPr/>
                    <a:lstStyle/>
                    <a:p>
                      <a:pPr algn="r" fontAlgn="ctr"/>
                      <a:r>
                        <a:rPr lang="en-IN">
                          <a:effectLst/>
                        </a:rPr>
                        <a:t>75%</a:t>
                      </a:r>
                    </a:p>
                  </a:txBody>
                  <a:tcPr anchor="ctr">
                    <a:lnL>
                      <a:noFill/>
                    </a:lnL>
                    <a:lnR>
                      <a:noFill/>
                    </a:lnR>
                    <a:lnT>
                      <a:noFill/>
                    </a:lnT>
                    <a:lnB>
                      <a:noFill/>
                    </a:lnB>
                    <a:solidFill>
                      <a:srgbClr val="F5F5F5"/>
                    </a:solidFill>
                  </a:tcPr>
                </a:tc>
                <a:tc>
                  <a:txBody>
                    <a:bodyPr/>
                    <a:lstStyle/>
                    <a:p>
                      <a:pPr algn="r" fontAlgn="ctr"/>
                      <a:r>
                        <a:rPr lang="en-IN">
                          <a:effectLst/>
                        </a:rPr>
                        <a:t>5.574353</a:t>
                      </a:r>
                    </a:p>
                  </a:txBody>
                  <a:tcPr anchor="ctr">
                    <a:lnL>
                      <a:noFill/>
                    </a:lnL>
                    <a:lnR>
                      <a:noFill/>
                    </a:lnR>
                    <a:lnT>
                      <a:noFill/>
                    </a:lnT>
                    <a:lnB>
                      <a:noFill/>
                    </a:lnB>
                    <a:solidFill>
                      <a:srgbClr val="F5F5F5"/>
                    </a:solidFill>
                  </a:tcPr>
                </a:tc>
                <a:tc>
                  <a:txBody>
                    <a:bodyPr/>
                    <a:lstStyle/>
                    <a:p>
                      <a:pPr algn="r" fontAlgn="ctr"/>
                      <a:r>
                        <a:rPr lang="en-IN">
                          <a:effectLst/>
                        </a:rPr>
                        <a:t>5.743854</a:t>
                      </a:r>
                    </a:p>
                  </a:txBody>
                  <a:tcPr anchor="ctr">
                    <a:lnL>
                      <a:noFill/>
                    </a:lnL>
                    <a:lnR>
                      <a:noFill/>
                    </a:lnR>
                    <a:lnT>
                      <a:noFill/>
                    </a:lnT>
                    <a:lnB>
                      <a:noFill/>
                    </a:lnB>
                    <a:solidFill>
                      <a:srgbClr val="F5F5F5"/>
                    </a:solidFill>
                  </a:tcPr>
                </a:tc>
              </a:tr>
              <a:tr h="373565">
                <a:tc>
                  <a:txBody>
                    <a:bodyPr/>
                    <a:lstStyle/>
                    <a:p>
                      <a:pPr algn="r" fontAlgn="ctr"/>
                      <a:r>
                        <a:rPr lang="en-IN">
                          <a:effectLst/>
                        </a:rPr>
                        <a:t>max</a:t>
                      </a:r>
                    </a:p>
                  </a:txBody>
                  <a:tcPr anchor="ctr">
                    <a:lnL>
                      <a:noFill/>
                    </a:lnL>
                    <a:lnR>
                      <a:noFill/>
                    </a:lnR>
                    <a:lnT>
                      <a:noFill/>
                    </a:lnT>
                    <a:lnB>
                      <a:noFill/>
                    </a:lnB>
                  </a:tcPr>
                </a:tc>
                <a:tc>
                  <a:txBody>
                    <a:bodyPr/>
                    <a:lstStyle/>
                    <a:p>
                      <a:pPr algn="r" fontAlgn="ctr"/>
                      <a:r>
                        <a:rPr lang="en-IN">
                          <a:effectLst/>
                        </a:rPr>
                        <a:t>6.537500</a:t>
                      </a:r>
                    </a:p>
                  </a:txBody>
                  <a:tcPr anchor="ctr">
                    <a:lnL>
                      <a:noFill/>
                    </a:lnL>
                    <a:lnR>
                      <a:noFill/>
                    </a:lnR>
                    <a:lnT>
                      <a:noFill/>
                    </a:lnT>
                    <a:lnB>
                      <a:noFill/>
                    </a:lnB>
                  </a:tcPr>
                </a:tc>
                <a:tc>
                  <a:txBody>
                    <a:bodyPr/>
                    <a:lstStyle/>
                    <a:p>
                      <a:pPr algn="r" fontAlgn="ctr"/>
                      <a:r>
                        <a:rPr lang="en-IN" dirty="0">
                          <a:effectLst/>
                        </a:rPr>
                        <a:t>6.225556</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509106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Fast Bowlers  economy data : </a:t>
            </a:r>
          </a:p>
          <a:p>
            <a:r>
              <a:rPr lang="en-IN" dirty="0"/>
              <a:t>[3.12, </a:t>
            </a:r>
            <a:r>
              <a:rPr lang="en-IN" dirty="0" smtClean="0"/>
              <a:t>5.285, 5.002, 5.371, 5.513,4.121, </a:t>
            </a:r>
            <a:r>
              <a:rPr lang="en-IN" dirty="0"/>
              <a:t>6.352307692307692, 4.22, 4.109999999999999, 5.063333333333333, 5.465, 4.743076923076923, 5.972727272727273, 5.095000000000001, 5.854285714285715, 6.5375, 4.0661538461538465, 4.109999999999999, 3.41, 5.997142857142857, 4.585714285714286, 4.67, 4.601111111111111, 5.758181818181819, 4.283846153846154, 4.544999999999999</a:t>
            </a:r>
            <a:r>
              <a:rPr lang="en-IN" dirty="0" smtClean="0"/>
              <a:t>]</a:t>
            </a:r>
          </a:p>
          <a:p>
            <a:endParaRPr lang="en-IN" dirty="0"/>
          </a:p>
          <a:p>
            <a:r>
              <a:rPr lang="en-IN" dirty="0" smtClean="0"/>
              <a:t>Slow bowlers economy data : </a:t>
            </a:r>
          </a:p>
          <a:p>
            <a:r>
              <a:rPr lang="en-IN" dirty="0"/>
              <a:t>[5.625, 3.935, 4.499999999999999, 5.74125, 4.98, 5.501666666666666, 4.2, 5.333333333333333, 5.819999999999999, 5.013333333333333, 6.225, 5.651818181818182, 5.751666666666666, 5.727777777777778, 4.6930000000000005, 4.2907692307692304, 3.25, 6.029999999999999, 5.863333333333333, 5.6625, 5.6085714285714285, 6.225555555555555, 4.752000000000001, 5.489999999999999]</a:t>
            </a:r>
          </a:p>
        </p:txBody>
      </p:sp>
    </p:spTree>
    <p:extLst>
      <p:ext uri="{BB962C8B-B14F-4D97-AF65-F5344CB8AC3E}">
        <p14:creationId xmlns:p14="http://schemas.microsoft.com/office/powerpoint/2010/main" val="40289481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sz="2400" dirty="0" smtClean="0"/>
              <a:t>Coefficient </a:t>
            </a:r>
            <a:r>
              <a:rPr lang="en-IN" sz="2400" dirty="0"/>
              <a:t>of variance :  (</a:t>
            </a:r>
            <a:r>
              <a:rPr lang="en-IN" sz="2400" dirty="0" smtClean="0"/>
              <a:t>0.177, 0.143)</a:t>
            </a:r>
          </a:p>
          <a:p>
            <a:r>
              <a:rPr lang="en-IN" sz="2400" dirty="0" smtClean="0"/>
              <a:t>Coefficient of </a:t>
            </a:r>
            <a:r>
              <a:rPr lang="en-IN" sz="2400" dirty="0" err="1" smtClean="0"/>
              <a:t>skewness</a:t>
            </a:r>
            <a:r>
              <a:rPr lang="en-IN" sz="2400" dirty="0"/>
              <a:t> : (-</a:t>
            </a:r>
            <a:r>
              <a:rPr lang="en-IN" sz="2400" dirty="0" smtClean="0"/>
              <a:t>0.0341, </a:t>
            </a:r>
            <a:r>
              <a:rPr lang="en-IN" sz="2400" dirty="0"/>
              <a:t>-</a:t>
            </a:r>
            <a:r>
              <a:rPr lang="en-IN" sz="2400" dirty="0" smtClean="0"/>
              <a:t>0.919)</a:t>
            </a:r>
          </a:p>
          <a:p>
            <a:r>
              <a:rPr lang="en-IN" sz="2400" dirty="0"/>
              <a:t>t </a:t>
            </a:r>
            <a:r>
              <a:rPr lang="en-IN" sz="2400" dirty="0" smtClean="0"/>
              <a:t>Stat = </a:t>
            </a:r>
            <a:r>
              <a:rPr lang="en-IN" sz="2400" dirty="0"/>
              <a:t>-</a:t>
            </a:r>
            <a:r>
              <a:rPr lang="en-IN" sz="2400" dirty="0" smtClean="0"/>
              <a:t>1.40</a:t>
            </a:r>
          </a:p>
          <a:p>
            <a:r>
              <a:rPr lang="en-IN" sz="2400" dirty="0"/>
              <a:t>P-value </a:t>
            </a:r>
            <a:r>
              <a:rPr lang="en-IN" sz="2400" dirty="0" smtClean="0"/>
              <a:t>= 0.17</a:t>
            </a:r>
          </a:p>
          <a:p>
            <a:r>
              <a:rPr lang="en-IN" sz="2400" dirty="0" smtClean="0"/>
              <a:t>Assuming alpha to be 0.05 </a:t>
            </a:r>
          </a:p>
          <a:p>
            <a:r>
              <a:rPr lang="en-IN" sz="2400" dirty="0" smtClean="0"/>
              <a:t>Since P-value is greater than alpha </a:t>
            </a:r>
          </a:p>
          <a:p>
            <a:r>
              <a:rPr lang="en-IN" sz="2400" dirty="0" smtClean="0"/>
              <a:t>We can say that THE NULL HYPOTHESIS IS NOT REJECTED</a:t>
            </a:r>
          </a:p>
          <a:p>
            <a:r>
              <a:rPr lang="en-IN" sz="2400" dirty="0" smtClean="0"/>
              <a:t>Therefore we can say that the average economies of the bowlers are equal.</a:t>
            </a:r>
          </a:p>
        </p:txBody>
      </p:sp>
    </p:spTree>
    <p:extLst>
      <p:ext uri="{BB962C8B-B14F-4D97-AF65-F5344CB8AC3E}">
        <p14:creationId xmlns:p14="http://schemas.microsoft.com/office/powerpoint/2010/main" val="510773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85000" lnSpcReduction="10000"/>
          </a:bodyPr>
          <a:lstStyle/>
          <a:p>
            <a:r>
              <a:rPr lang="en-IN" sz="1800" b="0" dirty="0"/>
              <a:t>1. The average economy rate of fast bowlers and slow bowlers in ODI’s are calculated as 5.18 and 4.67 respectively. It shows that there is almost no significant difference between economy rates of fast bowlers and slow bowlers. </a:t>
            </a:r>
            <a:endParaRPr lang="en-IN" sz="1800" b="0" dirty="0" smtClean="0"/>
          </a:p>
          <a:p>
            <a:endParaRPr lang="en-IN" sz="1800" b="0" dirty="0" smtClean="0"/>
          </a:p>
          <a:p>
            <a:r>
              <a:rPr lang="en-IN" sz="1800" b="0" dirty="0" smtClean="0"/>
              <a:t>2</a:t>
            </a:r>
            <a:r>
              <a:rPr lang="en-IN" sz="1800" b="0" dirty="0"/>
              <a:t>. The COEFFICIENT of VARIATION is </a:t>
            </a:r>
            <a:r>
              <a:rPr lang="en-IN" sz="1800" b="0" dirty="0" smtClean="0"/>
              <a:t>17.7% </a:t>
            </a:r>
            <a:r>
              <a:rPr lang="en-IN" sz="1800" b="0" dirty="0"/>
              <a:t>in economy rates of fast bowlers and </a:t>
            </a:r>
            <a:r>
              <a:rPr lang="en-IN" sz="1800" b="0" dirty="0" smtClean="0"/>
              <a:t>14.4% </a:t>
            </a:r>
            <a:r>
              <a:rPr lang="en-IN" sz="1800" b="0" dirty="0"/>
              <a:t>in economy rates of slow bowlers in ODI’s. It implies that the variation is high in both the economy rates of fast bowlers and slow bowlers and more importantly they are almost equal which shows that the variation in economy rates is almost similar. </a:t>
            </a:r>
            <a:endParaRPr lang="en-IN" sz="1800" b="0" dirty="0" smtClean="0"/>
          </a:p>
          <a:p>
            <a:endParaRPr lang="en-IN" sz="1800" b="0" dirty="0" smtClean="0"/>
          </a:p>
          <a:p>
            <a:r>
              <a:rPr lang="en-IN" sz="1800" b="0" dirty="0" smtClean="0"/>
              <a:t>3</a:t>
            </a:r>
            <a:r>
              <a:rPr lang="en-IN" sz="1800" b="0" dirty="0"/>
              <a:t>. </a:t>
            </a:r>
            <a:r>
              <a:rPr lang="en-IN" sz="1800" b="0" dirty="0" smtClean="0"/>
              <a:t>The </a:t>
            </a:r>
            <a:r>
              <a:rPr lang="en-IN" sz="1800" b="0" dirty="0"/>
              <a:t>coefficient of </a:t>
            </a:r>
            <a:r>
              <a:rPr lang="en-IN" sz="1800" b="0" dirty="0" err="1"/>
              <a:t>skewness</a:t>
            </a:r>
            <a:r>
              <a:rPr lang="en-IN" sz="1800" b="0" dirty="0"/>
              <a:t> in economy rates of fast bowlers and slow bowlers is </a:t>
            </a:r>
            <a:r>
              <a:rPr lang="en-IN" sz="1800" b="0" dirty="0" smtClean="0"/>
              <a:t>-0.035 </a:t>
            </a:r>
            <a:r>
              <a:rPr lang="en-IN" sz="1800" b="0" dirty="0"/>
              <a:t>and </a:t>
            </a:r>
            <a:r>
              <a:rPr lang="en-IN" sz="1800" b="0" dirty="0" smtClean="0"/>
              <a:t>-0.92 </a:t>
            </a:r>
            <a:r>
              <a:rPr lang="en-IN" sz="1800" b="0" dirty="0"/>
              <a:t>respectively. The values show that the economy rates are </a:t>
            </a:r>
            <a:r>
              <a:rPr lang="en-IN" sz="1800" b="0" dirty="0" smtClean="0"/>
              <a:t>negatively </a:t>
            </a:r>
            <a:r>
              <a:rPr lang="en-IN" sz="1800" b="0" dirty="0"/>
              <a:t>skewed for both the cases and they are approximately normal as well. </a:t>
            </a:r>
            <a:endParaRPr lang="en-IN" sz="1800" b="0" dirty="0" smtClean="0"/>
          </a:p>
          <a:p>
            <a:pPr marL="0" indent="0" algn="ctr">
              <a:buNone/>
            </a:pPr>
            <a:r>
              <a:rPr lang="en-IN" sz="4800" dirty="0" smtClean="0"/>
              <a:t>Null hypothesis is not rejected</a:t>
            </a:r>
          </a:p>
        </p:txBody>
      </p:sp>
    </p:spTree>
    <p:extLst>
      <p:ext uri="{BB962C8B-B14F-4D97-AF65-F5344CB8AC3E}">
        <p14:creationId xmlns:p14="http://schemas.microsoft.com/office/powerpoint/2010/main" val="1607467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79615"/>
            <a:ext cx="10027920" cy="548640"/>
          </a:xfrm>
        </p:spPr>
        <p:txBody>
          <a:bodyPr/>
          <a:lstStyle/>
          <a:p>
            <a:r>
              <a:rPr lang="en-IN" dirty="0" smtClean="0"/>
              <a:t>Regression</a:t>
            </a:r>
            <a:endParaRPr lang="en-IN" dirty="0"/>
          </a:p>
        </p:txBody>
      </p:sp>
      <p:sp>
        <p:nvSpPr>
          <p:cNvPr id="3" name="Content Placeholder 2"/>
          <p:cNvSpPr>
            <a:spLocks noGrp="1"/>
          </p:cNvSpPr>
          <p:nvPr>
            <p:ph idx="1"/>
          </p:nvPr>
        </p:nvSpPr>
        <p:spPr/>
        <p:txBody>
          <a:bodyPr>
            <a:normAutofit lnSpcReduction="10000"/>
          </a:bodyPr>
          <a:lstStyle/>
          <a:p>
            <a:r>
              <a:rPr lang="en-IN" sz="3200" b="0" dirty="0"/>
              <a:t>In statistical </a:t>
            </a:r>
            <a:r>
              <a:rPr lang="en-IN" sz="3200" b="0" dirty="0" err="1"/>
              <a:t>modeling</a:t>
            </a:r>
            <a:r>
              <a:rPr lang="en-IN" sz="3200" b="0" dirty="0"/>
              <a:t>, regression analysis is a set of statistical processes for estimating the relationships between a dependent variable and one or more independent </a:t>
            </a:r>
            <a:r>
              <a:rPr lang="en-IN" sz="3200" b="0" dirty="0" smtClean="0"/>
              <a:t>variables</a:t>
            </a:r>
          </a:p>
          <a:p>
            <a:r>
              <a:rPr lang="en-IN" sz="3200" b="0" dirty="0" smtClean="0"/>
              <a:t>In this project we have implemented a very simple linear regression model for </a:t>
            </a:r>
            <a:r>
              <a:rPr lang="en-IN" sz="3200" dirty="0" err="1" smtClean="0"/>
              <a:t>Virat</a:t>
            </a:r>
            <a:r>
              <a:rPr lang="en-IN" sz="3200" dirty="0" smtClean="0"/>
              <a:t> </a:t>
            </a:r>
            <a:r>
              <a:rPr lang="en-IN" sz="3200" dirty="0" err="1" smtClean="0"/>
              <a:t>Kohli’s</a:t>
            </a:r>
            <a:r>
              <a:rPr lang="en-IN" sz="3200" dirty="0" smtClean="0"/>
              <a:t> score prediction based on the number of balls faced in an inning.</a:t>
            </a:r>
          </a:p>
          <a:p>
            <a:pPr marL="0" indent="0">
              <a:buNone/>
            </a:pPr>
            <a:endParaRPr lang="en-IN" sz="1600" dirty="0"/>
          </a:p>
        </p:txBody>
      </p:sp>
    </p:spTree>
    <p:extLst>
      <p:ext uri="{BB962C8B-B14F-4D97-AF65-F5344CB8AC3E}">
        <p14:creationId xmlns:p14="http://schemas.microsoft.com/office/powerpoint/2010/main" val="900036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Linear Regression Model</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4382" y="1617446"/>
            <a:ext cx="47339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2604656"/>
            <a:ext cx="10266218" cy="2585323"/>
          </a:xfrm>
          <a:prstGeom prst="rect">
            <a:avLst/>
          </a:prstGeom>
          <a:noFill/>
        </p:spPr>
        <p:txBody>
          <a:bodyPr wrap="square" rtlCol="0">
            <a:spAutoFit/>
          </a:bodyPr>
          <a:lstStyle/>
          <a:p>
            <a:pPr fontAlgn="base"/>
            <a:r>
              <a:rPr lang="en-IN" dirty="0" smtClean="0"/>
              <a:t>When </a:t>
            </a:r>
            <a:r>
              <a:rPr lang="en-IN" dirty="0"/>
              <a:t>training the model – it fits the best line to predict the value of y for a given value of x. The model gets the best regression fit line by finding the best θ</a:t>
            </a:r>
            <a:r>
              <a:rPr lang="en-IN" baseline="-25000" dirty="0"/>
              <a:t>1</a:t>
            </a:r>
            <a:r>
              <a:rPr lang="en-IN" dirty="0"/>
              <a:t> and θ</a:t>
            </a:r>
            <a:r>
              <a:rPr lang="en-IN" baseline="-25000" dirty="0"/>
              <a:t>2</a:t>
            </a:r>
            <a:r>
              <a:rPr lang="en-IN" dirty="0"/>
              <a:t> values.</a:t>
            </a:r>
            <a:br>
              <a:rPr lang="en-IN" dirty="0"/>
            </a:br>
            <a:r>
              <a:rPr lang="en-IN" b="1" dirty="0"/>
              <a:t>θ</a:t>
            </a:r>
            <a:r>
              <a:rPr lang="en-IN" b="1" baseline="-25000" dirty="0"/>
              <a:t>1</a:t>
            </a:r>
            <a:r>
              <a:rPr lang="en-IN" b="1" dirty="0"/>
              <a:t>:</a:t>
            </a:r>
            <a:r>
              <a:rPr lang="en-IN" dirty="0"/>
              <a:t> intercept</a:t>
            </a:r>
            <a:br>
              <a:rPr lang="en-IN" dirty="0"/>
            </a:br>
            <a:r>
              <a:rPr lang="en-IN" b="1" dirty="0"/>
              <a:t>θ</a:t>
            </a:r>
            <a:r>
              <a:rPr lang="en-IN" b="1" baseline="-25000" dirty="0"/>
              <a:t>2</a:t>
            </a:r>
            <a:r>
              <a:rPr lang="en-IN" b="1" dirty="0"/>
              <a:t>:</a:t>
            </a:r>
            <a:r>
              <a:rPr lang="en-IN" dirty="0"/>
              <a:t> coefficient of x</a:t>
            </a:r>
          </a:p>
          <a:p>
            <a:pPr fontAlgn="base"/>
            <a:r>
              <a:rPr lang="en-IN" dirty="0"/>
              <a:t>Once we find the best θ</a:t>
            </a:r>
            <a:r>
              <a:rPr lang="en-IN" baseline="-25000" dirty="0"/>
              <a:t>1</a:t>
            </a:r>
            <a:r>
              <a:rPr lang="en-IN" dirty="0"/>
              <a:t> and θ</a:t>
            </a:r>
            <a:r>
              <a:rPr lang="en-IN" baseline="-25000" dirty="0"/>
              <a:t>2</a:t>
            </a:r>
            <a:r>
              <a:rPr lang="en-IN" dirty="0"/>
              <a:t> values, we get the best fit line. So when we are finally using our model for prediction, it will predict the value of y for the input value of x.</a:t>
            </a:r>
          </a:p>
          <a:p>
            <a:endParaRPr lang="en-IN" dirty="0" smtClean="0"/>
          </a:p>
          <a:p>
            <a:r>
              <a:rPr lang="en-IN" dirty="0"/>
              <a:t>U</a:t>
            </a:r>
            <a:r>
              <a:rPr lang="en-IN" dirty="0" smtClean="0"/>
              <a:t>pdate </a:t>
            </a:r>
            <a:r>
              <a:rPr lang="en-IN" dirty="0"/>
              <a:t>θ</a:t>
            </a:r>
            <a:r>
              <a:rPr lang="en-IN" baseline="-25000" dirty="0"/>
              <a:t>1</a:t>
            </a:r>
            <a:r>
              <a:rPr lang="en-IN" dirty="0"/>
              <a:t> and θ</a:t>
            </a:r>
            <a:r>
              <a:rPr lang="en-IN" baseline="-25000" dirty="0"/>
              <a:t>2</a:t>
            </a:r>
            <a:r>
              <a:rPr lang="en-IN" dirty="0"/>
              <a:t> values in order to reduce Cost function (minimizing RMSE value) and achieving the </a:t>
            </a:r>
            <a:r>
              <a:rPr lang="en-IN" b="1" dirty="0"/>
              <a:t>best fit line</a:t>
            </a:r>
            <a:r>
              <a:rPr lang="en-IN" dirty="0"/>
              <a:t> the model uses Gradient </a:t>
            </a:r>
            <a:r>
              <a:rPr lang="en-IN" dirty="0" smtClean="0"/>
              <a:t>Descent </a:t>
            </a:r>
            <a:endParaRPr lang="en-IN" dirty="0"/>
          </a:p>
        </p:txBody>
      </p:sp>
    </p:spTree>
    <p:extLst>
      <p:ext uri="{BB962C8B-B14F-4D97-AF65-F5344CB8AC3E}">
        <p14:creationId xmlns:p14="http://schemas.microsoft.com/office/powerpoint/2010/main" val="918936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check if the relationship between Runs and balls faced is linear or not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06335" y="1100138"/>
            <a:ext cx="5409493"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573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E72993-8B55-4E0B-AA03-DFD6A78054DD}"/>
              </a:ext>
            </a:extLst>
          </p:cNvPr>
          <p:cNvSpPr>
            <a:spLocks noGrp="1"/>
          </p:cNvSpPr>
          <p:nvPr>
            <p:ph type="title"/>
          </p:nvPr>
        </p:nvSpPr>
        <p:spPr/>
        <p:txBody>
          <a:bodyPr/>
          <a:lstStyle/>
          <a:p>
            <a:r>
              <a:rPr lang="en-IN" dirty="0" smtClean="0"/>
              <a:t>Since it’s linear we can implement linear regression model on this to predict his score</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517" y="1881043"/>
            <a:ext cx="6443619"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44145" y="2078182"/>
            <a:ext cx="4544291" cy="4770537"/>
          </a:xfrm>
          <a:prstGeom prst="rect">
            <a:avLst/>
          </a:prstGeom>
          <a:noFill/>
        </p:spPr>
        <p:txBody>
          <a:bodyPr wrap="square" rtlCol="0">
            <a:spAutoFit/>
          </a:bodyPr>
          <a:lstStyle/>
          <a:p>
            <a:r>
              <a:rPr lang="en-IN" sz="1200" dirty="0"/>
              <a:t>from </a:t>
            </a:r>
            <a:r>
              <a:rPr lang="en-IN" sz="1200" dirty="0" err="1"/>
              <a:t>sklearn.model_selection</a:t>
            </a:r>
            <a:r>
              <a:rPr lang="en-IN" sz="1200" dirty="0"/>
              <a:t> import </a:t>
            </a:r>
            <a:r>
              <a:rPr lang="en-IN" sz="1200" dirty="0" err="1"/>
              <a:t>train_test_split</a:t>
            </a:r>
            <a:endParaRPr lang="en-IN" sz="1200" dirty="0"/>
          </a:p>
          <a:p>
            <a:r>
              <a:rPr lang="en-IN" sz="1200" dirty="0"/>
              <a:t>from </a:t>
            </a:r>
            <a:r>
              <a:rPr lang="en-IN" sz="1200" dirty="0" err="1"/>
              <a:t>sklearn.linear_model</a:t>
            </a:r>
            <a:r>
              <a:rPr lang="en-IN" sz="1200" dirty="0"/>
              <a:t> import </a:t>
            </a:r>
            <a:r>
              <a:rPr lang="en-IN" sz="1200" dirty="0" err="1"/>
              <a:t>LinearRegression</a:t>
            </a:r>
            <a:endParaRPr lang="en-IN" sz="1200" dirty="0"/>
          </a:p>
          <a:p>
            <a:r>
              <a:rPr lang="en-IN" sz="1200" dirty="0"/>
              <a:t>bf2=[[x] for x in </a:t>
            </a:r>
            <a:r>
              <a:rPr lang="en-IN" sz="1200" dirty="0" err="1"/>
              <a:t>ballsfaced</a:t>
            </a:r>
            <a:r>
              <a:rPr lang="en-IN" sz="1200" dirty="0"/>
              <a:t>]</a:t>
            </a:r>
          </a:p>
          <a:p>
            <a:r>
              <a:rPr lang="en-IN" sz="1200" dirty="0" err="1"/>
              <a:t>X_train,X_test,Y_train,Y_test</a:t>
            </a:r>
            <a:r>
              <a:rPr lang="en-IN" sz="1200" dirty="0"/>
              <a:t>=</a:t>
            </a:r>
            <a:r>
              <a:rPr lang="en-IN" sz="1200" dirty="0" err="1"/>
              <a:t>train_test_split</a:t>
            </a:r>
            <a:r>
              <a:rPr lang="en-IN" sz="1200" dirty="0"/>
              <a:t>(bf2,runsscored,test_size=0.3,random_state=3)</a:t>
            </a:r>
          </a:p>
          <a:p>
            <a:r>
              <a:rPr lang="en-IN" sz="1200" dirty="0" err="1"/>
              <a:t>reg</a:t>
            </a:r>
            <a:r>
              <a:rPr lang="en-IN" sz="1200" dirty="0"/>
              <a:t>=</a:t>
            </a:r>
            <a:r>
              <a:rPr lang="en-IN" sz="1200" dirty="0" err="1"/>
              <a:t>LinearRegression</a:t>
            </a:r>
            <a:r>
              <a:rPr lang="en-IN" sz="1200" dirty="0"/>
              <a:t>()</a:t>
            </a:r>
          </a:p>
          <a:p>
            <a:r>
              <a:rPr lang="en-IN" sz="1200" dirty="0" err="1"/>
              <a:t>reg.fit</a:t>
            </a:r>
            <a:r>
              <a:rPr lang="en-IN" sz="1200" dirty="0"/>
              <a:t>(</a:t>
            </a:r>
            <a:r>
              <a:rPr lang="en-IN" sz="1200" dirty="0" err="1"/>
              <a:t>X_train,Y_train</a:t>
            </a:r>
            <a:r>
              <a:rPr lang="en-IN" sz="1200" dirty="0" smtClean="0"/>
              <a:t>)   </a:t>
            </a:r>
            <a:endParaRPr lang="en-IN" sz="1200" dirty="0"/>
          </a:p>
          <a:p>
            <a:r>
              <a:rPr lang="en-IN" sz="1200" dirty="0" err="1"/>
              <a:t>y_predict</a:t>
            </a:r>
            <a:r>
              <a:rPr lang="en-IN" sz="1200" dirty="0"/>
              <a:t>=</a:t>
            </a:r>
            <a:r>
              <a:rPr lang="en-IN" sz="1200" dirty="0" err="1"/>
              <a:t>reg.predict</a:t>
            </a:r>
            <a:r>
              <a:rPr lang="en-IN" sz="1200" dirty="0"/>
              <a:t>(</a:t>
            </a:r>
            <a:r>
              <a:rPr lang="en-IN" sz="1200" dirty="0" err="1"/>
              <a:t>X_test</a:t>
            </a:r>
            <a:r>
              <a:rPr lang="en-IN" sz="1200" dirty="0"/>
              <a:t>)</a:t>
            </a:r>
          </a:p>
          <a:p>
            <a:endParaRPr lang="en-IN" sz="1200" dirty="0"/>
          </a:p>
          <a:p>
            <a:r>
              <a:rPr lang="en-IN" sz="1200" dirty="0" err="1"/>
              <a:t>plt.scatter</a:t>
            </a:r>
            <a:r>
              <a:rPr lang="en-IN" sz="1200" dirty="0"/>
              <a:t>(</a:t>
            </a:r>
            <a:r>
              <a:rPr lang="en-IN" sz="1200" dirty="0" err="1"/>
              <a:t>X_train,Y_train,color</a:t>
            </a:r>
            <a:r>
              <a:rPr lang="en-IN" sz="1200" dirty="0"/>
              <a:t>='green')</a:t>
            </a:r>
          </a:p>
          <a:p>
            <a:r>
              <a:rPr lang="en-IN" sz="1200" dirty="0" err="1"/>
              <a:t>plt.plot</a:t>
            </a:r>
            <a:r>
              <a:rPr lang="en-IN" sz="1200" dirty="0"/>
              <a:t>(</a:t>
            </a:r>
            <a:r>
              <a:rPr lang="en-IN" sz="1200" dirty="0" err="1"/>
              <a:t>X_train,reg.predict</a:t>
            </a:r>
            <a:r>
              <a:rPr lang="en-IN" sz="1200" dirty="0"/>
              <a:t>(</a:t>
            </a:r>
            <a:r>
              <a:rPr lang="en-IN" sz="1200" dirty="0" err="1"/>
              <a:t>X_train</a:t>
            </a:r>
            <a:r>
              <a:rPr lang="en-IN" sz="1200" dirty="0"/>
              <a:t>))</a:t>
            </a:r>
          </a:p>
          <a:p>
            <a:r>
              <a:rPr lang="en-IN" sz="1200" dirty="0" err="1"/>
              <a:t>plt.xlabel</a:t>
            </a:r>
            <a:r>
              <a:rPr lang="en-IN" sz="1200" dirty="0"/>
              <a:t>("Balls Faced",</a:t>
            </a:r>
            <a:r>
              <a:rPr lang="en-IN" sz="1200" dirty="0" err="1"/>
              <a:t>fontsize</a:t>
            </a:r>
            <a:r>
              <a:rPr lang="en-IN" sz="1200" dirty="0"/>
              <a:t>=20)</a:t>
            </a:r>
          </a:p>
          <a:p>
            <a:r>
              <a:rPr lang="en-IN" sz="1200" dirty="0" err="1"/>
              <a:t>plt.ylabel</a:t>
            </a:r>
            <a:r>
              <a:rPr lang="en-IN" sz="1200" dirty="0"/>
              <a:t>("Runs scored",</a:t>
            </a:r>
            <a:r>
              <a:rPr lang="en-IN" sz="1200" dirty="0" err="1"/>
              <a:t>fontsize</a:t>
            </a:r>
            <a:r>
              <a:rPr lang="en-IN" sz="1200" dirty="0"/>
              <a:t>=20)</a:t>
            </a:r>
          </a:p>
          <a:p>
            <a:r>
              <a:rPr lang="en-IN" sz="1200" dirty="0" err="1"/>
              <a:t>plt.title</a:t>
            </a:r>
            <a:r>
              <a:rPr lang="en-IN" sz="1200" dirty="0"/>
              <a:t>("</a:t>
            </a:r>
            <a:r>
              <a:rPr lang="en-IN" sz="1200" dirty="0" err="1"/>
              <a:t>Virat</a:t>
            </a:r>
            <a:r>
              <a:rPr lang="en-IN" sz="1200" dirty="0"/>
              <a:t> </a:t>
            </a:r>
            <a:r>
              <a:rPr lang="en-IN" sz="1200" dirty="0" err="1"/>
              <a:t>Kohli's</a:t>
            </a:r>
            <a:r>
              <a:rPr lang="en-IN" sz="1200" dirty="0"/>
              <a:t> runs prediction")</a:t>
            </a:r>
          </a:p>
          <a:p>
            <a:r>
              <a:rPr lang="en-IN" sz="1200" dirty="0" err="1"/>
              <a:t>plt.show</a:t>
            </a:r>
            <a:r>
              <a:rPr lang="en-IN" sz="1200" dirty="0" smtClean="0"/>
              <a:t>()</a:t>
            </a:r>
          </a:p>
          <a:p>
            <a:endParaRPr lang="en-IN" sz="1200" dirty="0"/>
          </a:p>
          <a:p>
            <a:r>
              <a:rPr lang="en-IN" sz="1200" dirty="0" err="1"/>
              <a:t>reg.predict</a:t>
            </a:r>
            <a:r>
              <a:rPr lang="en-IN" sz="2000" dirty="0"/>
              <a:t>([[25.0],[140.0</a:t>
            </a:r>
            <a:r>
              <a:rPr lang="en-IN" sz="2000" dirty="0" smtClean="0"/>
              <a:t>]])</a:t>
            </a:r>
          </a:p>
          <a:p>
            <a:r>
              <a:rPr lang="en-IN" sz="1200" dirty="0"/>
              <a:t>array([ </a:t>
            </a:r>
            <a:r>
              <a:rPr lang="en-IN" sz="2000" dirty="0"/>
              <a:t>19.61431723, 142.36603866</a:t>
            </a:r>
            <a:r>
              <a:rPr lang="en-IN" sz="2000" dirty="0" smtClean="0"/>
              <a:t>])</a:t>
            </a:r>
          </a:p>
          <a:p>
            <a:endParaRPr lang="en-IN" sz="2000" dirty="0"/>
          </a:p>
          <a:p>
            <a:r>
              <a:rPr lang="en-IN" sz="3200" b="1" dirty="0" smtClean="0"/>
              <a:t>ACCURACY = 91.62 %</a:t>
            </a:r>
          </a:p>
          <a:p>
            <a:endParaRPr lang="en-IN" sz="2000" dirty="0"/>
          </a:p>
        </p:txBody>
      </p:sp>
    </p:spTree>
    <p:extLst>
      <p:ext uri="{BB962C8B-B14F-4D97-AF65-F5344CB8AC3E}">
        <p14:creationId xmlns:p14="http://schemas.microsoft.com/office/powerpoint/2010/main" val="4001959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75C67-F1DB-446B-9E98-385590BAF6C3}"/>
              </a:ext>
            </a:extLst>
          </p:cNvPr>
          <p:cNvSpPr>
            <a:spLocks noGrp="1"/>
          </p:cNvSpPr>
          <p:nvPr>
            <p:ph type="title"/>
          </p:nvPr>
        </p:nvSpPr>
        <p:spPr>
          <a:xfrm>
            <a:off x="-755072" y="2766218"/>
            <a:ext cx="10515600" cy="1325563"/>
          </a:xfrm>
        </p:spPr>
        <p:txBody>
          <a:bodyPr/>
          <a:lstStyle/>
          <a:p>
            <a:pPr algn="ctr"/>
            <a:r>
              <a:rPr lang="en-IN" dirty="0"/>
              <a:t>                            </a:t>
            </a:r>
            <a:r>
              <a:rPr lang="en-IN" sz="9600" dirty="0"/>
              <a:t>THANK YOU</a:t>
            </a:r>
          </a:p>
        </p:txBody>
      </p:sp>
    </p:spTree>
    <p:extLst>
      <p:ext uri="{BB962C8B-B14F-4D97-AF65-F5344CB8AC3E}">
        <p14:creationId xmlns:p14="http://schemas.microsoft.com/office/powerpoint/2010/main" val="2890589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207C9-B035-4173-B630-52861AE3E147}"/>
              </a:ext>
            </a:extLst>
          </p:cNvPr>
          <p:cNvSpPr>
            <a:spLocks noGrp="1"/>
          </p:cNvSpPr>
          <p:nvPr>
            <p:ph type="title"/>
          </p:nvPr>
        </p:nvSpPr>
        <p:spPr>
          <a:xfrm>
            <a:off x="696157" y="4839470"/>
            <a:ext cx="10515600" cy="1325563"/>
          </a:xfrm>
        </p:spPr>
        <p:txBody>
          <a:bodyPr/>
          <a:lstStyle/>
          <a:p>
            <a:endParaRPr lang="en-IN" dirty="0"/>
          </a:p>
        </p:txBody>
      </p:sp>
      <p:pic>
        <p:nvPicPr>
          <p:cNvPr id="5" name="Content Placeholder 4">
            <a:extLst>
              <a:ext uri="{FF2B5EF4-FFF2-40B4-BE49-F238E27FC236}">
                <a16:creationId xmlns="" xmlns:a16="http://schemas.microsoft.com/office/drawing/2014/main" id="{FC4E2251-438B-497B-8F05-5E6406ED2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866" y="1310426"/>
            <a:ext cx="10685016" cy="4595843"/>
          </a:xfrm>
        </p:spPr>
      </p:pic>
      <p:pic>
        <p:nvPicPr>
          <p:cNvPr id="6" name="Content Placeholder 4">
            <a:extLst>
              <a:ext uri="{FF2B5EF4-FFF2-40B4-BE49-F238E27FC236}">
                <a16:creationId xmlns="" xmlns:a16="http://schemas.microsoft.com/office/drawing/2014/main" id="{A453DAF4-7C41-4C8F-B237-FC54E6DF0120}"/>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3429000"/>
            <a:ext cx="10683875" cy="3125788"/>
          </a:xfrm>
        </p:spPr>
      </p:pic>
      <p:sp>
        <p:nvSpPr>
          <p:cNvPr id="3" name="TextBox 2"/>
          <p:cNvSpPr txBox="1"/>
          <p:nvPr/>
        </p:nvSpPr>
        <p:spPr>
          <a:xfrm>
            <a:off x="2272145" y="221673"/>
            <a:ext cx="5929746" cy="584775"/>
          </a:xfrm>
          <a:prstGeom prst="rect">
            <a:avLst/>
          </a:prstGeom>
          <a:noFill/>
        </p:spPr>
        <p:txBody>
          <a:bodyPr wrap="square" rtlCol="0">
            <a:spAutoFit/>
          </a:bodyPr>
          <a:lstStyle/>
          <a:p>
            <a:r>
              <a:rPr lang="en-IN" sz="3200" dirty="0" smtClean="0"/>
              <a:t>Before Cleaning</a:t>
            </a:r>
            <a:endParaRPr lang="en-IN" sz="3200" dirty="0"/>
          </a:p>
        </p:txBody>
      </p:sp>
    </p:spTree>
    <p:extLst>
      <p:ext uri="{BB962C8B-B14F-4D97-AF65-F5344CB8AC3E}">
        <p14:creationId xmlns:p14="http://schemas.microsoft.com/office/powerpoint/2010/main" val="860826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E456EF-AB98-49F0-B4A3-19BC14ADFD06}"/>
              </a:ext>
            </a:extLst>
          </p:cNvPr>
          <p:cNvSpPr>
            <a:spLocks noGrp="1"/>
          </p:cNvSpPr>
          <p:nvPr>
            <p:ph type="title"/>
          </p:nvPr>
        </p:nvSpPr>
        <p:spPr>
          <a:xfrm>
            <a:off x="4879571" y="2028306"/>
            <a:ext cx="10027920" cy="548640"/>
          </a:xfrm>
        </p:spPr>
        <p:txBody>
          <a:bodyPr/>
          <a:lstStyle/>
          <a:p>
            <a:r>
              <a:rPr lang="en-IN" dirty="0"/>
              <a:t>BOWLERS:</a:t>
            </a:r>
          </a:p>
        </p:txBody>
      </p:sp>
      <p:sp>
        <p:nvSpPr>
          <p:cNvPr id="3" name="Content Placeholder 2">
            <a:extLst>
              <a:ext uri="{FF2B5EF4-FFF2-40B4-BE49-F238E27FC236}">
                <a16:creationId xmlns="" xmlns:a16="http://schemas.microsoft.com/office/drawing/2014/main" id="{E64C55D9-B73E-4DB5-BA80-504E4A7DDBC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40741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19D531-22A4-40B4-B048-8502C99C10E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87CA5B6C-63CB-4004-AE15-A2E22A9B3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545" y="443883"/>
            <a:ext cx="9978500" cy="5779364"/>
          </a:xfrm>
        </p:spPr>
      </p:pic>
    </p:spTree>
    <p:extLst>
      <p:ext uri="{BB962C8B-B14F-4D97-AF65-F5344CB8AC3E}">
        <p14:creationId xmlns:p14="http://schemas.microsoft.com/office/powerpoint/2010/main" val="392134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4D411-B635-4BB4-B8CF-A5A3BBC58509}"/>
              </a:ext>
            </a:extLst>
          </p:cNvPr>
          <p:cNvSpPr>
            <a:spLocks noGrp="1"/>
          </p:cNvSpPr>
          <p:nvPr>
            <p:ph type="title"/>
          </p:nvPr>
        </p:nvSpPr>
        <p:spPr/>
        <p:txBody>
          <a:bodyPr/>
          <a:lstStyle/>
          <a:p>
            <a:endParaRPr lang="en-IN"/>
          </a:p>
        </p:txBody>
      </p:sp>
      <p:pic>
        <p:nvPicPr>
          <p:cNvPr id="4" name="Content Placeholder 12">
            <a:extLst>
              <a:ext uri="{FF2B5EF4-FFF2-40B4-BE49-F238E27FC236}">
                <a16:creationId xmlns="" xmlns:a16="http://schemas.microsoft.com/office/drawing/2014/main" id="{EB72EE2D-4C8F-4F95-A2C4-8DC815333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040" y="1100138"/>
            <a:ext cx="8358082" cy="3579812"/>
          </a:xfrm>
        </p:spPr>
      </p:pic>
    </p:spTree>
    <p:extLst>
      <p:ext uri="{BB962C8B-B14F-4D97-AF65-F5344CB8AC3E}">
        <p14:creationId xmlns:p14="http://schemas.microsoft.com/office/powerpoint/2010/main" val="3546310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709E73-8276-4E90-9248-38AF0A88E7C4}"/>
              </a:ext>
            </a:extLst>
          </p:cNvPr>
          <p:cNvSpPr>
            <a:spLocks noGrp="1"/>
          </p:cNvSpPr>
          <p:nvPr>
            <p:ph type="title"/>
          </p:nvPr>
        </p:nvSpPr>
        <p:spPr>
          <a:xfrm>
            <a:off x="1097279" y="365759"/>
            <a:ext cx="10873047" cy="3610495"/>
          </a:xfrm>
        </p:spPr>
        <p:txBody>
          <a:bodyPr/>
          <a:lstStyle/>
          <a:p>
            <a:pPr algn="ctr"/>
            <a:r>
              <a:rPr lang="en-IN" sz="6000" dirty="0"/>
              <a:t>DATA CLEANING</a:t>
            </a:r>
          </a:p>
        </p:txBody>
      </p:sp>
      <p:sp>
        <p:nvSpPr>
          <p:cNvPr id="3" name="Content Placeholder 2">
            <a:extLst>
              <a:ext uri="{FF2B5EF4-FFF2-40B4-BE49-F238E27FC236}">
                <a16:creationId xmlns="" xmlns:a16="http://schemas.microsoft.com/office/drawing/2014/main" id="{BD09E432-A3AB-4DFF-92F5-D161F2B3886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46561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D26520-F34D-4745-8EB3-BD8272E3C8FA}"/>
              </a:ext>
            </a:extLst>
          </p:cNvPr>
          <p:cNvSpPr>
            <a:spLocks noGrp="1"/>
          </p:cNvSpPr>
          <p:nvPr>
            <p:ph type="title"/>
          </p:nvPr>
        </p:nvSpPr>
        <p:spPr/>
        <p:txBody>
          <a:bodyPr/>
          <a:lstStyle/>
          <a:p>
            <a:r>
              <a:rPr lang="en-IN" dirty="0"/>
              <a:t>BOWLER CLEANED</a:t>
            </a:r>
          </a:p>
        </p:txBody>
      </p:sp>
      <p:sp>
        <p:nvSpPr>
          <p:cNvPr id="3" name="Content Placeholder 2">
            <a:extLst>
              <a:ext uri="{FF2B5EF4-FFF2-40B4-BE49-F238E27FC236}">
                <a16:creationId xmlns="" xmlns:a16="http://schemas.microsoft.com/office/drawing/2014/main" id="{D22411B2-EC61-41B1-80CB-5A2CEF837CDC}"/>
              </a:ext>
            </a:extLst>
          </p:cNvPr>
          <p:cNvSpPr>
            <a:spLocks noGrp="1"/>
          </p:cNvSpPr>
          <p:nvPr>
            <p:ph idx="1"/>
          </p:nvPr>
        </p:nvSpPr>
        <p:spPr/>
        <p:txBody>
          <a:bodyPr/>
          <a:lstStyle/>
          <a:p>
            <a:pPr marL="514350" indent="-514350">
              <a:buFont typeface="+mj-lt"/>
              <a:buAutoNum type="arabicPeriod"/>
            </a:pPr>
            <a:r>
              <a:rPr lang="en-IN" sz="2800" dirty="0"/>
              <a:t> </a:t>
            </a:r>
            <a:r>
              <a:rPr lang="en-IN" sz="2800" dirty="0" err="1"/>
              <a:t>NaN</a:t>
            </a:r>
            <a:r>
              <a:rPr lang="en-IN" sz="2800" dirty="0"/>
              <a:t> values : </a:t>
            </a:r>
            <a:r>
              <a:rPr lang="en-IN" sz="2800" b="0" dirty="0"/>
              <a:t>All the </a:t>
            </a:r>
            <a:r>
              <a:rPr lang="en-IN" sz="2800" b="0" dirty="0" err="1"/>
              <a:t>NaN</a:t>
            </a:r>
            <a:r>
              <a:rPr lang="en-IN" sz="2800" b="0" dirty="0"/>
              <a:t> values are replaced with a 0</a:t>
            </a:r>
          </a:p>
          <a:p>
            <a:pPr marL="457200" indent="-457200">
              <a:buAutoNum type="arabicPeriod"/>
            </a:pPr>
            <a:r>
              <a:rPr lang="en-IN" sz="2800" b="0" dirty="0"/>
              <a:t>All the small teams like  Hong Kong , Asia 11,etc are removed. </a:t>
            </a:r>
          </a:p>
          <a:p>
            <a:pPr marL="457200" indent="-457200">
              <a:buAutoNum type="arabicPeriod"/>
            </a:pPr>
            <a:r>
              <a:rPr lang="en-IN" sz="2800" b="0" dirty="0"/>
              <a:t>“-” are replaced with 0 </a:t>
            </a:r>
          </a:p>
          <a:p>
            <a:pPr marL="457200" indent="-457200">
              <a:buAutoNum type="arabicPeriod"/>
            </a:pPr>
            <a:r>
              <a:rPr lang="en-IN" sz="2800" b="0" dirty="0" err="1"/>
              <a:t>Won,loss</a:t>
            </a:r>
            <a:r>
              <a:rPr lang="en-IN" sz="2800" b="0" dirty="0"/>
              <a:t> , tied and N/r are converted into numerical values</a:t>
            </a:r>
          </a:p>
          <a:p>
            <a:pPr marL="457200" indent="-457200">
              <a:buAutoNum type="arabicPeriod"/>
            </a:pPr>
            <a:r>
              <a:rPr lang="en-IN" sz="2800" b="0" dirty="0"/>
              <a:t>Few columns are dropped </a:t>
            </a:r>
          </a:p>
          <a:p>
            <a:pPr marL="457200" indent="-457200">
              <a:buAutoNum type="arabicPeriod"/>
            </a:pPr>
            <a:r>
              <a:rPr lang="en-IN" sz="2800" b="0" dirty="0"/>
              <a:t>Opposition column was also filtered</a:t>
            </a:r>
            <a:endParaRPr lang="en-IN" sz="2800" dirty="0"/>
          </a:p>
          <a:p>
            <a:endParaRPr lang="en-IN" b="0" dirty="0"/>
          </a:p>
        </p:txBody>
      </p:sp>
    </p:spTree>
    <p:extLst>
      <p:ext uri="{BB962C8B-B14F-4D97-AF65-F5344CB8AC3E}">
        <p14:creationId xmlns:p14="http://schemas.microsoft.com/office/powerpoint/2010/main" val="39770728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183</TotalTime>
  <Words>1077</Words>
  <Application>Microsoft Office PowerPoint</Application>
  <PresentationFormat>Custom</PresentationFormat>
  <Paragraphs>159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Angles</vt:lpstr>
      <vt:lpstr>World Cup Player Analysis</vt:lpstr>
      <vt:lpstr>Introduction</vt:lpstr>
      <vt:lpstr>BATSMAN:</vt:lpstr>
      <vt:lpstr>PowerPoint Presentation</vt:lpstr>
      <vt:lpstr>BOWLERS:</vt:lpstr>
      <vt:lpstr>PowerPoint Presentation</vt:lpstr>
      <vt:lpstr>PowerPoint Presentation</vt:lpstr>
      <vt:lpstr>DATA CLEANING</vt:lpstr>
      <vt:lpstr>BOWLER CLEANED</vt:lpstr>
      <vt:lpstr>PowerPoint Presentation</vt:lpstr>
      <vt:lpstr>BATSMAN CLEANED</vt:lpstr>
      <vt:lpstr>PowerPoint Presentation</vt:lpstr>
      <vt:lpstr>PowerPoint Presentation</vt:lpstr>
      <vt:lpstr>Standardization  of  dataset</vt:lpstr>
      <vt:lpstr>Code used to normalise the data column wise</vt:lpstr>
      <vt:lpstr>Graph to show that the standardization was accurate</vt:lpstr>
      <vt:lpstr>                                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 </vt:lpstr>
      <vt:lpstr>Hypothesis testing</vt:lpstr>
      <vt:lpstr>PowerPoint Presentation</vt:lpstr>
      <vt:lpstr>PowerPoint Presentation</vt:lpstr>
      <vt:lpstr>PowerPoint Presentation</vt:lpstr>
      <vt:lpstr>Summary</vt:lpstr>
      <vt:lpstr>Regression</vt:lpstr>
      <vt:lpstr>About Linear Regression Model</vt:lpstr>
      <vt:lpstr>To check if the relationship between Runs and balls faced is linear or not</vt:lpstr>
      <vt:lpstr>Since it’s linear we can implement linear regression model on this to predict his score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md</dc:creator>
  <cp:lastModifiedBy>Vishwajeet Hogale</cp:lastModifiedBy>
  <cp:revision>38</cp:revision>
  <dcterms:created xsi:type="dcterms:W3CDTF">2019-11-24T05:17:58Z</dcterms:created>
  <dcterms:modified xsi:type="dcterms:W3CDTF">2019-11-26T13:41:10Z</dcterms:modified>
</cp:coreProperties>
</file>