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75" autoAdjust="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2/7/2023</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3040081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2/7/2023</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67838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2/7/2023</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81446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2/7/2023</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01702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2/7/2023</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138175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2/7/2023</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22463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2/7/2023</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537352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2/7/2023</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13209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2/7/2023</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24237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2/7/2023</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355660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2/7/2023</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93627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4000">
              <a:schemeClr val="accent3">
                <a:lumMod val="50000"/>
              </a:schemeClr>
            </a:gs>
            <a:gs pos="53000">
              <a:schemeClr val="accent3">
                <a:lumMod val="75000"/>
              </a:schemeClr>
            </a:gs>
            <a:gs pos="20000">
              <a:schemeClr val="accent4">
                <a:lumMod val="50000"/>
              </a:schemeClr>
            </a:gs>
            <a:gs pos="0">
              <a:schemeClr val="accent3">
                <a:lumMod val="75000"/>
              </a:schemeClr>
            </a:gs>
          </a:gsLst>
          <a:lin ang="2700000" scaled="1"/>
          <a:tileRect/>
        </a:gra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2/7/2023</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596493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1"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52" name="Oval 51">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3" name="Freeform: Shape 62">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4" name="Freeform: Shape 63">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5" name="Oval 64">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6" name="Freeform: Shape 65">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68" name="Rectangle 67">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8" name="Picture 1">
            <a:extLst>
              <a:ext uri="{FF2B5EF4-FFF2-40B4-BE49-F238E27FC236}">
                <a16:creationId xmlns:a16="http://schemas.microsoft.com/office/drawing/2014/main" id="{CD911101-EC44-2CAA-9F1B-ECC52A4A86BF}"/>
              </a:ext>
            </a:extLst>
          </p:cNvPr>
          <p:cNvPicPr>
            <a:picLocks noChangeAspect="1"/>
          </p:cNvPicPr>
          <p:nvPr/>
        </p:nvPicPr>
        <p:blipFill rotWithShape="1">
          <a:blip r:embed="rId2">
            <a:alphaModFix amt="40000"/>
          </a:blip>
          <a:srcRect r="11133"/>
          <a:stretch/>
        </p:blipFill>
        <p:spPr>
          <a:xfrm>
            <a:off x="1525" y="10"/>
            <a:ext cx="12188951" cy="6857990"/>
          </a:xfrm>
          <a:prstGeom prst="rect">
            <a:avLst/>
          </a:prstGeom>
        </p:spPr>
      </p:pic>
      <p:grpSp>
        <p:nvGrpSpPr>
          <p:cNvPr id="72"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73" name="Oval 72">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3">
            <a:extLst>
              <a:ext uri="{FF2B5EF4-FFF2-40B4-BE49-F238E27FC236}">
                <a16:creationId xmlns:a16="http://schemas.microsoft.com/office/drawing/2014/main" id="{75F422DD-4DD8-69C9-0BB1-020ED82AB2FC}"/>
              </a:ext>
            </a:extLst>
          </p:cNvPr>
          <p:cNvSpPr>
            <a:spLocks noGrp="1"/>
          </p:cNvSpPr>
          <p:nvPr>
            <p:ph type="title"/>
          </p:nvPr>
        </p:nvSpPr>
        <p:spPr>
          <a:xfrm>
            <a:off x="2562606" y="1122363"/>
            <a:ext cx="7063739" cy="2387600"/>
          </a:xfrm>
        </p:spPr>
        <p:txBody>
          <a:bodyPr vert="horz" lIns="91440" tIns="45720" rIns="91440" bIns="45720" rtlCol="0" anchor="b">
            <a:normAutofit/>
          </a:bodyPr>
          <a:lstStyle/>
          <a:p>
            <a:pPr algn="ctr"/>
            <a:r>
              <a:rPr lang="en-US" dirty="0">
                <a:solidFill>
                  <a:srgbClr val="FFFFFF"/>
                </a:solidFill>
              </a:rPr>
              <a:t>HANDWRITTEN DIGIT RECOGNITION</a:t>
            </a:r>
          </a:p>
        </p:txBody>
      </p:sp>
    </p:spTree>
    <p:extLst>
      <p:ext uri="{BB962C8B-B14F-4D97-AF65-F5344CB8AC3E}">
        <p14:creationId xmlns:p14="http://schemas.microsoft.com/office/powerpoint/2010/main" val="33895477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06AE4D-DFCA-333B-889A-57EAA603E28E}"/>
              </a:ext>
            </a:extLst>
          </p:cNvPr>
          <p:cNvSpPr txBox="1"/>
          <p:nvPr/>
        </p:nvSpPr>
        <p:spPr>
          <a:xfrm>
            <a:off x="3950563" y="292964"/>
            <a:ext cx="3915053" cy="707886"/>
          </a:xfrm>
          <a:prstGeom prst="rect">
            <a:avLst/>
          </a:prstGeom>
          <a:noFill/>
        </p:spPr>
        <p:txBody>
          <a:bodyPr wrap="square" rtlCol="0">
            <a:spAutoFit/>
          </a:bodyPr>
          <a:lstStyle/>
          <a:p>
            <a:pPr algn="ctr"/>
            <a:r>
              <a:rPr lang="en-IN" sz="4000" b="1" dirty="0">
                <a:solidFill>
                  <a:schemeClr val="bg1"/>
                </a:solidFill>
                <a:latin typeface="Baskerville Old Face" panose="02020602080505020303" pitchFamily="18" charset="0"/>
              </a:rPr>
              <a:t>SCREENSHOTS</a:t>
            </a:r>
          </a:p>
        </p:txBody>
      </p:sp>
      <p:pic>
        <p:nvPicPr>
          <p:cNvPr id="3" name="Picture 2" descr="Text&#10;&#10;Description automatically generated">
            <a:extLst>
              <a:ext uri="{FF2B5EF4-FFF2-40B4-BE49-F238E27FC236}">
                <a16:creationId xmlns:a16="http://schemas.microsoft.com/office/drawing/2014/main" id="{DABDB34B-8DA8-1499-B99A-344EF232E1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768" y="2622040"/>
            <a:ext cx="5320417" cy="3379265"/>
          </a:xfrm>
          <a:prstGeom prst="rect">
            <a:avLst/>
          </a:prstGeom>
        </p:spPr>
      </p:pic>
      <p:pic>
        <p:nvPicPr>
          <p:cNvPr id="4" name="Picture 3" descr="Text&#10;&#10;Description automatically generated">
            <a:extLst>
              <a:ext uri="{FF2B5EF4-FFF2-40B4-BE49-F238E27FC236}">
                <a16:creationId xmlns:a16="http://schemas.microsoft.com/office/drawing/2014/main" id="{6E775C10-5DA5-2CC8-5704-61E5D61792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9806" y="2622039"/>
            <a:ext cx="5142755" cy="3379265"/>
          </a:xfrm>
          <a:prstGeom prst="rect">
            <a:avLst/>
          </a:prstGeom>
        </p:spPr>
      </p:pic>
      <p:sp>
        <p:nvSpPr>
          <p:cNvPr id="5" name="TextBox 4">
            <a:extLst>
              <a:ext uri="{FF2B5EF4-FFF2-40B4-BE49-F238E27FC236}">
                <a16:creationId xmlns:a16="http://schemas.microsoft.com/office/drawing/2014/main" id="{E409CA2D-8BF6-72B8-10E8-5DA3344AC417}"/>
              </a:ext>
            </a:extLst>
          </p:cNvPr>
          <p:cNvSpPr txBox="1"/>
          <p:nvPr/>
        </p:nvSpPr>
        <p:spPr>
          <a:xfrm>
            <a:off x="532661" y="2140993"/>
            <a:ext cx="3346881" cy="374077"/>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Command to Train the model.</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0A2FB1A9-3E91-AA4D-544F-16821410A786}"/>
              </a:ext>
            </a:extLst>
          </p:cNvPr>
          <p:cNvSpPr txBox="1"/>
          <p:nvPr/>
        </p:nvSpPr>
        <p:spPr>
          <a:xfrm>
            <a:off x="6436310" y="2139518"/>
            <a:ext cx="3456373" cy="375552"/>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Command to run the GUI.</a:t>
            </a:r>
          </a:p>
        </p:txBody>
      </p:sp>
      <p:sp>
        <p:nvSpPr>
          <p:cNvPr id="7" name="TextBox 6">
            <a:extLst>
              <a:ext uri="{FF2B5EF4-FFF2-40B4-BE49-F238E27FC236}">
                <a16:creationId xmlns:a16="http://schemas.microsoft.com/office/drawing/2014/main" id="{FF419623-19AC-4518-34DB-3B5FF8818E02}"/>
              </a:ext>
            </a:extLst>
          </p:cNvPr>
          <p:cNvSpPr txBox="1"/>
          <p:nvPr/>
        </p:nvSpPr>
        <p:spPr>
          <a:xfrm>
            <a:off x="4438835" y="1311820"/>
            <a:ext cx="2814221" cy="400110"/>
          </a:xfrm>
          <a:prstGeom prst="rect">
            <a:avLst/>
          </a:prstGeom>
          <a:noFill/>
        </p:spPr>
        <p:txBody>
          <a:bodyPr wrap="square" rtlCol="0">
            <a:spAutoFit/>
          </a:bodyPr>
          <a:lstStyle/>
          <a:p>
            <a:r>
              <a:rPr lang="en-IN" sz="2000" dirty="0">
                <a:solidFill>
                  <a:schemeClr val="bg1"/>
                </a:solidFill>
              </a:rPr>
              <a:t>TERMINAL COMMANDS</a:t>
            </a:r>
          </a:p>
        </p:txBody>
      </p:sp>
    </p:spTree>
    <p:extLst>
      <p:ext uri="{BB962C8B-B14F-4D97-AF65-F5344CB8AC3E}">
        <p14:creationId xmlns:p14="http://schemas.microsoft.com/office/powerpoint/2010/main" val="1642616769"/>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9F3576-5139-C243-C02C-4ECAFFF59C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878" y="1661056"/>
            <a:ext cx="5301575" cy="1998763"/>
          </a:xfrm>
          <a:prstGeom prst="rect">
            <a:avLst/>
          </a:prstGeom>
        </p:spPr>
      </p:pic>
      <p:pic>
        <p:nvPicPr>
          <p:cNvPr id="3" name="Picture 2" descr="Graphical user interface, application, Word&#10;&#10;Description automatically generated">
            <a:extLst>
              <a:ext uri="{FF2B5EF4-FFF2-40B4-BE49-F238E27FC236}">
                <a16:creationId xmlns:a16="http://schemas.microsoft.com/office/drawing/2014/main" id="{5B4B458F-617C-391B-D869-2294BEC2DF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1666" y="1661056"/>
            <a:ext cx="4601236" cy="1998762"/>
          </a:xfrm>
          <a:prstGeom prst="rect">
            <a:avLst/>
          </a:prstGeom>
        </p:spPr>
      </p:pic>
      <p:sp>
        <p:nvSpPr>
          <p:cNvPr id="5" name="TextBox 4">
            <a:extLst>
              <a:ext uri="{FF2B5EF4-FFF2-40B4-BE49-F238E27FC236}">
                <a16:creationId xmlns:a16="http://schemas.microsoft.com/office/drawing/2014/main" id="{691247BD-7AB0-18D0-0EA8-66832F9193A3}"/>
              </a:ext>
            </a:extLst>
          </p:cNvPr>
          <p:cNvSpPr txBox="1"/>
          <p:nvPr/>
        </p:nvSpPr>
        <p:spPr>
          <a:xfrm>
            <a:off x="5386416" y="155736"/>
            <a:ext cx="1671332" cy="461665"/>
          </a:xfrm>
          <a:prstGeom prst="rect">
            <a:avLst/>
          </a:prstGeom>
          <a:noFill/>
        </p:spPr>
        <p:txBody>
          <a:bodyPr wrap="square" rtlCol="0">
            <a:spAutoFit/>
          </a:bodyPr>
          <a:lstStyle/>
          <a:p>
            <a:r>
              <a:rPr lang="en-IN" sz="2400" b="1" dirty="0">
                <a:solidFill>
                  <a:schemeClr val="bg1"/>
                </a:solidFill>
                <a:latin typeface="Baskerville Old Face" panose="02020602080505020303" pitchFamily="18" charset="0"/>
              </a:rPr>
              <a:t>OUTPUT</a:t>
            </a:r>
          </a:p>
        </p:txBody>
      </p:sp>
      <p:sp>
        <p:nvSpPr>
          <p:cNvPr id="6" name="TextBox 5">
            <a:extLst>
              <a:ext uri="{FF2B5EF4-FFF2-40B4-BE49-F238E27FC236}">
                <a16:creationId xmlns:a16="http://schemas.microsoft.com/office/drawing/2014/main" id="{8CEAABCC-B212-6866-8DEF-5FE34F1FD6CE}"/>
              </a:ext>
            </a:extLst>
          </p:cNvPr>
          <p:cNvSpPr txBox="1"/>
          <p:nvPr/>
        </p:nvSpPr>
        <p:spPr>
          <a:xfrm>
            <a:off x="455878" y="1033351"/>
            <a:ext cx="4601236" cy="369332"/>
          </a:xfrm>
          <a:prstGeom prst="rect">
            <a:avLst/>
          </a:prstGeom>
          <a:noFill/>
        </p:spPr>
        <p:txBody>
          <a:bodyPr wrap="square" rtlCol="0">
            <a:spAutoFit/>
          </a:bodyPr>
          <a:lstStyle/>
          <a:p>
            <a:pPr marL="285750" indent="-285750">
              <a:buFont typeface="Arial" panose="020B0604020202020204" pitchFamily="34" charset="0"/>
              <a:buChar char="•"/>
            </a:pPr>
            <a:r>
              <a:rPr lang="en-IN" sz="1800" dirty="0">
                <a:solidFill>
                  <a:schemeClr val="bg1"/>
                </a:solidFill>
                <a:effectLst/>
                <a:latin typeface="Times New Roman" panose="02020603050405020304" pitchFamily="18" charset="0"/>
                <a:ea typeface="Calibri" panose="020F0502020204030204" pitchFamily="34" charset="0"/>
              </a:rPr>
              <a:t>The Training Model Outputs ‘mnist.h5’ file.</a:t>
            </a:r>
            <a:endParaRPr lang="en-IN" dirty="0">
              <a:solidFill>
                <a:schemeClr val="bg1"/>
              </a:solidFill>
            </a:endParaRPr>
          </a:p>
        </p:txBody>
      </p:sp>
      <p:sp>
        <p:nvSpPr>
          <p:cNvPr id="7" name="TextBox 6">
            <a:extLst>
              <a:ext uri="{FF2B5EF4-FFF2-40B4-BE49-F238E27FC236}">
                <a16:creationId xmlns:a16="http://schemas.microsoft.com/office/drawing/2014/main" id="{07CE9A15-07B5-0D26-A8F1-93604F6BE784}"/>
              </a:ext>
            </a:extLst>
          </p:cNvPr>
          <p:cNvSpPr txBox="1"/>
          <p:nvPr/>
        </p:nvSpPr>
        <p:spPr>
          <a:xfrm>
            <a:off x="6931666" y="894852"/>
            <a:ext cx="4733592" cy="646331"/>
          </a:xfrm>
          <a:prstGeom prst="rect">
            <a:avLst/>
          </a:prstGeom>
          <a:noFill/>
        </p:spPr>
        <p:txBody>
          <a:bodyPr wrap="square" rtlCol="0">
            <a:spAutoFit/>
          </a:bodyPr>
          <a:lstStyle/>
          <a:p>
            <a:pPr marL="285750" indent="-285750">
              <a:buFont typeface="Arial" panose="020B0604020202020204" pitchFamily="34" charset="0"/>
              <a:buChar char="•"/>
            </a:pPr>
            <a:r>
              <a:rPr lang="en-IN" sz="1800" dirty="0">
                <a:solidFill>
                  <a:schemeClr val="bg1"/>
                </a:solidFill>
                <a:effectLst/>
                <a:latin typeface="Times New Roman" panose="02020603050405020304" pitchFamily="18" charset="0"/>
                <a:ea typeface="Calibri" panose="020F0502020204030204" pitchFamily="34" charset="0"/>
              </a:rPr>
              <a:t>Running the </a:t>
            </a:r>
            <a:r>
              <a:rPr lang="en-IN" sz="1800" dirty="0" err="1">
                <a:solidFill>
                  <a:schemeClr val="bg1"/>
                </a:solidFill>
                <a:effectLst/>
                <a:latin typeface="Times New Roman" panose="02020603050405020304" pitchFamily="18" charset="0"/>
                <a:ea typeface="Calibri" panose="020F0502020204030204" pitchFamily="34" charset="0"/>
              </a:rPr>
              <a:t>gui_digit_recognizer</a:t>
            </a:r>
            <a:r>
              <a:rPr lang="en-IN" sz="1800" dirty="0">
                <a:solidFill>
                  <a:schemeClr val="bg1"/>
                </a:solidFill>
                <a:effectLst/>
                <a:latin typeface="Times New Roman" panose="02020603050405020304" pitchFamily="18" charset="0"/>
                <a:ea typeface="Calibri" panose="020F0502020204030204" pitchFamily="34" charset="0"/>
              </a:rPr>
              <a:t> python produces the GUI canvas to draw digits on.</a:t>
            </a:r>
            <a:endParaRPr lang="en-IN" dirty="0">
              <a:solidFill>
                <a:schemeClr val="bg1"/>
              </a:solidFill>
            </a:endParaRPr>
          </a:p>
        </p:txBody>
      </p:sp>
      <p:sp>
        <p:nvSpPr>
          <p:cNvPr id="8" name="TextBox 7">
            <a:extLst>
              <a:ext uri="{FF2B5EF4-FFF2-40B4-BE49-F238E27FC236}">
                <a16:creationId xmlns:a16="http://schemas.microsoft.com/office/drawing/2014/main" id="{FAE1DE1B-C577-B6E4-0166-B10F1A6BF112}"/>
              </a:ext>
            </a:extLst>
          </p:cNvPr>
          <p:cNvSpPr txBox="1"/>
          <p:nvPr/>
        </p:nvSpPr>
        <p:spPr>
          <a:xfrm>
            <a:off x="4714043" y="3977170"/>
            <a:ext cx="3231472" cy="400110"/>
          </a:xfrm>
          <a:prstGeom prst="rect">
            <a:avLst/>
          </a:prstGeom>
          <a:noFill/>
        </p:spPr>
        <p:txBody>
          <a:bodyPr wrap="square" rtlCol="0">
            <a:spAutoFit/>
          </a:bodyPr>
          <a:lstStyle/>
          <a:p>
            <a:pPr marL="342900" indent="-342900">
              <a:buFont typeface="Arial" panose="020B0604020202020204" pitchFamily="34" charset="0"/>
              <a:buChar char="•"/>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Digit Recognition Output.</a:t>
            </a:r>
            <a:endParaRPr lang="en-IN" sz="2000" dirty="0">
              <a:solidFill>
                <a:schemeClr val="bg1"/>
              </a:solidFill>
            </a:endParaRPr>
          </a:p>
        </p:txBody>
      </p:sp>
      <p:pic>
        <p:nvPicPr>
          <p:cNvPr id="9" name="Picture 8">
            <a:extLst>
              <a:ext uri="{FF2B5EF4-FFF2-40B4-BE49-F238E27FC236}">
                <a16:creationId xmlns:a16="http://schemas.microsoft.com/office/drawing/2014/main" id="{37B70BCF-84CC-3F70-744B-57036CC3E6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208" y="4543838"/>
            <a:ext cx="2830497" cy="1957760"/>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FBFF8D3A-2ED8-2652-4DC7-F3E4A38B75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37008" y="4543838"/>
            <a:ext cx="2830496" cy="1956610"/>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824EE406-F990-1735-8198-F0AEDB8368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51807" y="4543838"/>
            <a:ext cx="2830496" cy="1956610"/>
          </a:xfrm>
          <a:prstGeom prst="rect">
            <a:avLst/>
          </a:prstGeom>
        </p:spPr>
      </p:pic>
    </p:spTree>
    <p:extLst>
      <p:ext uri="{BB962C8B-B14F-4D97-AF65-F5344CB8AC3E}">
        <p14:creationId xmlns:p14="http://schemas.microsoft.com/office/powerpoint/2010/main" val="44567292"/>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1035EC-320C-8C8D-75BA-D80BEBDBD749}"/>
              </a:ext>
            </a:extLst>
          </p:cNvPr>
          <p:cNvSpPr txBox="1"/>
          <p:nvPr/>
        </p:nvSpPr>
        <p:spPr>
          <a:xfrm>
            <a:off x="816746" y="1429304"/>
            <a:ext cx="10377996" cy="5028749"/>
          </a:xfrm>
          <a:prstGeom prst="rect">
            <a:avLst/>
          </a:prstGeom>
          <a:noFill/>
        </p:spPr>
        <p:txBody>
          <a:bodyPr wrap="square" rtlCol="0">
            <a:spAutoFit/>
          </a:bodyPr>
          <a:lstStyle/>
          <a:p>
            <a:pPr>
              <a:lnSpc>
                <a:spcPct val="150000"/>
              </a:lnSpc>
              <a:spcAft>
                <a:spcPts val="800"/>
              </a:spcAf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current project is built using python and the concept of deep learning and CNN. The only mode of input is mouse via GUI. And the right now only digits are recognized</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project has scope to enhance on all fronts that is it can be developed to use various other neural networks and tools to not only use the GUI but through various mediums to recognize the digits.</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As we are talking about enhancement the software can be developed to recognize not only handwritten digits but texts and stings and symbols. </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proposed system takes 28x28 pixel sized images as input. The same system with further modifications and improvements in the dataset and the model can be used to build Handwritten Character Recognition System which recognizes human handwritten characters and predicts the output.</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recognition system has huge scope in tasks such as Postal Mail Sorting, Bank Cheque Processing, Form Data Entry, etc.</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A2446FD7-55CE-75AC-8CD2-EDDB5C2B066F}"/>
              </a:ext>
            </a:extLst>
          </p:cNvPr>
          <p:cNvSpPr txBox="1"/>
          <p:nvPr/>
        </p:nvSpPr>
        <p:spPr>
          <a:xfrm>
            <a:off x="1393794" y="399947"/>
            <a:ext cx="9223899" cy="707886"/>
          </a:xfrm>
          <a:prstGeom prst="rect">
            <a:avLst/>
          </a:prstGeom>
          <a:noFill/>
        </p:spPr>
        <p:txBody>
          <a:bodyPr wrap="square" rtlCol="0">
            <a:spAutoFit/>
          </a:bodyPr>
          <a:lstStyle/>
          <a:p>
            <a:pPr algn="ctr"/>
            <a:r>
              <a:rPr lang="en-IN" sz="4000" b="1" dirty="0">
                <a:solidFill>
                  <a:schemeClr val="bg1"/>
                </a:solidFill>
                <a:latin typeface="Baskerville Old Face" panose="02020602080505020303" pitchFamily="18" charset="0"/>
              </a:rPr>
              <a:t>FUTURE SCOPE/ENHANCEMENT</a:t>
            </a:r>
          </a:p>
        </p:txBody>
      </p:sp>
    </p:spTree>
    <p:extLst>
      <p:ext uri="{BB962C8B-B14F-4D97-AF65-F5344CB8AC3E}">
        <p14:creationId xmlns:p14="http://schemas.microsoft.com/office/powerpoint/2010/main" val="3360673258"/>
      </p:ext>
    </p:extLst>
  </p:cSld>
  <p:clrMapOvr>
    <a:masterClrMapping/>
  </p:clrMapOvr>
  <p:transition spd="slow">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DD346A-C29A-B164-CF97-F01BA01831FF}"/>
              </a:ext>
            </a:extLst>
          </p:cNvPr>
          <p:cNvSpPr txBox="1"/>
          <p:nvPr/>
        </p:nvSpPr>
        <p:spPr>
          <a:xfrm>
            <a:off x="4111841" y="594803"/>
            <a:ext cx="3968318" cy="707886"/>
          </a:xfrm>
          <a:prstGeom prst="rect">
            <a:avLst/>
          </a:prstGeom>
          <a:noFill/>
        </p:spPr>
        <p:txBody>
          <a:bodyPr wrap="square" rtlCol="0">
            <a:spAutoFit/>
          </a:bodyPr>
          <a:lstStyle/>
          <a:p>
            <a:r>
              <a:rPr lang="en-IN" sz="4000" b="1" dirty="0">
                <a:solidFill>
                  <a:schemeClr val="bg1"/>
                </a:solidFill>
                <a:latin typeface="Baskerville Old Face" panose="02020602080505020303" pitchFamily="18" charset="0"/>
              </a:rPr>
              <a:t>CONCLUSION</a:t>
            </a:r>
          </a:p>
        </p:txBody>
      </p:sp>
      <p:sp>
        <p:nvSpPr>
          <p:cNvPr id="3" name="TextBox 2">
            <a:extLst>
              <a:ext uri="{FF2B5EF4-FFF2-40B4-BE49-F238E27FC236}">
                <a16:creationId xmlns:a16="http://schemas.microsoft.com/office/drawing/2014/main" id="{ABA73896-9168-ABEA-3F7E-371CF9C53FD4}"/>
              </a:ext>
            </a:extLst>
          </p:cNvPr>
          <p:cNvSpPr txBox="1"/>
          <p:nvPr/>
        </p:nvSpPr>
        <p:spPr>
          <a:xfrm>
            <a:off x="1100831" y="1935332"/>
            <a:ext cx="10324730" cy="3840539"/>
          </a:xfrm>
          <a:prstGeom prst="rect">
            <a:avLst/>
          </a:prstGeom>
          <a:noFill/>
        </p:spPr>
        <p:txBody>
          <a:bodyPr wrap="square" rtlCol="0">
            <a:spAutoFit/>
          </a:bodyPr>
          <a:lstStyle/>
          <a:p>
            <a:pPr algn="just">
              <a:lnSpc>
                <a:spcPct val="150000"/>
              </a:lnSpc>
              <a:spcAft>
                <a:spcPts val="800"/>
              </a:spcAft>
            </a:pPr>
            <a:r>
              <a:rPr lang="en-IN" sz="2000" dirty="0">
                <a:solidFill>
                  <a:schemeClr val="bg1"/>
                </a:solidFill>
                <a:effectLst/>
                <a:ea typeface="Calibri" panose="020F0502020204030204" pitchFamily="34" charset="0"/>
                <a:cs typeface="Times New Roman" panose="02020603050405020304" pitchFamily="18" charset="0"/>
              </a:rPr>
              <a:t>Our project HANDWRITTEN DIGIT RECOGNITION deals with identifying the digits. The main purpose of this project is to build an automatic handwritten digit recognition method for the recognition of handwritten digit strings. In this project, CNN (Convolutional Neural Networks) architecture is used to achieve high performance on the digit string recognition problem.</a:t>
            </a:r>
          </a:p>
          <a:p>
            <a:pPr algn="just">
              <a:lnSpc>
                <a:spcPct val="150000"/>
              </a:lnSpc>
              <a:spcAft>
                <a:spcPts val="800"/>
              </a:spcAft>
            </a:pPr>
            <a:r>
              <a:rPr lang="en-IN" sz="2000" dirty="0">
                <a:solidFill>
                  <a:schemeClr val="bg1"/>
                </a:solidFill>
                <a:effectLst/>
                <a:ea typeface="Calibri" panose="020F0502020204030204" pitchFamily="34" charset="0"/>
                <a:cs typeface="Times New Roman" panose="02020603050405020304" pitchFamily="18" charset="0"/>
              </a:rPr>
              <a:t> </a:t>
            </a:r>
            <a:r>
              <a:rPr lang="en-IN" sz="2000" dirty="0">
                <a:solidFill>
                  <a:schemeClr val="bg1"/>
                </a:solidFill>
                <a:effectLst/>
                <a:ea typeface="Calibri" panose="020F0502020204030204" pitchFamily="34" charset="0"/>
              </a:rPr>
              <a:t>The GUI predicts the digit with accuracy percentage but the software doesn’t have the option to show that the digit as unrecognizable instead it shows the nearest resembling digit. The option to build that was considered but due the complex nature of the code it was considered beyond scope which was recognize the handwritten digits.</a:t>
            </a:r>
            <a:endParaRPr lang="en-IN" sz="2000" dirty="0">
              <a:solidFill>
                <a:schemeClr val="bg1"/>
              </a:solidFill>
            </a:endParaRPr>
          </a:p>
        </p:txBody>
      </p:sp>
    </p:spTree>
    <p:extLst>
      <p:ext uri="{BB962C8B-B14F-4D97-AF65-F5344CB8AC3E}">
        <p14:creationId xmlns:p14="http://schemas.microsoft.com/office/powerpoint/2010/main" val="389074441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ED95B4-F82B-3DE2-56FF-234D87F41101}"/>
              </a:ext>
            </a:extLst>
          </p:cNvPr>
          <p:cNvSpPr txBox="1"/>
          <p:nvPr/>
        </p:nvSpPr>
        <p:spPr>
          <a:xfrm>
            <a:off x="3119337" y="262648"/>
            <a:ext cx="5353455" cy="707886"/>
          </a:xfrm>
          <a:prstGeom prst="rect">
            <a:avLst/>
          </a:prstGeom>
          <a:noFill/>
        </p:spPr>
        <p:txBody>
          <a:bodyPr wrap="square" rtlCol="0">
            <a:spAutoFit/>
          </a:bodyPr>
          <a:lstStyle/>
          <a:p>
            <a:pPr algn="ctr"/>
            <a:r>
              <a:rPr lang="en-IN" sz="4000" b="1" dirty="0">
                <a:solidFill>
                  <a:schemeClr val="bg1"/>
                </a:solidFill>
                <a:latin typeface="Baskerville Old Face" panose="02020602080505020303" pitchFamily="18" charset="0"/>
              </a:rPr>
              <a:t>INTRODUCTION</a:t>
            </a:r>
          </a:p>
        </p:txBody>
      </p:sp>
      <p:sp>
        <p:nvSpPr>
          <p:cNvPr id="5" name="TextBox 4">
            <a:extLst>
              <a:ext uri="{FF2B5EF4-FFF2-40B4-BE49-F238E27FC236}">
                <a16:creationId xmlns:a16="http://schemas.microsoft.com/office/drawing/2014/main" id="{9FAD6AE5-CF30-2A2F-62FE-54F7F023B2BF}"/>
              </a:ext>
            </a:extLst>
          </p:cNvPr>
          <p:cNvSpPr txBox="1"/>
          <p:nvPr/>
        </p:nvSpPr>
        <p:spPr>
          <a:xfrm>
            <a:off x="468549" y="1527243"/>
            <a:ext cx="6103073" cy="4401205"/>
          </a:xfrm>
          <a:prstGeom prst="rect">
            <a:avLst/>
          </a:prstGeom>
          <a:noFill/>
        </p:spPr>
        <p:txBody>
          <a:bodyPr wrap="square" rtlCol="0">
            <a:spAutoFit/>
          </a:bodyPr>
          <a:lstStyle/>
          <a:p>
            <a:pPr algn="just"/>
            <a:r>
              <a:rPr lang="en-IN" sz="2000" dirty="0">
                <a:solidFill>
                  <a:schemeClr val="bg1"/>
                </a:solidFill>
                <a:effectLst/>
                <a:latin typeface="Times New Roman" panose="02020603050405020304" pitchFamily="18" charset="0"/>
                <a:ea typeface="Calibri" panose="020F0502020204030204" pitchFamily="34" charset="0"/>
              </a:rPr>
              <a:t>Artificial intelligence (AI) is the ability of machines to replicate or enhance human intellect, such as reasoning and learning from experience. Artificial intelligence has been used in computer programs for years, but it is now applied to many other products and services.</a:t>
            </a:r>
          </a:p>
          <a:p>
            <a:pPr algn="just">
              <a:lnSpc>
                <a:spcPct val="150000"/>
              </a:lnSpc>
            </a:pPr>
            <a:endParaRPr lang="en-IN" sz="2000" dirty="0">
              <a:solidFill>
                <a:schemeClr val="bg1"/>
              </a:solidFill>
              <a:latin typeface="Times New Roman" panose="02020603050405020304" pitchFamily="18" charset="0"/>
              <a:ea typeface="Times New Roman" panose="02020603050405020304" pitchFamily="18" charset="0"/>
            </a:endParaRPr>
          </a:p>
          <a:p>
            <a:pPr algn="just">
              <a:lnSpc>
                <a:spcPct val="150000"/>
              </a:lnSpc>
            </a:pPr>
            <a:r>
              <a:rPr lang="en-IN" sz="2000" b="1" dirty="0">
                <a:solidFill>
                  <a:schemeClr val="bg1"/>
                </a:solidFill>
                <a:effectLst/>
                <a:latin typeface="Times New Roman" panose="02020603050405020304" pitchFamily="18" charset="0"/>
                <a:ea typeface="Times New Roman" panose="02020603050405020304" pitchFamily="18" charset="0"/>
              </a:rPr>
              <a:t>Different fields of AI to clear common misconceptions</a:t>
            </a:r>
          </a:p>
          <a:p>
            <a:pPr algn="just"/>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It’s essential to know that AI is not a single field but a combination of various fields. Artificial Intelligence (AI) is the general term for being able to make computers do things that require intelligence if done by humans. AI can be broken down into two major fields, Machine Learning (ML) and Neural Networks (NN) in Deep Learning. </a:t>
            </a:r>
          </a:p>
        </p:txBody>
      </p:sp>
      <p:pic>
        <p:nvPicPr>
          <p:cNvPr id="9" name="Picture 8" descr="Diagram, venn diagram&#10;&#10;Description automatically generated">
            <a:extLst>
              <a:ext uri="{FF2B5EF4-FFF2-40B4-BE49-F238E27FC236}">
                <a16:creationId xmlns:a16="http://schemas.microsoft.com/office/drawing/2014/main" id="{0F291D39-1A65-627E-4658-B1D54BEEF7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4716" y="1632804"/>
            <a:ext cx="4508735" cy="4190082"/>
          </a:xfrm>
          <a:prstGeom prst="rect">
            <a:avLst/>
          </a:prstGeom>
        </p:spPr>
      </p:pic>
    </p:spTree>
    <p:extLst>
      <p:ext uri="{BB962C8B-B14F-4D97-AF65-F5344CB8AC3E}">
        <p14:creationId xmlns:p14="http://schemas.microsoft.com/office/powerpoint/2010/main" val="220604826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11E019-D648-F33C-5115-6DF6199123A9}"/>
              </a:ext>
            </a:extLst>
          </p:cNvPr>
          <p:cNvSpPr txBox="1"/>
          <p:nvPr/>
        </p:nvSpPr>
        <p:spPr>
          <a:xfrm>
            <a:off x="2929647" y="749030"/>
            <a:ext cx="6332706" cy="707886"/>
          </a:xfrm>
          <a:prstGeom prst="rect">
            <a:avLst/>
          </a:prstGeom>
          <a:noFill/>
        </p:spPr>
        <p:txBody>
          <a:bodyPr wrap="square" rtlCol="0">
            <a:spAutoFit/>
          </a:bodyPr>
          <a:lstStyle/>
          <a:p>
            <a:pPr algn="ctr"/>
            <a:r>
              <a:rPr lang="en-IN" sz="4000" b="1" dirty="0">
                <a:solidFill>
                  <a:schemeClr val="bg1"/>
                </a:solidFill>
                <a:latin typeface="Baskerville Old Face" panose="02020602080505020303" pitchFamily="18" charset="0"/>
              </a:rPr>
              <a:t>PROBLEM DEFINITION</a:t>
            </a:r>
          </a:p>
        </p:txBody>
      </p:sp>
      <p:sp>
        <p:nvSpPr>
          <p:cNvPr id="4" name="TextBox 3">
            <a:extLst>
              <a:ext uri="{FF2B5EF4-FFF2-40B4-BE49-F238E27FC236}">
                <a16:creationId xmlns:a16="http://schemas.microsoft.com/office/drawing/2014/main" id="{6A2898C7-1142-26B0-88AA-FEE274CFC003}"/>
              </a:ext>
            </a:extLst>
          </p:cNvPr>
          <p:cNvSpPr txBox="1"/>
          <p:nvPr/>
        </p:nvSpPr>
        <p:spPr>
          <a:xfrm>
            <a:off x="1045723" y="2278668"/>
            <a:ext cx="10671243" cy="3274614"/>
          </a:xfrm>
          <a:prstGeom prst="rect">
            <a:avLst/>
          </a:prstGeom>
          <a:noFill/>
        </p:spPr>
        <p:txBody>
          <a:bodyPr wrap="square" rtlCol="0">
            <a:spAutoFit/>
          </a:bodyPr>
          <a:lstStyle/>
          <a:p>
            <a:pPr algn="just">
              <a:lnSpc>
                <a:spcPct val="150000"/>
              </a:lnSpc>
            </a:pPr>
            <a:r>
              <a:rPr lang="en-IN" sz="2000" dirty="0">
                <a:solidFill>
                  <a:schemeClr val="bg1"/>
                </a:solidFill>
                <a:effectLst/>
                <a:latin typeface="Times New Roman" panose="02020603050405020304" pitchFamily="18" charset="0"/>
                <a:ea typeface="Calibri" panose="020F0502020204030204" pitchFamily="34" charset="0"/>
              </a:rPr>
              <a:t>Handwritten character recognition is one of the practically important issues in pattern recognition applications. The applications of digit recognition include in postal mail sorting, bank check processing, form data entry, etc. The main problem lies within the ability on developing an efficient algorithm that can recognize hand written digits, which is submitted by users by the way of a scanner, tablet, and other digital devices. This project presents an approach to off-line handwritten digit recognition based on different machine learning techniques. The main objective of this project is to ensure the effectiveness and reliability of the approached recognition of handwritten digits</a:t>
            </a:r>
            <a:r>
              <a:rPr lang="en-IN" sz="2000" dirty="0">
                <a:solidFill>
                  <a:srgbClr val="666666"/>
                </a:solidFill>
                <a:effectLst/>
                <a:latin typeface="Times New Roman" panose="02020603050405020304" pitchFamily="18" charset="0"/>
                <a:ea typeface="Calibri" panose="020F0502020204030204" pitchFamily="34" charset="0"/>
              </a:rPr>
              <a:t>.</a:t>
            </a:r>
            <a:endParaRPr lang="en-IN" sz="2000" dirty="0"/>
          </a:p>
        </p:txBody>
      </p:sp>
    </p:spTree>
    <p:extLst>
      <p:ext uri="{BB962C8B-B14F-4D97-AF65-F5344CB8AC3E}">
        <p14:creationId xmlns:p14="http://schemas.microsoft.com/office/powerpoint/2010/main" val="3675372088"/>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909070-E123-FBCC-DDB2-95E2574745B9}"/>
              </a:ext>
            </a:extLst>
          </p:cNvPr>
          <p:cNvSpPr txBox="1"/>
          <p:nvPr/>
        </p:nvSpPr>
        <p:spPr>
          <a:xfrm>
            <a:off x="1060315" y="2684834"/>
            <a:ext cx="10369685" cy="2814617"/>
          </a:xfrm>
          <a:prstGeom prst="rect">
            <a:avLst/>
          </a:prstGeom>
          <a:noFill/>
        </p:spPr>
        <p:txBody>
          <a:bodyPr wrap="square" rtlCol="0">
            <a:spAutoFit/>
          </a:bodyPr>
          <a:lstStyle/>
          <a:p>
            <a:pPr algn="just">
              <a:lnSpc>
                <a:spcPct val="150000"/>
              </a:lnSpc>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Various algorithms used for implementing handwritten digit recognition systems consist of Proximal Support Vector Machine (PSVM), Multilayer Perceptron, Support Vector Machine (SVM), Random Forest, Bayes Net, Naive Bayes, J48, Random Tree. According to previous research work, accuracies provided by these algorithms are of the order of: ● Proximal SVM - 98% ● Multilayer Perceptron - 90% ● SVM - 87% ● Random Forest - 85% ● Bayes Net - 84% ● Naive Bayes - 81% ● J48 - 79% ● Random Tree - 75% .</a:t>
            </a:r>
            <a:endParaRPr lang="en-IN" sz="2000" dirty="0">
              <a:solidFill>
                <a:schemeClr val="bg1"/>
              </a:solidFill>
            </a:endParaRPr>
          </a:p>
        </p:txBody>
      </p:sp>
      <p:sp>
        <p:nvSpPr>
          <p:cNvPr id="3" name="TextBox 2">
            <a:extLst>
              <a:ext uri="{FF2B5EF4-FFF2-40B4-BE49-F238E27FC236}">
                <a16:creationId xmlns:a16="http://schemas.microsoft.com/office/drawing/2014/main" id="{BDDA30EE-E57F-E36C-8214-0AEB57277D54}"/>
              </a:ext>
            </a:extLst>
          </p:cNvPr>
          <p:cNvSpPr txBox="1"/>
          <p:nvPr/>
        </p:nvSpPr>
        <p:spPr>
          <a:xfrm>
            <a:off x="3012332" y="1004606"/>
            <a:ext cx="5933872" cy="707886"/>
          </a:xfrm>
          <a:prstGeom prst="rect">
            <a:avLst/>
          </a:prstGeom>
          <a:noFill/>
        </p:spPr>
        <p:txBody>
          <a:bodyPr wrap="square" rtlCol="0">
            <a:spAutoFit/>
          </a:bodyPr>
          <a:lstStyle/>
          <a:p>
            <a:pPr algn="ctr"/>
            <a:r>
              <a:rPr lang="en-IN" sz="4000" b="1" dirty="0">
                <a:solidFill>
                  <a:schemeClr val="bg1"/>
                </a:solidFill>
                <a:latin typeface="Baskerville Old Face" panose="02020602080505020303" pitchFamily="18" charset="0"/>
              </a:rPr>
              <a:t>EXISTING SYSTEM</a:t>
            </a:r>
          </a:p>
        </p:txBody>
      </p:sp>
    </p:spTree>
    <p:extLst>
      <p:ext uri="{BB962C8B-B14F-4D97-AF65-F5344CB8AC3E}">
        <p14:creationId xmlns:p14="http://schemas.microsoft.com/office/powerpoint/2010/main" val="251552643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BB7FB9-404E-3172-EE37-557F8383EF0D}"/>
              </a:ext>
            </a:extLst>
          </p:cNvPr>
          <p:cNvSpPr txBox="1"/>
          <p:nvPr/>
        </p:nvSpPr>
        <p:spPr>
          <a:xfrm>
            <a:off x="3417902" y="771517"/>
            <a:ext cx="5193437" cy="707886"/>
          </a:xfrm>
          <a:prstGeom prst="rect">
            <a:avLst/>
          </a:prstGeom>
          <a:noFill/>
        </p:spPr>
        <p:txBody>
          <a:bodyPr wrap="square" rtlCol="0">
            <a:spAutoFit/>
          </a:bodyPr>
          <a:lstStyle/>
          <a:p>
            <a:r>
              <a:rPr lang="en-IN" sz="4000" b="1" dirty="0">
                <a:solidFill>
                  <a:schemeClr val="bg1"/>
                </a:solidFill>
                <a:latin typeface="Baskerville Old Face" panose="02020602080505020303" pitchFamily="18" charset="0"/>
              </a:rPr>
              <a:t>PROPOSED SYSTEM</a:t>
            </a:r>
          </a:p>
        </p:txBody>
      </p:sp>
      <p:sp>
        <p:nvSpPr>
          <p:cNvPr id="4" name="TextBox 3">
            <a:extLst>
              <a:ext uri="{FF2B5EF4-FFF2-40B4-BE49-F238E27FC236}">
                <a16:creationId xmlns:a16="http://schemas.microsoft.com/office/drawing/2014/main" id="{002F783D-3495-A152-8B7D-32ED6976A7E8}"/>
              </a:ext>
            </a:extLst>
          </p:cNvPr>
          <p:cNvSpPr txBox="1"/>
          <p:nvPr/>
        </p:nvSpPr>
        <p:spPr>
          <a:xfrm>
            <a:off x="1349406" y="2565647"/>
            <a:ext cx="9472474" cy="2812950"/>
          </a:xfrm>
          <a:prstGeom prst="rect">
            <a:avLst/>
          </a:prstGeom>
          <a:noFill/>
        </p:spPr>
        <p:txBody>
          <a:bodyPr wrap="square" rtlCol="0">
            <a:spAutoFit/>
          </a:bodyPr>
          <a:lstStyle/>
          <a:p>
            <a:pPr algn="just">
              <a:lnSpc>
                <a:spcPct val="150000"/>
              </a:lnSpc>
            </a:pPr>
            <a:r>
              <a:rPr lang="en-IN" sz="2000" dirty="0">
                <a:solidFill>
                  <a:schemeClr val="bg1"/>
                </a:solidFill>
                <a:effectLst/>
                <a:latin typeface="Times New Roman" panose="02020603050405020304" pitchFamily="18" charset="0"/>
                <a:ea typeface="Calibri" panose="020F0502020204030204" pitchFamily="34" charset="0"/>
              </a:rPr>
              <a:t>In this project, we are going to implement a handwritten digit recognition app using the MNIST dataset. We will be using a special type of deep neural network that is Convolutional Neural Network (CNN). In the end, we are going to build a GUI in which you can draw the digit and recognize it straight away, and also accuracy of digit recognized is displayed in percentage. The digit can be handwritten using cursor/pointer on the GUI and the digit entered can be predicted</a:t>
            </a:r>
            <a:endParaRPr lang="en-IN" sz="2000" dirty="0">
              <a:solidFill>
                <a:schemeClr val="bg1"/>
              </a:solidFill>
            </a:endParaRPr>
          </a:p>
        </p:txBody>
      </p:sp>
    </p:spTree>
    <p:extLst>
      <p:ext uri="{BB962C8B-B14F-4D97-AF65-F5344CB8AC3E}">
        <p14:creationId xmlns:p14="http://schemas.microsoft.com/office/powerpoint/2010/main" val="40148378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060443AF-5DBB-7941-9FE6-C69393C806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3671" y="2315436"/>
            <a:ext cx="7247105" cy="4043788"/>
          </a:xfrm>
          <a:prstGeom prst="rect">
            <a:avLst/>
          </a:prstGeom>
        </p:spPr>
      </p:pic>
      <p:sp>
        <p:nvSpPr>
          <p:cNvPr id="3" name="TextBox 2">
            <a:extLst>
              <a:ext uri="{FF2B5EF4-FFF2-40B4-BE49-F238E27FC236}">
                <a16:creationId xmlns:a16="http://schemas.microsoft.com/office/drawing/2014/main" id="{29E20C85-B923-A75C-4962-FC9CE5956CEC}"/>
              </a:ext>
            </a:extLst>
          </p:cNvPr>
          <p:cNvSpPr txBox="1"/>
          <p:nvPr/>
        </p:nvSpPr>
        <p:spPr>
          <a:xfrm>
            <a:off x="5226776" y="418877"/>
            <a:ext cx="2132812" cy="707886"/>
          </a:xfrm>
          <a:prstGeom prst="rect">
            <a:avLst/>
          </a:prstGeom>
          <a:noFill/>
        </p:spPr>
        <p:txBody>
          <a:bodyPr wrap="square" rtlCol="0">
            <a:spAutoFit/>
          </a:bodyPr>
          <a:lstStyle/>
          <a:p>
            <a:r>
              <a:rPr lang="en-IN" sz="4000" b="1" dirty="0">
                <a:solidFill>
                  <a:schemeClr val="bg1"/>
                </a:solidFill>
                <a:latin typeface="Baskerville Old Face" panose="02020602080505020303" pitchFamily="18" charset="0"/>
              </a:rPr>
              <a:t>DESIGN</a:t>
            </a:r>
          </a:p>
        </p:txBody>
      </p:sp>
      <p:sp>
        <p:nvSpPr>
          <p:cNvPr id="4" name="TextBox 3">
            <a:extLst>
              <a:ext uri="{FF2B5EF4-FFF2-40B4-BE49-F238E27FC236}">
                <a16:creationId xmlns:a16="http://schemas.microsoft.com/office/drawing/2014/main" id="{40BC5894-1B86-467A-CEB1-BE94926FB4C5}"/>
              </a:ext>
            </a:extLst>
          </p:cNvPr>
          <p:cNvSpPr txBox="1"/>
          <p:nvPr/>
        </p:nvSpPr>
        <p:spPr>
          <a:xfrm>
            <a:off x="4358936" y="1378393"/>
            <a:ext cx="3693111" cy="584775"/>
          </a:xfrm>
          <a:prstGeom prst="rect">
            <a:avLst/>
          </a:prstGeom>
          <a:noFill/>
        </p:spPr>
        <p:txBody>
          <a:bodyPr wrap="square" rtlCol="0">
            <a:spAutoFit/>
          </a:bodyPr>
          <a:lstStyle/>
          <a:p>
            <a:pPr algn="ctr"/>
            <a:r>
              <a:rPr lang="en-IN" sz="3200" dirty="0">
                <a:solidFill>
                  <a:schemeClr val="bg1"/>
                </a:solidFill>
              </a:rPr>
              <a:t>ACTIVITY DIAGRAM</a:t>
            </a:r>
          </a:p>
        </p:txBody>
      </p:sp>
    </p:spTree>
    <p:extLst>
      <p:ext uri="{BB962C8B-B14F-4D97-AF65-F5344CB8AC3E}">
        <p14:creationId xmlns:p14="http://schemas.microsoft.com/office/powerpoint/2010/main" val="8540049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DB9860B4-5404-5C88-69F1-92AFDEBA78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1461" y="1686757"/>
            <a:ext cx="7466120" cy="4660777"/>
          </a:xfrm>
          <a:prstGeom prst="rect">
            <a:avLst/>
          </a:prstGeom>
        </p:spPr>
      </p:pic>
      <p:sp>
        <p:nvSpPr>
          <p:cNvPr id="4" name="TextBox 3">
            <a:extLst>
              <a:ext uri="{FF2B5EF4-FFF2-40B4-BE49-F238E27FC236}">
                <a16:creationId xmlns:a16="http://schemas.microsoft.com/office/drawing/2014/main" id="{3F29E022-F326-DFD5-2F37-3CD14D40CA7F}"/>
              </a:ext>
            </a:extLst>
          </p:cNvPr>
          <p:cNvSpPr txBox="1"/>
          <p:nvPr/>
        </p:nvSpPr>
        <p:spPr>
          <a:xfrm>
            <a:off x="3990513" y="754599"/>
            <a:ext cx="4208016" cy="584775"/>
          </a:xfrm>
          <a:prstGeom prst="rect">
            <a:avLst/>
          </a:prstGeom>
          <a:noFill/>
        </p:spPr>
        <p:txBody>
          <a:bodyPr wrap="square" rtlCol="0">
            <a:spAutoFit/>
          </a:bodyPr>
          <a:lstStyle/>
          <a:p>
            <a:pPr algn="ctr"/>
            <a:r>
              <a:rPr lang="en-IN" sz="3200" dirty="0">
                <a:solidFill>
                  <a:schemeClr val="bg1"/>
                </a:solidFill>
              </a:rPr>
              <a:t>DATA FLOW  DIAGRAM</a:t>
            </a:r>
          </a:p>
        </p:txBody>
      </p:sp>
    </p:spTree>
    <p:extLst>
      <p:ext uri="{BB962C8B-B14F-4D97-AF65-F5344CB8AC3E}">
        <p14:creationId xmlns:p14="http://schemas.microsoft.com/office/powerpoint/2010/main" val="22615166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3DA9E2-E7F4-1416-B4AA-F34EBF15EE47}"/>
              </a:ext>
            </a:extLst>
          </p:cNvPr>
          <p:cNvSpPr txBox="1"/>
          <p:nvPr/>
        </p:nvSpPr>
        <p:spPr>
          <a:xfrm>
            <a:off x="1109708" y="1038615"/>
            <a:ext cx="9712171" cy="5652830"/>
          </a:xfrm>
          <a:prstGeom prst="rect">
            <a:avLst/>
          </a:prstGeom>
          <a:noFill/>
        </p:spPr>
        <p:txBody>
          <a:bodyPr wrap="square" rtlCol="0">
            <a:spAutoFit/>
          </a:bodyPr>
          <a:lstStyle/>
          <a:p>
            <a:pPr>
              <a:spcAft>
                <a:spcPts val="800"/>
              </a:spcAft>
            </a:pPr>
            <a:r>
              <a:rPr lang="en-IN" sz="2000" dirty="0">
                <a:solidFill>
                  <a:schemeClr val="bg1"/>
                </a:solidFill>
                <a:effectLst/>
                <a:ea typeface="Calibri" panose="020F0502020204030204" pitchFamily="34" charset="0"/>
                <a:cs typeface="Times New Roman" panose="02020603050405020304" pitchFamily="18" charset="0"/>
              </a:rPr>
              <a:t>The project is designed completely using python 3.10 using various python libraries, GUI (Graphical User Interface), CNN (Convolutional Neural Network) and MNIST dataset.</a:t>
            </a:r>
          </a:p>
          <a:p>
            <a:pPr>
              <a:spcAft>
                <a:spcPts val="800"/>
              </a:spcAft>
            </a:pPr>
            <a:r>
              <a:rPr lang="en-IN" sz="2000" dirty="0">
                <a:solidFill>
                  <a:schemeClr val="bg1"/>
                </a:solidFill>
                <a:effectLst/>
                <a:ea typeface="Calibri" panose="020F0502020204030204" pitchFamily="34" charset="0"/>
                <a:cs typeface="Times New Roman" panose="02020603050405020304" pitchFamily="18" charset="0"/>
              </a:rPr>
              <a:t>To build the handwritten Digit Recognition the following design and steps have been implemented.</a:t>
            </a:r>
          </a:p>
          <a:p>
            <a:pPr>
              <a:spcAft>
                <a:spcPts val="800"/>
              </a:spcAft>
            </a:pPr>
            <a:endParaRPr lang="en-IN" sz="2000" dirty="0">
              <a:solidFill>
                <a:schemeClr val="bg1"/>
              </a:solidFill>
              <a:effectLst/>
              <a:ea typeface="Calibri" panose="020F0502020204030204" pitchFamily="34" charset="0"/>
              <a:cs typeface="Times New Roman" panose="02020603050405020304" pitchFamily="18" charset="0"/>
            </a:endParaRPr>
          </a:p>
          <a:p>
            <a:pPr marL="342900" indent="-342900" fontAlgn="base">
              <a:lnSpc>
                <a:spcPct val="150000"/>
              </a:lnSpc>
              <a:spcAft>
                <a:spcPts val="800"/>
              </a:spcAft>
              <a:buFont typeface="Wingdings" panose="05000000000000000000" pitchFamily="2" charset="2"/>
              <a:buChar char="v"/>
            </a:pPr>
            <a:r>
              <a:rPr lang="en-IN" sz="2000" b="1" spc="-40" dirty="0">
                <a:solidFill>
                  <a:schemeClr val="bg1"/>
                </a:solidFill>
                <a:effectLst/>
                <a:ea typeface="Times New Roman" panose="02020603050405020304" pitchFamily="18" charset="0"/>
                <a:cs typeface="Times New Roman" panose="02020603050405020304" pitchFamily="18" charset="0"/>
              </a:rPr>
              <a:t>Import the Libraries and Dataset</a:t>
            </a:r>
            <a:endParaRPr lang="en-IN" sz="2000" dirty="0">
              <a:solidFill>
                <a:schemeClr val="bg1"/>
              </a:solidFill>
              <a:effectLst/>
              <a:ea typeface="Calibri" panose="020F0502020204030204" pitchFamily="34" charset="0"/>
              <a:cs typeface="Times New Roman" panose="02020603050405020304" pitchFamily="18" charset="0"/>
            </a:endParaRPr>
          </a:p>
          <a:p>
            <a:pPr marL="342900" indent="-342900" fontAlgn="base">
              <a:lnSpc>
                <a:spcPct val="150000"/>
              </a:lnSpc>
              <a:spcAft>
                <a:spcPts val="800"/>
              </a:spcAft>
              <a:buFont typeface="Wingdings" panose="05000000000000000000" pitchFamily="2" charset="2"/>
              <a:buChar char="v"/>
            </a:pPr>
            <a:r>
              <a:rPr lang="en-IN" sz="2000" b="1" dirty="0">
                <a:solidFill>
                  <a:schemeClr val="bg1"/>
                </a:solidFill>
                <a:effectLst/>
                <a:ea typeface="Times New Roman" panose="02020603050405020304" pitchFamily="18" charset="0"/>
                <a:cs typeface="Times New Roman" panose="02020603050405020304" pitchFamily="18" charset="0"/>
              </a:rPr>
              <a:t>Pre-process the data.</a:t>
            </a:r>
            <a:endParaRPr lang="en-IN" sz="2000" dirty="0">
              <a:solidFill>
                <a:schemeClr val="bg1"/>
              </a:solidFill>
              <a:effectLst/>
              <a:ea typeface="Calibri" panose="020F0502020204030204" pitchFamily="34" charset="0"/>
              <a:cs typeface="Times New Roman" panose="02020603050405020304" pitchFamily="18" charset="0"/>
            </a:endParaRPr>
          </a:p>
          <a:p>
            <a:pPr marL="342900" indent="-342900" fontAlgn="base">
              <a:lnSpc>
                <a:spcPct val="150000"/>
              </a:lnSpc>
              <a:spcAft>
                <a:spcPts val="800"/>
              </a:spcAft>
              <a:buFont typeface="Wingdings" panose="05000000000000000000" pitchFamily="2" charset="2"/>
              <a:buChar char="v"/>
            </a:pPr>
            <a:r>
              <a:rPr lang="en-IN" sz="2000" b="1" spc="-40" dirty="0">
                <a:solidFill>
                  <a:schemeClr val="bg1"/>
                </a:solidFill>
                <a:effectLst/>
                <a:ea typeface="Times New Roman" panose="02020603050405020304" pitchFamily="18" charset="0"/>
                <a:cs typeface="Times New Roman" panose="02020603050405020304" pitchFamily="18" charset="0"/>
              </a:rPr>
              <a:t>Create the Model.</a:t>
            </a:r>
          </a:p>
          <a:p>
            <a:pPr marL="342900" indent="-342900" fontAlgn="base">
              <a:lnSpc>
                <a:spcPct val="150000"/>
              </a:lnSpc>
              <a:spcAft>
                <a:spcPts val="800"/>
              </a:spcAft>
              <a:buFont typeface="Wingdings" panose="05000000000000000000" pitchFamily="2" charset="2"/>
              <a:buChar char="v"/>
            </a:pPr>
            <a:r>
              <a:rPr lang="en-IN" sz="2000" b="1" spc="-4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Training the Model.</a:t>
            </a:r>
            <a:endPar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fontAlgn="base">
              <a:lnSpc>
                <a:spcPct val="150000"/>
              </a:lnSpc>
              <a:spcAft>
                <a:spcPts val="1200"/>
              </a:spcAft>
              <a:buFont typeface="Wingdings" panose="05000000000000000000" pitchFamily="2" charset="2"/>
              <a:buChar char="v"/>
            </a:pPr>
            <a:r>
              <a:rPr lang="en-IN" sz="2000" b="1" spc="-4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Evaluating the Model</a:t>
            </a:r>
            <a:endPar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fontAlgn="base">
              <a:lnSpc>
                <a:spcPct val="150000"/>
              </a:lnSpc>
              <a:spcAft>
                <a:spcPts val="800"/>
              </a:spcAft>
              <a:buFont typeface="Wingdings" panose="05000000000000000000" pitchFamily="2" charset="2"/>
              <a:buChar char="v"/>
            </a:pPr>
            <a:r>
              <a:rPr lang="en-IN" sz="2000" b="1" spc="-4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Creating the Model</a:t>
            </a:r>
            <a:endPar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a:spcAft>
                <a:spcPts val="800"/>
              </a:spcAft>
            </a:pPr>
            <a:endParaRPr lang="en-IN" dirty="0">
              <a:solidFill>
                <a:schemeClr val="bg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334748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2222D6-D60D-8B5C-680E-74B9FF835ED2}"/>
              </a:ext>
            </a:extLst>
          </p:cNvPr>
          <p:cNvSpPr txBox="1"/>
          <p:nvPr/>
        </p:nvSpPr>
        <p:spPr>
          <a:xfrm>
            <a:off x="3506680" y="736846"/>
            <a:ext cx="4527611" cy="707886"/>
          </a:xfrm>
          <a:prstGeom prst="rect">
            <a:avLst/>
          </a:prstGeom>
          <a:noFill/>
        </p:spPr>
        <p:txBody>
          <a:bodyPr wrap="square" rtlCol="0">
            <a:spAutoFit/>
          </a:bodyPr>
          <a:lstStyle/>
          <a:p>
            <a:pPr algn="ctr"/>
            <a:r>
              <a:rPr lang="en-IN" sz="4000" b="1" dirty="0">
                <a:solidFill>
                  <a:schemeClr val="bg1"/>
                </a:solidFill>
                <a:latin typeface="Baskerville Old Face" panose="02020602080505020303" pitchFamily="18" charset="0"/>
              </a:rPr>
              <a:t>REQUIREMENTS</a:t>
            </a:r>
          </a:p>
        </p:txBody>
      </p:sp>
      <p:sp>
        <p:nvSpPr>
          <p:cNvPr id="4" name="TextBox 3">
            <a:extLst>
              <a:ext uri="{FF2B5EF4-FFF2-40B4-BE49-F238E27FC236}">
                <a16:creationId xmlns:a16="http://schemas.microsoft.com/office/drawing/2014/main" id="{01A7C927-3D90-D034-A412-8DB868989F63}"/>
              </a:ext>
            </a:extLst>
          </p:cNvPr>
          <p:cNvSpPr txBox="1"/>
          <p:nvPr/>
        </p:nvSpPr>
        <p:spPr>
          <a:xfrm>
            <a:off x="7673266" y="2518034"/>
            <a:ext cx="4323425" cy="2656433"/>
          </a:xfrm>
          <a:prstGeom prst="rect">
            <a:avLst/>
          </a:prstGeom>
          <a:noFill/>
        </p:spPr>
        <p:txBody>
          <a:bodyPr wrap="square" rtlCol="0">
            <a:spAutoFit/>
          </a:bodyPr>
          <a:lstStyle/>
          <a:p>
            <a:pPr>
              <a:lnSpc>
                <a:spcPct val="150000"/>
              </a:lnSpc>
              <a:spcAft>
                <a:spcPts val="800"/>
              </a:spcAft>
            </a:pPr>
            <a:r>
              <a:rPr lang="en-IN" sz="2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HARDWARE REQUIREMENTS.</a:t>
            </a:r>
            <a:endPar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spcAft>
                <a:spcPts val="800"/>
              </a:spcAft>
              <a:buFont typeface="Wingdings" panose="05000000000000000000" pitchFamily="2" charset="2"/>
              <a:buChar char="§"/>
            </a:pPr>
            <a:r>
              <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Laptop or Desktop.</a:t>
            </a:r>
            <a:endPar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spcAft>
                <a:spcPts val="800"/>
              </a:spcAft>
              <a:buFont typeface="Wingdings" panose="05000000000000000000" pitchFamily="2" charset="2"/>
              <a:buChar char="§"/>
            </a:pPr>
            <a:r>
              <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Memory   -ROM 10 GB or more.</a:t>
            </a:r>
            <a:endPar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-RAM 2 GB or more.</a:t>
            </a:r>
            <a:endPar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5" name="TextBox 4">
            <a:extLst>
              <a:ext uri="{FF2B5EF4-FFF2-40B4-BE49-F238E27FC236}">
                <a16:creationId xmlns:a16="http://schemas.microsoft.com/office/drawing/2014/main" id="{7368743D-47F6-4E93-2568-F7A86DF09273}"/>
              </a:ext>
            </a:extLst>
          </p:cNvPr>
          <p:cNvSpPr txBox="1"/>
          <p:nvPr/>
        </p:nvSpPr>
        <p:spPr>
          <a:xfrm>
            <a:off x="883328" y="2601155"/>
            <a:ext cx="5246704" cy="1932709"/>
          </a:xfrm>
          <a:prstGeom prst="rect">
            <a:avLst/>
          </a:prstGeom>
          <a:noFill/>
        </p:spPr>
        <p:txBody>
          <a:bodyPr wrap="square" rtlCol="0">
            <a:spAutoFit/>
          </a:bodyPr>
          <a:lstStyle/>
          <a:p>
            <a:pPr>
              <a:lnSpc>
                <a:spcPct val="107000"/>
              </a:lnSpc>
              <a:spcAft>
                <a:spcPts val="800"/>
              </a:spcAft>
            </a:pPr>
            <a:r>
              <a:rPr lang="en-IN" sz="2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SOFTWARE REQUIREMENTS.</a:t>
            </a:r>
            <a:endPar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
            </a:pPr>
            <a:r>
              <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Windows 7 or higher.</a:t>
            </a:r>
            <a:endParaRPr lang="en-IN"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spcAft>
                <a:spcPts val="800"/>
              </a:spcAft>
              <a:buFont typeface="Wingdings" panose="05000000000000000000" pitchFamily="2" charset="2"/>
              <a:buChar char="§"/>
            </a:pPr>
            <a:r>
              <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Python 2.9 or higher (currently using 3.10)</a:t>
            </a:r>
            <a:endPar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spcAft>
                <a:spcPts val="800"/>
              </a:spcAft>
              <a:buFont typeface="Wingdings" panose="05000000000000000000" pitchFamily="2" charset="2"/>
              <a:buChar char="§"/>
            </a:pPr>
            <a:r>
              <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Terminal.</a:t>
            </a:r>
            <a:endPar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7175104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ConfettiVTI">
  <a:themeElements>
    <a:clrScheme name="AnalogousFromRegularSeedRightStep">
      <a:dk1>
        <a:srgbClr val="000000"/>
      </a:dk1>
      <a:lt1>
        <a:srgbClr val="FFFFFF"/>
      </a:lt1>
      <a:dk2>
        <a:srgbClr val="1B252F"/>
      </a:dk2>
      <a:lt2>
        <a:srgbClr val="F3F0F1"/>
      </a:lt2>
      <a:accent1>
        <a:srgbClr val="20B59F"/>
      </a:accent1>
      <a:accent2>
        <a:srgbClr val="17A1D5"/>
      </a:accent2>
      <a:accent3>
        <a:srgbClr val="2964E7"/>
      </a:accent3>
      <a:accent4>
        <a:srgbClr val="4432DA"/>
      </a:accent4>
      <a:accent5>
        <a:srgbClr val="8C29E7"/>
      </a:accent5>
      <a:accent6>
        <a:srgbClr val="C917D5"/>
      </a:accent6>
      <a:hlink>
        <a:srgbClr val="BF3F52"/>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emplate/>
  <TotalTime>115</TotalTime>
  <Words>898</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Baskerville Old Face</vt:lpstr>
      <vt:lpstr>Calibri</vt:lpstr>
      <vt:lpstr>Gill Sans Nova</vt:lpstr>
      <vt:lpstr>Times New Roman</vt:lpstr>
      <vt:lpstr>Wingdings</vt:lpstr>
      <vt:lpstr>ConfettiVTI</vt:lpstr>
      <vt:lpstr>HANDWRITTEN DIGIT RECOGNITION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 RECOGNITION</dc:title>
  <dc:creator>Vishwajeet</dc:creator>
  <cp:lastModifiedBy>Vishwajeet</cp:lastModifiedBy>
  <cp:revision>5</cp:revision>
  <dcterms:created xsi:type="dcterms:W3CDTF">2023-02-07T12:40:33Z</dcterms:created>
  <dcterms:modified xsi:type="dcterms:W3CDTF">2023-02-07T14:35:52Z</dcterms:modified>
</cp:coreProperties>
</file>