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54DFF6-1978-43DA-B6F5-FF078EE0E939}"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7F20C7-CF38-4333-B310-8CD6CB074E67}" type="slidenum">
              <a:rPr lang="en-IN" smtClean="0"/>
              <a:t>‹#›</a:t>
            </a:fld>
            <a:endParaRPr lang="en-IN"/>
          </a:p>
        </p:txBody>
      </p:sp>
    </p:spTree>
    <p:extLst>
      <p:ext uri="{BB962C8B-B14F-4D97-AF65-F5344CB8AC3E}">
        <p14:creationId xmlns:p14="http://schemas.microsoft.com/office/powerpoint/2010/main" val="390531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54DFF6-1978-43DA-B6F5-FF078EE0E939}" type="datetimeFigureOut">
              <a:rPr lang="en-IN" smtClean="0"/>
              <a:t>15-08-2023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7F20C7-CF38-4333-B310-8CD6CB074E67}" type="slidenum">
              <a:rPr lang="en-IN" smtClean="0"/>
              <a:t>‹#›</a:t>
            </a:fld>
            <a:endParaRPr lang="en-IN"/>
          </a:p>
        </p:txBody>
      </p:sp>
    </p:spTree>
    <p:extLst>
      <p:ext uri="{BB962C8B-B14F-4D97-AF65-F5344CB8AC3E}">
        <p14:creationId xmlns:p14="http://schemas.microsoft.com/office/powerpoint/2010/main" val="761626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54DFF6-1978-43DA-B6F5-FF078EE0E939}"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7F20C7-CF38-4333-B310-8CD6CB074E67}" type="slidenum">
              <a:rPr lang="en-IN" smtClean="0"/>
              <a:t>‹#›</a:t>
            </a:fld>
            <a:endParaRPr lang="en-IN"/>
          </a:p>
        </p:txBody>
      </p:sp>
    </p:spTree>
    <p:extLst>
      <p:ext uri="{BB962C8B-B14F-4D97-AF65-F5344CB8AC3E}">
        <p14:creationId xmlns:p14="http://schemas.microsoft.com/office/powerpoint/2010/main" val="2155875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54DFF6-1978-43DA-B6F5-FF078EE0E939}"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7F20C7-CF38-4333-B310-8CD6CB074E6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59593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4DFF6-1978-43DA-B6F5-FF078EE0E939}"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7F20C7-CF38-4333-B310-8CD6CB074E67}" type="slidenum">
              <a:rPr lang="en-IN" smtClean="0"/>
              <a:t>‹#›</a:t>
            </a:fld>
            <a:endParaRPr lang="en-IN"/>
          </a:p>
        </p:txBody>
      </p:sp>
    </p:spTree>
    <p:extLst>
      <p:ext uri="{BB962C8B-B14F-4D97-AF65-F5344CB8AC3E}">
        <p14:creationId xmlns:p14="http://schemas.microsoft.com/office/powerpoint/2010/main" val="2392725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54DFF6-1978-43DA-B6F5-FF078EE0E939}" type="datetimeFigureOut">
              <a:rPr lang="en-IN" smtClean="0"/>
              <a:t>15-08-2023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7F20C7-CF38-4333-B310-8CD6CB074E67}" type="slidenum">
              <a:rPr lang="en-IN" smtClean="0"/>
              <a:t>‹#›</a:t>
            </a:fld>
            <a:endParaRPr lang="en-IN"/>
          </a:p>
        </p:txBody>
      </p:sp>
    </p:spTree>
    <p:extLst>
      <p:ext uri="{BB962C8B-B14F-4D97-AF65-F5344CB8AC3E}">
        <p14:creationId xmlns:p14="http://schemas.microsoft.com/office/powerpoint/2010/main" val="2838184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54DFF6-1978-43DA-B6F5-FF078EE0E939}" type="datetimeFigureOut">
              <a:rPr lang="en-IN" smtClean="0"/>
              <a:t>15-08-2023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7F20C7-CF38-4333-B310-8CD6CB074E67}" type="slidenum">
              <a:rPr lang="en-IN" smtClean="0"/>
              <a:t>‹#›</a:t>
            </a:fld>
            <a:endParaRPr lang="en-IN"/>
          </a:p>
        </p:txBody>
      </p:sp>
    </p:spTree>
    <p:extLst>
      <p:ext uri="{BB962C8B-B14F-4D97-AF65-F5344CB8AC3E}">
        <p14:creationId xmlns:p14="http://schemas.microsoft.com/office/powerpoint/2010/main" val="3555189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4DFF6-1978-43DA-B6F5-FF078EE0E939}"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7F20C7-CF38-4333-B310-8CD6CB074E67}" type="slidenum">
              <a:rPr lang="en-IN" smtClean="0"/>
              <a:t>‹#›</a:t>
            </a:fld>
            <a:endParaRPr lang="en-IN"/>
          </a:p>
        </p:txBody>
      </p:sp>
    </p:spTree>
    <p:extLst>
      <p:ext uri="{BB962C8B-B14F-4D97-AF65-F5344CB8AC3E}">
        <p14:creationId xmlns:p14="http://schemas.microsoft.com/office/powerpoint/2010/main" val="830707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4DFF6-1978-43DA-B6F5-FF078EE0E939}"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7F20C7-CF38-4333-B310-8CD6CB074E67}" type="slidenum">
              <a:rPr lang="en-IN" smtClean="0"/>
              <a:t>‹#›</a:t>
            </a:fld>
            <a:endParaRPr lang="en-IN"/>
          </a:p>
        </p:txBody>
      </p:sp>
    </p:spTree>
    <p:extLst>
      <p:ext uri="{BB962C8B-B14F-4D97-AF65-F5344CB8AC3E}">
        <p14:creationId xmlns:p14="http://schemas.microsoft.com/office/powerpoint/2010/main" val="291948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54DFF6-1978-43DA-B6F5-FF078EE0E939}"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7F20C7-CF38-4333-B310-8CD6CB074E67}" type="slidenum">
              <a:rPr lang="en-IN" smtClean="0"/>
              <a:t>‹#›</a:t>
            </a:fld>
            <a:endParaRPr lang="en-IN"/>
          </a:p>
        </p:txBody>
      </p:sp>
    </p:spTree>
    <p:extLst>
      <p:ext uri="{BB962C8B-B14F-4D97-AF65-F5344CB8AC3E}">
        <p14:creationId xmlns:p14="http://schemas.microsoft.com/office/powerpoint/2010/main" val="418120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4DFF6-1978-43DA-B6F5-FF078EE0E939}"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7F20C7-CF38-4333-B310-8CD6CB074E67}" type="slidenum">
              <a:rPr lang="en-IN" smtClean="0"/>
              <a:t>‹#›</a:t>
            </a:fld>
            <a:endParaRPr lang="en-IN"/>
          </a:p>
        </p:txBody>
      </p:sp>
    </p:spTree>
    <p:extLst>
      <p:ext uri="{BB962C8B-B14F-4D97-AF65-F5344CB8AC3E}">
        <p14:creationId xmlns:p14="http://schemas.microsoft.com/office/powerpoint/2010/main" val="220194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54DFF6-1978-43DA-B6F5-FF078EE0E939}" type="datetimeFigureOut">
              <a:rPr lang="en-IN" smtClean="0"/>
              <a:t>15-08-2023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7F20C7-CF38-4333-B310-8CD6CB074E67}" type="slidenum">
              <a:rPr lang="en-IN" smtClean="0"/>
              <a:t>‹#›</a:t>
            </a:fld>
            <a:endParaRPr lang="en-IN"/>
          </a:p>
        </p:txBody>
      </p:sp>
    </p:spTree>
    <p:extLst>
      <p:ext uri="{BB962C8B-B14F-4D97-AF65-F5344CB8AC3E}">
        <p14:creationId xmlns:p14="http://schemas.microsoft.com/office/powerpoint/2010/main" val="376134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54DFF6-1978-43DA-B6F5-FF078EE0E939}" type="datetimeFigureOut">
              <a:rPr lang="en-IN" smtClean="0"/>
              <a:t>15-08-2023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7F20C7-CF38-4333-B310-8CD6CB074E67}" type="slidenum">
              <a:rPr lang="en-IN" smtClean="0"/>
              <a:t>‹#›</a:t>
            </a:fld>
            <a:endParaRPr lang="en-IN"/>
          </a:p>
        </p:txBody>
      </p:sp>
    </p:spTree>
    <p:extLst>
      <p:ext uri="{BB962C8B-B14F-4D97-AF65-F5344CB8AC3E}">
        <p14:creationId xmlns:p14="http://schemas.microsoft.com/office/powerpoint/2010/main" val="2378680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54DFF6-1978-43DA-B6F5-FF078EE0E939}" type="datetimeFigureOut">
              <a:rPr lang="en-IN" smtClean="0"/>
              <a:t>15-08-2023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E7F20C7-CF38-4333-B310-8CD6CB074E67}" type="slidenum">
              <a:rPr lang="en-IN" smtClean="0"/>
              <a:t>‹#›</a:t>
            </a:fld>
            <a:endParaRPr lang="en-IN"/>
          </a:p>
        </p:txBody>
      </p:sp>
    </p:spTree>
    <p:extLst>
      <p:ext uri="{BB962C8B-B14F-4D97-AF65-F5344CB8AC3E}">
        <p14:creationId xmlns:p14="http://schemas.microsoft.com/office/powerpoint/2010/main" val="23098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54DFF6-1978-43DA-B6F5-FF078EE0E939}" type="datetimeFigureOut">
              <a:rPr lang="en-IN" smtClean="0"/>
              <a:t>15-08-2023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E7F20C7-CF38-4333-B310-8CD6CB074E67}" type="slidenum">
              <a:rPr lang="en-IN" smtClean="0"/>
              <a:t>‹#›</a:t>
            </a:fld>
            <a:endParaRPr lang="en-IN"/>
          </a:p>
        </p:txBody>
      </p:sp>
    </p:spTree>
    <p:extLst>
      <p:ext uri="{BB962C8B-B14F-4D97-AF65-F5344CB8AC3E}">
        <p14:creationId xmlns:p14="http://schemas.microsoft.com/office/powerpoint/2010/main" val="332770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54DFF6-1978-43DA-B6F5-FF078EE0E939}" type="datetimeFigureOut">
              <a:rPr lang="en-IN" smtClean="0"/>
              <a:t>15-08-2023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E7F20C7-CF38-4333-B310-8CD6CB074E67}" type="slidenum">
              <a:rPr lang="en-IN" smtClean="0"/>
              <a:t>‹#›</a:t>
            </a:fld>
            <a:endParaRPr lang="en-IN"/>
          </a:p>
        </p:txBody>
      </p:sp>
    </p:spTree>
    <p:extLst>
      <p:ext uri="{BB962C8B-B14F-4D97-AF65-F5344CB8AC3E}">
        <p14:creationId xmlns:p14="http://schemas.microsoft.com/office/powerpoint/2010/main" val="145851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54DFF6-1978-43DA-B6F5-FF078EE0E939}" type="datetimeFigureOut">
              <a:rPr lang="en-IN" smtClean="0"/>
              <a:t>15-08-2023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7F20C7-CF38-4333-B310-8CD6CB074E67}" type="slidenum">
              <a:rPr lang="en-IN" smtClean="0"/>
              <a:t>‹#›</a:t>
            </a:fld>
            <a:endParaRPr lang="en-IN"/>
          </a:p>
        </p:txBody>
      </p:sp>
    </p:spTree>
    <p:extLst>
      <p:ext uri="{BB962C8B-B14F-4D97-AF65-F5344CB8AC3E}">
        <p14:creationId xmlns:p14="http://schemas.microsoft.com/office/powerpoint/2010/main" val="290767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54DFF6-1978-43DA-B6F5-FF078EE0E939}" type="datetimeFigureOut">
              <a:rPr lang="en-IN" smtClean="0"/>
              <a:t>15-08-2023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E7F20C7-CF38-4333-B310-8CD6CB074E67}" type="slidenum">
              <a:rPr lang="en-IN" smtClean="0"/>
              <a:t>‹#›</a:t>
            </a:fld>
            <a:endParaRPr lang="en-IN"/>
          </a:p>
        </p:txBody>
      </p:sp>
    </p:spTree>
    <p:extLst>
      <p:ext uri="{BB962C8B-B14F-4D97-AF65-F5344CB8AC3E}">
        <p14:creationId xmlns:p14="http://schemas.microsoft.com/office/powerpoint/2010/main" val="89411314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kaggle.com/" TargetMode="External"/><Relationship Id="rId3" Type="http://schemas.openxmlformats.org/officeDocument/2006/relationships/hyperlink" Target="http://www.codecademy.com/" TargetMode="External"/><Relationship Id="rId7" Type="http://schemas.openxmlformats.org/officeDocument/2006/relationships/hyperlink" Target="http://www.youtube.com/"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6.xml"/><Relationship Id="rId6" Type="http://schemas.openxmlformats.org/officeDocument/2006/relationships/hyperlink" Target="http://www.wikipedia.org/" TargetMode="External"/><Relationship Id="rId5" Type="http://schemas.openxmlformats.org/officeDocument/2006/relationships/hyperlink" Target="http://www.geeksforgeeks.com/" TargetMode="External"/><Relationship Id="rId4" Type="http://schemas.openxmlformats.org/officeDocument/2006/relationships/hyperlink" Target="http://www.tutorialspoint.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7BFA-46CF-9C5E-1BAC-DE55C3F34CCF}"/>
              </a:ext>
            </a:extLst>
          </p:cNvPr>
          <p:cNvSpPr>
            <a:spLocks noGrp="1"/>
          </p:cNvSpPr>
          <p:nvPr>
            <p:ph type="ctrTitle"/>
          </p:nvPr>
        </p:nvSpPr>
        <p:spPr>
          <a:xfrm>
            <a:off x="1145623" y="813319"/>
            <a:ext cx="9304661" cy="3329581"/>
          </a:xfrm>
        </p:spPr>
        <p:txBody>
          <a:bodyPr/>
          <a:lstStyle/>
          <a:p>
            <a:pPr algn="ctr"/>
            <a:r>
              <a:rPr lang="en-IN" sz="5400" dirty="0">
                <a:latin typeface="Calisto MT" panose="02040603050505030304" pitchFamily="18" charset="0"/>
              </a:rPr>
              <a:t>HANDWRITTEN DOCUMENT IMAGE FORGERY DETECTION</a:t>
            </a:r>
          </a:p>
        </p:txBody>
      </p:sp>
    </p:spTree>
    <p:extLst>
      <p:ext uri="{BB962C8B-B14F-4D97-AF65-F5344CB8AC3E}">
        <p14:creationId xmlns:p14="http://schemas.microsoft.com/office/powerpoint/2010/main" val="16775461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53253-83DA-639F-33E6-D3113ABC8E8C}"/>
              </a:ext>
            </a:extLst>
          </p:cNvPr>
          <p:cNvSpPr>
            <a:spLocks noGrp="1"/>
          </p:cNvSpPr>
          <p:nvPr>
            <p:ph type="title"/>
          </p:nvPr>
        </p:nvSpPr>
        <p:spPr>
          <a:xfrm>
            <a:off x="646111" y="396735"/>
            <a:ext cx="9404723" cy="1400530"/>
          </a:xfrm>
        </p:spPr>
        <p:txBody>
          <a:bodyPr/>
          <a:lstStyle/>
          <a:p>
            <a:r>
              <a:rPr lang="en-IN" sz="3200" b="1" u="sng" dirty="0">
                <a:latin typeface="Calisto MT" panose="02040603050505030304" pitchFamily="18" charset="0"/>
              </a:rPr>
              <a:t>REFERENCES AND </a:t>
            </a:r>
            <a:r>
              <a:rPr lang="en-IN" sz="3200" b="1" u="sng" dirty="0">
                <a:solidFill>
                  <a:schemeClr val="tx1"/>
                </a:solidFill>
                <a:effectLst/>
                <a:latin typeface="Calisto MT" panose="02040603050505030304" pitchFamily="18" charset="0"/>
                <a:ea typeface="Calibri" panose="020F0502020204030204" pitchFamily="34" charset="0"/>
              </a:rPr>
              <a:t>BIBLIOGRAPHY</a:t>
            </a:r>
            <a:r>
              <a:rPr lang="en-IN" sz="3200" b="1" u="sng" baseline="-25000" dirty="0">
                <a:solidFill>
                  <a:schemeClr val="tx1"/>
                </a:solidFill>
                <a:effectLst/>
                <a:latin typeface="Calisto MT" panose="02040603050505030304" pitchFamily="18" charset="0"/>
                <a:ea typeface="Calibri" panose="020F0502020204030204" pitchFamily="34" charset="0"/>
              </a:rPr>
              <a:t> </a:t>
            </a:r>
            <a:endParaRPr lang="en-IN" sz="3200" b="1" u="sng" dirty="0">
              <a:solidFill>
                <a:schemeClr val="tx1"/>
              </a:solidFill>
              <a:latin typeface="Calisto MT" panose="02040603050505030304" pitchFamily="18" charset="0"/>
            </a:endParaRPr>
          </a:p>
        </p:txBody>
      </p:sp>
      <p:sp>
        <p:nvSpPr>
          <p:cNvPr id="3" name="TextBox 2">
            <a:extLst>
              <a:ext uri="{FF2B5EF4-FFF2-40B4-BE49-F238E27FC236}">
                <a16:creationId xmlns:a16="http://schemas.microsoft.com/office/drawing/2014/main" id="{198CEEC5-799F-7EB5-E1AE-54D44C213AE1}"/>
              </a:ext>
            </a:extLst>
          </p:cNvPr>
          <p:cNvSpPr txBox="1"/>
          <p:nvPr/>
        </p:nvSpPr>
        <p:spPr>
          <a:xfrm>
            <a:off x="646111" y="1679511"/>
            <a:ext cx="10224052" cy="4524315"/>
          </a:xfrm>
          <a:prstGeom prst="rect">
            <a:avLst/>
          </a:prstGeom>
          <a:noFill/>
        </p:spPr>
        <p:txBody>
          <a:bodyPr wrap="square" rtlCol="0">
            <a:spAutoFit/>
          </a:bodyPr>
          <a:lstStyle/>
          <a:p>
            <a:pPr marR="1962150" lvl="0" fontAlgn="base">
              <a:spcAft>
                <a:spcPts val="5"/>
              </a:spcAft>
              <a:buClr>
                <a:srgbClr val="000000"/>
              </a:buClr>
              <a:buSzPts val="1100"/>
            </a:pPr>
            <a:r>
              <a:rPr lang="en-IN" sz="1800" b="1"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Websites referred </a:t>
            </a:r>
            <a:b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endPar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1962150" lvl="0" fontAlgn="base">
              <a:spcAft>
                <a:spcPts val="5"/>
              </a:spcAft>
              <a:buClr>
                <a:srgbClr val="000000"/>
              </a:buClr>
              <a:buSzPts val="1100"/>
            </a:pP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www.stackoverflow.com </a:t>
            </a: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R="1962150" lvl="0" fontAlgn="base">
              <a:spcAft>
                <a:spcPts val="5"/>
              </a:spcAft>
              <a:buClr>
                <a:srgbClr val="000000"/>
              </a:buClr>
              <a:buSzPts val="1100"/>
            </a:pP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www.pythonprogramming.net  </a:t>
            </a:r>
          </a:p>
          <a:p>
            <a:pPr marR="1962150" lvl="0" fontAlgn="base">
              <a:spcAft>
                <a:spcPts val="5"/>
              </a:spcAft>
              <a:buClr>
                <a:srgbClr val="000000"/>
              </a:buClr>
              <a:buSzPts val="1100"/>
            </a:pP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www.codecademy.com </a:t>
            </a: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R="1962150" lvl="0" fontAlgn="base">
              <a:spcAft>
                <a:spcPts val="5"/>
              </a:spcAft>
              <a:buClr>
                <a:srgbClr val="000000"/>
              </a:buClr>
              <a:buSzPts val="1100"/>
            </a:pP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www.tutorialspoint.com </a:t>
            </a: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R="1962150" lvl="0" fontAlgn="base">
              <a:spcAft>
                <a:spcPts val="5"/>
              </a:spcAft>
              <a:buClr>
                <a:srgbClr val="000000"/>
              </a:buClr>
              <a:buSzPts val="1100"/>
            </a:pP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www.geeksforgeeks.com </a:t>
            </a:r>
            <a:endPar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1962150" lvl="0" fontAlgn="base">
              <a:spcAft>
                <a:spcPts val="5"/>
              </a:spcAft>
              <a:buClr>
                <a:srgbClr val="000000"/>
              </a:buClr>
              <a:buSzPts val="1100"/>
            </a:pP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www.wikipedia.org </a:t>
            </a:r>
            <a:endPar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1962150" lvl="0" fontAlgn="base">
              <a:spcAft>
                <a:spcPts val="5"/>
              </a:spcAft>
              <a:buClr>
                <a:srgbClr val="000000"/>
              </a:buClr>
              <a:buSzPts val="1100"/>
            </a:pP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www.youtube.com </a:t>
            </a:r>
            <a:endPar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1962150" lvl="0" fontAlgn="base">
              <a:spcAft>
                <a:spcPts val="5"/>
              </a:spcAft>
              <a:buClr>
                <a:srgbClr val="000000"/>
              </a:buClr>
              <a:buSzPts val="1100"/>
            </a:pP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www.kaggle.com</a:t>
            </a:r>
            <a:endPar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1962150" lvl="0" fontAlgn="base">
              <a:spcAft>
                <a:spcPts val="5"/>
              </a:spcAft>
              <a:buClr>
                <a:srgbClr val="000000"/>
              </a:buClr>
              <a:buSzPts val="1100"/>
            </a:pPr>
            <a:endPar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1962150" lvl="0" fontAlgn="base">
              <a:spcAft>
                <a:spcPts val="5"/>
              </a:spcAft>
              <a:buClr>
                <a:srgbClr val="000000"/>
              </a:buClr>
              <a:buSzPts val="1100"/>
            </a:pPr>
            <a:endParaRPr lang="en-IN"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1962150" lvl="0" fontAlgn="base">
              <a:spcAft>
                <a:spcPts val="5"/>
              </a:spcAft>
              <a:buClr>
                <a:srgbClr val="000000"/>
              </a:buClr>
              <a:buSzPts val="1100"/>
            </a:pPr>
            <a:r>
              <a:rPr lang="en-IN" b="1"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Guidance</a:t>
            </a:r>
          </a:p>
          <a:p>
            <a:pPr marR="1962150" lvl="0" fontAlgn="base">
              <a:spcAft>
                <a:spcPts val="5"/>
              </a:spcAft>
              <a:buClr>
                <a:srgbClr val="000000"/>
              </a:buClr>
              <a:buSzPts val="1100"/>
            </a:pPr>
            <a:endPar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1962150" lvl="0" fontAlgn="base">
              <a:spcAft>
                <a:spcPts val="5"/>
              </a:spcAft>
              <a:buClr>
                <a:srgbClr val="000000"/>
              </a:buClr>
              <a:buSzPts val="1100"/>
            </a:pP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Meritude Skills, Haegl Technology-guidance</a:t>
            </a:r>
          </a:p>
          <a:p>
            <a:endParaRPr lang="en-IN" dirty="0"/>
          </a:p>
        </p:txBody>
      </p:sp>
    </p:spTree>
    <p:extLst>
      <p:ext uri="{BB962C8B-B14F-4D97-AF65-F5344CB8AC3E}">
        <p14:creationId xmlns:p14="http://schemas.microsoft.com/office/powerpoint/2010/main" val="2533625098"/>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F699-E76B-BA64-0154-F9D03E5EDA42}"/>
              </a:ext>
            </a:extLst>
          </p:cNvPr>
          <p:cNvSpPr>
            <a:spLocks noGrp="1"/>
          </p:cNvSpPr>
          <p:nvPr>
            <p:ph type="title"/>
          </p:nvPr>
        </p:nvSpPr>
        <p:spPr>
          <a:xfrm>
            <a:off x="1103310" y="2504331"/>
            <a:ext cx="9404723" cy="1400530"/>
          </a:xfrm>
        </p:spPr>
        <p:txBody>
          <a:bodyPr/>
          <a:lstStyle/>
          <a:p>
            <a:pPr algn="ctr"/>
            <a:r>
              <a:rPr lang="en-IN" sz="4800" b="1" dirty="0">
                <a:latin typeface="Calisto MT" panose="02040603050505030304" pitchFamily="18" charset="0"/>
              </a:rPr>
              <a:t>THANK YOU</a:t>
            </a:r>
          </a:p>
        </p:txBody>
      </p:sp>
    </p:spTree>
    <p:extLst>
      <p:ext uri="{BB962C8B-B14F-4D97-AF65-F5344CB8AC3E}">
        <p14:creationId xmlns:p14="http://schemas.microsoft.com/office/powerpoint/2010/main" val="10939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E678C-0F84-6B7E-D011-D08D8C452D8C}"/>
              </a:ext>
            </a:extLst>
          </p:cNvPr>
          <p:cNvSpPr>
            <a:spLocks noGrp="1"/>
          </p:cNvSpPr>
          <p:nvPr>
            <p:ph type="title"/>
          </p:nvPr>
        </p:nvSpPr>
        <p:spPr>
          <a:xfrm>
            <a:off x="646111" y="452718"/>
            <a:ext cx="9404723" cy="732270"/>
          </a:xfrm>
        </p:spPr>
        <p:txBody>
          <a:bodyPr/>
          <a:lstStyle/>
          <a:p>
            <a:r>
              <a:rPr lang="en-IN" sz="3200" b="1" u="sng" dirty="0">
                <a:latin typeface="Calisto MT" panose="02040603050505030304" pitchFamily="18" charset="0"/>
              </a:rPr>
              <a:t>INTRODUCTION</a:t>
            </a:r>
            <a:br>
              <a:rPr lang="en-IN" sz="3200" b="1" u="sng" dirty="0">
                <a:latin typeface="Calisto MT" panose="02040603050505030304" pitchFamily="18" charset="0"/>
              </a:rPr>
            </a:br>
            <a:endParaRPr lang="en-IN" sz="3200" b="1" u="sng" dirty="0">
              <a:latin typeface="Calisto MT" panose="02040603050505030304" pitchFamily="18" charset="0"/>
            </a:endParaRPr>
          </a:p>
        </p:txBody>
      </p:sp>
      <p:sp>
        <p:nvSpPr>
          <p:cNvPr id="4" name="TextBox 3">
            <a:extLst>
              <a:ext uri="{FF2B5EF4-FFF2-40B4-BE49-F238E27FC236}">
                <a16:creationId xmlns:a16="http://schemas.microsoft.com/office/drawing/2014/main" id="{CFAA06F0-9D4A-5AA1-4ED1-0D2FFC39395B}"/>
              </a:ext>
            </a:extLst>
          </p:cNvPr>
          <p:cNvSpPr txBox="1"/>
          <p:nvPr/>
        </p:nvSpPr>
        <p:spPr>
          <a:xfrm>
            <a:off x="755780" y="1899552"/>
            <a:ext cx="9906811" cy="5262979"/>
          </a:xfrm>
          <a:prstGeom prst="rect">
            <a:avLst/>
          </a:prstGeom>
          <a:noFill/>
        </p:spPr>
        <p:txBody>
          <a:bodyPr wrap="square" rtlCol="0">
            <a:spAutoFit/>
          </a:bodyPr>
          <a:lstStyle/>
          <a:p>
            <a:pPr marL="285750" indent="-285750">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rPr>
              <a:t>The study aims to explore the application of deep learning techniques for handwritten document image forgery detection. </a:t>
            </a:r>
          </a:p>
          <a:p>
            <a:pPr marL="285750" indent="-285750">
              <a:buFont typeface="Wingdings" panose="05000000000000000000" pitchFamily="2" charset="2"/>
              <a:buChar char="q"/>
            </a:pPr>
            <a:r>
              <a:rPr lang="en-IN" sz="2400" dirty="0">
                <a:latin typeface="Calibri" panose="020F0502020204030204" pitchFamily="34" charset="0"/>
                <a:ea typeface="Calibri" panose="020F0502020204030204" pitchFamily="34" charset="0"/>
              </a:rPr>
              <a:t>In this Project, we consider the document type to consist of three parts that is Logo, Text and Signature. Majority of the important documents have this three components.</a:t>
            </a:r>
          </a:p>
          <a:p>
            <a:pPr marL="285750" indent="-285750">
              <a:buFont typeface="Wingdings" panose="05000000000000000000" pitchFamily="2" charset="2"/>
              <a:buChar char="q"/>
            </a:pPr>
            <a:r>
              <a:rPr lang="en-IN" sz="2400" kern="100" dirty="0">
                <a:effectLst/>
                <a:latin typeface="Calibri" panose="020F0502020204030204" pitchFamily="34" charset="0"/>
                <a:ea typeface="Calibri" panose="020F0502020204030204" pitchFamily="34" charset="0"/>
                <a:cs typeface="Calibri" panose="020F0502020204030204" pitchFamily="34" charset="0"/>
              </a:rPr>
              <a:t>The forgery we detect can be classified as hand-written signature forgery and copy-move forgery of any photo, text, or signature. We have developed a novel approach using </a:t>
            </a:r>
            <a:r>
              <a:rPr lang="en-IN" sz="2400" b="1" kern="100" dirty="0">
                <a:effectLst/>
                <a:latin typeface="Calibri" panose="020F0502020204030204" pitchFamily="34" charset="0"/>
                <a:ea typeface="Calibri" panose="020F0502020204030204" pitchFamily="34" charset="0"/>
                <a:cs typeface="Calibri" panose="020F0502020204030204" pitchFamily="34" charset="0"/>
              </a:rPr>
              <a:t>capsule layers</a:t>
            </a:r>
            <a:r>
              <a:rPr lang="en-IN" sz="2400" kern="100" dirty="0">
                <a:effectLst/>
                <a:latin typeface="Calibri" panose="020F0502020204030204" pitchFamily="34" charset="0"/>
                <a:ea typeface="Calibri" panose="020F0502020204030204" pitchFamily="34" charset="0"/>
                <a:cs typeface="Calibri" panose="020F0502020204030204" pitchFamily="34" charset="0"/>
              </a:rPr>
              <a:t> to detect a forgery in handwritten signatures. We also use ELA (Error Level Analysis) to detect any error in the compression levels of the image.</a:t>
            </a:r>
          </a:p>
          <a:p>
            <a:pPr marL="285750" indent="-285750">
              <a:buFont typeface="Wingdings" panose="05000000000000000000" pitchFamily="2" charset="2"/>
              <a:buChar char="q"/>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endParaRPr lang="en-IN" sz="2400" dirty="0">
              <a:latin typeface="Calibri" panose="020F0502020204030204" pitchFamily="34" charset="0"/>
              <a:ea typeface="Calibri" panose="020F0502020204030204" pitchFamily="34" charset="0"/>
            </a:endParaRPr>
          </a:p>
          <a:p>
            <a:pPr marL="285750" indent="-285750">
              <a:buFont typeface="Wingdings" panose="05000000000000000000" pitchFamily="2" charset="2"/>
              <a:buChar char="q"/>
            </a:pPr>
            <a:endParaRPr lang="en-IN" sz="2400" dirty="0">
              <a:effectLst/>
              <a:latin typeface="Calibri" panose="020F0502020204030204" pitchFamily="34" charset="0"/>
              <a:ea typeface="Calibri" panose="020F0502020204030204" pitchFamily="34" charset="0"/>
            </a:endParaRPr>
          </a:p>
          <a:p>
            <a:pPr marL="285750" indent="-285750">
              <a:buFont typeface="Wingdings" panose="05000000000000000000" pitchFamily="2" charset="2"/>
              <a:buChar char="q"/>
            </a:pPr>
            <a:endParaRPr lang="en-IN" sz="2400" dirty="0"/>
          </a:p>
        </p:txBody>
      </p:sp>
    </p:spTree>
    <p:extLst>
      <p:ext uri="{BB962C8B-B14F-4D97-AF65-F5344CB8AC3E}">
        <p14:creationId xmlns:p14="http://schemas.microsoft.com/office/powerpoint/2010/main" val="294823746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FA8A0-8668-DFB6-0D05-27B04DA790E0}"/>
              </a:ext>
            </a:extLst>
          </p:cNvPr>
          <p:cNvSpPr>
            <a:spLocks noGrp="1"/>
          </p:cNvSpPr>
          <p:nvPr>
            <p:ph type="title"/>
          </p:nvPr>
        </p:nvSpPr>
        <p:spPr>
          <a:xfrm>
            <a:off x="646111" y="452718"/>
            <a:ext cx="9404723" cy="722939"/>
          </a:xfrm>
        </p:spPr>
        <p:txBody>
          <a:bodyPr/>
          <a:lstStyle/>
          <a:p>
            <a:r>
              <a:rPr lang="en-IN" sz="3200" b="1" u="sng" dirty="0">
                <a:latin typeface="Calisto MT" panose="02040603050505030304" pitchFamily="18" charset="0"/>
              </a:rPr>
              <a:t>PROBLEM DEFINITION</a:t>
            </a:r>
          </a:p>
        </p:txBody>
      </p:sp>
      <p:sp>
        <p:nvSpPr>
          <p:cNvPr id="3" name="TextBox 2">
            <a:extLst>
              <a:ext uri="{FF2B5EF4-FFF2-40B4-BE49-F238E27FC236}">
                <a16:creationId xmlns:a16="http://schemas.microsoft.com/office/drawing/2014/main" id="{2F440CDD-A7FE-BB0A-0A50-CC0B64E82DCF}"/>
              </a:ext>
            </a:extLst>
          </p:cNvPr>
          <p:cNvSpPr txBox="1"/>
          <p:nvPr/>
        </p:nvSpPr>
        <p:spPr>
          <a:xfrm>
            <a:off x="646111" y="1807574"/>
            <a:ext cx="10515599" cy="4167295"/>
          </a:xfrm>
          <a:prstGeom prst="rect">
            <a:avLst/>
          </a:prstGeom>
          <a:noFill/>
        </p:spPr>
        <p:txBody>
          <a:bodyPr wrap="square" rtlCol="0">
            <a:spAutoFit/>
          </a:bodyPr>
          <a:lstStyle/>
          <a:p>
            <a:pPr marL="533400" indent="-285750">
              <a:lnSpc>
                <a:spcPct val="115000"/>
              </a:lnSpc>
              <a:spcAft>
                <a:spcPts val="585"/>
              </a:spcAft>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rPr>
              <a:t>The problem of handwritten document forgery poses a significant challenge in ensuring the authenticity and reliability of important documents.</a:t>
            </a:r>
          </a:p>
          <a:p>
            <a:pPr marL="247650">
              <a:lnSpc>
                <a:spcPct val="115000"/>
              </a:lnSpc>
              <a:spcAft>
                <a:spcPts val="585"/>
              </a:spcAft>
            </a:pPr>
            <a:endParaRPr lang="en-IN" sz="2400" dirty="0">
              <a:effectLst/>
              <a:latin typeface="Calibri" panose="020F0502020204030204" pitchFamily="34" charset="0"/>
              <a:ea typeface="Calibri" panose="020F0502020204030204" pitchFamily="34" charset="0"/>
            </a:endParaRPr>
          </a:p>
          <a:p>
            <a:pPr marL="533400" indent="-285750">
              <a:lnSpc>
                <a:spcPct val="115000"/>
              </a:lnSpc>
              <a:spcAft>
                <a:spcPts val="585"/>
              </a:spcAft>
              <a:buFont typeface="Wingdings" panose="05000000000000000000" pitchFamily="2" charset="2"/>
              <a:buChar char="q"/>
            </a:pPr>
            <a:r>
              <a:rPr lang="en-IN" sz="24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The goal is to develop a robust and automated system that can effectively detect various forms of forgery, 3 such as signature forgery, alteration of handwritten text, or the creation of entirely fabricated handwritten documents. </a:t>
            </a:r>
            <a:endParaRPr lang="en-IN" sz="2400" u="sng"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247650">
              <a:lnSpc>
                <a:spcPct val="115000"/>
              </a:lnSpc>
              <a:spcAft>
                <a:spcPts val="585"/>
              </a:spcAft>
            </a:pPr>
            <a:endParaRPr lang="en-IN" sz="2400" b="1" u="sng" kern="100" dirty="0">
              <a:effectLst/>
              <a:uFill>
                <a:solidFill>
                  <a:srgbClr val="000000"/>
                </a:solidFill>
              </a:uFill>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q"/>
            </a:pPr>
            <a:endParaRPr lang="en-IN" sz="2400" dirty="0"/>
          </a:p>
        </p:txBody>
      </p:sp>
    </p:spTree>
    <p:extLst>
      <p:ext uri="{BB962C8B-B14F-4D97-AF65-F5344CB8AC3E}">
        <p14:creationId xmlns:p14="http://schemas.microsoft.com/office/powerpoint/2010/main" val="222052122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17B0-FB2A-00C6-7A4D-BC9F2FE0D51A}"/>
              </a:ext>
            </a:extLst>
          </p:cNvPr>
          <p:cNvSpPr>
            <a:spLocks noGrp="1"/>
          </p:cNvSpPr>
          <p:nvPr>
            <p:ph type="title"/>
          </p:nvPr>
        </p:nvSpPr>
        <p:spPr>
          <a:xfrm>
            <a:off x="646111" y="434057"/>
            <a:ext cx="9404723" cy="732270"/>
          </a:xfrm>
        </p:spPr>
        <p:txBody>
          <a:bodyPr/>
          <a:lstStyle/>
          <a:p>
            <a:r>
              <a:rPr lang="en-IN" sz="3200" b="1" u="sng" dirty="0">
                <a:latin typeface="Calisto MT" panose="02040603050505030304" pitchFamily="18" charset="0"/>
              </a:rPr>
              <a:t>PROPOSED SYSTEM</a:t>
            </a:r>
          </a:p>
        </p:txBody>
      </p:sp>
      <p:sp>
        <p:nvSpPr>
          <p:cNvPr id="3" name="TextBox 2">
            <a:extLst>
              <a:ext uri="{FF2B5EF4-FFF2-40B4-BE49-F238E27FC236}">
                <a16:creationId xmlns:a16="http://schemas.microsoft.com/office/drawing/2014/main" id="{761424DD-145C-B612-77F1-06A7E4DF30A8}"/>
              </a:ext>
            </a:extLst>
          </p:cNvPr>
          <p:cNvSpPr txBox="1"/>
          <p:nvPr/>
        </p:nvSpPr>
        <p:spPr>
          <a:xfrm>
            <a:off x="625151" y="1931437"/>
            <a:ext cx="10655559" cy="4470968"/>
          </a:xfrm>
          <a:prstGeom prst="rect">
            <a:avLst/>
          </a:prstGeom>
          <a:noFill/>
        </p:spPr>
        <p:txBody>
          <a:bodyPr wrap="square" rtlCol="0">
            <a:spAutoFit/>
          </a:bodyPr>
          <a:lstStyle/>
          <a:p>
            <a:pPr marL="285750" indent="-285750">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rPr>
              <a:t>The following steps outline the methodology.</a:t>
            </a:r>
            <a:endParaRPr lang="en-IN" sz="2400" kern="100" dirty="0">
              <a:effectLst/>
              <a:latin typeface="Calibri" panose="020F0502020204030204" pitchFamily="34" charset="0"/>
              <a:ea typeface="Calibri" panose="020F0502020204030204" pitchFamily="34" charset="0"/>
            </a:endParaRPr>
          </a:p>
          <a:p>
            <a:endParaRPr lang="en-IN" sz="2400" dirty="0"/>
          </a:p>
          <a:p>
            <a:r>
              <a:rPr lang="en-IN" sz="2400" dirty="0">
                <a:effectLst/>
                <a:latin typeface="Times New Roman" panose="02020603050405020304" pitchFamily="18" charset="0"/>
                <a:ea typeface="Calibri" panose="020F0502020204030204" pitchFamily="34" charset="0"/>
              </a:rPr>
              <a:t>1. Data Collection</a:t>
            </a:r>
          </a:p>
          <a:p>
            <a:r>
              <a:rPr lang="en-IN" sz="2400" dirty="0">
                <a:latin typeface="Times New Roman" panose="02020603050405020304" pitchFamily="18" charset="0"/>
                <a:ea typeface="Calibri" panose="020F0502020204030204" pitchFamily="34" charset="0"/>
              </a:rPr>
              <a:t>2. </a:t>
            </a:r>
            <a:r>
              <a:rPr lang="en-IN" sz="2400" dirty="0">
                <a:effectLst/>
                <a:latin typeface="Times New Roman" panose="02020603050405020304" pitchFamily="18" charset="0"/>
                <a:ea typeface="Calibri" panose="020F0502020204030204" pitchFamily="34" charset="0"/>
              </a:rPr>
              <a:t>Data Pre-processing</a:t>
            </a:r>
          </a:p>
          <a:p>
            <a:r>
              <a:rPr lang="en-IN" sz="2400" dirty="0">
                <a:latin typeface="Times New Roman" panose="02020603050405020304" pitchFamily="18" charset="0"/>
                <a:ea typeface="Calibri" panose="020F0502020204030204" pitchFamily="34" charset="0"/>
              </a:rPr>
              <a:t>3. </a:t>
            </a:r>
            <a:r>
              <a:rPr lang="en-IN" sz="2400" dirty="0">
                <a:effectLst/>
                <a:latin typeface="Times New Roman" panose="02020603050405020304" pitchFamily="18" charset="0"/>
                <a:ea typeface="Calibri" panose="020F0502020204030204" pitchFamily="34" charset="0"/>
              </a:rPr>
              <a:t>Model Selection and Architecture</a:t>
            </a:r>
          </a:p>
          <a:p>
            <a:r>
              <a:rPr lang="en-IN" sz="2400" dirty="0">
                <a:latin typeface="Times New Roman" panose="02020603050405020304" pitchFamily="18" charset="0"/>
                <a:ea typeface="Calibri" panose="020F0502020204030204" pitchFamily="34" charset="0"/>
              </a:rPr>
              <a:t>4. </a:t>
            </a:r>
            <a:r>
              <a:rPr lang="en-IN" sz="2400" dirty="0">
                <a:effectLst/>
                <a:latin typeface="Times New Roman" panose="02020603050405020304" pitchFamily="18" charset="0"/>
                <a:ea typeface="Calibri" panose="020F0502020204030204" pitchFamily="34" charset="0"/>
              </a:rPr>
              <a:t>Training and Validation</a:t>
            </a:r>
            <a:endParaRPr lang="en-IN" sz="2400" dirty="0">
              <a:latin typeface="Times New Roman" panose="02020603050405020304" pitchFamily="18" charset="0"/>
              <a:ea typeface="Calibri" panose="020F0502020204030204" pitchFamily="34" charset="0"/>
            </a:endParaRPr>
          </a:p>
          <a:p>
            <a:r>
              <a:rPr lang="en-IN" sz="2400" dirty="0">
                <a:latin typeface="Times New Roman" panose="02020603050405020304" pitchFamily="18" charset="0"/>
                <a:ea typeface="Calibri" panose="020F0502020204030204" pitchFamily="34" charset="0"/>
              </a:rPr>
              <a:t>5. </a:t>
            </a:r>
            <a:r>
              <a:rPr lang="en-IN" sz="2400" dirty="0">
                <a:effectLst/>
                <a:latin typeface="Times New Roman" panose="02020603050405020304" pitchFamily="18" charset="0"/>
                <a:ea typeface="Calibri" panose="020F0502020204030204" pitchFamily="34" charset="0"/>
              </a:rPr>
              <a:t>Model Evaluation</a:t>
            </a:r>
          </a:p>
          <a:p>
            <a:endParaRPr lang="en-IN" sz="2400" dirty="0">
              <a:latin typeface="Times New Roman" panose="02020603050405020304" pitchFamily="18" charset="0"/>
              <a:ea typeface="Calibri" panose="020F0502020204030204" pitchFamily="34" charset="0"/>
            </a:endParaRPr>
          </a:p>
          <a:p>
            <a:pPr>
              <a:lnSpc>
                <a:spcPct val="115000"/>
              </a:lnSpc>
              <a:spcAft>
                <a:spcPts val="800"/>
              </a:spcAft>
            </a:pPr>
            <a:r>
              <a:rPr lang="en-IN" sz="2400" kern="100" dirty="0">
                <a:effectLst/>
                <a:latin typeface="Times New Roman" panose="02020603050405020304" pitchFamily="18" charset="0"/>
                <a:ea typeface="Calibri" panose="020F0502020204030204" pitchFamily="34" charset="0"/>
              </a:rPr>
              <a:t>This system considers 3 important parameters or parts for recognition and detection.</a:t>
            </a:r>
            <a:endParaRPr lang="en-IN" sz="2400" kern="100" dirty="0">
              <a:effectLst/>
              <a:latin typeface="Calibri" panose="020F0502020204030204" pitchFamily="34" charset="0"/>
              <a:ea typeface="Calibri" panose="020F0502020204030204" pitchFamily="34" charset="0"/>
            </a:endParaRPr>
          </a:p>
          <a:p>
            <a:pPr>
              <a:lnSpc>
                <a:spcPct val="115000"/>
              </a:lnSpc>
              <a:spcAft>
                <a:spcPts val="800"/>
              </a:spcAft>
            </a:pPr>
            <a:r>
              <a:rPr lang="en-IN" sz="2400" kern="100" dirty="0">
                <a:effectLst/>
                <a:latin typeface="Times New Roman" panose="02020603050405020304" pitchFamily="18" charset="0"/>
                <a:ea typeface="Calibri" panose="020F0502020204030204" pitchFamily="34" charset="0"/>
              </a:rPr>
              <a:t>Logo , Handwritten Text or other text and Signature.</a:t>
            </a:r>
            <a:endParaRPr lang="en-IN" sz="2400" kern="100" dirty="0">
              <a:effectLst/>
              <a:latin typeface="Calibri" panose="020F0502020204030204" pitchFamily="34" charset="0"/>
              <a:ea typeface="Calibri" panose="020F0502020204030204" pitchFamily="34" charset="0"/>
            </a:endParaRPr>
          </a:p>
          <a:p>
            <a:endParaRPr lang="en-IN" sz="2400" dirty="0"/>
          </a:p>
        </p:txBody>
      </p:sp>
    </p:spTree>
    <p:extLst>
      <p:ext uri="{BB962C8B-B14F-4D97-AF65-F5344CB8AC3E}">
        <p14:creationId xmlns:p14="http://schemas.microsoft.com/office/powerpoint/2010/main" val="317107560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C122-B6E4-91EF-5069-A68B8DC97AE6}"/>
              </a:ext>
            </a:extLst>
          </p:cNvPr>
          <p:cNvSpPr>
            <a:spLocks noGrp="1"/>
          </p:cNvSpPr>
          <p:nvPr>
            <p:ph type="title"/>
          </p:nvPr>
        </p:nvSpPr>
        <p:spPr>
          <a:xfrm>
            <a:off x="646111" y="452718"/>
            <a:ext cx="9404723" cy="862898"/>
          </a:xfrm>
        </p:spPr>
        <p:txBody>
          <a:bodyPr/>
          <a:lstStyle/>
          <a:p>
            <a:r>
              <a:rPr lang="en-IN" sz="3200" b="1" u="sng" dirty="0">
                <a:latin typeface="Calisto MT" panose="02040603050505030304" pitchFamily="18" charset="0"/>
              </a:rPr>
              <a:t>FLOW CHART</a:t>
            </a:r>
          </a:p>
        </p:txBody>
      </p:sp>
      <p:pic>
        <p:nvPicPr>
          <p:cNvPr id="3" name="Picture 2">
            <a:extLst>
              <a:ext uri="{FF2B5EF4-FFF2-40B4-BE49-F238E27FC236}">
                <a16:creationId xmlns:a16="http://schemas.microsoft.com/office/drawing/2014/main" id="{345FE843-0764-A148-34A8-98A81B050E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8640" y="1206871"/>
            <a:ext cx="4394719" cy="5100624"/>
          </a:xfrm>
          <a:prstGeom prst="rect">
            <a:avLst/>
          </a:prstGeom>
        </p:spPr>
      </p:pic>
    </p:spTree>
    <p:extLst>
      <p:ext uri="{BB962C8B-B14F-4D97-AF65-F5344CB8AC3E}">
        <p14:creationId xmlns:p14="http://schemas.microsoft.com/office/powerpoint/2010/main" val="406955574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3996-9444-2587-B89C-F04185EF5ED2}"/>
              </a:ext>
            </a:extLst>
          </p:cNvPr>
          <p:cNvSpPr>
            <a:spLocks noGrp="1"/>
          </p:cNvSpPr>
          <p:nvPr>
            <p:ph type="title"/>
          </p:nvPr>
        </p:nvSpPr>
        <p:spPr>
          <a:xfrm>
            <a:off x="627450" y="350081"/>
            <a:ext cx="9404723" cy="704278"/>
          </a:xfrm>
        </p:spPr>
        <p:txBody>
          <a:bodyPr/>
          <a:lstStyle/>
          <a:p>
            <a:r>
              <a:rPr lang="en-IN" sz="3200" b="1" u="sng" dirty="0">
                <a:latin typeface="Calisto MT" panose="02040603050505030304" pitchFamily="18" charset="0"/>
              </a:rPr>
              <a:t>REQUIREMENTS</a:t>
            </a:r>
          </a:p>
        </p:txBody>
      </p:sp>
      <p:sp>
        <p:nvSpPr>
          <p:cNvPr id="3" name="TextBox 2">
            <a:extLst>
              <a:ext uri="{FF2B5EF4-FFF2-40B4-BE49-F238E27FC236}">
                <a16:creationId xmlns:a16="http://schemas.microsoft.com/office/drawing/2014/main" id="{515EBDE6-390F-0F1F-C33B-9221DEA96E55}"/>
              </a:ext>
            </a:extLst>
          </p:cNvPr>
          <p:cNvSpPr txBox="1"/>
          <p:nvPr/>
        </p:nvSpPr>
        <p:spPr>
          <a:xfrm>
            <a:off x="746447" y="1156996"/>
            <a:ext cx="10058401" cy="5422510"/>
          </a:xfrm>
          <a:prstGeom prst="rect">
            <a:avLst/>
          </a:prstGeom>
          <a:noFill/>
        </p:spPr>
        <p:txBody>
          <a:bodyPr wrap="square" rtlCol="0">
            <a:spAutoFit/>
          </a:bodyPr>
          <a:lstStyle/>
          <a:p>
            <a:pPr>
              <a:spcAft>
                <a:spcPts val="780"/>
              </a:spcAft>
            </a:pPr>
            <a:r>
              <a:rPr lang="en-IN" sz="2000" b="1" u="sng" kern="100" dirty="0">
                <a:effectLst/>
                <a:uFill>
                  <a:solidFill>
                    <a:srgbClr val="000000"/>
                  </a:solidFill>
                </a:uFill>
                <a:latin typeface="Times New Roman" panose="02020603050405020304" pitchFamily="18" charset="0"/>
                <a:ea typeface="Times New Roman" panose="02020603050405020304" pitchFamily="18" charset="0"/>
              </a:rPr>
              <a:t>HARDWARE REQUIREMENTS.</a:t>
            </a:r>
            <a:r>
              <a:rPr lang="en-IN" sz="2000" b="1" kern="100" dirty="0">
                <a:effectLst/>
                <a:latin typeface="Times New Roman" panose="02020603050405020304" pitchFamily="18" charset="0"/>
                <a:ea typeface="Times New Roman" panose="02020603050405020304" pitchFamily="18" charset="0"/>
              </a:rPr>
              <a:t> </a:t>
            </a:r>
            <a:endParaRPr lang="en-IN" sz="2000" kern="100" dirty="0">
              <a:effectLst/>
              <a:latin typeface="Calibri" panose="020F0502020204030204" pitchFamily="34" charset="0"/>
              <a:ea typeface="Calibri" panose="020F0502020204030204" pitchFamily="34" charset="0"/>
            </a:endParaRPr>
          </a:p>
          <a:p>
            <a:pPr marL="342900" marR="574040" lvl="0" indent="-342900" algn="just" fontAlgn="base">
              <a:spcAft>
                <a:spcPts val="1320"/>
              </a:spcAft>
              <a:buClr>
                <a:srgbClr val="000000"/>
              </a:buClr>
              <a:buSzPts val="1200"/>
              <a:buFont typeface="Arial" panose="020B0604020202020204" pitchFamily="34" charset="0"/>
              <a:buChar char="•"/>
            </a:pPr>
            <a:r>
              <a:rPr lang="en-IN" sz="20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Hard Disk: 1.2GB or above  </a:t>
            </a:r>
          </a:p>
          <a:p>
            <a:pPr marL="342900" marR="574040" lvl="0" indent="-342900" algn="just" fontAlgn="base">
              <a:spcAft>
                <a:spcPts val="1320"/>
              </a:spcAft>
              <a:buClr>
                <a:srgbClr val="000000"/>
              </a:buClr>
              <a:buSzPts val="1200"/>
              <a:buFont typeface="Arial" panose="020B0604020202020204" pitchFamily="34" charset="0"/>
              <a:buChar char="•"/>
            </a:pPr>
            <a:r>
              <a:rPr lang="en-IN" sz="20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RAM: 8 GB</a:t>
            </a:r>
          </a:p>
          <a:p>
            <a:pPr marL="342900" marR="574040" lvl="0" indent="-342900" algn="just" fontAlgn="base">
              <a:spcAft>
                <a:spcPts val="1320"/>
              </a:spcAft>
              <a:buClr>
                <a:srgbClr val="000000"/>
              </a:buClr>
              <a:buSzPts val="1200"/>
              <a:buFont typeface="Arial" panose="020B0604020202020204" pitchFamily="34" charset="0"/>
              <a:buChar char="•"/>
            </a:pPr>
            <a:r>
              <a:rPr lang="en-IN" sz="2000" u="none" strike="noStrike" kern="100" dirty="0">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Processor: Intel i5 Processer or above PREPROCESSING</a:t>
            </a:r>
          </a:p>
          <a:p>
            <a:pPr marR="574040" lvl="0" algn="just" fontAlgn="base">
              <a:lnSpc>
                <a:spcPct val="111000"/>
              </a:lnSpc>
              <a:spcAft>
                <a:spcPts val="1320"/>
              </a:spcAft>
              <a:buClr>
                <a:srgbClr val="000000"/>
              </a:buClr>
              <a:buSzPts val="1200"/>
            </a:pPr>
            <a:endParaRPr lang="en-IN" sz="2000" b="1" u="sng" dirty="0">
              <a:effectLst/>
              <a:uFill>
                <a:solidFill>
                  <a:srgbClr val="000000"/>
                </a:solidFill>
              </a:uFill>
              <a:latin typeface="Times New Roman" panose="02020603050405020304" pitchFamily="18" charset="0"/>
              <a:ea typeface="Times New Roman" panose="02020603050405020304" pitchFamily="18" charset="0"/>
            </a:endParaRPr>
          </a:p>
          <a:p>
            <a:pPr marR="574040" lvl="0" algn="just" fontAlgn="base">
              <a:spcAft>
                <a:spcPts val="1320"/>
              </a:spcAft>
              <a:buClr>
                <a:srgbClr val="000000"/>
              </a:buClr>
              <a:buSzPts val="1200"/>
            </a:pPr>
            <a:r>
              <a:rPr lang="en-IN" sz="2000" b="1" u="sng" dirty="0">
                <a:effectLst/>
                <a:uFill>
                  <a:solidFill>
                    <a:srgbClr val="000000"/>
                  </a:solidFill>
                </a:uFill>
                <a:latin typeface="Times New Roman" panose="02020603050405020304" pitchFamily="18" charset="0"/>
                <a:ea typeface="Times New Roman" panose="02020603050405020304" pitchFamily="18" charset="0"/>
              </a:rPr>
              <a:t>SOFTWARE REQUIREMENTS.</a:t>
            </a:r>
            <a:r>
              <a:rPr lang="en-IN" sz="2000" b="1" u="sng" dirty="0">
                <a:effectLst/>
                <a:latin typeface="Times New Roman" panose="02020603050405020304" pitchFamily="18" charset="0"/>
                <a:ea typeface="Times New Roman" panose="02020603050405020304" pitchFamily="18" charset="0"/>
              </a:rPr>
              <a:t> </a:t>
            </a:r>
            <a:endParaRPr lang="en-IN" sz="2000" b="1" u="sng" dirty="0">
              <a:latin typeface="Times New Roman" panose="02020603050405020304" pitchFamily="18" charset="0"/>
              <a:ea typeface="Times New Roman" panose="02020603050405020304" pitchFamily="18" charset="0"/>
            </a:endParaRPr>
          </a:p>
          <a:p>
            <a:pPr marL="171450" marR="574040" lvl="0" indent="-171450" algn="just" fontAlgn="base">
              <a:spcAft>
                <a:spcPts val="1320"/>
              </a:spcAft>
              <a:buClr>
                <a:srgbClr val="000000"/>
              </a:buClr>
              <a:buSzPts val="1200"/>
              <a:buFont typeface="Arial" panose="020B0604020202020204" pitchFamily="34" charset="0"/>
              <a:buChar char="•"/>
            </a:pPr>
            <a:r>
              <a:rPr lang="en-IN" sz="20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Python 3.6.8  </a:t>
            </a:r>
          </a:p>
          <a:p>
            <a:pPr marL="171450" marR="574040" lvl="0" indent="-171450" algn="just" fontAlgn="base">
              <a:spcAft>
                <a:spcPts val="1320"/>
              </a:spcAft>
              <a:buClr>
                <a:srgbClr val="000000"/>
              </a:buClr>
              <a:buSzPts val="1200"/>
              <a:buFont typeface="Arial" panose="020B0604020202020204" pitchFamily="34" charset="0"/>
              <a:buChar char="•"/>
            </a:pPr>
            <a:r>
              <a:rPr lang="en-IN" sz="20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Deep learning frameworks such as TensorFlow, Kera’s, or Torch </a:t>
            </a:r>
          </a:p>
          <a:p>
            <a:pPr marL="171450" marR="574040" lvl="0" indent="-171450" algn="just" fontAlgn="base">
              <a:spcAft>
                <a:spcPts val="1320"/>
              </a:spcAft>
              <a:buClr>
                <a:srgbClr val="000000"/>
              </a:buClr>
              <a:buSzPts val="1200"/>
              <a:buFont typeface="Arial" panose="020B0604020202020204" pitchFamily="34" charset="0"/>
              <a:buChar char="•"/>
            </a:pPr>
            <a:r>
              <a:rPr lang="en-IN" sz="20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Image processing libraries such as OpenCV</a:t>
            </a:r>
          </a:p>
          <a:p>
            <a:pPr marL="171450" marR="574040" lvl="0" indent="-171450" algn="just" fontAlgn="base">
              <a:spcAft>
                <a:spcPts val="1320"/>
              </a:spcAft>
              <a:buClr>
                <a:srgbClr val="000000"/>
              </a:buClr>
              <a:buSzPts val="1200"/>
              <a:buFont typeface="Arial" panose="020B0604020202020204" pitchFamily="34" charset="0"/>
              <a:buChar char="•"/>
            </a:pPr>
            <a:r>
              <a:rPr lang="en-IN" sz="20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Jupiter Notebook or an Integrated Development Environment (IDE) such as           PyCharm or Visual Studio Code </a:t>
            </a:r>
          </a:p>
          <a:p>
            <a:endParaRPr lang="en-IN" sz="2000" dirty="0"/>
          </a:p>
        </p:txBody>
      </p:sp>
    </p:spTree>
    <p:extLst>
      <p:ext uri="{BB962C8B-B14F-4D97-AF65-F5344CB8AC3E}">
        <p14:creationId xmlns:p14="http://schemas.microsoft.com/office/powerpoint/2010/main" val="19232880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1689-6245-25FC-0DF7-478769597C89}"/>
              </a:ext>
            </a:extLst>
          </p:cNvPr>
          <p:cNvSpPr>
            <a:spLocks noGrp="1"/>
          </p:cNvSpPr>
          <p:nvPr>
            <p:ph type="title"/>
          </p:nvPr>
        </p:nvSpPr>
        <p:spPr>
          <a:xfrm>
            <a:off x="646111" y="434057"/>
            <a:ext cx="9404723" cy="881559"/>
          </a:xfrm>
        </p:spPr>
        <p:txBody>
          <a:bodyPr/>
          <a:lstStyle/>
          <a:p>
            <a:r>
              <a:rPr lang="en-IN" sz="3200" b="1" u="sng" dirty="0">
                <a:latin typeface="Calisto MT" panose="02040603050505030304" pitchFamily="18" charset="0"/>
              </a:rPr>
              <a:t>CODING</a:t>
            </a:r>
          </a:p>
        </p:txBody>
      </p:sp>
      <p:sp>
        <p:nvSpPr>
          <p:cNvPr id="3" name="TextBox 2">
            <a:extLst>
              <a:ext uri="{FF2B5EF4-FFF2-40B4-BE49-F238E27FC236}">
                <a16:creationId xmlns:a16="http://schemas.microsoft.com/office/drawing/2014/main" id="{B365B718-D403-0D33-D655-B9BB7243C891}"/>
              </a:ext>
            </a:extLst>
          </p:cNvPr>
          <p:cNvSpPr txBox="1"/>
          <p:nvPr/>
        </p:nvSpPr>
        <p:spPr>
          <a:xfrm>
            <a:off x="681135" y="1828800"/>
            <a:ext cx="9479902" cy="5189241"/>
          </a:xfrm>
          <a:prstGeom prst="rect">
            <a:avLst/>
          </a:prstGeom>
          <a:noFill/>
        </p:spPr>
        <p:txBody>
          <a:bodyPr wrap="square" rtlCol="0">
            <a:spAutoFit/>
          </a:bodyPr>
          <a:lstStyle/>
          <a:p>
            <a:r>
              <a:rPr lang="en-IN" b="1" dirty="0"/>
              <a:t>Python Programming:</a:t>
            </a:r>
          </a:p>
          <a:p>
            <a:pPr marL="285750" indent="-285750">
              <a:buFont typeface="Arial" panose="020B0604020202020204" pitchFamily="34" charset="0"/>
              <a:buChar char="•"/>
            </a:pPr>
            <a:r>
              <a:rPr lang="en-IN" dirty="0"/>
              <a:t>Libraries and Framework used.</a:t>
            </a:r>
          </a:p>
          <a:p>
            <a:r>
              <a:rPr lang="en-IN" dirty="0"/>
              <a:t>     1. </a:t>
            </a:r>
            <a:r>
              <a:rPr lang="en-IN" dirty="0" err="1"/>
              <a:t>Keras</a:t>
            </a:r>
            <a:endParaRPr lang="en-IN" dirty="0"/>
          </a:p>
          <a:p>
            <a:r>
              <a:rPr lang="en-IN" dirty="0"/>
              <a:t>     2. TensorFlow</a:t>
            </a:r>
          </a:p>
          <a:p>
            <a:r>
              <a:rPr lang="en-IN" dirty="0"/>
              <a:t>     3. Lumpy</a:t>
            </a:r>
          </a:p>
          <a:p>
            <a:r>
              <a:rPr lang="en-IN" dirty="0"/>
              <a:t>     4. Pillow</a:t>
            </a:r>
          </a:p>
          <a:p>
            <a:r>
              <a:rPr lang="en-IN" dirty="0"/>
              <a:t>    </a:t>
            </a:r>
          </a:p>
          <a:p>
            <a:r>
              <a:rPr lang="en-IN" b="1" dirty="0"/>
              <a:t>CNN – Convolutional Neural Network:</a:t>
            </a:r>
          </a:p>
          <a:p>
            <a:r>
              <a:rPr lang="en-IN" sz="1800" dirty="0">
                <a:effectLst/>
                <a:latin typeface="Times New Roman" panose="02020603050405020304" pitchFamily="18" charset="0"/>
                <a:ea typeface="Times New Roman" panose="02020603050405020304" pitchFamily="18" charset="0"/>
              </a:rPr>
              <a:t>CNNs have achieved state-of-the-art performance on a wide range of image recognition tasks, including object classification, object detection, and image segmentation.</a:t>
            </a:r>
          </a:p>
          <a:p>
            <a:pPr marL="285750" lvl="0" indent="-285750" fontAlgn="base">
              <a:lnSpc>
                <a:spcPct val="148000"/>
              </a:lnSpc>
              <a:spcAft>
                <a:spcPts val="15"/>
              </a:spcAft>
              <a:buClr>
                <a:srgbClr val="273239"/>
              </a:buClr>
              <a:buSzPts val="1000"/>
              <a:buFont typeface="Arial" panose="020B0604020202020204" pitchFamily="34" charset="0"/>
              <a:buChar char="•"/>
            </a:pP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A convolutional neural network, or CNN, is a deep learning neural network sketched for processing structured arrays of data such as portrayals. </a:t>
            </a:r>
            <a:endParaRPr lang="en-IN" sz="1800" u="none" strike="noStrike" kern="100"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285750" indent="-285750" fontAlgn="base">
              <a:lnSpc>
                <a:spcPct val="148000"/>
              </a:lnSpc>
              <a:spcAft>
                <a:spcPts val="15"/>
              </a:spcAft>
              <a:buClr>
                <a:srgbClr val="273239"/>
              </a:buClr>
              <a:buSzPts val="1000"/>
              <a:buFont typeface="Arial" panose="020B0604020202020204" pitchFamily="34" charset="0"/>
              <a:buChar char="•"/>
            </a:pP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CNN contains many convolutional layers assembled on top of each other, each one competent of recognizing more sophisticated shapes. </a:t>
            </a:r>
            <a:endParaRPr lang="en-IN" sz="1800" u="none" strike="noStrike" kern="100"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48000"/>
              </a:lnSpc>
              <a:spcAft>
                <a:spcPts val="15"/>
              </a:spcAft>
              <a:buClr>
                <a:srgbClr val="273239"/>
              </a:buClr>
              <a:buSzPts val="1000"/>
              <a:buFont typeface="Arial" panose="020B0604020202020204" pitchFamily="34" charset="0"/>
              <a:buChar char="•"/>
            </a:pPr>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835759443"/>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09EA-B570-8B3C-0D17-1D225FE40C2F}"/>
              </a:ext>
            </a:extLst>
          </p:cNvPr>
          <p:cNvSpPr>
            <a:spLocks noGrp="1"/>
          </p:cNvSpPr>
          <p:nvPr>
            <p:ph type="title"/>
          </p:nvPr>
        </p:nvSpPr>
        <p:spPr>
          <a:xfrm>
            <a:off x="646111" y="434056"/>
            <a:ext cx="9404723" cy="797585"/>
          </a:xfrm>
        </p:spPr>
        <p:txBody>
          <a:bodyPr/>
          <a:lstStyle/>
          <a:p>
            <a:r>
              <a:rPr lang="en-IN" sz="3200" b="1" u="sng" dirty="0">
                <a:latin typeface="Calisto MT" panose="02040603050505030304" pitchFamily="18" charset="0"/>
              </a:rPr>
              <a:t>SCREENSHOTS</a:t>
            </a:r>
          </a:p>
        </p:txBody>
      </p:sp>
      <p:pic>
        <p:nvPicPr>
          <p:cNvPr id="3" name="Picture 2">
            <a:extLst>
              <a:ext uri="{FF2B5EF4-FFF2-40B4-BE49-F238E27FC236}">
                <a16:creationId xmlns:a16="http://schemas.microsoft.com/office/drawing/2014/main" id="{F5543166-4383-ACBD-34B8-8044A41D4AB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111" y="1231641"/>
            <a:ext cx="4756313" cy="2466386"/>
          </a:xfrm>
          <a:prstGeom prst="rect">
            <a:avLst/>
          </a:prstGeom>
          <a:noFill/>
        </p:spPr>
      </p:pic>
      <p:pic>
        <p:nvPicPr>
          <p:cNvPr id="5" name="Picture 4">
            <a:extLst>
              <a:ext uri="{FF2B5EF4-FFF2-40B4-BE49-F238E27FC236}">
                <a16:creationId xmlns:a16="http://schemas.microsoft.com/office/drawing/2014/main" id="{8BA1EE2D-EEAE-7F11-4BF5-1B85DAA0B26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5467" y="1231641"/>
            <a:ext cx="4980215" cy="2466386"/>
          </a:xfrm>
          <a:prstGeom prst="rect">
            <a:avLst/>
          </a:prstGeom>
          <a:noFill/>
        </p:spPr>
      </p:pic>
      <p:pic>
        <p:nvPicPr>
          <p:cNvPr id="7" name="Picture 6">
            <a:extLst>
              <a:ext uri="{FF2B5EF4-FFF2-40B4-BE49-F238E27FC236}">
                <a16:creationId xmlns:a16="http://schemas.microsoft.com/office/drawing/2014/main" id="{80E92BEE-6388-1676-3D86-1BDA07A70DC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6829" y="4052245"/>
            <a:ext cx="4980215" cy="2466387"/>
          </a:xfrm>
          <a:prstGeom prst="rect">
            <a:avLst/>
          </a:prstGeom>
          <a:noFill/>
        </p:spPr>
      </p:pic>
    </p:spTree>
    <p:extLst>
      <p:ext uri="{BB962C8B-B14F-4D97-AF65-F5344CB8AC3E}">
        <p14:creationId xmlns:p14="http://schemas.microsoft.com/office/powerpoint/2010/main" val="299243532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16D1-5516-322C-1A32-965279496EBA}"/>
              </a:ext>
            </a:extLst>
          </p:cNvPr>
          <p:cNvSpPr>
            <a:spLocks noGrp="1"/>
          </p:cNvSpPr>
          <p:nvPr>
            <p:ph type="title"/>
          </p:nvPr>
        </p:nvSpPr>
        <p:spPr>
          <a:xfrm>
            <a:off x="646111" y="434056"/>
            <a:ext cx="9404723" cy="853568"/>
          </a:xfrm>
        </p:spPr>
        <p:txBody>
          <a:bodyPr/>
          <a:lstStyle/>
          <a:p>
            <a:r>
              <a:rPr lang="en-IN" sz="3200" b="1" u="sng" dirty="0">
                <a:latin typeface="Calisto MT" panose="02040603050505030304" pitchFamily="18" charset="0"/>
              </a:rPr>
              <a:t>CONCLUSION</a:t>
            </a:r>
          </a:p>
        </p:txBody>
      </p:sp>
      <p:sp>
        <p:nvSpPr>
          <p:cNvPr id="3" name="TextBox 2">
            <a:extLst>
              <a:ext uri="{FF2B5EF4-FFF2-40B4-BE49-F238E27FC236}">
                <a16:creationId xmlns:a16="http://schemas.microsoft.com/office/drawing/2014/main" id="{C42FB3BB-C2AA-6D9A-A738-14A5B0B638C6}"/>
              </a:ext>
            </a:extLst>
          </p:cNvPr>
          <p:cNvSpPr txBox="1"/>
          <p:nvPr/>
        </p:nvSpPr>
        <p:spPr>
          <a:xfrm>
            <a:off x="646111" y="1287624"/>
            <a:ext cx="10422294" cy="6225294"/>
          </a:xfrm>
          <a:prstGeom prst="rect">
            <a:avLst/>
          </a:prstGeom>
          <a:noFill/>
        </p:spPr>
        <p:txBody>
          <a:bodyPr wrap="square" rtlCol="0">
            <a:spAutoFit/>
          </a:bodyPr>
          <a:lstStyle/>
          <a:p>
            <a:pPr marL="5715" indent="-6350">
              <a:lnSpc>
                <a:spcPct val="115000"/>
              </a:lnSpc>
              <a:spcAft>
                <a:spcPts val="1185"/>
              </a:spcAft>
            </a:pPr>
            <a:r>
              <a:rPr lang="en-IN" sz="2400" b="1" u="none" strike="noStrike" kern="100" dirty="0">
                <a:effectLst/>
                <a:uFill>
                  <a:solidFill>
                    <a:srgbClr val="000000"/>
                  </a:solidFill>
                </a:uFill>
                <a:latin typeface="Times New Roman" panose="02020603050405020304" pitchFamily="18" charset="0"/>
                <a:ea typeface="Times New Roman" panose="02020603050405020304" pitchFamily="18" charset="0"/>
              </a:rPr>
              <a:t>In this project as the document image is considered to be of 3 parts the logo, text and signature all three components are subjected to reading and the logo and signatures are tested for forgery detection</a:t>
            </a:r>
            <a:endParaRPr lang="en-IN" sz="2400" b="1" u="sng" kern="100" dirty="0">
              <a:effectLst/>
              <a:uFill>
                <a:solidFill>
                  <a:srgbClr val="000000"/>
                </a:solidFill>
              </a:uFill>
              <a:latin typeface="Times New Roman" panose="02020603050405020304" pitchFamily="18" charset="0"/>
              <a:ea typeface="Times New Roman" panose="02020603050405020304" pitchFamily="18" charset="0"/>
            </a:endParaRPr>
          </a:p>
          <a:p>
            <a:pPr>
              <a:lnSpc>
                <a:spcPct val="115000"/>
              </a:lnSpc>
              <a:spcAft>
                <a:spcPts val="800"/>
              </a:spcAft>
            </a:pPr>
            <a:r>
              <a:rPr lang="en-IN" sz="2400" kern="100" dirty="0">
                <a:effectLst/>
                <a:latin typeface="Times New Roman" panose="02020603050405020304" pitchFamily="18" charset="0"/>
                <a:ea typeface="Calibri" panose="020F0502020204030204" pitchFamily="34" charset="0"/>
              </a:rPr>
              <a:t>The model can detect forgeries regarding only the logos and signatures which have already been stored in its dataset.</a:t>
            </a:r>
          </a:p>
          <a:p>
            <a:pPr>
              <a:lnSpc>
                <a:spcPct val="115000"/>
              </a:lnSpc>
              <a:spcAft>
                <a:spcPts val="800"/>
              </a:spcAft>
            </a:pPr>
            <a:endParaRPr lang="en-IN" sz="2400" kern="100" dirty="0">
              <a:latin typeface="Times New Roman" panose="02020603050405020304" pitchFamily="18" charset="0"/>
              <a:ea typeface="Calibri" panose="020F0502020204030204" pitchFamily="34" charset="0"/>
            </a:endParaRPr>
          </a:p>
          <a:p>
            <a:pPr marL="285750" indent="-285750">
              <a:lnSpc>
                <a:spcPct val="115000"/>
              </a:lnSpc>
              <a:spcAft>
                <a:spcPts val="800"/>
              </a:spcAft>
              <a:buFont typeface="Wingdings" panose="05000000000000000000" pitchFamily="2" charset="2"/>
              <a:buChar char="Ø"/>
            </a:pPr>
            <a:r>
              <a:rPr lang="en-IN" sz="2400" b="1" kern="100" dirty="0">
                <a:effectLst/>
                <a:latin typeface="Times New Roman" panose="02020603050405020304" pitchFamily="18" charset="0"/>
                <a:ea typeface="Calibri" panose="020F0502020204030204" pitchFamily="34" charset="0"/>
              </a:rPr>
              <a:t>Future Scope</a:t>
            </a:r>
          </a:p>
          <a:p>
            <a:pPr>
              <a:lnSpc>
                <a:spcPct val="115000"/>
              </a:lnSpc>
              <a:spcAft>
                <a:spcPts val="800"/>
              </a:spcAft>
            </a:pPr>
            <a:r>
              <a:rPr lang="en-IN" sz="2400" kern="100" dirty="0">
                <a:latin typeface="Times New Roman" panose="02020603050405020304" pitchFamily="18" charset="0"/>
                <a:ea typeface="Calibri" panose="020F0502020204030204" pitchFamily="34" charset="0"/>
              </a:rPr>
              <a:t>T</a:t>
            </a:r>
            <a:r>
              <a:rPr lang="en-IN" sz="2400" kern="100" dirty="0">
                <a:effectLst/>
                <a:latin typeface="Times New Roman" panose="02020603050405020304" pitchFamily="18" charset="0"/>
                <a:ea typeface="Calibri" panose="020F0502020204030204" pitchFamily="34" charset="0"/>
              </a:rPr>
              <a:t>he base has been set to improve the project to another level by using Custom Object Detection to identify the components of any kind of document like cheques, certificates and many other documents which is possible by providing a sufficient and thorough dataset.</a:t>
            </a:r>
            <a:endParaRPr lang="en-IN" sz="2400" kern="100" dirty="0">
              <a:effectLst/>
              <a:latin typeface="Calibri" panose="020F0502020204030204" pitchFamily="34" charset="0"/>
              <a:ea typeface="Calibri" panose="020F0502020204030204" pitchFamily="34" charset="0"/>
            </a:endParaRPr>
          </a:p>
          <a:p>
            <a:pPr>
              <a:lnSpc>
                <a:spcPct val="115000"/>
              </a:lnSpc>
              <a:spcAft>
                <a:spcPts val="800"/>
              </a:spcAft>
            </a:pPr>
            <a:endParaRPr lang="en-IN" sz="2400" b="1" kern="100" dirty="0">
              <a:effectLst/>
              <a:latin typeface="Calibri" panose="020F0502020204030204" pitchFamily="34" charset="0"/>
              <a:ea typeface="Calibri" panose="020F0502020204030204" pitchFamily="34" charset="0"/>
            </a:endParaRPr>
          </a:p>
          <a:p>
            <a:endParaRPr lang="en-IN" sz="2400" dirty="0"/>
          </a:p>
        </p:txBody>
      </p:sp>
    </p:spTree>
    <p:extLst>
      <p:ext uri="{BB962C8B-B14F-4D97-AF65-F5344CB8AC3E}">
        <p14:creationId xmlns:p14="http://schemas.microsoft.com/office/powerpoint/2010/main" val="40637043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TotalTime>
  <Words>560</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Calisto MT</vt:lpstr>
      <vt:lpstr>Century Gothic</vt:lpstr>
      <vt:lpstr>Times New Roman</vt:lpstr>
      <vt:lpstr>Wingdings</vt:lpstr>
      <vt:lpstr>Wingdings 3</vt:lpstr>
      <vt:lpstr>Ion</vt:lpstr>
      <vt:lpstr>HANDWRITTEN DOCUMENT IMAGE FORGERY DETECTION</vt:lpstr>
      <vt:lpstr>INTRODUCTION </vt:lpstr>
      <vt:lpstr>PROBLEM DEFINITION</vt:lpstr>
      <vt:lpstr>PROPOSED SYSTEM</vt:lpstr>
      <vt:lpstr>FLOW CHART</vt:lpstr>
      <vt:lpstr>REQUIREMENTS</vt:lpstr>
      <vt:lpstr>CODING</vt:lpstr>
      <vt:lpstr>SCREENSHOTS</vt:lpstr>
      <vt:lpstr>CONCLUSION</vt:lpstr>
      <vt:lpstr>REFERENCES AND BIBLIOGRAPHY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DOCUMENT IMAGE FORGERY DETECTION</dc:title>
  <dc:creator>Vaibhavi K</dc:creator>
  <cp:lastModifiedBy>Vaibhavi K</cp:lastModifiedBy>
  <cp:revision>1</cp:revision>
  <dcterms:created xsi:type="dcterms:W3CDTF">2023-08-15T16:41:49Z</dcterms:created>
  <dcterms:modified xsi:type="dcterms:W3CDTF">2023-08-15T17:31:32Z</dcterms:modified>
</cp:coreProperties>
</file>