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>
        <p:scale>
          <a:sx n="69" d="100"/>
          <a:sy n="69" d="100"/>
        </p:scale>
        <p:origin x="1310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9386-708C-38AE-E556-3FAEEA8A1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D9A0B-BDC0-8B12-B7DA-2A7358407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603F1-65FA-6CBD-6D87-03F32DD8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4BE0-9D60-4C4D-BD85-87559F3F0E9C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BAAFC-029F-EB32-60AF-575F6D54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BB5B0-7AC5-5BA7-4D52-411FFCC4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848-FA15-4C15-A1EF-21C8D9EA0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92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0727-D50B-6361-3E20-10F9FED1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7A2B5-51B2-78F4-FBB7-B3AC36900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F483F-3E4B-C7FC-B314-645FC8C7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4BE0-9D60-4C4D-BD85-87559F3F0E9C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B0AF0-8524-9FDE-58D4-289B33BD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08869-E981-4737-82E2-A69BA8A2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848-FA15-4C15-A1EF-21C8D9EA0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01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CF41B8-B3D0-7DDA-C5E7-AC41FAAF6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35EE8-5B16-9EBC-AA90-3D88667BC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9B9BA-F846-604B-C457-5A0C5251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4BE0-9D60-4C4D-BD85-87559F3F0E9C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BD1E4-23DB-9B86-2B5F-031C20A8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2A70F-8A8B-9DEB-CDEA-5AD1B9F5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848-FA15-4C15-A1EF-21C8D9EA0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57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F2C1-8CA9-A8F6-04C9-83125A54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60B74-E608-F6AA-5E30-6BC7C75E9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AD04C-9B97-B752-5335-936555104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4BE0-9D60-4C4D-BD85-87559F3F0E9C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E39D8-FA3B-B5C1-2A8C-056C2F8A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2522A-052D-B3BF-703E-6BB0D694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848-FA15-4C15-A1EF-21C8D9EA0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39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EA4D-D861-CAA5-E042-A95369A78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0BC10-7F1F-5852-AD3E-A516B567C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631A2-5B3B-AA96-2327-648E9EDC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4BE0-9D60-4C4D-BD85-87559F3F0E9C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B8D02-675D-B7F3-592B-049E709A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4DC5A-D436-6448-DCEF-5563E89A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848-FA15-4C15-A1EF-21C8D9EA0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8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1977-6EAA-A4E8-14EA-A999547AA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17A15-0EBE-2DCD-9AE2-B4198B6C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A6254-588E-EDF3-4DA4-2F7A41032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A62D8-8C33-E64A-34A8-E2433B40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4BE0-9D60-4C4D-BD85-87559F3F0E9C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6BF28-3105-AE20-FF8D-8FAF13AC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118E9-CF49-DDEB-A5EA-92276004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848-FA15-4C15-A1EF-21C8D9EA0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97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E82E-1811-7C9D-70EB-F375AB02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8F1EA-7222-9B08-FD51-04D3A2F69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B0B9D-D880-E0B8-A886-DDBEAE200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89263D-78DA-E118-0C97-4048B6FEA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465950-292C-6C23-53E7-1743FA072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E8BFE-D741-2907-6A26-EE0EA4EF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4BE0-9D60-4C4D-BD85-87559F3F0E9C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3D98FD-3EDD-68E5-FBA5-E5D718EE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C7D429-24CD-9DA6-5FC0-721A730C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848-FA15-4C15-A1EF-21C8D9EA0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23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D2F0-5052-4557-9B4C-72FD5C7C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A525C-C251-19F7-9783-963CBFC4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4BE0-9D60-4C4D-BD85-87559F3F0E9C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8F32C-E784-84A3-AA3A-66CFCD0F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612AD-66B4-6304-47E9-BD7C8CDE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848-FA15-4C15-A1EF-21C8D9EA0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34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2B243-BAA7-FF05-0CFA-F027A5E7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4BE0-9D60-4C4D-BD85-87559F3F0E9C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8A2D0-0DA0-7324-A817-7AA3EA94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AD5A4-E168-241B-8424-BDCADC89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848-FA15-4C15-A1EF-21C8D9EA0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74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8311-D8A1-8B4C-A75A-6FE95C73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2798A-1D4C-A886-B30E-88F55B913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A5C31-79F7-4BA2-DD7C-5D843CDB6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D871F-61F2-41C9-D987-07B72DA1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4BE0-9D60-4C4D-BD85-87559F3F0E9C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DE4DC-473D-CDF7-6624-9F2D20F7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03827-2B56-C4D2-C1C2-820AB70D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848-FA15-4C15-A1EF-21C8D9EA0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94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9327-1189-8322-A476-782F227A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CED68C-C2AD-8796-200D-D091F8A66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66B83-CC5A-0645-C33A-319F32AEB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E1A0C-2D1E-1304-431F-0B2F83A5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4BE0-9D60-4C4D-BD85-87559F3F0E9C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87754-00E2-EF1B-8DF8-093C7112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F80D5-C020-DE52-D138-02C7943B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848-FA15-4C15-A1EF-21C8D9EA0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2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F32E2-C946-0713-5ACC-2CCD6919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59439-295C-C2CE-AA4B-2235FFC2F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60FA-57B3-2AC2-40F3-185E39D34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64BE0-9D60-4C4D-BD85-87559F3F0E9C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255CC-06CD-02EB-A7ED-288DFEED9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C946F-B5E0-83BD-F4FC-CCCAC6137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89848-FA15-4C15-A1EF-21C8D9EA0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40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9075-1377-2B90-9CBB-989B25DF6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 DY PATIL SCHOLL OF SCIENCE AND TECHNOLOGY, TAHWADE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07A51-15DA-FAEA-9342-83517ADD9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IN" dirty="0"/>
              <a:t>Topic: Inventory Demand </a:t>
            </a:r>
            <a:r>
              <a:rPr lang="en-IN" dirty="0" err="1"/>
              <a:t>Forcasting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Vishwajeet Musande</a:t>
            </a:r>
          </a:p>
          <a:p>
            <a:pPr marL="0" indent="0">
              <a:buNone/>
            </a:pPr>
            <a:r>
              <a:rPr lang="en-IN" dirty="0" err="1"/>
              <a:t>B.Tech</a:t>
            </a:r>
            <a:r>
              <a:rPr lang="en-IN" dirty="0"/>
              <a:t> CSD</a:t>
            </a:r>
          </a:p>
          <a:p>
            <a:pPr marL="0" indent="0">
              <a:buNone/>
            </a:pPr>
            <a:r>
              <a:rPr lang="en-IN" dirty="0"/>
              <a:t>Second Year (3</a:t>
            </a:r>
            <a:r>
              <a:rPr lang="en-IN" baseline="30000" dirty="0"/>
              <a:t>rd</a:t>
            </a:r>
            <a:r>
              <a:rPr lang="en-IN" dirty="0"/>
              <a:t> </a:t>
            </a:r>
            <a:r>
              <a:rPr lang="en-IN" dirty="0" err="1"/>
              <a:t>sem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BTCS:- 2328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112F99-28A8-1E2C-280F-C6784B269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B48EB5-63C7-E365-EADD-57504EE89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6E23C68-2DB1-ECB8-A049-401FA0AAF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-1836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98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5708-916C-181C-5F98-2AA9A7A7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71" y="365125"/>
            <a:ext cx="11164229" cy="1325563"/>
          </a:xfrm>
        </p:spPr>
        <p:txBody>
          <a:bodyPr/>
          <a:lstStyle/>
          <a:p>
            <a:r>
              <a:rPr lang="en-IN" b="1" dirty="0"/>
              <a:t>1. Define Problem Statement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B32B3-FB4F-147E-D0CF-3A7696B96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6" y="1538867"/>
            <a:ext cx="11019263" cy="4638095"/>
          </a:xfrm>
        </p:spPr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Forecast future demand for a product to optimize inventory levels, reduce overstock and stockouts, and improve supply chain efficiency.</a:t>
            </a:r>
          </a:p>
          <a:p>
            <a:r>
              <a:rPr lang="en-US" b="1" dirty="0"/>
              <a:t>Problem Statement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"Predict the future demand for a retail product based on historical sales data, ensuring optimal stock levels while considering seasonal trends and external factors."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97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8F74-29CA-CFD1-014D-19F253F0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02" y="1"/>
            <a:ext cx="11095298" cy="1694984"/>
          </a:xfrm>
        </p:spPr>
        <p:txBody>
          <a:bodyPr>
            <a:noAutofit/>
          </a:bodyPr>
          <a:lstStyle/>
          <a:p>
            <a:r>
              <a:rPr lang="en-US" b="1" dirty="0"/>
              <a:t>2. Select Suitable Dataset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71827-67C9-F141-B626-4314BF09A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02" y="1014762"/>
            <a:ext cx="11674996" cy="5478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Criteria for Dataset:</a:t>
            </a:r>
          </a:p>
          <a:p>
            <a:pPr marL="0" indent="0">
              <a:buNone/>
            </a:pPr>
            <a:r>
              <a:rPr lang="en-US" dirty="0"/>
              <a:t>Historical sales data (daily, weekly, or monthly).</a:t>
            </a:r>
          </a:p>
          <a:p>
            <a:pPr marL="0" indent="0">
              <a:buNone/>
            </a:pPr>
            <a:r>
              <a:rPr lang="en-US" dirty="0"/>
              <a:t>Information about promotions, holidays, or seasonal trends.</a:t>
            </a:r>
          </a:p>
          <a:p>
            <a:pPr marL="0" indent="0">
              <a:buNone/>
            </a:pPr>
            <a:r>
              <a:rPr lang="en-US" dirty="0"/>
              <a:t>Product details, stock levels, and supplier lead times.</a:t>
            </a:r>
          </a:p>
          <a:p>
            <a:pPr marL="0" indent="0">
              <a:buNone/>
            </a:pPr>
            <a:r>
              <a:rPr lang="en-US" dirty="0"/>
              <a:t>Example Datasets:</a:t>
            </a:r>
          </a:p>
          <a:p>
            <a:pPr marL="0" indent="0">
              <a:buNone/>
            </a:pPr>
            <a:r>
              <a:rPr lang="en-US" dirty="0"/>
              <a:t>Kaggle datasets: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Store Item Demand Forecasting Dataset</a:t>
            </a:r>
            <a:r>
              <a:rPr lang="en-US" dirty="0"/>
              <a:t> (sales of items in different stores).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Rossmann Store Sales</a:t>
            </a:r>
            <a:r>
              <a:rPr lang="en-US" dirty="0"/>
              <a:t> (sales data with promotions and holidays).</a:t>
            </a:r>
          </a:p>
          <a:p>
            <a:pPr marL="0" indent="0">
              <a:buNone/>
            </a:pPr>
            <a:r>
              <a:rPr lang="en-US" dirty="0"/>
              <a:t>Custom organizational data.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A1EBA9-B9F4-E2D8-A5D9-581D4DFC177C}"/>
              </a:ext>
            </a:extLst>
          </p:cNvPr>
          <p:cNvSpPr>
            <a:spLocks noChangeArrowheads="1"/>
          </p:cNvSpPr>
          <p:nvPr/>
        </p:nvSpPr>
        <p:spPr bwMode="auto">
          <a:xfrm rot="16200000" flipH="1" flipV="1">
            <a:off x="12192000" y="473075"/>
            <a:ext cx="3179180" cy="117234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4C51C0E-1519-35A3-C9A7-0A92E846B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056" y="4152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54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7734-5E1F-5461-014D-5BA5F103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26" y="243067"/>
            <a:ext cx="8665580" cy="111117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3. Implement Project Using Python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18E7C-C154-E748-447D-474EC773C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666" y="1088020"/>
            <a:ext cx="11563109" cy="5404855"/>
          </a:xfrm>
        </p:spPr>
        <p:txBody>
          <a:bodyPr/>
          <a:lstStyle/>
          <a:p>
            <a:r>
              <a:rPr lang="en-IN" sz="2000" dirty="0"/>
              <a:t>import pandas as pd</a:t>
            </a:r>
          </a:p>
          <a:p>
            <a:r>
              <a:rPr lang="en-IN" sz="2000" dirty="0"/>
              <a:t>import </a:t>
            </a:r>
            <a:r>
              <a:rPr lang="en-IN" sz="2000" dirty="0" err="1"/>
              <a:t>numpy</a:t>
            </a:r>
            <a:r>
              <a:rPr lang="en-IN" sz="2000" dirty="0"/>
              <a:t> as np</a:t>
            </a:r>
          </a:p>
          <a:p>
            <a:r>
              <a:rPr lang="en-IN" sz="2000" dirty="0"/>
              <a:t>import </a:t>
            </a:r>
            <a:r>
              <a:rPr lang="en-IN" sz="2000" dirty="0" err="1"/>
              <a:t>matplotlib.pyplot</a:t>
            </a:r>
            <a:r>
              <a:rPr lang="en-IN" sz="2000" dirty="0"/>
              <a:t> as </a:t>
            </a:r>
            <a:r>
              <a:rPr lang="en-IN" sz="2000" dirty="0" err="1"/>
              <a:t>plt</a:t>
            </a:r>
            <a:endParaRPr lang="en-IN" sz="2000" dirty="0"/>
          </a:p>
          <a:p>
            <a:r>
              <a:rPr lang="en-IN" sz="2000" dirty="0"/>
              <a:t>import seaborn as </a:t>
            </a:r>
            <a:r>
              <a:rPr lang="en-IN" sz="2000" dirty="0" err="1"/>
              <a:t>sns</a:t>
            </a:r>
            <a:endParaRPr lang="en-IN" sz="2000" dirty="0"/>
          </a:p>
          <a:p>
            <a:r>
              <a:rPr lang="en-IN" sz="2000" dirty="0"/>
              <a:t>from </a:t>
            </a:r>
            <a:r>
              <a:rPr lang="en-IN" sz="2000" dirty="0" err="1"/>
              <a:t>sklearn.model_selection</a:t>
            </a:r>
            <a:r>
              <a:rPr lang="en-IN" sz="2000" dirty="0"/>
              <a:t> import </a:t>
            </a:r>
            <a:r>
              <a:rPr lang="en-IN" sz="2000" dirty="0" err="1"/>
              <a:t>train_test_split</a:t>
            </a:r>
            <a:endParaRPr lang="en-IN" sz="2000" dirty="0"/>
          </a:p>
          <a:p>
            <a:r>
              <a:rPr lang="en-IN" sz="2000" dirty="0"/>
              <a:t>from </a:t>
            </a:r>
            <a:r>
              <a:rPr lang="en-IN" sz="2000" dirty="0" err="1"/>
              <a:t>sklearn.linear_model</a:t>
            </a:r>
            <a:r>
              <a:rPr lang="en-IN" sz="2000" dirty="0"/>
              <a:t> import </a:t>
            </a:r>
            <a:r>
              <a:rPr lang="en-IN" sz="2000" dirty="0" err="1"/>
              <a:t>LinearRegression</a:t>
            </a:r>
            <a:endParaRPr lang="en-IN" sz="2000" dirty="0"/>
          </a:p>
          <a:p>
            <a:r>
              <a:rPr lang="en-IN" sz="2000" dirty="0"/>
              <a:t>from </a:t>
            </a:r>
            <a:r>
              <a:rPr lang="en-IN" sz="2000" dirty="0" err="1"/>
              <a:t>sklearn.metrics</a:t>
            </a:r>
            <a:r>
              <a:rPr lang="en-IN" sz="2000" dirty="0"/>
              <a:t> import </a:t>
            </a:r>
            <a:r>
              <a:rPr lang="en-IN" sz="2000" dirty="0" err="1"/>
              <a:t>mean_absolute_error</a:t>
            </a:r>
            <a:r>
              <a:rPr lang="en-IN" sz="2000" dirty="0"/>
              <a:t>, </a:t>
            </a:r>
            <a:r>
              <a:rPr lang="en-IN" sz="2000" dirty="0" err="1"/>
              <a:t>mean_squared_error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62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2782-8964-D87C-98A8-319EB760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76" y="512956"/>
            <a:ext cx="9523141" cy="41259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4. Visualize Data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D3D65-050A-76FE-90CE-BC8F1CF1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176" y="1014760"/>
            <a:ext cx="11653024" cy="54752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BOX PLOT</a:t>
            </a:r>
          </a:p>
          <a:p>
            <a:r>
              <a:rPr lang="en-US" sz="2400" dirty="0" err="1"/>
              <a:t>sns.boxplot</a:t>
            </a:r>
            <a:r>
              <a:rPr lang="en-US" sz="2400" dirty="0"/>
              <a:t>(data['</a:t>
            </a:r>
            <a:r>
              <a:rPr lang="en-US" sz="2400" dirty="0" err="1"/>
              <a:t>target_feature</a:t>
            </a:r>
            <a:r>
              <a:rPr lang="en-US" sz="2400" dirty="0"/>
              <a:t>'])</a:t>
            </a:r>
          </a:p>
          <a:p>
            <a:r>
              <a:rPr lang="en-US" sz="2400" dirty="0" err="1"/>
              <a:t>plt.title</a:t>
            </a:r>
            <a:r>
              <a:rPr lang="en-US" sz="2400" dirty="0"/>
              <a:t>('Box Plot of Target Feature')</a:t>
            </a:r>
          </a:p>
          <a:p>
            <a:r>
              <a:rPr lang="en-US" sz="2400" dirty="0" err="1"/>
              <a:t>plt.show</a:t>
            </a:r>
            <a:r>
              <a:rPr lang="en-US" sz="2400" dirty="0"/>
              <a:t>()</a:t>
            </a:r>
          </a:p>
          <a:p>
            <a:endParaRPr lang="en-US" sz="2400" dirty="0"/>
          </a:p>
          <a:p>
            <a:r>
              <a:rPr lang="en-US" dirty="0"/>
              <a:t>HISTOGRAM</a:t>
            </a:r>
          </a:p>
          <a:p>
            <a:r>
              <a:rPr lang="en-US" sz="2400" dirty="0"/>
              <a:t>data['</a:t>
            </a:r>
            <a:r>
              <a:rPr lang="en-US" sz="2400" dirty="0" err="1"/>
              <a:t>target_feature</a:t>
            </a:r>
            <a:r>
              <a:rPr lang="en-US" sz="2400" dirty="0"/>
              <a:t>'].hist(bins=20)</a:t>
            </a:r>
          </a:p>
          <a:p>
            <a:r>
              <a:rPr lang="en-US" sz="2400" dirty="0" err="1"/>
              <a:t>plt.title</a:t>
            </a:r>
            <a:r>
              <a:rPr lang="en-US" sz="2400" dirty="0"/>
              <a:t>('Histogram of Target Feature')</a:t>
            </a:r>
          </a:p>
          <a:p>
            <a:r>
              <a:rPr lang="en-US" sz="2200" dirty="0" err="1"/>
              <a:t>plt.show</a:t>
            </a:r>
            <a:r>
              <a:rPr lang="en-US" sz="2200" dirty="0"/>
              <a:t>()</a:t>
            </a:r>
          </a:p>
          <a:p>
            <a:endParaRPr lang="en-US" sz="2200" dirty="0"/>
          </a:p>
          <a:p>
            <a:r>
              <a:rPr lang="en-US" dirty="0"/>
              <a:t>SCATTER PLOT</a:t>
            </a:r>
          </a:p>
          <a:p>
            <a:r>
              <a:rPr lang="en-US" sz="2400" dirty="0" err="1"/>
              <a:t>plt.scatter</a:t>
            </a:r>
            <a:r>
              <a:rPr lang="en-US" sz="2400" dirty="0"/>
              <a:t>(data['feature1'], data['</a:t>
            </a:r>
            <a:r>
              <a:rPr lang="en-US" sz="2400" dirty="0" err="1"/>
              <a:t>target_feature</a:t>
            </a:r>
            <a:r>
              <a:rPr lang="en-US" sz="2400" dirty="0"/>
              <a:t>'])</a:t>
            </a:r>
          </a:p>
          <a:p>
            <a:r>
              <a:rPr lang="en-US" sz="2400" dirty="0" err="1"/>
              <a:t>plt.xlabel</a:t>
            </a:r>
            <a:r>
              <a:rPr lang="en-US" sz="2400" dirty="0"/>
              <a:t>('Feature1')</a:t>
            </a:r>
          </a:p>
          <a:p>
            <a:r>
              <a:rPr lang="en-US" sz="2400" dirty="0" err="1"/>
              <a:t>plt.ylabel</a:t>
            </a:r>
            <a:r>
              <a:rPr lang="en-US" sz="2400" dirty="0"/>
              <a:t>('Target Feature')</a:t>
            </a:r>
          </a:p>
          <a:p>
            <a:r>
              <a:rPr lang="en-US" sz="2400" dirty="0" err="1"/>
              <a:t>plt.title</a:t>
            </a:r>
            <a:r>
              <a:rPr lang="en-US" sz="2400" dirty="0"/>
              <a:t>('Scatter Plot')</a:t>
            </a:r>
          </a:p>
          <a:p>
            <a:r>
              <a:rPr lang="en-US" sz="2400" dirty="0" err="1"/>
              <a:t>plt.show</a:t>
            </a:r>
            <a:r>
              <a:rPr lang="en-US" sz="2400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050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B53C-8CEB-2558-3313-02797C4BE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2" y="365125"/>
            <a:ext cx="7995424" cy="71654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5. Plot Pearson Correlation</a:t>
            </a:r>
            <a:br>
              <a:rPr lang="en-IN" b="1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2AE40E-A35A-D055-7440-16736394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932" y="836341"/>
            <a:ext cx="11701346" cy="5575610"/>
          </a:xfrm>
        </p:spPr>
        <p:txBody>
          <a:bodyPr/>
          <a:lstStyle/>
          <a:p>
            <a:r>
              <a:rPr lang="en-US" dirty="0"/>
              <a:t>Correlation heatmap:-</a:t>
            </a:r>
          </a:p>
          <a:p>
            <a:r>
              <a:rPr lang="en-IN" sz="2000" dirty="0" err="1"/>
              <a:t>correlation_matrix</a:t>
            </a:r>
            <a:r>
              <a:rPr lang="en-IN" sz="2000" dirty="0"/>
              <a:t> = </a:t>
            </a:r>
            <a:r>
              <a:rPr lang="en-IN" sz="2000" dirty="0" err="1"/>
              <a:t>data.corr</a:t>
            </a:r>
            <a:r>
              <a:rPr lang="en-IN" sz="2000" dirty="0"/>
              <a:t>()</a:t>
            </a:r>
          </a:p>
          <a:p>
            <a:r>
              <a:rPr lang="en-IN" sz="2000" dirty="0" err="1"/>
              <a:t>sns.heatmap</a:t>
            </a:r>
            <a:r>
              <a:rPr lang="en-IN" sz="2000" dirty="0"/>
              <a:t>(</a:t>
            </a:r>
            <a:r>
              <a:rPr lang="en-IN" sz="2000" dirty="0" err="1"/>
              <a:t>correlation_matrix</a:t>
            </a:r>
            <a:r>
              <a:rPr lang="en-IN" sz="2000" dirty="0"/>
              <a:t>, </a:t>
            </a:r>
            <a:r>
              <a:rPr lang="en-IN" sz="2000" dirty="0" err="1"/>
              <a:t>annot</a:t>
            </a:r>
            <a:r>
              <a:rPr lang="en-IN" sz="2000" dirty="0"/>
              <a:t>=True, </a:t>
            </a:r>
            <a:r>
              <a:rPr lang="en-IN" sz="2000" dirty="0" err="1"/>
              <a:t>cmap</a:t>
            </a:r>
            <a:r>
              <a:rPr lang="en-IN" sz="2000" dirty="0"/>
              <a:t>='</a:t>
            </a:r>
            <a:r>
              <a:rPr lang="en-IN" sz="2000" dirty="0" err="1"/>
              <a:t>coolwarm</a:t>
            </a:r>
            <a:r>
              <a:rPr lang="en-IN" sz="2000" dirty="0"/>
              <a:t>')</a:t>
            </a:r>
          </a:p>
          <a:p>
            <a:r>
              <a:rPr lang="en-IN" sz="2000" dirty="0" err="1"/>
              <a:t>plt.title</a:t>
            </a:r>
            <a:r>
              <a:rPr lang="en-IN" sz="2000" dirty="0"/>
              <a:t>('Correlation Heatmap')</a:t>
            </a:r>
          </a:p>
          <a:p>
            <a:r>
              <a:rPr lang="en-IN" sz="2000" dirty="0" err="1"/>
              <a:t>plt.show</a:t>
            </a:r>
            <a:r>
              <a:rPr lang="en-IN" sz="2000" dirty="0"/>
              <a:t>()</a:t>
            </a:r>
          </a:p>
          <a:p>
            <a:r>
              <a:rPr lang="en-IN" dirty="0"/>
              <a:t>Explanation:-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Look at the Pearson correlation coefficients (values between -1 and 1).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Positive Correlation</a:t>
            </a:r>
            <a:r>
              <a:rPr lang="en-US" dirty="0"/>
              <a:t>: As one feature increases, the other also increases.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Negative Correlation</a:t>
            </a:r>
            <a:r>
              <a:rPr lang="en-US" dirty="0"/>
              <a:t>: As one feature increases, the other decreases.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Weak Correlation</a:t>
            </a:r>
            <a:r>
              <a:rPr lang="en-US" dirty="0"/>
              <a:t>: Values near 0 indicate little to no linear relationship.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01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907A-8871-B7FD-DD3F-2DC3AD15A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22" y="275917"/>
            <a:ext cx="10246112" cy="15974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6. Identify Dependent and Independent Features</a:t>
            </a:r>
            <a:br>
              <a:rPr lang="en-US" b="1" dirty="0"/>
            </a:b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6A0-5D12-E4B6-BE83-17416C161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73" y="981308"/>
            <a:ext cx="11141927" cy="5195656"/>
          </a:xfrm>
        </p:spPr>
        <p:txBody>
          <a:bodyPr/>
          <a:lstStyle/>
          <a:p>
            <a:r>
              <a:rPr lang="en-US" dirty="0"/>
              <a:t>Dependent Features : The variable we aim to predict (</a:t>
            </a:r>
            <a:r>
              <a:rPr lang="en-US" dirty="0" err="1"/>
              <a:t>e.g.,target</a:t>
            </a:r>
            <a:r>
              <a:rPr lang="en-US" dirty="0"/>
              <a:t> _feature</a:t>
            </a:r>
          </a:p>
          <a:p>
            <a:pPr marL="0" indent="0">
              <a:buNone/>
            </a:pPr>
            <a:r>
              <a:rPr lang="en-US" dirty="0"/>
              <a:t>   Or demand.</a:t>
            </a:r>
          </a:p>
          <a:p>
            <a:r>
              <a:rPr lang="en-US" dirty="0"/>
              <a:t>Independent Features :</a:t>
            </a:r>
            <a:r>
              <a:rPr lang="en-US" dirty="0" err="1"/>
              <a:t>Varaibles</a:t>
            </a:r>
            <a:r>
              <a:rPr lang="en-US" dirty="0"/>
              <a:t> that influences the dependent features</a:t>
            </a:r>
          </a:p>
          <a:p>
            <a:pPr marL="0" indent="0">
              <a:buNone/>
            </a:pPr>
            <a:r>
              <a:rPr lang="en-US" dirty="0"/>
              <a:t>   (e.g.,</a:t>
            </a:r>
            <a:r>
              <a:rPr lang="en-US" dirty="0" err="1"/>
              <a:t>sales,promotion,day</a:t>
            </a:r>
            <a:r>
              <a:rPr lang="en-US" dirty="0"/>
              <a:t> of the week.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95EAFA-4DC9-6C6D-AC21-C8CB4DE23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6ABAABF-C410-51D8-0333-B3E4E2A48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022990F-B953-0286-6048-024190AF3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95124D2-FC8B-6108-17FA-44268C4E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6A6B94-35D7-7422-56E7-25AFC5DE7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7B82C11-B636-AA80-9D03-1901DEF4B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82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2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AF03-24C7-B7FD-8251-6D5B6FCF9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29" y="365125"/>
            <a:ext cx="11086171" cy="1325563"/>
          </a:xfrm>
        </p:spPr>
        <p:txBody>
          <a:bodyPr>
            <a:normAutofit/>
          </a:bodyPr>
          <a:lstStyle/>
          <a:p>
            <a:r>
              <a:rPr lang="en-US" b="1" dirty="0"/>
              <a:t>7. Analyze / Predict as per Problem Statement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69437-EF7A-943D-79E7-09C565639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629" y="1293541"/>
            <a:ext cx="11086171" cy="4883422"/>
          </a:xfrm>
        </p:spPr>
        <p:txBody>
          <a:bodyPr/>
          <a:lstStyle/>
          <a:p>
            <a:r>
              <a:rPr lang="en-US" dirty="0"/>
              <a:t>Example Analysis</a:t>
            </a:r>
          </a:p>
          <a:p>
            <a:r>
              <a:rPr lang="en-US" sz="2000" dirty="0" err="1"/>
              <a:t>future_predictions</a:t>
            </a:r>
            <a:r>
              <a:rPr lang="en-US" sz="2000" dirty="0"/>
              <a:t> = </a:t>
            </a:r>
            <a:r>
              <a:rPr lang="en-US" sz="2000" dirty="0" err="1"/>
              <a:t>model.predict</a:t>
            </a:r>
            <a:r>
              <a:rPr lang="en-US" sz="2000" dirty="0"/>
              <a:t>(</a:t>
            </a:r>
            <a:r>
              <a:rPr lang="en-US" sz="2000" dirty="0" err="1"/>
              <a:t>new_data</a:t>
            </a:r>
            <a:r>
              <a:rPr lang="en-US" sz="2000" dirty="0"/>
              <a:t>)  # Use new data for predictions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f"Predicted</a:t>
            </a:r>
            <a:r>
              <a:rPr lang="en-US" sz="2000" dirty="0"/>
              <a:t> Demand: {</a:t>
            </a:r>
            <a:r>
              <a:rPr lang="en-US" sz="2000" dirty="0" err="1"/>
              <a:t>future_predictions</a:t>
            </a:r>
            <a:r>
              <a:rPr lang="en-US" sz="2000" dirty="0"/>
              <a:t>}")</a:t>
            </a:r>
          </a:p>
          <a:p>
            <a:r>
              <a:rPr lang="en-IN" dirty="0"/>
              <a:t>Evaluate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Compare predictions with actual values if available.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Analyze trends, seasonality, or anomalies in predictions.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73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ABE0A-5E4A-C192-F3B6-878DC1C4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b="1" dirty="0"/>
              <a:t>.Analysis/Prediction as Per Problem Statement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8CDA0-5842-C294-E6FA-5866BA593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68" y="1690688"/>
            <a:ext cx="10729332" cy="4486275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Objective:  Predict future product demand to optimize inventory, reduce overstock and stockouts, and improve supply chain efficiency.</a:t>
            </a:r>
          </a:p>
          <a:p>
            <a:pPr>
              <a:buFont typeface="+mj-lt"/>
              <a:buAutoNum type="arabicPeriod"/>
            </a:pPr>
            <a:r>
              <a:rPr lang="en-US" dirty="0"/>
              <a:t>Analysis Approach: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Historical Data Analysis</a:t>
            </a:r>
            <a:r>
              <a:rPr lang="en-US" dirty="0"/>
              <a:t>: Identify trends, seasonality, and variability using box plots, histograms, and scatter plots.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Correlation</a:t>
            </a:r>
            <a:r>
              <a:rPr lang="en-US" dirty="0"/>
              <a:t>: Examine relationships between demand and influencing factors (e.g., promotions, holidays).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Modeling</a:t>
            </a:r>
            <a:r>
              <a:rPr lang="en-US" dirty="0"/>
              <a:t>: Use machine learning (e.g., Linear Regression, LSTM) to forecast demand.</a:t>
            </a:r>
          </a:p>
          <a:p>
            <a:pPr>
              <a:buFont typeface="+mj-lt"/>
              <a:buAutoNum type="arabicPeriod"/>
            </a:pPr>
            <a:r>
              <a:rPr lang="en-US" dirty="0"/>
              <a:t>Insights: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High variability → Adjust inventory for peak demand.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Strong correlation with external factors → Optimize based on trends.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Accurate predictions → Balance inventory levels to meet demand and reduce costs.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59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669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DR DY PATIL SCHOLL OF SCIENCE AND TECHNOLOGY, TAHWADE</vt:lpstr>
      <vt:lpstr>1. Define Problem Statement </vt:lpstr>
      <vt:lpstr>2. Select Suitable Dataset </vt:lpstr>
      <vt:lpstr>3. Implement Project Using Python </vt:lpstr>
      <vt:lpstr>4. Visualize Data </vt:lpstr>
      <vt:lpstr>5. Plot Pearson Correlation </vt:lpstr>
      <vt:lpstr>6. Identify Dependent and Independent Features  </vt:lpstr>
      <vt:lpstr>7. Analyze / Predict as per Problem Statement </vt:lpstr>
      <vt:lpstr>8.Analysis/Prediction as Per Problem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Vishwajeet Musande</dc:creator>
  <cp:lastModifiedBy>Vishwajeet Musande</cp:lastModifiedBy>
  <cp:revision>1</cp:revision>
  <dcterms:created xsi:type="dcterms:W3CDTF">2024-11-17T13:21:43Z</dcterms:created>
  <dcterms:modified xsi:type="dcterms:W3CDTF">2024-11-17T14:13:15Z</dcterms:modified>
</cp:coreProperties>
</file>