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367" r:id="rId5"/>
    <p:sldId id="368" r:id="rId6"/>
    <p:sldId id="369" r:id="rId7"/>
    <p:sldId id="370" r:id="rId8"/>
    <p:sldId id="372" r:id="rId9"/>
    <p:sldId id="373" r:id="rId10"/>
    <p:sldId id="375" r:id="rId11"/>
    <p:sldId id="379" r:id="rId12"/>
    <p:sldId id="376" r:id="rId13"/>
    <p:sldId id="377" r:id="rId14"/>
    <p:sldId id="34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116" d="100"/>
          <a:sy n="116" d="100"/>
        </p:scale>
        <p:origin x="654" y="162"/>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24-02-2025</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xmlns=""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xmlns=""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xmlns=""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xmlns=""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xmlns=""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xmlns=""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xmlns=""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xmlns=""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xmlns=""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xmlns=""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xmlns=""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xmlns=""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xmlns=""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xmlns=""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xmlns="" id="{5FD0626E-7FFA-F384-1DF5-056574800B20}"/>
              </a:ext>
            </a:extLst>
          </p:cNvPr>
          <p:cNvSpPr txBox="1"/>
          <p:nvPr/>
        </p:nvSpPr>
        <p:spPr>
          <a:xfrm>
            <a:off x="1311965" y="2312364"/>
            <a:ext cx="6520068" cy="2031325"/>
          </a:xfrm>
          <a:prstGeom prst="rect">
            <a:avLst/>
          </a:prstGeom>
          <a:noFill/>
        </p:spPr>
        <p:txBody>
          <a:bodyPr wrap="square">
            <a:spAutoFit/>
          </a:bodyPr>
          <a:lstStyle/>
          <a:p>
            <a:pPr algn="ctr"/>
            <a:r>
              <a:rPr lang="en-US" sz="2800" dirty="0" smtClean="0"/>
              <a:t>King County House Sales</a:t>
            </a:r>
            <a:endParaRPr lang="en-US" dirty="0"/>
          </a:p>
          <a:p>
            <a:endParaRPr lang="en-US" sz="1400" dirty="0"/>
          </a:p>
          <a:p>
            <a:r>
              <a:rPr lang="en-US" sz="1400" b="1" u="sng" dirty="0"/>
              <a:t>Team</a:t>
            </a:r>
            <a:r>
              <a:rPr lang="en-US" sz="1400" dirty="0"/>
              <a:t> :  </a:t>
            </a:r>
            <a:r>
              <a:rPr lang="en-US" dirty="0" err="1" smtClean="0"/>
              <a:t>Vishwajeet</a:t>
            </a:r>
            <a:r>
              <a:rPr lang="en-US" dirty="0" smtClean="0"/>
              <a:t> </a:t>
            </a:r>
            <a:r>
              <a:rPr lang="en-US" dirty="0" err="1" smtClean="0"/>
              <a:t>patil</a:t>
            </a:r>
            <a:r>
              <a:rPr lang="en-US" sz="1400" dirty="0" smtClean="0"/>
              <a:t>	 </a:t>
            </a:r>
          </a:p>
          <a:p>
            <a:r>
              <a:rPr lang="en-US" dirty="0" smtClean="0"/>
              <a:t>(vishwajeetpatil2305@gmail.com)</a:t>
            </a:r>
            <a:r>
              <a:rPr lang="en-US" sz="1400" dirty="0"/>
              <a:t>	</a:t>
            </a:r>
            <a:r>
              <a:rPr lang="en-US" sz="1400" dirty="0" smtClean="0"/>
              <a:t>	</a:t>
            </a:r>
            <a:r>
              <a:rPr lang="en-US" sz="1400" b="1" u="sng" dirty="0" smtClean="0"/>
              <a:t>Guide</a:t>
            </a:r>
            <a:r>
              <a:rPr lang="en-US" sz="1400" dirty="0" smtClean="0"/>
              <a:t>: Aditya </a:t>
            </a:r>
            <a:r>
              <a:rPr lang="en-US" sz="1400" dirty="0" err="1" smtClean="0"/>
              <a:t>Dhambale</a:t>
            </a:r>
            <a:endParaRPr lang="en-US" sz="1400" dirty="0"/>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F10A2C-122D-B694-9544-674D5B7F3F6D}"/>
              </a:ext>
            </a:extLst>
          </p:cNvPr>
          <p:cNvSpPr>
            <a:spLocks noGrp="1"/>
          </p:cNvSpPr>
          <p:nvPr>
            <p:ph type="title"/>
          </p:nvPr>
        </p:nvSpPr>
        <p:spPr>
          <a:xfrm>
            <a:off x="311700" y="445025"/>
            <a:ext cx="8520600" cy="369332"/>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solidFill>
                  <a:srgbClr val="002060"/>
                </a:solidFill>
                <a:latin typeface="Arial" panose="020B0604020202020204" pitchFamily="34" charset="0"/>
                <a:cs typeface="Arial" panose="020B0604020202020204" pitchFamily="34" charset="0"/>
              </a:rPr>
              <a:t>Future </a:t>
            </a:r>
            <a:r>
              <a:rPr lang="en-US" sz="1800" b="1" dirty="0" smtClean="0">
                <a:solidFill>
                  <a:srgbClr val="002060"/>
                </a:solidFill>
                <a:latin typeface="Arial" panose="020B0604020202020204" pitchFamily="34" charset="0"/>
                <a:cs typeface="Arial" panose="020B0604020202020204" pitchFamily="34" charset="0"/>
              </a:rPr>
              <a:t>Scope:</a:t>
            </a:r>
            <a:endParaRPr lang="en-IN" sz="18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675504" y="906162"/>
            <a:ext cx="5436921" cy="307777"/>
          </a:xfrm>
          <a:prstGeom prst="rect">
            <a:avLst/>
          </a:prstGeom>
        </p:spPr>
        <p:txBody>
          <a:bodyPr wrap="square">
            <a:spAutoFit/>
          </a:bodyPr>
          <a:lstStyle/>
          <a:p>
            <a:r>
              <a:rPr lang="en-IN" dirty="0"/>
              <a:t>Enhanced Predictive </a:t>
            </a:r>
            <a:r>
              <a:rPr lang="en-IN" dirty="0" err="1" smtClean="0"/>
              <a:t>Modeling</a:t>
            </a:r>
            <a:endParaRPr lang="en-IN" dirty="0"/>
          </a:p>
        </p:txBody>
      </p:sp>
      <p:sp>
        <p:nvSpPr>
          <p:cNvPr id="4" name="Rectangle 3"/>
          <p:cNvSpPr/>
          <p:nvPr/>
        </p:nvSpPr>
        <p:spPr>
          <a:xfrm>
            <a:off x="683741" y="1305744"/>
            <a:ext cx="5038574" cy="307777"/>
          </a:xfrm>
          <a:prstGeom prst="rect">
            <a:avLst/>
          </a:prstGeom>
        </p:spPr>
        <p:txBody>
          <a:bodyPr wrap="square">
            <a:spAutoFit/>
          </a:bodyPr>
          <a:lstStyle/>
          <a:p>
            <a:r>
              <a:rPr lang="en-IN" dirty="0"/>
              <a:t>Geospatial Analysis </a:t>
            </a:r>
          </a:p>
        </p:txBody>
      </p:sp>
      <p:sp>
        <p:nvSpPr>
          <p:cNvPr id="5" name="Rectangle 4"/>
          <p:cNvSpPr/>
          <p:nvPr/>
        </p:nvSpPr>
        <p:spPr>
          <a:xfrm>
            <a:off x="683741" y="1705326"/>
            <a:ext cx="5114717" cy="307777"/>
          </a:xfrm>
          <a:prstGeom prst="rect">
            <a:avLst/>
          </a:prstGeom>
        </p:spPr>
        <p:txBody>
          <a:bodyPr wrap="square">
            <a:spAutoFit/>
          </a:bodyPr>
          <a:lstStyle/>
          <a:p>
            <a:r>
              <a:rPr lang="en-IN" dirty="0"/>
              <a:t>Real-Time Price Forecasting</a:t>
            </a:r>
          </a:p>
        </p:txBody>
      </p:sp>
      <p:sp>
        <p:nvSpPr>
          <p:cNvPr id="6" name="Rectangle 5"/>
          <p:cNvSpPr/>
          <p:nvPr/>
        </p:nvSpPr>
        <p:spPr>
          <a:xfrm>
            <a:off x="675505" y="2013104"/>
            <a:ext cx="4626022" cy="307777"/>
          </a:xfrm>
          <a:prstGeom prst="rect">
            <a:avLst/>
          </a:prstGeom>
        </p:spPr>
        <p:txBody>
          <a:bodyPr wrap="square">
            <a:spAutoFit/>
          </a:bodyPr>
          <a:lstStyle/>
          <a:p>
            <a:r>
              <a:rPr lang="en-IN" dirty="0"/>
              <a:t>Feature Expansion </a:t>
            </a:r>
          </a:p>
        </p:txBody>
      </p:sp>
      <p:sp>
        <p:nvSpPr>
          <p:cNvPr id="7" name="Rectangle 6"/>
          <p:cNvSpPr/>
          <p:nvPr/>
        </p:nvSpPr>
        <p:spPr>
          <a:xfrm>
            <a:off x="683741" y="2320882"/>
            <a:ext cx="5444133" cy="307777"/>
          </a:xfrm>
          <a:prstGeom prst="rect">
            <a:avLst/>
          </a:prstGeom>
        </p:spPr>
        <p:txBody>
          <a:bodyPr wrap="square">
            <a:spAutoFit/>
          </a:bodyPr>
          <a:lstStyle/>
          <a:p>
            <a:r>
              <a:rPr lang="en-IN" dirty="0"/>
              <a:t>Automated Decision Support System</a:t>
            </a:r>
          </a:p>
        </p:txBody>
      </p:sp>
      <p:sp>
        <p:nvSpPr>
          <p:cNvPr id="8" name="Rectangle 7"/>
          <p:cNvSpPr/>
          <p:nvPr/>
        </p:nvSpPr>
        <p:spPr>
          <a:xfrm>
            <a:off x="675504" y="2628659"/>
            <a:ext cx="5152609" cy="307777"/>
          </a:xfrm>
          <a:prstGeom prst="rect">
            <a:avLst/>
          </a:prstGeom>
        </p:spPr>
        <p:txBody>
          <a:bodyPr wrap="square">
            <a:spAutoFit/>
          </a:bodyPr>
          <a:lstStyle/>
          <a:p>
            <a:r>
              <a:rPr lang="en-IN" dirty="0"/>
              <a:t>Market Sentiment Analysis </a:t>
            </a:r>
          </a:p>
        </p:txBody>
      </p:sp>
      <p:sp>
        <p:nvSpPr>
          <p:cNvPr id="9" name="Rectangle 8"/>
          <p:cNvSpPr/>
          <p:nvPr/>
        </p:nvSpPr>
        <p:spPr>
          <a:xfrm rot="10800000" flipV="1">
            <a:off x="683741" y="3028241"/>
            <a:ext cx="6209002" cy="307777"/>
          </a:xfrm>
          <a:prstGeom prst="rect">
            <a:avLst/>
          </a:prstGeom>
        </p:spPr>
        <p:txBody>
          <a:bodyPr wrap="square">
            <a:spAutoFit/>
          </a:bodyPr>
          <a:lstStyle/>
          <a:p>
            <a:r>
              <a:rPr lang="en-US" dirty="0"/>
              <a:t>Integration with Augmented Reality (AR) &amp; Virtual Reality (VR)</a:t>
            </a:r>
            <a:endParaRPr lang="en-IN" dirty="0"/>
          </a:p>
        </p:txBody>
      </p:sp>
    </p:spTree>
    <p:extLst>
      <p:ext uri="{BB962C8B-B14F-4D97-AF65-F5344CB8AC3E}">
        <p14:creationId xmlns:p14="http://schemas.microsoft.com/office/powerpoint/2010/main" val="70511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xmlns="" id="{927410B5-1C26-2D39-1160-ABCF2EAFC484}"/>
              </a:ext>
            </a:extLst>
          </p:cNvPr>
          <p:cNvSpPr txBox="1"/>
          <p:nvPr/>
        </p:nvSpPr>
        <p:spPr>
          <a:xfrm>
            <a:off x="366152" y="598433"/>
            <a:ext cx="46242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solidFill>
                  <a:srgbClr val="002060"/>
                </a:solidFill>
                <a:latin typeface="Arial" panose="020B0604020202020204" pitchFamily="34" charset="0"/>
                <a:cs typeface="Arial" panose="020B0604020202020204" pitchFamily="34" charset="0"/>
              </a:rPr>
              <a:t>OUTLINE</a:t>
            </a:r>
            <a:endParaRPr lang="en-US" sz="700" b="1" dirty="0"/>
          </a:p>
        </p:txBody>
      </p:sp>
      <p:sp>
        <p:nvSpPr>
          <p:cNvPr id="4" name="TextBox 3">
            <a:extLst>
              <a:ext uri="{FF2B5EF4-FFF2-40B4-BE49-F238E27FC236}">
                <a16:creationId xmlns:a16="http://schemas.microsoft.com/office/drawing/2014/main" xmlns="" id="{E1494DD5-904E-76E9-38C0-10A35CC5BDD0}"/>
              </a:ext>
            </a:extLst>
          </p:cNvPr>
          <p:cNvSpPr txBox="1"/>
          <p:nvPr/>
        </p:nvSpPr>
        <p:spPr>
          <a:xfrm>
            <a:off x="827152" y="977720"/>
            <a:ext cx="6935087" cy="2516586"/>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smtClean="0">
                <a:latin typeface="+mj-lt"/>
                <a:ea typeface="+mn-lt"/>
                <a:cs typeface="Arial"/>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Future Scope</a:t>
            </a: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78195-9B03-00E3-45B8-00FA85409CCC}"/>
              </a:ext>
            </a:extLst>
          </p:cNvPr>
          <p:cNvSpPr>
            <a:spLocks noGrp="1"/>
          </p:cNvSpPr>
          <p:nvPr>
            <p:ph type="title"/>
          </p:nvPr>
        </p:nvSpPr>
        <p:spPr>
          <a:xfrm>
            <a:off x="245797" y="486214"/>
            <a:ext cx="8520600" cy="461665"/>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smtClean="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1466335" y="1058914"/>
            <a:ext cx="5391665" cy="3539430"/>
          </a:xfrm>
          <a:prstGeom prst="rect">
            <a:avLst/>
          </a:prstGeom>
        </p:spPr>
        <p:txBody>
          <a:bodyPr wrap="square">
            <a:spAutoFit/>
          </a:bodyPr>
          <a:lstStyle/>
          <a:p>
            <a:r>
              <a:rPr lang="en-US" sz="1600" dirty="0"/>
              <a:t>This dataset comprises house sales records, including transaction details such as sale prices, document dates, and property types. The primary objective of analyzing this dataset is to identify trends in real estate pricing, understand the distribution of sale prices, and assess market fluctuations over time. Key preprocessing steps include converting date fields to a standard format, ensuring numerical consistency in sale prices, and filtering out non-relevant attributes for analysis. Visualizations such as histograms and time series plots of median sale prices help reveal insights into market behavior. The findings from this dataset can assist in real estate market predictions and investment decision-making.</a:t>
            </a:r>
            <a:endParaRPr lang="en-US" sz="1800" dirty="0"/>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D2E813-CB30-52BE-482F-A822E8D42EA5}"/>
              </a:ext>
            </a:extLst>
          </p:cNvPr>
          <p:cNvSpPr>
            <a:spLocks noGrp="1"/>
          </p:cNvSpPr>
          <p:nvPr>
            <p:ph type="title"/>
          </p:nvPr>
        </p:nvSpPr>
        <p:spPr/>
        <p:txBody>
          <a:bodyPr/>
          <a:lstStyle/>
          <a:p>
            <a:pPr lvl="0" eaLnBrk="0" fontAlgn="base" hangingPunct="0">
              <a:spcBef>
                <a:spcPct val="0"/>
              </a:spcBef>
              <a:spcAft>
                <a:spcPct val="0"/>
              </a:spcAft>
              <a:buClrTx/>
              <a:buSzTx/>
            </a:pPr>
            <a:r>
              <a:rPr lang="en-US" sz="2800" b="1" dirty="0">
                <a:solidFill>
                  <a:srgbClr val="002060"/>
                </a:solidFill>
                <a:latin typeface="Arial" panose="020B0604020202020204" pitchFamily="34" charset="0"/>
                <a:cs typeface="Arial" panose="020B0604020202020204" pitchFamily="34" charset="0"/>
              </a:rPr>
              <a:t>Problem</a:t>
            </a:r>
            <a:r>
              <a:rPr lang="en-US" sz="1600" b="1" dirty="0">
                <a:solidFill>
                  <a:schemeClr val="accent1"/>
                </a:solidFill>
                <a:latin typeface="Arial" panose="020B0604020202020204" pitchFamily="34" charset="0"/>
                <a:cs typeface="Arial" panose="020B0604020202020204" pitchFamily="34" charset="0"/>
              </a:rPr>
              <a:t> </a:t>
            </a:r>
            <a:r>
              <a:rPr lang="en-US" sz="2800" b="1" dirty="0" smtClean="0">
                <a:solidFill>
                  <a:srgbClr val="002060"/>
                </a:solidFill>
                <a:latin typeface="Arial" panose="020B0604020202020204" pitchFamily="34" charset="0"/>
                <a:cs typeface="Arial" panose="020B0604020202020204" pitchFamily="34" charset="0"/>
              </a:rPr>
              <a:t>Statement:</a:t>
            </a:r>
            <a:r>
              <a:rPr lang="en-US" sz="2400" b="1" dirty="0">
                <a:solidFill>
                  <a:srgbClr val="002060"/>
                </a:solidFill>
                <a:latin typeface="Arial" panose="020B0604020202020204" pitchFamily="34" charset="0"/>
                <a:cs typeface="Arial" panose="020B0604020202020204" pitchFamily="34" charset="0"/>
              </a:rPr>
              <a:t/>
            </a:r>
            <a:br>
              <a:rPr lang="en-US" sz="2400" b="1" dirty="0">
                <a:solidFill>
                  <a:srgbClr val="002060"/>
                </a:solidFill>
                <a:latin typeface="Arial" panose="020B0604020202020204" pitchFamily="34" charset="0"/>
                <a:cs typeface="Arial" panose="020B0604020202020204" pitchFamily="34" charset="0"/>
              </a:rPr>
            </a:br>
            <a:r>
              <a:rPr lang="en-US" sz="5400" b="1" dirty="0" smtClean="0">
                <a:solidFill>
                  <a:srgbClr val="002060"/>
                </a:solidFill>
                <a:latin typeface="Arial" panose="020B0604020202020204" pitchFamily="34" charset="0"/>
                <a:cs typeface="Arial" panose="020B0604020202020204" pitchFamily="34" charset="0"/>
              </a:rPr>
              <a:t/>
            </a:r>
            <a:br>
              <a:rPr lang="en-US" sz="5400" b="1" dirty="0" smtClean="0">
                <a:solidFill>
                  <a:srgbClr val="002060"/>
                </a:solidFill>
                <a:latin typeface="Arial" panose="020B0604020202020204" pitchFamily="34" charset="0"/>
                <a:cs typeface="Arial" panose="020B0604020202020204" pitchFamily="34" charset="0"/>
              </a:rPr>
            </a:br>
            <a:r>
              <a:rPr lang="en-US" sz="1600" b="1" dirty="0">
                <a:solidFill>
                  <a:schemeClr val="tx1"/>
                </a:solidFill>
                <a:latin typeface="Arial" panose="020B0604020202020204" pitchFamily="34" charset="0"/>
              </a:rPr>
              <a:t>Identify Trends</a:t>
            </a:r>
            <a:r>
              <a:rPr lang="en-US" sz="1600" dirty="0">
                <a:solidFill>
                  <a:schemeClr val="tx1"/>
                </a:solidFill>
                <a:latin typeface="Arial" panose="020B0604020202020204" pitchFamily="34" charset="0"/>
              </a:rPr>
              <a:t> – Examine historical sale prices to detect patterns and fluctuations over time</a:t>
            </a:r>
            <a:r>
              <a:rPr lang="en-US" sz="1600" dirty="0" smtClean="0">
                <a:solidFill>
                  <a:schemeClr val="tx1"/>
                </a:solidFill>
                <a:latin typeface="Arial" panose="020B0604020202020204" pitchFamily="34" charset="0"/>
              </a:rPr>
              <a:t>.</a:t>
            </a:r>
            <a:br>
              <a:rPr lang="en-US" sz="1600" dirty="0" smtClean="0">
                <a:solidFill>
                  <a:schemeClr val="tx1"/>
                </a:solidFill>
                <a:latin typeface="Arial" panose="020B0604020202020204" pitchFamily="34" charset="0"/>
              </a:rPr>
            </a:br>
            <a:r>
              <a:rPr lang="en-US" sz="1600" dirty="0">
                <a:solidFill>
                  <a:schemeClr val="tx1"/>
                </a:solidFill>
                <a:latin typeface="Arial" panose="020B0604020202020204" pitchFamily="34" charset="0"/>
              </a:rPr>
              <a:t/>
            </a:r>
            <a:br>
              <a:rPr lang="en-US" sz="1600" dirty="0">
                <a:solidFill>
                  <a:schemeClr val="tx1"/>
                </a:solidFill>
                <a:latin typeface="Arial" panose="020B0604020202020204" pitchFamily="34" charset="0"/>
              </a:rPr>
            </a:br>
            <a:r>
              <a:rPr lang="en-US" sz="1600" b="1" dirty="0">
                <a:solidFill>
                  <a:schemeClr val="tx1"/>
                </a:solidFill>
                <a:latin typeface="Arial" panose="020B0604020202020204" pitchFamily="34" charset="0"/>
              </a:rPr>
              <a:t>Understand Price Distribution</a:t>
            </a:r>
            <a:r>
              <a:rPr lang="en-US" sz="1600" dirty="0">
                <a:solidFill>
                  <a:schemeClr val="tx1"/>
                </a:solidFill>
                <a:latin typeface="Arial" panose="020B0604020202020204" pitchFamily="34" charset="0"/>
              </a:rPr>
              <a:t> – Analyze the distribution of house prices to determine common price ranges</a:t>
            </a:r>
            <a:r>
              <a:rPr lang="en-US" sz="1600" dirty="0" smtClean="0">
                <a:solidFill>
                  <a:schemeClr val="tx1"/>
                </a:solidFill>
                <a:latin typeface="Arial" panose="020B0604020202020204" pitchFamily="34" charset="0"/>
              </a:rPr>
              <a:t>.</a:t>
            </a:r>
            <a:br>
              <a:rPr lang="en-US" sz="1600" dirty="0" smtClean="0">
                <a:solidFill>
                  <a:schemeClr val="tx1"/>
                </a:solidFill>
                <a:latin typeface="Arial" panose="020B0604020202020204" pitchFamily="34" charset="0"/>
              </a:rPr>
            </a:br>
            <a:r>
              <a:rPr lang="en-US" sz="1600" dirty="0">
                <a:solidFill>
                  <a:schemeClr val="tx1"/>
                </a:solidFill>
                <a:latin typeface="Arial" panose="020B0604020202020204" pitchFamily="34" charset="0"/>
              </a:rPr>
              <a:t/>
            </a:r>
            <a:br>
              <a:rPr lang="en-US" sz="1600" dirty="0">
                <a:solidFill>
                  <a:schemeClr val="tx1"/>
                </a:solidFill>
                <a:latin typeface="Arial" panose="020B0604020202020204" pitchFamily="34" charset="0"/>
              </a:rPr>
            </a:br>
            <a:r>
              <a:rPr lang="en-US" sz="1600" b="1" dirty="0">
                <a:solidFill>
                  <a:schemeClr val="tx1"/>
                </a:solidFill>
                <a:latin typeface="Arial" panose="020B0604020202020204" pitchFamily="34" charset="0"/>
              </a:rPr>
              <a:t>Evaluate Market Behavior</a:t>
            </a:r>
            <a:r>
              <a:rPr lang="en-US" sz="1600" dirty="0">
                <a:solidFill>
                  <a:schemeClr val="tx1"/>
                </a:solidFill>
                <a:latin typeface="Arial" panose="020B0604020202020204" pitchFamily="34" charset="0"/>
              </a:rPr>
              <a:t> – Assess seasonal or long-term trends that affect property values</a:t>
            </a:r>
            <a:r>
              <a:rPr lang="en-US" sz="1600" dirty="0" smtClean="0">
                <a:solidFill>
                  <a:schemeClr val="tx1"/>
                </a:solidFill>
                <a:latin typeface="Arial" panose="020B0604020202020204" pitchFamily="34" charset="0"/>
              </a:rPr>
              <a:t>.</a:t>
            </a:r>
            <a:r>
              <a:rPr lang="en-US" sz="1600" dirty="0">
                <a:solidFill>
                  <a:schemeClr val="tx1"/>
                </a:solidFill>
                <a:latin typeface="Arial" panose="020B0604020202020204" pitchFamily="34" charset="0"/>
              </a:rPr>
              <a:t/>
            </a:r>
            <a:br>
              <a:rPr lang="en-US" sz="1600" dirty="0">
                <a:solidFill>
                  <a:schemeClr val="tx1"/>
                </a:solidFill>
                <a:latin typeface="Arial" panose="020B0604020202020204" pitchFamily="34" charset="0"/>
              </a:rPr>
            </a:br>
            <a:r>
              <a:rPr lang="en-US" sz="1600" b="1" dirty="0">
                <a:solidFill>
                  <a:schemeClr val="tx1"/>
                </a:solidFill>
                <a:latin typeface="Arial" panose="020B0604020202020204" pitchFamily="34" charset="0"/>
              </a:rPr>
              <a:t>Data Cleaning &amp; Processing</a:t>
            </a:r>
            <a:r>
              <a:rPr lang="en-US" sz="1600" dirty="0">
                <a:solidFill>
                  <a:schemeClr val="tx1"/>
                </a:solidFill>
                <a:latin typeface="Arial" panose="020B0604020202020204" pitchFamily="34" charset="0"/>
              </a:rPr>
              <a:t> – Ensure numerical </a:t>
            </a:r>
            <a:r>
              <a:rPr lang="en-US" sz="1600" dirty="0" smtClean="0">
                <a:solidFill>
                  <a:schemeClr val="tx1"/>
                </a:solidFill>
                <a:latin typeface="Arial" panose="020B0604020202020204" pitchFamily="34" charset="0"/>
              </a:rPr>
              <a:t>consistency, handle missing</a:t>
            </a:r>
            <a:r>
              <a:rPr lang="en-US" sz="13800" dirty="0">
                <a:solidFill>
                  <a:schemeClr val="tx1"/>
                </a:solidFill>
                <a:latin typeface="Arial" panose="020B0604020202020204" pitchFamily="34" charset="0"/>
              </a:rPr>
              <a:t/>
            </a:r>
            <a:br>
              <a:rPr lang="en-US" sz="13800" dirty="0">
                <a:solidFill>
                  <a:schemeClr val="tx1"/>
                </a:solidFill>
                <a:latin typeface="Arial" panose="020B0604020202020204" pitchFamily="34" charset="0"/>
              </a:rPr>
            </a:br>
            <a:r>
              <a:rPr lang="en-US" sz="2400" b="1" dirty="0" smtClean="0">
                <a:solidFill>
                  <a:srgbClr val="002060"/>
                </a:solidFill>
                <a:latin typeface="Arial" panose="020B0604020202020204" pitchFamily="34" charset="0"/>
                <a:cs typeface="Arial" panose="020B0604020202020204" pitchFamily="34" charset="0"/>
              </a:rPr>
              <a:t/>
            </a:r>
            <a:br>
              <a:rPr lang="en-US" sz="2400" b="1" dirty="0" smtClean="0">
                <a:solidFill>
                  <a:srgbClr val="002060"/>
                </a:solidFill>
                <a:latin typeface="Arial" panose="020B0604020202020204" pitchFamily="34" charset="0"/>
                <a:cs typeface="Arial" panose="020B0604020202020204" pitchFamily="34" charset="0"/>
              </a:rPr>
            </a:br>
            <a:endParaRPr lang="en-IN"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5745DE-B712-F06B-67FA-D3D7D6FBF5DF}"/>
              </a:ext>
            </a:extLst>
          </p:cNvPr>
          <p:cNvSpPr>
            <a:spLocks noGrp="1"/>
          </p:cNvSpPr>
          <p:nvPr>
            <p:ph type="title"/>
          </p:nvPr>
        </p:nvSpPr>
        <p:spPr>
          <a:xfrm>
            <a:off x="311700" y="445025"/>
            <a:ext cx="8520600" cy="369332"/>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solidFill>
                  <a:srgbClr val="002060"/>
                </a:solidFill>
                <a:latin typeface="Arial" panose="020B0604020202020204" pitchFamily="34" charset="0"/>
                <a:cs typeface="Arial" panose="020B0604020202020204" pitchFamily="34" charset="0"/>
              </a:rPr>
              <a:t>Proposed </a:t>
            </a:r>
            <a:r>
              <a:rPr lang="en-US" sz="1800" b="1" dirty="0" smtClean="0">
                <a:solidFill>
                  <a:srgbClr val="002060"/>
                </a:solidFill>
                <a:latin typeface="Arial" panose="020B0604020202020204" pitchFamily="34" charset="0"/>
                <a:cs typeface="Arial" panose="020B0604020202020204" pitchFamily="34" charset="0"/>
              </a:rPr>
              <a:t>Solution:</a:t>
            </a:r>
            <a:endParaRPr lang="en-IN" sz="1800" b="1" dirty="0">
              <a:solidFill>
                <a:srgbClr val="002060"/>
              </a:solidFill>
              <a:latin typeface="Arial" panose="020B0604020202020204" pitchFamily="34" charset="0"/>
              <a:cs typeface="Arial" panose="020B0604020202020204" pitchFamily="34" charset="0"/>
            </a:endParaRPr>
          </a:p>
        </p:txBody>
      </p:sp>
      <p:sp>
        <p:nvSpPr>
          <p:cNvPr id="4" name="Rectangle 3"/>
          <p:cNvSpPr/>
          <p:nvPr/>
        </p:nvSpPr>
        <p:spPr>
          <a:xfrm>
            <a:off x="1016000" y="961076"/>
            <a:ext cx="4572000" cy="1815882"/>
          </a:xfrm>
          <a:prstGeom prst="rect">
            <a:avLst/>
          </a:prstGeom>
        </p:spPr>
        <p:txBody>
          <a:bodyPr>
            <a:spAutoFit/>
          </a:bodyPr>
          <a:lstStyle/>
          <a:p>
            <a:r>
              <a:rPr lang="en-US" b="1" dirty="0"/>
              <a:t>1. Data Collection &amp; Preprocessing</a:t>
            </a:r>
          </a:p>
          <a:p>
            <a:pPr>
              <a:buFont typeface="Arial" panose="020B0604020202020204" pitchFamily="34" charset="0"/>
              <a:buChar char="•"/>
            </a:pPr>
            <a:r>
              <a:rPr lang="en-US" dirty="0"/>
              <a:t>Load the house sales dataset and inspect its structure.</a:t>
            </a:r>
          </a:p>
          <a:p>
            <a:pPr>
              <a:buFont typeface="Arial" panose="020B0604020202020204" pitchFamily="34" charset="0"/>
              <a:buChar char="•"/>
            </a:pPr>
            <a:r>
              <a:rPr lang="en-US" dirty="0"/>
              <a:t>Handle missing values, duplicates, and inconsistencies.</a:t>
            </a:r>
          </a:p>
          <a:p>
            <a:pPr>
              <a:buFont typeface="Arial" panose="020B0604020202020204" pitchFamily="34" charset="0"/>
              <a:buChar char="•"/>
            </a:pPr>
            <a:r>
              <a:rPr lang="en-US" dirty="0"/>
              <a:t>Convert dates to a standardized format for time-based analysis.</a:t>
            </a:r>
          </a:p>
          <a:p>
            <a:pPr>
              <a:buFont typeface="Arial" panose="020B0604020202020204" pitchFamily="34" charset="0"/>
              <a:buChar char="•"/>
            </a:pPr>
            <a:r>
              <a:rPr lang="en-US" dirty="0"/>
              <a:t>Ensure numerical columns (e.g., sale price) are in the correct </a:t>
            </a:r>
            <a:r>
              <a:rPr lang="en-US" dirty="0" err="1"/>
              <a:t>datatype</a:t>
            </a:r>
            <a:r>
              <a:rPr lang="en-US" dirty="0"/>
              <a:t>.</a:t>
            </a:r>
          </a:p>
        </p:txBody>
      </p:sp>
      <p:sp>
        <p:nvSpPr>
          <p:cNvPr id="5" name="Rectangle 4"/>
          <p:cNvSpPr/>
          <p:nvPr/>
        </p:nvSpPr>
        <p:spPr>
          <a:xfrm>
            <a:off x="1016000" y="2776958"/>
            <a:ext cx="4572000" cy="2031325"/>
          </a:xfrm>
          <a:prstGeom prst="rect">
            <a:avLst/>
          </a:prstGeom>
        </p:spPr>
        <p:txBody>
          <a:bodyPr>
            <a:spAutoFit/>
          </a:bodyPr>
          <a:lstStyle/>
          <a:p>
            <a:r>
              <a:rPr lang="en-US" b="1" dirty="0"/>
              <a:t>2. Data Analysis &amp; Visualization</a:t>
            </a:r>
          </a:p>
          <a:p>
            <a:pPr>
              <a:buFont typeface="Arial" panose="020B0604020202020204" pitchFamily="34" charset="0"/>
              <a:buChar char="•"/>
            </a:pPr>
            <a:r>
              <a:rPr lang="en-US" b="1" dirty="0"/>
              <a:t>Sale Price Trends:</a:t>
            </a:r>
            <a:r>
              <a:rPr lang="en-US" dirty="0"/>
              <a:t> Group data by time periods (monthly/yearly) and analyze median sale prices.</a:t>
            </a:r>
          </a:p>
          <a:p>
            <a:pPr>
              <a:buFont typeface="Arial" panose="020B0604020202020204" pitchFamily="34" charset="0"/>
              <a:buChar char="•"/>
            </a:pPr>
            <a:r>
              <a:rPr lang="en-US" b="1" dirty="0"/>
              <a:t>Property Type Analysis:</a:t>
            </a:r>
            <a:r>
              <a:rPr lang="en-US" dirty="0"/>
              <a:t> Categorize properties and compare pricing variations.</a:t>
            </a:r>
          </a:p>
          <a:p>
            <a:pPr>
              <a:buFont typeface="Arial" panose="020B0604020202020204" pitchFamily="34" charset="0"/>
              <a:buChar char="•"/>
            </a:pPr>
            <a:r>
              <a:rPr lang="en-US" b="1" dirty="0"/>
              <a:t>Geospatial Analysis (if location data is available):</a:t>
            </a:r>
            <a:r>
              <a:rPr lang="en-US" dirty="0"/>
              <a:t> Identify price variations across different regions.</a:t>
            </a:r>
          </a:p>
          <a:p>
            <a:pPr>
              <a:buFont typeface="Arial" panose="020B0604020202020204" pitchFamily="34" charset="0"/>
              <a:buChar char="•"/>
            </a:pPr>
            <a:r>
              <a:rPr lang="en-US" b="1" dirty="0"/>
              <a:t>Price Distribution:</a:t>
            </a:r>
            <a:r>
              <a:rPr lang="en-US" dirty="0"/>
              <a:t> Use histograms and box plots to visualize pricing spread.</a:t>
            </a:r>
          </a:p>
        </p:txBody>
      </p:sp>
    </p:spTree>
    <p:extLst>
      <p:ext uri="{BB962C8B-B14F-4D97-AF65-F5344CB8AC3E}">
        <p14:creationId xmlns:p14="http://schemas.microsoft.com/office/powerpoint/2010/main"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xmlns="" id="{6AB8DAF2-B141-0C0D-4015-6BE8A25CFFD1}"/>
              </a:ext>
            </a:extLst>
          </p:cNvPr>
          <p:cNvSpPr>
            <a:spLocks noGrp="1"/>
          </p:cNvSpPr>
          <p:nvPr>
            <p:ph type="title"/>
          </p:nvPr>
        </p:nvSpPr>
        <p:spPr>
          <a:xfrm>
            <a:off x="311150" y="444500"/>
            <a:ext cx="8521700" cy="369332"/>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solidFill>
                  <a:srgbClr val="002060"/>
                </a:solidFill>
                <a:latin typeface="Arial" panose="020B0604020202020204" pitchFamily="34" charset="0"/>
                <a:cs typeface="Arial" panose="020B0604020202020204" pitchFamily="34" charset="0"/>
              </a:rPr>
              <a:t>System </a:t>
            </a:r>
            <a:r>
              <a:rPr lang="en-US" sz="1800" b="1" dirty="0" smtClean="0">
                <a:solidFill>
                  <a:srgbClr val="002060"/>
                </a:solidFill>
                <a:latin typeface="Arial" panose="020B0604020202020204" pitchFamily="34" charset="0"/>
                <a:cs typeface="Arial" panose="020B0604020202020204" pitchFamily="34" charset="0"/>
              </a:rPr>
              <a:t>Architecture:</a:t>
            </a:r>
            <a:endParaRPr lang="en-US" sz="1800" b="1" dirty="0">
              <a:solidFill>
                <a:srgbClr val="002060"/>
              </a:solidFill>
              <a:latin typeface="Arial" panose="020B0604020202020204" pitchFamily="34" charset="0"/>
              <a:cs typeface="Arial" panose="020B0604020202020204" pitchFamily="34" charset="0"/>
            </a:endParaRPr>
          </a:p>
        </p:txBody>
      </p:sp>
      <p:sp>
        <p:nvSpPr>
          <p:cNvPr id="2" name="Rectangle 1"/>
          <p:cNvSpPr/>
          <p:nvPr/>
        </p:nvSpPr>
        <p:spPr>
          <a:xfrm>
            <a:off x="906162" y="1095632"/>
            <a:ext cx="4683103" cy="307777"/>
          </a:xfrm>
          <a:prstGeom prst="rect">
            <a:avLst/>
          </a:prstGeom>
        </p:spPr>
        <p:txBody>
          <a:bodyPr wrap="square">
            <a:spAutoFit/>
          </a:bodyPr>
          <a:lstStyle/>
          <a:p>
            <a:r>
              <a:rPr lang="en-IN" dirty="0"/>
              <a:t>1. Data Ingestion Layer</a:t>
            </a:r>
          </a:p>
        </p:txBody>
      </p:sp>
      <p:sp>
        <p:nvSpPr>
          <p:cNvPr id="4" name="Rectangle 3"/>
          <p:cNvSpPr/>
          <p:nvPr/>
        </p:nvSpPr>
        <p:spPr>
          <a:xfrm>
            <a:off x="838927" y="1498743"/>
            <a:ext cx="5029261" cy="307777"/>
          </a:xfrm>
          <a:prstGeom prst="rect">
            <a:avLst/>
          </a:prstGeom>
        </p:spPr>
        <p:txBody>
          <a:bodyPr wrap="square">
            <a:spAutoFit/>
          </a:bodyPr>
          <a:lstStyle/>
          <a:p>
            <a:r>
              <a:rPr lang="en-IN" dirty="0"/>
              <a:t>2. Data </a:t>
            </a:r>
            <a:r>
              <a:rPr lang="en-IN" dirty="0" err="1"/>
              <a:t>Preprocessing</a:t>
            </a:r>
            <a:r>
              <a:rPr lang="en-IN" dirty="0"/>
              <a:t> Layer</a:t>
            </a:r>
          </a:p>
        </p:txBody>
      </p:sp>
      <p:sp>
        <p:nvSpPr>
          <p:cNvPr id="5" name="Rectangle 4"/>
          <p:cNvSpPr/>
          <p:nvPr/>
        </p:nvSpPr>
        <p:spPr>
          <a:xfrm>
            <a:off x="838928" y="1919414"/>
            <a:ext cx="5174333" cy="307777"/>
          </a:xfrm>
          <a:prstGeom prst="rect">
            <a:avLst/>
          </a:prstGeom>
        </p:spPr>
        <p:txBody>
          <a:bodyPr wrap="square">
            <a:spAutoFit/>
          </a:bodyPr>
          <a:lstStyle/>
          <a:p>
            <a:r>
              <a:rPr lang="en-US" dirty="0"/>
              <a:t>3. Data Analysis &amp; Processing Layer</a:t>
            </a:r>
            <a:endParaRPr lang="en-IN" dirty="0"/>
          </a:p>
        </p:txBody>
      </p:sp>
      <p:sp>
        <p:nvSpPr>
          <p:cNvPr id="6" name="Rectangle 5"/>
          <p:cNvSpPr/>
          <p:nvPr/>
        </p:nvSpPr>
        <p:spPr>
          <a:xfrm>
            <a:off x="838928" y="2322530"/>
            <a:ext cx="5174334" cy="316555"/>
          </a:xfrm>
          <a:prstGeom prst="rect">
            <a:avLst/>
          </a:prstGeom>
        </p:spPr>
        <p:txBody>
          <a:bodyPr wrap="square">
            <a:spAutoFit/>
          </a:bodyPr>
          <a:lstStyle/>
          <a:p>
            <a:r>
              <a:rPr lang="en-IN" dirty="0"/>
              <a:t>4. Visualization &amp; Reporting Layer</a:t>
            </a:r>
          </a:p>
        </p:txBody>
      </p:sp>
      <p:sp>
        <p:nvSpPr>
          <p:cNvPr id="8" name="Rectangle 7"/>
          <p:cNvSpPr/>
          <p:nvPr/>
        </p:nvSpPr>
        <p:spPr>
          <a:xfrm rot="10800000" flipV="1">
            <a:off x="838927" y="2734424"/>
            <a:ext cx="5308984" cy="307777"/>
          </a:xfrm>
          <a:prstGeom prst="rect">
            <a:avLst/>
          </a:prstGeom>
        </p:spPr>
        <p:txBody>
          <a:bodyPr wrap="square">
            <a:spAutoFit/>
          </a:bodyPr>
          <a:lstStyle/>
          <a:p>
            <a:r>
              <a:rPr lang="en-US" dirty="0"/>
              <a:t>5. Optional Predictive Analytics Layer</a:t>
            </a:r>
            <a:endParaRPr lang="en-IN" dirty="0"/>
          </a:p>
        </p:txBody>
      </p:sp>
    </p:spTree>
    <p:extLst>
      <p:ext uri="{BB962C8B-B14F-4D97-AF65-F5344CB8AC3E}">
        <p14:creationId xmlns:p14="http://schemas.microsoft.com/office/powerpoint/2010/main"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0" y="1037967"/>
            <a:ext cx="4317965" cy="2561967"/>
          </a:xfrm>
          <a:prstGeom prst="rect">
            <a:avLst/>
          </a:prstGeom>
        </p:spPr>
      </p:pic>
      <p:sp>
        <p:nvSpPr>
          <p:cNvPr id="5" name="Rectangle 4"/>
          <p:cNvSpPr/>
          <p:nvPr/>
        </p:nvSpPr>
        <p:spPr>
          <a:xfrm>
            <a:off x="4967416" y="1037968"/>
            <a:ext cx="3476368" cy="1815882"/>
          </a:xfrm>
          <a:prstGeom prst="rect">
            <a:avLst/>
          </a:prstGeom>
        </p:spPr>
        <p:txBody>
          <a:bodyPr wrap="square">
            <a:spAutoFit/>
          </a:bodyPr>
          <a:lstStyle/>
          <a:p>
            <a:r>
              <a:rPr lang="en-US" dirty="0"/>
              <a:t>The histogram shows a </a:t>
            </a:r>
            <a:r>
              <a:rPr lang="en-US" b="1" dirty="0"/>
              <a:t>right-skewed distribution</a:t>
            </a:r>
            <a:r>
              <a:rPr lang="en-US" dirty="0"/>
              <a:t> of house sale prices, with most homes sold at lower prices and fewer high-priced properties. The </a:t>
            </a:r>
            <a:r>
              <a:rPr lang="en-US" b="1" dirty="0"/>
              <a:t>peak frequency</a:t>
            </a:r>
            <a:r>
              <a:rPr lang="en-US" dirty="0"/>
              <a:t> is in the lower price range, while a </a:t>
            </a:r>
            <a:r>
              <a:rPr lang="en-US" b="1" dirty="0"/>
              <a:t>long tail</a:t>
            </a:r>
            <a:r>
              <a:rPr lang="en-US" dirty="0"/>
              <a:t> indicates rare, expensive houses. Outliers likely exist in the higher price range. 🚀</a:t>
            </a:r>
            <a:endParaRPr lang="en-IN" dirty="0"/>
          </a:p>
        </p:txBody>
      </p:sp>
    </p:spTree>
    <p:extLst>
      <p:ext uri="{BB962C8B-B14F-4D97-AF65-F5344CB8AC3E}">
        <p14:creationId xmlns:p14="http://schemas.microsoft.com/office/powerpoint/2010/main" val="197968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10" y="840259"/>
            <a:ext cx="3939980" cy="2520780"/>
          </a:xfrm>
          <a:prstGeom prst="rect">
            <a:avLst/>
          </a:prstGeom>
        </p:spPr>
      </p:pic>
      <p:sp>
        <p:nvSpPr>
          <p:cNvPr id="6" name="Rectangle 5"/>
          <p:cNvSpPr/>
          <p:nvPr/>
        </p:nvSpPr>
        <p:spPr>
          <a:xfrm>
            <a:off x="4415480" y="1005016"/>
            <a:ext cx="3814120" cy="1815882"/>
          </a:xfrm>
          <a:prstGeom prst="rect">
            <a:avLst/>
          </a:prstGeom>
        </p:spPr>
        <p:txBody>
          <a:bodyPr wrap="square">
            <a:spAutoFit/>
          </a:bodyPr>
          <a:lstStyle/>
          <a:p>
            <a:r>
              <a:rPr lang="en-US" dirty="0"/>
              <a:t>The graph shows the </a:t>
            </a:r>
            <a:r>
              <a:rPr lang="en-US" b="1" dirty="0"/>
              <a:t>trend of median house sale prices over time</a:t>
            </a:r>
            <a:r>
              <a:rPr lang="en-US" dirty="0"/>
              <a:t> 📈. Initially, prices increase, peaking at around $500,000, followed by fluctuations and a gradual decline. The sharp variations indicate market volatility. The recent downward trend suggests a possible market correction or external influencing factors. 📉</a:t>
            </a:r>
            <a:endParaRPr lang="en-IN" dirty="0"/>
          </a:p>
        </p:txBody>
      </p:sp>
    </p:spTree>
    <p:extLst>
      <p:ext uri="{BB962C8B-B14F-4D97-AF65-F5344CB8AC3E}">
        <p14:creationId xmlns:p14="http://schemas.microsoft.com/office/powerpoint/2010/main" val="187029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F90F4B-9803-CB1B-02A8-FB5D111C9F43}"/>
              </a:ext>
            </a:extLst>
          </p:cNvPr>
          <p:cNvSpPr>
            <a:spLocks noGrp="1"/>
          </p:cNvSpPr>
          <p:nvPr>
            <p:ph type="title"/>
          </p:nvPr>
        </p:nvSpPr>
        <p:spPr>
          <a:xfrm>
            <a:off x="311700" y="445025"/>
            <a:ext cx="8520600" cy="369332"/>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1540476" y="1017725"/>
            <a:ext cx="5317524" cy="3539430"/>
          </a:xfrm>
          <a:prstGeom prst="rect">
            <a:avLst/>
          </a:prstGeom>
        </p:spPr>
        <p:txBody>
          <a:bodyPr wrap="square">
            <a:spAutoFit/>
          </a:bodyPr>
          <a:lstStyle/>
          <a:p>
            <a:r>
              <a:rPr lang="en-US" sz="1600" dirty="0"/>
              <a:t>The analysis of house sales data reveals significant trends in pricing over time. The distribution of sale prices shows a </a:t>
            </a:r>
            <a:r>
              <a:rPr lang="en-US" sz="1600" b="1" dirty="0"/>
              <a:t>right-skewed distribution</a:t>
            </a:r>
            <a:r>
              <a:rPr lang="en-US" sz="1600" dirty="0"/>
              <a:t>, indicating that most houses are sold at lower prices, while a few high-value properties drive the upper end of the spectrum. The time series trend suggests </a:t>
            </a:r>
            <a:r>
              <a:rPr lang="en-US" sz="1600" b="1" dirty="0"/>
              <a:t>periodic fluctuations</a:t>
            </a:r>
            <a:r>
              <a:rPr lang="en-US" sz="1600" dirty="0"/>
              <a:t>, with an initial rise in prices followed by volatility and a declining trend in recent times.</a:t>
            </a:r>
          </a:p>
          <a:p>
            <a:r>
              <a:rPr lang="en-US" sz="1600" dirty="0"/>
              <a:t>These insights can help </a:t>
            </a:r>
            <a:r>
              <a:rPr lang="en-US" sz="1600" b="1" dirty="0"/>
              <a:t>buyers, sellers, and investors</a:t>
            </a:r>
            <a:r>
              <a:rPr lang="en-US" sz="1600" dirty="0"/>
              <a:t> make informed decisions by understanding market trends, identifying optimal buying/selling periods, and assessing potential risks. Future studies can incorporate additional factors like economic conditions, interest rates, and demand-supply dynamics for deeper analysis.</a:t>
            </a:r>
          </a:p>
        </p:txBody>
      </p:sp>
    </p:spTree>
    <p:extLst>
      <p:ext uri="{BB962C8B-B14F-4D97-AF65-F5344CB8AC3E}">
        <p14:creationId xmlns:p14="http://schemas.microsoft.com/office/powerpoint/2010/main" val="21747845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purl.org/dc/elements/1.1/"/>
    <ds:schemaRef ds:uri="http://www.w3.org/XML/1998/namespace"/>
    <ds:schemaRef ds:uri="http://schemas.microsoft.com/office/infopath/2007/PartnerControls"/>
    <ds:schemaRef ds:uri="http://schemas.openxmlformats.org/package/2006/metadata/core-properties"/>
    <ds:schemaRef ds:uri="fe56e3b0-34a1-4d6f-a501-a0b2b7006a18"/>
    <ds:schemaRef ds:uri="94eeb56d-118c-48c3-937f-7f05817f7373"/>
    <ds:schemaRef ds:uri="http://schemas.microsoft.com/office/2006/documentManagement/types"/>
    <ds:schemaRef ds:uri="http://schemas.microsoft.com/office/2006/metadata/properties"/>
    <ds:schemaRef ds:uri="http://purl.org/dc/dcmitype/"/>
    <ds:schemaRef ds:uri="http://purl.org/dc/terms/"/>
  </ds:schemaRefs>
</ds:datastoreItem>
</file>

<file path=customXml/itemProps3.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105</TotalTime>
  <Words>611</Words>
  <Application>Microsoft Office PowerPoint</Application>
  <PresentationFormat>On-screen Show (16:9)</PresentationFormat>
  <Paragraphs>55</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Simple Light</vt:lpstr>
      <vt:lpstr>PowerPoint Presentation</vt:lpstr>
      <vt:lpstr>PowerPoint Presentation</vt:lpstr>
      <vt:lpstr>Abstract:</vt:lpstr>
      <vt:lpstr>Problem Statement:  Identify Trends – Examine historical sale prices to detect patterns and fluctuations over time.  Understand Price Distribution – Analyze the distribution of house prices to determine common price ranges.  Evaluate Market Behavior – Assess seasonal or long-term trends that affect property values. Data Cleaning &amp; Processing – Ensure numerical consistency, handle missing  </vt:lpstr>
      <vt:lpstr>Proposed Solution:</vt:lpstr>
      <vt:lpstr>System Architecture:</vt:lpstr>
      <vt:lpstr>Live Demo of Project</vt:lpstr>
      <vt:lpstr>Live Demo of Project</vt:lpstr>
      <vt:lpstr>Conclusion</vt:lpstr>
      <vt:lpstr>Future Scope: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Student</cp:lastModifiedBy>
  <cp:revision>10</cp:revision>
  <dcterms:modified xsi:type="dcterms:W3CDTF">2025-02-24T08:26:09Z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