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23"/>
  </p:notesMasterIdLst>
  <p:sldIdLst>
    <p:sldId id="256" r:id="rId2"/>
    <p:sldId id="268" r:id="rId3"/>
    <p:sldId id="257" r:id="rId4"/>
    <p:sldId id="258" r:id="rId5"/>
    <p:sldId id="260" r:id="rId6"/>
    <p:sldId id="261" r:id="rId7"/>
    <p:sldId id="262" r:id="rId8"/>
    <p:sldId id="269" r:id="rId9"/>
    <p:sldId id="277" r:id="rId10"/>
    <p:sldId id="282" r:id="rId11"/>
    <p:sldId id="284" r:id="rId12"/>
    <p:sldId id="286" r:id="rId13"/>
    <p:sldId id="287" r:id="rId14"/>
    <p:sldId id="288" r:id="rId15"/>
    <p:sldId id="289" r:id="rId16"/>
    <p:sldId id="290" r:id="rId17"/>
    <p:sldId id="263" r:id="rId18"/>
    <p:sldId id="264" r:id="rId19"/>
    <p:sldId id="265" r:id="rId20"/>
    <p:sldId id="291" r:id="rId21"/>
    <p:sldId id="270" r:id="rId22"/>
  </p:sldIdLst>
  <p:sldSz cx="173736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4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HAM WADHONKAR" initials="SW" lastIdx="2" clrIdx="0">
    <p:extLst>
      <p:ext uri="{19B8F6BF-5375-455C-9EA6-DF929625EA0E}">
        <p15:presenceInfo xmlns:p15="http://schemas.microsoft.com/office/powerpoint/2012/main" userId="4d0bd6b9e10d0a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15" autoAdjust="0"/>
    <p:restoredTop sz="94660"/>
  </p:normalViewPr>
  <p:slideViewPr>
    <p:cSldViewPr snapToGrid="0">
      <p:cViewPr varScale="1">
        <p:scale>
          <a:sx n="52" d="100"/>
          <a:sy n="52" d="100"/>
        </p:scale>
        <p:origin x="60" y="132"/>
      </p:cViewPr>
      <p:guideLst>
        <p:guide orient="horz" pos="2880"/>
        <p:guide pos="54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2T03:30:15.125"/>
    </inkml:context>
    <inkml:brush xml:id="br0">
      <inkml:brushProperty name="width" value="0.05" units="cm"/>
      <inkml:brushProperty name="height" value="0.05" units="cm"/>
      <inkml:brushProperty name="ignorePressure" value="1"/>
    </inkml:brush>
  </inkml:definitions>
  <inkml:trace contextRef="#ctx0" brushRef="#br0">1 0,'1766'1766,"-1741"-1740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2T03:32:41.983"/>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3:35:45.055"/>
    </inkml:context>
    <inkml:brush xml:id="br0">
      <inkml:brushProperty name="width" value="0.05" units="cm"/>
      <inkml:brushProperty name="height" value="0.05" units="cm"/>
    </inkml:brush>
  </inkml:definitions>
  <inkml:trace contextRef="#ctx0" brushRef="#br0">0 2271 24575,'0'-2222'-1365,"0"2174"-5461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084AF8-AEDC-46A3-9921-C4ED52033B43}" type="datetimeFigureOut">
              <a:rPr lang="en-US" smtClean="0"/>
              <a:t>5/30/2022</a:t>
            </a:fld>
            <a:endParaRPr lang="en-US"/>
          </a:p>
        </p:txBody>
      </p:sp>
      <p:sp>
        <p:nvSpPr>
          <p:cNvPr id="4" name="Slide Image Placeholder 3"/>
          <p:cNvSpPr>
            <a:spLocks noGrp="1" noRot="1" noChangeAspect="1"/>
          </p:cNvSpPr>
          <p:nvPr>
            <p:ph type="sldImg" idx="2"/>
          </p:nvPr>
        </p:nvSpPr>
        <p:spPr>
          <a:xfrm>
            <a:off x="171450" y="685800"/>
            <a:ext cx="65151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5D563A-0176-462A-A4AA-4E89D32F40C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35048" rtl="0" eaLnBrk="1" latinLnBrk="0" hangingPunct="1">
      <a:defRPr sz="1200" kern="1200">
        <a:solidFill>
          <a:schemeClr val="tx1"/>
        </a:solidFill>
        <a:latin typeface="+mn-lt"/>
        <a:ea typeface="+mn-ea"/>
        <a:cs typeface="+mn-cs"/>
      </a:defRPr>
    </a:lvl1pPr>
    <a:lvl2pPr marL="467524" algn="l" defTabSz="935048" rtl="0" eaLnBrk="1" latinLnBrk="0" hangingPunct="1">
      <a:defRPr sz="1200" kern="1200">
        <a:solidFill>
          <a:schemeClr val="tx1"/>
        </a:solidFill>
        <a:latin typeface="+mn-lt"/>
        <a:ea typeface="+mn-ea"/>
        <a:cs typeface="+mn-cs"/>
      </a:defRPr>
    </a:lvl2pPr>
    <a:lvl3pPr marL="935048" algn="l" defTabSz="935048" rtl="0" eaLnBrk="1" latinLnBrk="0" hangingPunct="1">
      <a:defRPr sz="1200" kern="1200">
        <a:solidFill>
          <a:schemeClr val="tx1"/>
        </a:solidFill>
        <a:latin typeface="+mn-lt"/>
        <a:ea typeface="+mn-ea"/>
        <a:cs typeface="+mn-cs"/>
      </a:defRPr>
    </a:lvl3pPr>
    <a:lvl4pPr marL="1402569" algn="l" defTabSz="935048" rtl="0" eaLnBrk="1" latinLnBrk="0" hangingPunct="1">
      <a:defRPr sz="1200" kern="1200">
        <a:solidFill>
          <a:schemeClr val="tx1"/>
        </a:solidFill>
        <a:latin typeface="+mn-lt"/>
        <a:ea typeface="+mn-ea"/>
        <a:cs typeface="+mn-cs"/>
      </a:defRPr>
    </a:lvl4pPr>
    <a:lvl5pPr marL="1870093" algn="l" defTabSz="935048" rtl="0" eaLnBrk="1" latinLnBrk="0" hangingPunct="1">
      <a:defRPr sz="1200" kern="1200">
        <a:solidFill>
          <a:schemeClr val="tx1"/>
        </a:solidFill>
        <a:latin typeface="+mn-lt"/>
        <a:ea typeface="+mn-ea"/>
        <a:cs typeface="+mn-cs"/>
      </a:defRPr>
    </a:lvl5pPr>
    <a:lvl6pPr marL="2337617" algn="l" defTabSz="935048" rtl="0" eaLnBrk="1" latinLnBrk="0" hangingPunct="1">
      <a:defRPr sz="1200" kern="1200">
        <a:solidFill>
          <a:schemeClr val="tx1"/>
        </a:solidFill>
        <a:latin typeface="+mn-lt"/>
        <a:ea typeface="+mn-ea"/>
        <a:cs typeface="+mn-cs"/>
      </a:defRPr>
    </a:lvl6pPr>
    <a:lvl7pPr marL="2805141" algn="l" defTabSz="935048" rtl="0" eaLnBrk="1" latinLnBrk="0" hangingPunct="1">
      <a:defRPr sz="1200" kern="1200">
        <a:solidFill>
          <a:schemeClr val="tx1"/>
        </a:solidFill>
        <a:latin typeface="+mn-lt"/>
        <a:ea typeface="+mn-ea"/>
        <a:cs typeface="+mn-cs"/>
      </a:defRPr>
    </a:lvl7pPr>
    <a:lvl8pPr marL="3272662" algn="l" defTabSz="935048" rtl="0" eaLnBrk="1" latinLnBrk="0" hangingPunct="1">
      <a:defRPr sz="1200" kern="1200">
        <a:solidFill>
          <a:schemeClr val="tx1"/>
        </a:solidFill>
        <a:latin typeface="+mn-lt"/>
        <a:ea typeface="+mn-ea"/>
        <a:cs typeface="+mn-cs"/>
      </a:defRPr>
    </a:lvl8pPr>
    <a:lvl9pPr marL="3740186" algn="l" defTabSz="93504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ctrTitle"/>
          </p:nvPr>
        </p:nvSpPr>
        <p:spPr>
          <a:xfrm>
            <a:off x="5646418" y="2619023"/>
            <a:ext cx="10256760" cy="3228619"/>
          </a:xfrm>
        </p:spPr>
        <p:txBody>
          <a:bodyPr anchor="b">
            <a:normAutofit/>
          </a:bodyPr>
          <a:lstStyle>
            <a:lvl1pPr algn="r">
              <a:defRPr sz="6400">
                <a:effectLst/>
              </a:defRPr>
            </a:lvl1pPr>
          </a:lstStyle>
          <a:p>
            <a:r>
              <a:rPr lang="en-US"/>
              <a:t>Click to edit Master title style</a:t>
            </a:r>
            <a:endParaRPr lang="en-US" dirty="0"/>
          </a:p>
        </p:txBody>
      </p:sp>
      <p:sp>
        <p:nvSpPr>
          <p:cNvPr id="3" name="Subtitle 2"/>
          <p:cNvSpPr>
            <a:spLocks noGrp="1"/>
          </p:cNvSpPr>
          <p:nvPr>
            <p:ph type="subTitle" idx="1"/>
          </p:nvPr>
        </p:nvSpPr>
        <p:spPr>
          <a:xfrm>
            <a:off x="5646418" y="5847643"/>
            <a:ext cx="10256760" cy="1873956"/>
          </a:xfrm>
        </p:spPr>
        <p:txBody>
          <a:bodyPr anchor="t">
            <a:normAutofit/>
          </a:bodyPr>
          <a:lstStyle>
            <a:lvl1pPr marL="0" indent="0" algn="r">
              <a:buNone/>
              <a:defRPr sz="2400" cap="all">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2728895" y="7827434"/>
            <a:ext cx="2280285" cy="503767"/>
          </a:xfrm>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a:xfrm>
            <a:off x="5646419" y="7827434"/>
            <a:ext cx="6973890" cy="503767"/>
          </a:xfrm>
        </p:spPr>
        <p:txBody>
          <a:bodyPr/>
          <a:lstStyle/>
          <a:p>
            <a:endParaRPr lang="en-IN" dirty="0"/>
          </a:p>
        </p:txBody>
      </p:sp>
      <p:sp>
        <p:nvSpPr>
          <p:cNvPr id="6" name="Slide Number Placeholder 5"/>
          <p:cNvSpPr>
            <a:spLocks noGrp="1"/>
          </p:cNvSpPr>
          <p:nvPr>
            <p:ph type="sldNum" sz="quarter" idx="12"/>
          </p:nvPr>
        </p:nvSpPr>
        <p:spPr>
          <a:xfrm>
            <a:off x="15117766" y="7827434"/>
            <a:ext cx="785413" cy="503767"/>
          </a:xfrm>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36059329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a:xfrm>
            <a:off x="977266" y="6310487"/>
            <a:ext cx="14437283" cy="755651"/>
          </a:xfrm>
        </p:spPr>
        <p:txBody>
          <a:bodyPr anchor="b">
            <a:normAutofit/>
          </a:bodyPr>
          <a:lstStyle>
            <a:lvl1pPr algn="l">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54531" y="1242816"/>
            <a:ext cx="12482753" cy="421996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977266" y="7066137"/>
            <a:ext cx="14437283" cy="658283"/>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409380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a:xfrm>
            <a:off x="977267" y="812802"/>
            <a:ext cx="14437283" cy="4165599"/>
          </a:xfrm>
        </p:spPr>
        <p:txBody>
          <a:bodyPr anchor="ctr">
            <a:normAutofit/>
          </a:bodyPr>
          <a:lstStyle>
            <a:lvl1pPr algn="l">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977265" y="5791200"/>
            <a:ext cx="14437285" cy="1930400"/>
          </a:xfrm>
        </p:spPr>
        <p:txBody>
          <a:bodyPr anchor="ctr">
            <a:normAutofit/>
          </a:bodyPr>
          <a:lstStyle>
            <a:lvl1pPr marL="0" indent="0" algn="l">
              <a:buNone/>
              <a:defRPr sz="2667">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78389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15" name="TextBox 14"/>
          <p:cNvSpPr txBox="1"/>
          <p:nvPr/>
        </p:nvSpPr>
        <p:spPr>
          <a:xfrm>
            <a:off x="14588960" y="3657600"/>
            <a:ext cx="86868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0666" dirty="0">
                <a:solidFill>
                  <a:schemeClr val="tx1"/>
                </a:solidFill>
                <a:effectLst/>
              </a:rPr>
              <a:t>”</a:t>
            </a:r>
          </a:p>
        </p:txBody>
      </p:sp>
      <p:sp>
        <p:nvSpPr>
          <p:cNvPr id="11" name="TextBox 10"/>
          <p:cNvSpPr txBox="1"/>
          <p:nvPr/>
        </p:nvSpPr>
        <p:spPr>
          <a:xfrm>
            <a:off x="695792" y="1097783"/>
            <a:ext cx="86868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0666" dirty="0">
                <a:solidFill>
                  <a:schemeClr val="tx1"/>
                </a:solidFill>
                <a:effectLst/>
              </a:rPr>
              <a:t>“</a:t>
            </a:r>
          </a:p>
        </p:txBody>
      </p:sp>
      <p:sp>
        <p:nvSpPr>
          <p:cNvPr id="2" name="Title 1"/>
          <p:cNvSpPr>
            <a:spLocks noGrp="1"/>
          </p:cNvSpPr>
          <p:nvPr>
            <p:ph type="title"/>
          </p:nvPr>
        </p:nvSpPr>
        <p:spPr>
          <a:xfrm>
            <a:off x="1413981" y="812802"/>
            <a:ext cx="13609319" cy="3657599"/>
          </a:xfrm>
        </p:spPr>
        <p:txBody>
          <a:bodyPr anchor="ctr">
            <a:normAutofit/>
          </a:bodyPr>
          <a:lstStyle>
            <a:lvl1pPr algn="l">
              <a:defRPr sz="4267"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64472" y="4470400"/>
            <a:ext cx="13308337" cy="508000"/>
          </a:xfrm>
        </p:spPr>
        <p:txBody>
          <a:bodyPr anchor="ctr"/>
          <a:lstStyle>
            <a:lvl1pPr marL="0" indent="0">
              <a:buFontTx/>
              <a:buNone/>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979638" y="5791200"/>
            <a:ext cx="14467123" cy="1930400"/>
          </a:xfrm>
        </p:spPr>
        <p:txBody>
          <a:bodyPr anchor="ctr">
            <a:normAutofit/>
          </a:bodyPr>
          <a:lstStyle>
            <a:lvl1pPr marL="0" indent="0" algn="l">
              <a:buNone/>
              <a:defRPr sz="2667">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901997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a:xfrm>
            <a:off x="977268" y="4411441"/>
            <a:ext cx="14437281" cy="1958400"/>
          </a:xfrm>
        </p:spPr>
        <p:txBody>
          <a:bodyPr anchor="b">
            <a:normAutofit/>
          </a:bodyPr>
          <a:lstStyle>
            <a:lvl1pPr algn="l">
              <a:defRPr sz="4267" b="0" cap="none"/>
            </a:lvl1pPr>
          </a:lstStyle>
          <a:p>
            <a:r>
              <a:rPr lang="en-US"/>
              <a:t>Click to edit Master title style</a:t>
            </a:r>
            <a:endParaRPr lang="en-US" dirty="0"/>
          </a:p>
        </p:txBody>
      </p:sp>
      <p:sp>
        <p:nvSpPr>
          <p:cNvPr id="3" name="Text Placeholder 2"/>
          <p:cNvSpPr>
            <a:spLocks noGrp="1"/>
          </p:cNvSpPr>
          <p:nvPr>
            <p:ph type="body" idx="1"/>
          </p:nvPr>
        </p:nvSpPr>
        <p:spPr>
          <a:xfrm>
            <a:off x="977266" y="6369841"/>
            <a:ext cx="14437282" cy="1147200"/>
          </a:xfrm>
        </p:spPr>
        <p:txBody>
          <a:bodyPr anchor="t">
            <a:normAutofit/>
          </a:bodyPr>
          <a:lstStyle>
            <a:lvl1pPr marL="0" indent="0" algn="l">
              <a:buNone/>
              <a:defRPr sz="2667">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2765701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13" name="TextBox 12"/>
          <p:cNvSpPr txBox="1"/>
          <p:nvPr/>
        </p:nvSpPr>
        <p:spPr>
          <a:xfrm>
            <a:off x="14588960" y="3657600"/>
            <a:ext cx="86868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0666" dirty="0">
                <a:solidFill>
                  <a:schemeClr val="tx1"/>
                </a:solidFill>
                <a:effectLst/>
              </a:rPr>
              <a:t>”</a:t>
            </a:r>
          </a:p>
        </p:txBody>
      </p:sp>
      <p:sp>
        <p:nvSpPr>
          <p:cNvPr id="14" name="TextBox 13"/>
          <p:cNvSpPr txBox="1"/>
          <p:nvPr/>
        </p:nvSpPr>
        <p:spPr>
          <a:xfrm>
            <a:off x="695792" y="1097783"/>
            <a:ext cx="86868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0666" dirty="0">
                <a:solidFill>
                  <a:schemeClr val="tx1"/>
                </a:solidFill>
                <a:effectLst/>
              </a:rPr>
              <a:t>“</a:t>
            </a:r>
          </a:p>
        </p:txBody>
      </p:sp>
      <p:sp>
        <p:nvSpPr>
          <p:cNvPr id="16" name="Title 1"/>
          <p:cNvSpPr>
            <a:spLocks noGrp="1"/>
          </p:cNvSpPr>
          <p:nvPr>
            <p:ph type="title"/>
          </p:nvPr>
        </p:nvSpPr>
        <p:spPr>
          <a:xfrm>
            <a:off x="1413981" y="812802"/>
            <a:ext cx="13609319" cy="3657599"/>
          </a:xfrm>
        </p:spPr>
        <p:txBody>
          <a:bodyPr anchor="ctr">
            <a:normAutofit/>
          </a:bodyPr>
          <a:lstStyle>
            <a:lvl1pPr algn="l">
              <a:defRPr sz="4267"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77265" y="5181600"/>
            <a:ext cx="14442996" cy="1185333"/>
          </a:xfrm>
        </p:spPr>
        <p:txBody>
          <a:bodyPr vert="horz" lIns="91440" tIns="45720" rIns="91440" bIns="45720" rtlCol="0" anchor="b">
            <a:normAutofit/>
          </a:bodyPr>
          <a:lstStyle>
            <a:lvl1pPr>
              <a:buNone/>
              <a:defRPr lang="en-US" sz="3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77264" y="6366933"/>
            <a:ext cx="14442996" cy="1354667"/>
          </a:xfrm>
        </p:spPr>
        <p:txBody>
          <a:bodyPr anchor="t">
            <a:normAutofit/>
          </a:bodyPr>
          <a:lstStyle>
            <a:lvl1pPr marL="0" indent="0" algn="l">
              <a:buNone/>
              <a:defRPr sz="240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1662507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a:xfrm>
            <a:off x="977267" y="812802"/>
            <a:ext cx="14437283" cy="36575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77266" y="4673600"/>
            <a:ext cx="14437285" cy="1117600"/>
          </a:xfrm>
        </p:spPr>
        <p:txBody>
          <a:bodyPr vert="horz" lIns="91440" tIns="45720" rIns="91440" bIns="45720" rtlCol="0" anchor="b">
            <a:normAutofit/>
          </a:bodyPr>
          <a:lstStyle>
            <a:lvl1pPr>
              <a:buNone/>
              <a:defRPr lang="en-US" sz="3733"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77265" y="5791200"/>
            <a:ext cx="14437285" cy="1930400"/>
          </a:xfrm>
        </p:spPr>
        <p:txBody>
          <a:bodyPr anchor="t">
            <a:normAutofit/>
          </a:bodyPr>
          <a:lstStyle>
            <a:lvl1pPr marL="0" indent="0" algn="l">
              <a:buNone/>
              <a:defRPr sz="240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1858591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65D58F-34C2-4A28-9366-F71BD86E32F2}" type="slidenum">
              <a:rPr lang="en-IN" smtClean="0"/>
              <a:pPr/>
              <a:t>‹#›</a:t>
            </a:fld>
            <a:endParaRPr lang="en-IN" dirty="0"/>
          </a:p>
        </p:txBody>
      </p:sp>
      <p:sp>
        <p:nvSpPr>
          <p:cNvPr id="8" name="Title 1"/>
          <p:cNvSpPr>
            <a:spLocks noGrp="1"/>
          </p:cNvSpPr>
          <p:nvPr>
            <p:ph type="title"/>
          </p:nvPr>
        </p:nvSpPr>
        <p:spPr>
          <a:xfrm>
            <a:off x="977267" y="812801"/>
            <a:ext cx="14437281" cy="1941689"/>
          </a:xfrm>
        </p:spPr>
        <p:txBody>
          <a:bodyPr/>
          <a:lstStyle/>
          <a:p>
            <a:r>
              <a:rPr lang="en-US"/>
              <a:t>Click to edit Master title style</a:t>
            </a:r>
            <a:endParaRPr lang="en-US" dirty="0"/>
          </a:p>
        </p:txBody>
      </p:sp>
    </p:spTree>
    <p:extLst>
      <p:ext uri="{BB962C8B-B14F-4D97-AF65-F5344CB8AC3E}">
        <p14:creationId xmlns:p14="http://schemas.microsoft.com/office/powerpoint/2010/main" val="2314084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Vertical Title 1"/>
          <p:cNvSpPr>
            <a:spLocks noGrp="1"/>
          </p:cNvSpPr>
          <p:nvPr>
            <p:ph type="title" orient="vert"/>
          </p:nvPr>
        </p:nvSpPr>
        <p:spPr>
          <a:xfrm>
            <a:off x="12338612" y="812800"/>
            <a:ext cx="3075937" cy="69088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7265" y="812800"/>
            <a:ext cx="11160765" cy="6908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169778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42193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a:xfrm>
            <a:off x="977266" y="4411441"/>
            <a:ext cx="14437283" cy="1958400"/>
          </a:xfrm>
        </p:spPr>
        <p:txBody>
          <a:bodyPr anchor="b"/>
          <a:lstStyle>
            <a:lvl1pPr algn="l">
              <a:defRPr sz="5333" b="0" cap="all"/>
            </a:lvl1pPr>
          </a:lstStyle>
          <a:p>
            <a:r>
              <a:rPr lang="en-US"/>
              <a:t>Click to edit Master title style</a:t>
            </a:r>
            <a:endParaRPr lang="en-US" dirty="0"/>
          </a:p>
        </p:txBody>
      </p:sp>
      <p:sp>
        <p:nvSpPr>
          <p:cNvPr id="3" name="Text Placeholder 2"/>
          <p:cNvSpPr>
            <a:spLocks noGrp="1"/>
          </p:cNvSpPr>
          <p:nvPr>
            <p:ph type="body" idx="1"/>
          </p:nvPr>
        </p:nvSpPr>
        <p:spPr>
          <a:xfrm>
            <a:off x="977264" y="6369841"/>
            <a:ext cx="14437285" cy="1147200"/>
          </a:xfrm>
        </p:spPr>
        <p:txBody>
          <a:bodyPr anchor="t">
            <a:normAutofit/>
          </a:bodyPr>
          <a:lstStyle>
            <a:lvl1pPr marL="0" indent="0" algn="l">
              <a:buNone/>
              <a:defRPr sz="2667" cap="all">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332656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7268" y="2856089"/>
            <a:ext cx="7118351" cy="486551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96200" y="2856090"/>
            <a:ext cx="7118348" cy="48655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183424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87480" y="2957690"/>
            <a:ext cx="6710402" cy="768349"/>
          </a:xfrm>
        </p:spPr>
        <p:txBody>
          <a:bodyPr anchor="b">
            <a:noAutofit/>
          </a:bodyPr>
          <a:lstStyle>
            <a:lvl1pPr marL="0" indent="0">
              <a:buNone/>
              <a:defRPr sz="3733"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977267" y="3826935"/>
            <a:ext cx="7120615" cy="389466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686805" y="2968979"/>
            <a:ext cx="6730009" cy="768349"/>
          </a:xfrm>
        </p:spPr>
        <p:txBody>
          <a:bodyPr anchor="b">
            <a:noAutofit/>
          </a:bodyPr>
          <a:lstStyle>
            <a:lvl1pPr marL="0" indent="0">
              <a:buNone/>
              <a:defRPr sz="3733"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298463" y="3826935"/>
            <a:ext cx="7118351" cy="389466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335809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43949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Date Placeholder 1"/>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218025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a:xfrm>
            <a:off x="977266" y="2765777"/>
            <a:ext cx="5245261" cy="1828800"/>
          </a:xfrm>
        </p:spPr>
        <p:txBody>
          <a:bodyPr anchor="b">
            <a:normAutofit/>
          </a:bodyPr>
          <a:lstStyle>
            <a:lvl1pPr algn="l">
              <a:defRPr sz="3200" b="0"/>
            </a:lvl1pPr>
          </a:lstStyle>
          <a:p>
            <a:r>
              <a:rPr lang="en-US"/>
              <a:t>Click to edit Master title style</a:t>
            </a:r>
            <a:endParaRPr lang="en-US" dirty="0"/>
          </a:p>
        </p:txBody>
      </p:sp>
      <p:sp>
        <p:nvSpPr>
          <p:cNvPr id="3" name="Content Placeholder 2"/>
          <p:cNvSpPr>
            <a:spLocks noGrp="1"/>
          </p:cNvSpPr>
          <p:nvPr>
            <p:ph idx="1"/>
          </p:nvPr>
        </p:nvSpPr>
        <p:spPr>
          <a:xfrm>
            <a:off x="6623686" y="812801"/>
            <a:ext cx="8790862" cy="69088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7266" y="4594577"/>
            <a:ext cx="5245261" cy="2438400"/>
          </a:xfrm>
        </p:spPr>
        <p:txBody>
          <a:bodyPr anchor="t">
            <a:normAutofit/>
          </a:bodyPr>
          <a:lstStyle>
            <a:lvl1pPr marL="0" indent="0">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75196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7369076" cy="9141619"/>
          </a:xfrm>
          <a:prstGeom prst="rect">
            <a:avLst/>
          </a:prstGeom>
        </p:spPr>
      </p:pic>
      <p:sp>
        <p:nvSpPr>
          <p:cNvPr id="2" name="Title 1"/>
          <p:cNvSpPr>
            <a:spLocks noGrp="1"/>
          </p:cNvSpPr>
          <p:nvPr>
            <p:ph type="title"/>
          </p:nvPr>
        </p:nvSpPr>
        <p:spPr>
          <a:xfrm>
            <a:off x="977265" y="2133600"/>
            <a:ext cx="8784631" cy="1828800"/>
          </a:xfrm>
        </p:spPr>
        <p:txBody>
          <a:bodyPr anchor="b">
            <a:normAutofit/>
          </a:bodyPr>
          <a:lstStyle>
            <a:lvl1pPr algn="l">
              <a:defRPr sz="3733"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0739161" y="1219200"/>
            <a:ext cx="4675388" cy="6096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977265" y="3962400"/>
            <a:ext cx="8784631" cy="2438400"/>
          </a:xfrm>
        </p:spPr>
        <p:txBody>
          <a:bodyPr anchor="t">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5255F20-29A6-46A6-A5DC-1345C177FF88}" type="datetimeFigureOut">
              <a:rPr lang="en-IN" smtClean="0"/>
              <a:pPr/>
              <a:t>30-05-2022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274919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7267" y="812801"/>
            <a:ext cx="14437281" cy="194168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7267" y="2856090"/>
            <a:ext cx="14437281" cy="48655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240266" y="7827434"/>
            <a:ext cx="2280285" cy="503767"/>
          </a:xfrm>
          <a:prstGeom prst="rect">
            <a:avLst/>
          </a:prstGeom>
        </p:spPr>
        <p:txBody>
          <a:bodyPr vert="horz" lIns="91440" tIns="45720" rIns="91440" bIns="45720" rtlCol="0" anchor="ctr"/>
          <a:lstStyle>
            <a:lvl1pPr algn="r">
              <a:defRPr sz="1333" b="0" i="0">
                <a:solidFill>
                  <a:schemeClr val="tx1"/>
                </a:solidFill>
                <a:effectLst/>
                <a:latin typeface="+mn-lt"/>
              </a:defRPr>
            </a:lvl1pPr>
          </a:lstStyle>
          <a:p>
            <a:fld id="{15255F20-29A6-46A6-A5DC-1345C177FF88}" type="datetimeFigureOut">
              <a:rPr lang="en-IN" smtClean="0"/>
              <a:pPr/>
              <a:t>30-05-2022</a:t>
            </a:fld>
            <a:endParaRPr lang="en-IN" dirty="0"/>
          </a:p>
        </p:txBody>
      </p:sp>
      <p:sp>
        <p:nvSpPr>
          <p:cNvPr id="5" name="Footer Placeholder 4"/>
          <p:cNvSpPr>
            <a:spLocks noGrp="1"/>
          </p:cNvSpPr>
          <p:nvPr>
            <p:ph type="ftr" sz="quarter" idx="3"/>
          </p:nvPr>
        </p:nvSpPr>
        <p:spPr>
          <a:xfrm>
            <a:off x="977266" y="7827434"/>
            <a:ext cx="11154414" cy="503767"/>
          </a:xfrm>
          <a:prstGeom prst="rect">
            <a:avLst/>
          </a:prstGeom>
        </p:spPr>
        <p:txBody>
          <a:bodyPr vert="horz" lIns="91440" tIns="45720" rIns="91440" bIns="45720" rtlCol="0" anchor="ctr"/>
          <a:lstStyle>
            <a:lvl1pPr algn="l">
              <a:defRPr sz="1333"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4629136" y="7827434"/>
            <a:ext cx="785413" cy="503767"/>
          </a:xfrm>
          <a:prstGeom prst="rect">
            <a:avLst/>
          </a:prstGeom>
        </p:spPr>
        <p:txBody>
          <a:bodyPr vert="horz" lIns="91440" tIns="45720" rIns="91440" bIns="45720" rtlCol="0" anchor="ctr"/>
          <a:lstStyle>
            <a:lvl1pPr algn="r">
              <a:defRPr sz="1333" b="0" i="0">
                <a:solidFill>
                  <a:schemeClr val="tx1"/>
                </a:solidFill>
                <a:effectLst/>
                <a:latin typeface="+mn-lt"/>
              </a:defRPr>
            </a:lvl1pPr>
          </a:lstStyle>
          <a:p>
            <a:fld id="{6B65D58F-34C2-4A28-9366-F71BD86E32F2}" type="slidenum">
              <a:rPr lang="en-IN" smtClean="0"/>
              <a:pPr/>
              <a:t>‹#›</a:t>
            </a:fld>
            <a:endParaRPr lang="en-IN" dirty="0"/>
          </a:p>
        </p:txBody>
      </p:sp>
    </p:spTree>
    <p:extLst>
      <p:ext uri="{BB962C8B-B14F-4D97-AF65-F5344CB8AC3E}">
        <p14:creationId xmlns:p14="http://schemas.microsoft.com/office/powerpoint/2010/main" val="1064192347"/>
      </p:ext>
    </p:extLst>
  </p:cSld>
  <p:clrMap bg1="dk1" tx1="lt1" bg2="dk2"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 id="2147484107" r:id="rId15"/>
    <p:sldLayoutId id="2147484108" r:id="rId16"/>
    <p:sldLayoutId id="2147484109" r:id="rId17"/>
  </p:sldLayoutIdLst>
  <p:txStyles>
    <p:titleStyle>
      <a:lvl1pPr algn="l" defTabSz="609585"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80990" indent="-380990" algn="l" defTabSz="609585" rtl="0" eaLnBrk="1" latinLnBrk="0" hangingPunct="1">
        <a:spcBef>
          <a:spcPts val="0"/>
        </a:spcBef>
        <a:spcAft>
          <a:spcPts val="1333"/>
        </a:spcAft>
        <a:buClr>
          <a:schemeClr val="tx1"/>
        </a:buClr>
        <a:buSzPct val="100000"/>
        <a:buFont typeface="Arial"/>
        <a:buChar char="•"/>
        <a:defRPr sz="2400" kern="1200" cap="none">
          <a:solidFill>
            <a:schemeClr val="tx1"/>
          </a:solidFill>
          <a:effectLst/>
          <a:latin typeface="+mn-lt"/>
          <a:ea typeface="+mn-ea"/>
          <a:cs typeface="+mn-cs"/>
        </a:defRPr>
      </a:lvl1pPr>
      <a:lvl2pPr marL="990575" indent="-380990" algn="l" defTabSz="609585" rtl="0" eaLnBrk="1" latinLnBrk="0" hangingPunct="1">
        <a:spcBef>
          <a:spcPts val="0"/>
        </a:spcBef>
        <a:spcAft>
          <a:spcPts val="1333"/>
        </a:spcAft>
        <a:buClr>
          <a:schemeClr val="tx1"/>
        </a:buClr>
        <a:buSzPct val="100000"/>
        <a:buFont typeface="Arial"/>
        <a:buChar char="•"/>
        <a:defRPr sz="2133" kern="1200" cap="none">
          <a:solidFill>
            <a:schemeClr val="tx1"/>
          </a:solidFill>
          <a:effectLst/>
          <a:latin typeface="+mn-lt"/>
          <a:ea typeface="+mn-ea"/>
          <a:cs typeface="+mn-cs"/>
        </a:defRPr>
      </a:lvl2pPr>
      <a:lvl3pPr marL="1600160" indent="-380990" algn="l" defTabSz="609585" rtl="0" eaLnBrk="1" latinLnBrk="0" hangingPunct="1">
        <a:spcBef>
          <a:spcPts val="0"/>
        </a:spcBef>
        <a:spcAft>
          <a:spcPts val="1333"/>
        </a:spcAft>
        <a:buClr>
          <a:schemeClr val="tx1"/>
        </a:buClr>
        <a:buSzPct val="100000"/>
        <a:buFont typeface="Arial"/>
        <a:buChar char="•"/>
        <a:defRPr sz="1867" kern="1200" cap="none">
          <a:solidFill>
            <a:schemeClr val="tx1"/>
          </a:solidFill>
          <a:effectLst/>
          <a:latin typeface="+mn-lt"/>
          <a:ea typeface="+mn-ea"/>
          <a:cs typeface="+mn-cs"/>
        </a:defRPr>
      </a:lvl3pPr>
      <a:lvl4pPr marL="2057349" indent="-228594" algn="l" defTabSz="609585" rtl="0" eaLnBrk="1" latinLnBrk="0" hangingPunct="1">
        <a:spcBef>
          <a:spcPts val="0"/>
        </a:spcBef>
        <a:spcAft>
          <a:spcPts val="1333"/>
        </a:spcAft>
        <a:buClr>
          <a:schemeClr val="tx1"/>
        </a:buClr>
        <a:buSzPct val="100000"/>
        <a:buFont typeface="Arial"/>
        <a:buChar char="•"/>
        <a:defRPr sz="1600" kern="1200" cap="none">
          <a:solidFill>
            <a:schemeClr val="tx1"/>
          </a:solidFill>
          <a:effectLst/>
          <a:latin typeface="+mn-lt"/>
          <a:ea typeface="+mn-ea"/>
          <a:cs typeface="+mn-cs"/>
        </a:defRPr>
      </a:lvl4pPr>
      <a:lvl5pPr marL="2666933" indent="-228594" algn="l" defTabSz="609585" rtl="0" eaLnBrk="1" latinLnBrk="0" hangingPunct="1">
        <a:spcBef>
          <a:spcPts val="0"/>
        </a:spcBef>
        <a:spcAft>
          <a:spcPts val="1333"/>
        </a:spcAft>
        <a:buClr>
          <a:schemeClr val="tx1"/>
        </a:buClr>
        <a:buSzPct val="100000"/>
        <a:buFont typeface="Arial"/>
        <a:buChar char="•"/>
        <a:defRPr sz="1600" kern="1200" cap="none">
          <a:solidFill>
            <a:schemeClr val="tx1"/>
          </a:solidFill>
          <a:effectLst/>
          <a:latin typeface="+mn-lt"/>
          <a:ea typeface="+mn-ea"/>
          <a:cs typeface="+mn-cs"/>
        </a:defRPr>
      </a:lvl5pPr>
      <a:lvl6pPr marL="3352716" indent="-304792" algn="l" defTabSz="609585" rtl="0" eaLnBrk="1" latinLnBrk="0" hangingPunct="1">
        <a:spcBef>
          <a:spcPts val="0"/>
        </a:spcBef>
        <a:spcAft>
          <a:spcPts val="1333"/>
        </a:spcAft>
        <a:buClr>
          <a:schemeClr val="tx1"/>
        </a:buClr>
        <a:buSzPct val="100000"/>
        <a:buFont typeface="Arial"/>
        <a:buChar char="•"/>
        <a:defRPr sz="1600" kern="1200" cap="none">
          <a:solidFill>
            <a:schemeClr val="tx1"/>
          </a:solidFill>
          <a:effectLst/>
          <a:latin typeface="+mn-lt"/>
          <a:ea typeface="+mn-ea"/>
          <a:cs typeface="+mn-cs"/>
        </a:defRPr>
      </a:lvl6pPr>
      <a:lvl7pPr marL="3962301" indent="-304792" algn="l" defTabSz="609585" rtl="0" eaLnBrk="1" latinLnBrk="0" hangingPunct="1">
        <a:spcBef>
          <a:spcPts val="0"/>
        </a:spcBef>
        <a:spcAft>
          <a:spcPts val="1333"/>
        </a:spcAft>
        <a:buClr>
          <a:schemeClr val="tx1"/>
        </a:buClr>
        <a:buSzPct val="100000"/>
        <a:buFont typeface="Arial"/>
        <a:buChar char="•"/>
        <a:defRPr sz="1600" kern="1200" cap="none">
          <a:solidFill>
            <a:schemeClr val="tx1"/>
          </a:solidFill>
          <a:effectLst/>
          <a:latin typeface="+mn-lt"/>
          <a:ea typeface="+mn-ea"/>
          <a:cs typeface="+mn-cs"/>
        </a:defRPr>
      </a:lvl7pPr>
      <a:lvl8pPr marL="4571886" indent="-304792" algn="l" defTabSz="609585" rtl="0" eaLnBrk="1" latinLnBrk="0" hangingPunct="1">
        <a:spcBef>
          <a:spcPts val="0"/>
        </a:spcBef>
        <a:spcAft>
          <a:spcPts val="1333"/>
        </a:spcAft>
        <a:buClr>
          <a:schemeClr val="tx1"/>
        </a:buClr>
        <a:buSzPct val="100000"/>
        <a:buFont typeface="Arial"/>
        <a:buChar char="•"/>
        <a:defRPr sz="1600" kern="1200" cap="none">
          <a:solidFill>
            <a:schemeClr val="tx1"/>
          </a:solidFill>
          <a:effectLst/>
          <a:latin typeface="+mn-lt"/>
          <a:ea typeface="+mn-ea"/>
          <a:cs typeface="+mn-cs"/>
        </a:defRPr>
      </a:lvl8pPr>
      <a:lvl9pPr marL="5181470" indent="-304792" algn="l" defTabSz="609585" rtl="0" eaLnBrk="1" latinLnBrk="0" hangingPunct="1">
        <a:spcBef>
          <a:spcPts val="0"/>
        </a:spcBef>
        <a:spcAft>
          <a:spcPts val="1333"/>
        </a:spcAft>
        <a:buClr>
          <a:schemeClr val="tx1"/>
        </a:buClr>
        <a:buSzPct val="100000"/>
        <a:buFont typeface="Arial"/>
        <a:buChar char="•"/>
        <a:defRPr sz="1600" kern="1200" cap="none">
          <a:solidFill>
            <a:schemeClr val="tx1"/>
          </a:solidFill>
          <a:effectLst/>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customXml" Target="../ink/ink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E15D-663B-4C71-9B9F-F1602E1F76AD}"/>
              </a:ext>
            </a:extLst>
          </p:cNvPr>
          <p:cNvSpPr>
            <a:spLocks noGrp="1"/>
          </p:cNvSpPr>
          <p:nvPr>
            <p:ph type="ctrTitle"/>
          </p:nvPr>
        </p:nvSpPr>
        <p:spPr>
          <a:xfrm>
            <a:off x="585777" y="635250"/>
            <a:ext cx="12527994" cy="2438400"/>
          </a:xfrm>
        </p:spPr>
        <p:txBody>
          <a:bodyPr>
            <a:normAutofit/>
            <a:scene3d>
              <a:camera prst="orthographicFront"/>
              <a:lightRig rig="flat" dir="tl">
                <a:rot lat="0" lon="0" rev="6600000"/>
              </a:lightRig>
            </a:scene3d>
            <a:sp3d extrusionH="25400" contourW="8890">
              <a:contourClr>
                <a:schemeClr val="accent2">
                  <a:shade val="75000"/>
                </a:schemeClr>
              </a:contourClr>
            </a:sp3d>
          </a:bodyPr>
          <a:lstStyle/>
          <a:p>
            <a:pPr algn="ctr"/>
            <a:r>
              <a:rPr lang="en-IN" b="1" cap="none" dirty="0">
                <a:ln w="11430"/>
                <a:solidFill>
                  <a:schemeClr val="accent3">
                    <a:lumMod val="40000"/>
                    <a:lumOff val="60000"/>
                  </a:schemeClr>
                </a:solidFill>
                <a:effectLst>
                  <a:outerShdw blurRad="38100" dist="38100" dir="2700000" algn="tl">
                    <a:srgbClr val="000000">
                      <a:alpha val="43137"/>
                    </a:srgbClr>
                  </a:outerShdw>
                </a:effectLst>
                <a:latin typeface="Arial Black" panose="020B0A04020102020204" pitchFamily="34" charset="0"/>
              </a:rPr>
              <a:t>SECURITY SYSTEM</a:t>
            </a:r>
            <a:br>
              <a:rPr lang="en-IN" b="1" cap="none" dirty="0">
                <a:ln w="11430"/>
                <a:solidFill>
                  <a:schemeClr val="accent3">
                    <a:lumMod val="40000"/>
                    <a:lumOff val="60000"/>
                  </a:schemeClr>
                </a:solidFill>
                <a:effectLst>
                  <a:outerShdw blurRad="38100" dist="38100" dir="2700000" algn="tl">
                    <a:srgbClr val="000000">
                      <a:alpha val="43137"/>
                    </a:srgbClr>
                  </a:outerShdw>
                </a:effectLst>
                <a:latin typeface="Arial Black" panose="020B0A04020102020204" pitchFamily="34" charset="0"/>
              </a:rPr>
            </a:br>
            <a:r>
              <a:rPr lang="en-IN" b="1" cap="none" dirty="0">
                <a:ln w="11430"/>
                <a:solidFill>
                  <a:schemeClr val="accent3">
                    <a:lumMod val="40000"/>
                    <a:lumOff val="60000"/>
                  </a:schemeClr>
                </a:solidFill>
                <a:effectLst>
                  <a:outerShdw blurRad="38100" dist="38100" dir="2700000" algn="tl">
                    <a:srgbClr val="000000">
                      <a:alpha val="43137"/>
                    </a:srgbClr>
                  </a:outerShdw>
                </a:effectLst>
                <a:latin typeface="Arial Black" panose="020B0A04020102020204" pitchFamily="34" charset="0"/>
              </a:rPr>
              <a:t> BASED ON AI</a:t>
            </a:r>
          </a:p>
        </p:txBody>
      </p:sp>
      <p:sp>
        <p:nvSpPr>
          <p:cNvPr id="3" name="Subtitle 2">
            <a:extLst>
              <a:ext uri="{FF2B5EF4-FFF2-40B4-BE49-F238E27FC236}">
                <a16:creationId xmlns:a16="http://schemas.microsoft.com/office/drawing/2014/main" id="{93837112-6E29-476D-A6C6-8DB735168D95}"/>
              </a:ext>
            </a:extLst>
          </p:cNvPr>
          <p:cNvSpPr>
            <a:spLocks noGrp="1"/>
          </p:cNvSpPr>
          <p:nvPr>
            <p:ph type="subTitle" idx="1"/>
          </p:nvPr>
        </p:nvSpPr>
        <p:spPr>
          <a:xfrm>
            <a:off x="10284030" y="6780810"/>
            <a:ext cx="6709559" cy="1555668"/>
          </a:xfrm>
        </p:spPr>
        <p:txBody>
          <a:bodyPr>
            <a:normAutofit fontScale="92500"/>
          </a:bodyPr>
          <a:lstStyle/>
          <a:p>
            <a:pPr algn="just"/>
            <a:r>
              <a:rPr lang="en-IN" dirty="0">
                <a:solidFill>
                  <a:schemeClr val="tx2">
                    <a:lumMod val="60000"/>
                    <a:lumOff val="40000"/>
                  </a:schemeClr>
                </a:solidFill>
              </a:rPr>
              <a:t>Akash R. </a:t>
            </a:r>
            <a:r>
              <a:rPr lang="en-IN" dirty="0" err="1">
                <a:solidFill>
                  <a:schemeClr val="tx2">
                    <a:lumMod val="60000"/>
                    <a:lumOff val="40000"/>
                  </a:schemeClr>
                </a:solidFill>
              </a:rPr>
              <a:t>Biradar</a:t>
            </a:r>
            <a:r>
              <a:rPr lang="en-IN" dirty="0">
                <a:solidFill>
                  <a:schemeClr val="tx2">
                    <a:lumMod val="60000"/>
                    <a:lumOff val="40000"/>
                  </a:schemeClr>
                </a:solidFill>
              </a:rPr>
              <a:t> 		 EXAM NO : B150433004 </a:t>
            </a:r>
          </a:p>
          <a:p>
            <a:pPr algn="just"/>
            <a:r>
              <a:rPr lang="en-IN" dirty="0">
                <a:solidFill>
                  <a:schemeClr val="tx2">
                    <a:lumMod val="60000"/>
                    <a:lumOff val="40000"/>
                  </a:schemeClr>
                </a:solidFill>
              </a:rPr>
              <a:t>Vishwajeet D. Jagtap   	 EXAM NO : B150433 011</a:t>
            </a:r>
          </a:p>
          <a:p>
            <a:pPr algn="just"/>
            <a:r>
              <a:rPr lang="en-IN" dirty="0">
                <a:solidFill>
                  <a:schemeClr val="tx2">
                    <a:lumMod val="60000"/>
                    <a:lumOff val="40000"/>
                  </a:schemeClr>
                </a:solidFill>
              </a:rPr>
              <a:t>Soham M. </a:t>
            </a:r>
            <a:r>
              <a:rPr lang="en-IN" dirty="0" err="1">
                <a:solidFill>
                  <a:schemeClr val="tx2">
                    <a:lumMod val="60000"/>
                    <a:lumOff val="40000"/>
                  </a:schemeClr>
                </a:solidFill>
              </a:rPr>
              <a:t>Wadhonkar</a:t>
            </a:r>
            <a:r>
              <a:rPr lang="en-IN" dirty="0">
                <a:solidFill>
                  <a:schemeClr val="tx2">
                    <a:lumMod val="60000"/>
                    <a:lumOff val="40000"/>
                  </a:schemeClr>
                </a:solidFill>
              </a:rPr>
              <a:t>	 EXAM NO : B150433 045</a:t>
            </a:r>
          </a:p>
        </p:txBody>
      </p:sp>
      <p:pic>
        <p:nvPicPr>
          <p:cNvPr id="4" name="Picture 3">
            <a:extLst>
              <a:ext uri="{FF2B5EF4-FFF2-40B4-BE49-F238E27FC236}">
                <a16:creationId xmlns:a16="http://schemas.microsoft.com/office/drawing/2014/main" id="{418A0D5C-A675-4689-8F98-3C8C58965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4692" y="651875"/>
            <a:ext cx="2986087" cy="2720951"/>
          </a:xfrm>
          <a:prstGeom prst="rect">
            <a:avLst/>
          </a:prstGeom>
          <a:ln>
            <a:noFill/>
          </a:ln>
          <a:effectLst>
            <a:outerShdw blurRad="190500" algn="tl" rotWithShape="0">
              <a:srgbClr val="000000">
                <a:alpha val="70000"/>
              </a:srgbClr>
            </a:outerShdw>
          </a:effectLst>
        </p:spPr>
      </p:pic>
      <p:sp>
        <p:nvSpPr>
          <p:cNvPr id="5" name="Rectangle 4">
            <a:extLst>
              <a:ext uri="{FF2B5EF4-FFF2-40B4-BE49-F238E27FC236}">
                <a16:creationId xmlns:a16="http://schemas.microsoft.com/office/drawing/2014/main" id="{FA37B715-4BD8-4287-966B-A6637952B240}"/>
              </a:ext>
            </a:extLst>
          </p:cNvPr>
          <p:cNvSpPr/>
          <p:nvPr/>
        </p:nvSpPr>
        <p:spPr>
          <a:xfrm>
            <a:off x="4922196" y="5343749"/>
            <a:ext cx="6809361" cy="617639"/>
          </a:xfrm>
          <a:prstGeom prst="rect">
            <a:avLst/>
          </a:prstGeom>
          <a:noFill/>
        </p:spPr>
        <p:txBody>
          <a:bodyPr wrap="square" lIns="93505" tIns="46753" rIns="93505" bIns="46753">
            <a:spAutoFit/>
          </a:bodyPr>
          <a:lstStyle/>
          <a:p>
            <a:pPr algn="just"/>
            <a:r>
              <a:rPr lang="en-IN" sz="3400" dirty="0">
                <a:ln w="0">
                  <a:solidFill>
                    <a:schemeClr val="tx2"/>
                  </a:solidFill>
                </a:ln>
                <a:solidFill>
                  <a:schemeClr val="tx2">
                    <a:lumMod val="60000"/>
                    <a:lumOff val="40000"/>
                  </a:schemeClr>
                </a:solidFill>
                <a:effectLst>
                  <a:outerShdw blurRad="38100" dist="19050" dir="2700000" algn="tl" rotWithShape="0">
                    <a:schemeClr val="dk1">
                      <a:alpha val="40000"/>
                    </a:schemeClr>
                  </a:outerShdw>
                </a:effectLst>
              </a:rPr>
              <a:t>Project  Guide : Prof. Y. R. </a:t>
            </a:r>
            <a:r>
              <a:rPr lang="en-IN" sz="3400" dirty="0" err="1">
                <a:ln w="0">
                  <a:solidFill>
                    <a:schemeClr val="tx2"/>
                  </a:solidFill>
                </a:ln>
                <a:solidFill>
                  <a:schemeClr val="tx2">
                    <a:lumMod val="60000"/>
                    <a:lumOff val="40000"/>
                  </a:schemeClr>
                </a:solidFill>
                <a:effectLst>
                  <a:outerShdw blurRad="38100" dist="19050" dir="2700000" algn="tl" rotWithShape="0">
                    <a:schemeClr val="dk1">
                      <a:alpha val="40000"/>
                    </a:schemeClr>
                  </a:outerShdw>
                </a:effectLst>
              </a:rPr>
              <a:t>B</a:t>
            </a:r>
            <a:r>
              <a:rPr lang="en-IN" sz="3400" b="1" dirty="0" err="1">
                <a:ln w="0">
                  <a:solidFill>
                    <a:schemeClr val="tx2"/>
                  </a:solidFill>
                </a:ln>
                <a:solidFill>
                  <a:schemeClr val="tx2">
                    <a:lumMod val="60000"/>
                    <a:lumOff val="40000"/>
                  </a:schemeClr>
                </a:solidFill>
                <a:effectLst>
                  <a:outerShdw blurRad="38100" dist="19050" dir="2700000" algn="tl" rotWithShape="0">
                    <a:schemeClr val="dk1">
                      <a:alpha val="40000"/>
                    </a:schemeClr>
                  </a:outerShdw>
                </a:effectLst>
              </a:rPr>
              <a:t>achkar</a:t>
            </a:r>
            <a:r>
              <a:rPr lang="en-IN" sz="3400" dirty="0">
                <a:ln w="0">
                  <a:solidFill>
                    <a:schemeClr val="tx2"/>
                  </a:solidFill>
                </a:ln>
                <a:solidFill>
                  <a:schemeClr val="tx2">
                    <a:lumMod val="60000"/>
                    <a:lumOff val="40000"/>
                  </a:schemeClr>
                </a:solidFill>
                <a:effectLst>
                  <a:outerShdw blurRad="38100" dist="19050" dir="2700000" algn="tl" rotWithShape="0">
                    <a:schemeClr val="dk1">
                      <a:alpha val="40000"/>
                    </a:schemeClr>
                  </a:outerShdw>
                </a:effectLst>
              </a:rPr>
              <a:t> </a:t>
            </a:r>
          </a:p>
        </p:txBody>
      </p:sp>
      <p:pic>
        <p:nvPicPr>
          <p:cNvPr id="6" name="Picture 10" descr="Security Camera Png - Caméra De Surveillance Fond Transparent PNG Image |  Transparent PNG Free Download on SeekPNG">
            <a:extLst>
              <a:ext uri="{FF2B5EF4-FFF2-40B4-BE49-F238E27FC236}">
                <a16:creationId xmlns:a16="http://schemas.microsoft.com/office/drawing/2014/main" id="{94CADF28-F1A2-FAD5-CF48-182F3FA27B36}"/>
              </a:ext>
            </a:extLst>
          </p:cNvPr>
          <p:cNvPicPr>
            <a:picLocks noChangeAspect="1" noChangeArrowheads="1"/>
          </p:cNvPicPr>
          <p:nvPr/>
        </p:nvPicPr>
        <p:blipFill>
          <a:blip r:embed="rId3" cstate="print"/>
          <a:srcRect/>
          <a:stretch>
            <a:fillRect/>
          </a:stretch>
        </p:blipFill>
        <p:spPr bwMode="auto">
          <a:xfrm>
            <a:off x="585777" y="6053725"/>
            <a:ext cx="3183899" cy="2438400"/>
          </a:xfrm>
          <a:prstGeom prst="roundRect">
            <a:avLst>
              <a:gd name="adj" fmla="val 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7FDF9D0C-4EFC-43D9-F2A4-37331ABABB52}"/>
              </a:ext>
            </a:extLst>
          </p:cNvPr>
          <p:cNvSpPr txBox="1"/>
          <p:nvPr/>
        </p:nvSpPr>
        <p:spPr>
          <a:xfrm>
            <a:off x="6556443" y="6639030"/>
            <a:ext cx="3540868" cy="615553"/>
          </a:xfrm>
          <a:prstGeom prst="rect">
            <a:avLst/>
          </a:prstGeom>
          <a:noFill/>
        </p:spPr>
        <p:txBody>
          <a:bodyPr wrap="square" rtlCol="0">
            <a:spAutoFit/>
          </a:bodyPr>
          <a:lstStyle/>
          <a:p>
            <a:r>
              <a:rPr lang="en-IN" sz="3400" dirty="0"/>
              <a:t>Group Members : </a:t>
            </a:r>
          </a:p>
        </p:txBody>
      </p:sp>
    </p:spTree>
    <p:extLst>
      <p:ext uri="{BB962C8B-B14F-4D97-AF65-F5344CB8AC3E}">
        <p14:creationId xmlns:p14="http://schemas.microsoft.com/office/powerpoint/2010/main" val="155026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D197-C2AC-4081-59FB-01C5F0C7429E}"/>
              </a:ext>
            </a:extLst>
          </p:cNvPr>
          <p:cNvSpPr>
            <a:spLocks noGrp="1"/>
          </p:cNvSpPr>
          <p:nvPr>
            <p:ph type="title"/>
          </p:nvPr>
        </p:nvSpPr>
        <p:spPr>
          <a:xfrm>
            <a:off x="882017" y="286425"/>
            <a:ext cx="5118733" cy="1941689"/>
          </a:xfrm>
        </p:spPr>
        <p:txBody>
          <a:bodyPr/>
          <a:lstStyle/>
          <a:p>
            <a:r>
              <a:rPr lang="en-IN" sz="4800"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IN" sz="4800"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38100" dist="38100" dir="2700000" algn="tl">
                    <a:srgbClr val="000000">
                      <a:alpha val="43137"/>
                    </a:srgbClr>
                  </a:outerShdw>
                </a:effectLst>
              </a:rPr>
              <a:t>HARDWARE USED</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DAD6FEB-C60C-CBE9-3FEA-A8969E4E3E5B}"/>
              </a:ext>
            </a:extLst>
          </p:cNvPr>
          <p:cNvSpPr>
            <a:spLocks noGrp="1"/>
          </p:cNvSpPr>
          <p:nvPr>
            <p:ph idx="1"/>
          </p:nvPr>
        </p:nvSpPr>
        <p:spPr>
          <a:xfrm>
            <a:off x="882017" y="2959100"/>
            <a:ext cx="9286610" cy="2222500"/>
          </a:xfrm>
        </p:spPr>
        <p:txBody>
          <a:bodyPr>
            <a:noAutofit/>
          </a:bodyPr>
          <a:lstStyle/>
          <a:p>
            <a:pPr marR="1661630" algn="just" fontAlgn="base">
              <a:lnSpc>
                <a:spcPct val="103000"/>
              </a:lnSpc>
              <a:spcAft>
                <a:spcPts val="3055"/>
              </a:spcAft>
              <a:buFont typeface="Wingdings" panose="05000000000000000000" pitchFamily="2" charset="2"/>
              <a:buChar char="§"/>
            </a:pPr>
            <a:endParaRPr lang="en-US" sz="3200" dirty="0">
              <a:effectLst/>
              <a:latin typeface="Times New Roman" panose="02020603050405020304" pitchFamily="18" charset="0"/>
              <a:cs typeface="Times New Roman" panose="02020603050405020304" pitchFamily="18" charset="0"/>
            </a:endParaRPr>
          </a:p>
          <a:p>
            <a:pPr marR="1661630" algn="just" fontAlgn="base">
              <a:lnSpc>
                <a:spcPct val="103000"/>
              </a:lnSpc>
              <a:spcAft>
                <a:spcPts val="3055"/>
              </a:spcAft>
              <a:buFont typeface="Wingdings" panose="05000000000000000000" pitchFamily="2" charset="2"/>
              <a:buChar char="§"/>
            </a:pPr>
            <a:r>
              <a:rPr lang="en-IN" sz="32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Raspberry Pi Camera  Module V2 :</a:t>
            </a:r>
          </a:p>
          <a:p>
            <a:pPr marR="1661630" algn="just" fontAlgn="base">
              <a:lnSpc>
                <a:spcPct val="103000"/>
              </a:lnSpc>
              <a:spcAft>
                <a:spcPts val="3055"/>
              </a:spcAft>
              <a:buFont typeface="Wingdings" panose="05000000000000000000" pitchFamily="2" charset="2"/>
              <a:buChar char="§"/>
            </a:pPr>
            <a:r>
              <a:rPr lang="it-IT" sz="3200" b="1" i="0" u="none" strike="noStrike" baseline="0" dirty="0">
                <a:latin typeface="Times New Roman" panose="02020603050405020304" pitchFamily="18" charset="0"/>
                <a:cs typeface="Times New Roman" panose="02020603050405020304" pitchFamily="18" charset="0"/>
              </a:rPr>
              <a:t>Raspberry pi 4 model b:</a:t>
            </a:r>
            <a:endParaRPr lang="en-IN" sz="3200" b="1" dirty="0">
              <a:latin typeface="Times New Roman" panose="02020603050405020304" pitchFamily="18" charset="0"/>
              <a:cs typeface="Times New Roman" panose="02020603050405020304" pitchFamily="18" charset="0"/>
            </a:endParaRPr>
          </a:p>
          <a:p>
            <a:pPr marR="1661630" algn="just" fontAlgn="base">
              <a:lnSpc>
                <a:spcPct val="103000"/>
              </a:lnSpc>
              <a:spcAft>
                <a:spcPts val="3055"/>
              </a:spcAft>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CA3081-CBEB-CC52-8FC3-1A1C121CD357}"/>
              </a:ext>
            </a:extLst>
          </p:cNvPr>
          <p:cNvPicPr>
            <a:picLocks noChangeAspect="1"/>
          </p:cNvPicPr>
          <p:nvPr/>
        </p:nvPicPr>
        <p:blipFill>
          <a:blip r:embed="rId2"/>
          <a:stretch>
            <a:fillRect/>
          </a:stretch>
        </p:blipFill>
        <p:spPr>
          <a:xfrm>
            <a:off x="3841297" y="4572000"/>
            <a:ext cx="2986268" cy="2986268"/>
          </a:xfrm>
          <a:prstGeom prst="rect">
            <a:avLst/>
          </a:prstGeom>
        </p:spPr>
      </p:pic>
      <p:pic>
        <p:nvPicPr>
          <p:cNvPr id="6" name="Picture 5">
            <a:extLst>
              <a:ext uri="{FF2B5EF4-FFF2-40B4-BE49-F238E27FC236}">
                <a16:creationId xmlns:a16="http://schemas.microsoft.com/office/drawing/2014/main" id="{9C8B86CC-FE68-8C04-5771-FE256AA06FD5}"/>
              </a:ext>
            </a:extLst>
          </p:cNvPr>
          <p:cNvPicPr>
            <a:picLocks noChangeAspect="1"/>
          </p:cNvPicPr>
          <p:nvPr/>
        </p:nvPicPr>
        <p:blipFill>
          <a:blip r:embed="rId3"/>
          <a:stretch>
            <a:fillRect/>
          </a:stretch>
        </p:blipFill>
        <p:spPr>
          <a:xfrm>
            <a:off x="9302615" y="3741997"/>
            <a:ext cx="7469050" cy="4718045"/>
          </a:xfrm>
          <a:prstGeom prst="rect">
            <a:avLst/>
          </a:prstGeom>
        </p:spPr>
      </p:pic>
    </p:spTree>
    <p:extLst>
      <p:ext uri="{BB962C8B-B14F-4D97-AF65-F5344CB8AC3E}">
        <p14:creationId xmlns:p14="http://schemas.microsoft.com/office/powerpoint/2010/main" val="136529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D362B-15ED-262E-095D-DB741555428B}"/>
              </a:ext>
            </a:extLst>
          </p:cNvPr>
          <p:cNvSpPr txBox="1"/>
          <p:nvPr/>
        </p:nvSpPr>
        <p:spPr>
          <a:xfrm>
            <a:off x="696320" y="1171069"/>
            <a:ext cx="16404905" cy="6801862"/>
          </a:xfrm>
          <a:prstGeom prst="rect">
            <a:avLst/>
          </a:prstGeom>
          <a:noFill/>
        </p:spPr>
        <p:txBody>
          <a:bodyPr wrap="square" rtlCol="0">
            <a:spAutoFit/>
          </a:bodyPr>
          <a:lstStyle/>
          <a:p>
            <a:pPr algn="l"/>
            <a:r>
              <a:rPr lang="en-IN" sz="3600" b="1" i="0" u="none" strike="noStrike" baseline="0" dirty="0">
                <a:solidFill>
                  <a:schemeClr val="accent3">
                    <a:lumMod val="40000"/>
                    <a:lumOff val="60000"/>
                  </a:schemeClr>
                </a:solidFill>
                <a:latin typeface="Calibri-Bold"/>
              </a:rPr>
              <a:t>Specifications:</a:t>
            </a:r>
          </a:p>
          <a:p>
            <a:pPr algn="l"/>
            <a:endParaRPr lang="en-IN" sz="3600" b="1" i="0" u="none" strike="noStrike" baseline="0" dirty="0">
              <a:latin typeface="Calibri-Bold"/>
            </a:endParaRPr>
          </a:p>
          <a:p>
            <a:pPr algn="l"/>
            <a:r>
              <a:rPr lang="en-IN" sz="2800" b="0" i="0" u="none" strike="noStrike" baseline="0" dirty="0">
                <a:latin typeface="SymbolMT"/>
              </a:rPr>
              <a:t>• </a:t>
            </a:r>
            <a:r>
              <a:rPr lang="en-IN" sz="2800" b="0" i="0" u="none" strike="noStrike" baseline="0" dirty="0">
                <a:latin typeface="Calibri" panose="020F0502020204030204" pitchFamily="34" charset="0"/>
              </a:rPr>
              <a:t>Processor	: Broadcom BCM2711, quad-core Cortex-A72 (ARM v8) 64-bit SoC @ 1.5GHz</a:t>
            </a:r>
          </a:p>
          <a:p>
            <a:pPr algn="l"/>
            <a:r>
              <a:rPr lang="en-US" sz="2800" b="0" i="0" u="none" strike="noStrike" baseline="0" dirty="0">
                <a:latin typeface="SymbolMT"/>
              </a:rPr>
              <a:t>• </a:t>
            </a:r>
            <a:r>
              <a:rPr lang="en-US" sz="2800" b="0" i="0" u="none" strike="noStrike" baseline="0" dirty="0">
                <a:latin typeface="Times New Roman" panose="02020603050405020304" pitchFamily="18" charset="0"/>
              </a:rPr>
              <a:t>Memory	: </a:t>
            </a:r>
            <a:r>
              <a:rPr lang="en-US" sz="2800" dirty="0">
                <a:latin typeface="Times New Roman" panose="02020603050405020304" pitchFamily="18" charset="0"/>
              </a:rPr>
              <a:t>8GB</a:t>
            </a:r>
            <a:endParaRPr lang="en-US" sz="2800" b="0" i="0" u="none" strike="noStrike" baseline="0" dirty="0">
              <a:latin typeface="Times New Roman" panose="02020603050405020304" pitchFamily="18" charset="0"/>
            </a:endParaRPr>
          </a:p>
          <a:p>
            <a:pPr algn="l"/>
            <a:r>
              <a:rPr lang="en-US" sz="2800" b="0" i="0" u="none" strike="noStrike" baseline="0" dirty="0">
                <a:latin typeface="SymbolMT"/>
              </a:rPr>
              <a:t>• </a:t>
            </a:r>
            <a:r>
              <a:rPr lang="en-US" sz="2800" b="0" i="0" u="none" strike="noStrike" baseline="0" dirty="0">
                <a:latin typeface="Times New Roman" panose="02020603050405020304" pitchFamily="18" charset="0"/>
              </a:rPr>
              <a:t>Connectivity	: 2.4 GHz and 5.0 GHz IEEE 802.11b/g/n/ac wireless LAN, Bluetooth 5.0, BLE Gigabit Ethernet 2 × USB 3.0 ports 2 × </a:t>
            </a:r>
            <a:r>
              <a:rPr lang="en-US" sz="2800" dirty="0">
                <a:latin typeface="Times New Roman" panose="02020603050405020304" pitchFamily="18" charset="0"/>
              </a:rPr>
              <a:t>Type c </a:t>
            </a:r>
            <a:r>
              <a:rPr lang="en-US" sz="2800" b="0" i="0" u="none" strike="noStrike" baseline="0" dirty="0">
                <a:latin typeface="Times New Roman" panose="02020603050405020304" pitchFamily="18" charset="0"/>
              </a:rPr>
              <a:t>ports 1.</a:t>
            </a:r>
          </a:p>
          <a:p>
            <a:pPr algn="l"/>
            <a:r>
              <a:rPr lang="en-US" sz="2800" b="0" i="0" u="none" strike="noStrike" baseline="0" dirty="0">
                <a:latin typeface="SymbolMT"/>
              </a:rPr>
              <a:t>• </a:t>
            </a:r>
            <a:r>
              <a:rPr lang="en-US" sz="2800" b="0" i="0" u="none" strike="noStrike" baseline="0" dirty="0">
                <a:latin typeface="Times New Roman" panose="02020603050405020304" pitchFamily="18" charset="0"/>
              </a:rPr>
              <a:t>GPIO: Standard 40-pin GPIO header (fully backwards-compatible with </a:t>
            </a:r>
            <a:r>
              <a:rPr lang="en-IN" sz="2800" b="0" i="0" u="none" strike="noStrike" baseline="0" dirty="0">
                <a:latin typeface="Times New Roman" panose="02020603050405020304" pitchFamily="18" charset="0"/>
              </a:rPr>
              <a:t>previous boards)</a:t>
            </a:r>
          </a:p>
          <a:p>
            <a:pPr algn="l"/>
            <a:r>
              <a:rPr lang="en-US" sz="2800" b="0" i="0" u="none" strike="noStrike" baseline="0" dirty="0">
                <a:latin typeface="SymbolMT"/>
              </a:rPr>
              <a:t>• </a:t>
            </a:r>
            <a:r>
              <a:rPr lang="en-US" sz="2800" b="0" i="0" u="none" strike="noStrike" baseline="0" dirty="0">
                <a:latin typeface="Times New Roman" panose="02020603050405020304" pitchFamily="18" charset="0"/>
              </a:rPr>
              <a:t>Video &amp; sound: 2 × micro HDMI ports (up to 4Kp60 supported) 2-lane MIPI </a:t>
            </a:r>
            <a:r>
              <a:rPr lang="it-IT" sz="2800" b="0" i="0" u="none" strike="noStrike" baseline="0" dirty="0">
                <a:latin typeface="Times New Roman" panose="02020603050405020304" pitchFamily="18" charset="0"/>
              </a:rPr>
              <a:t>DSI display port 2-lane MIPI CSI camera port 4-pole stereo audio and</a:t>
            </a:r>
          </a:p>
          <a:p>
            <a:pPr algn="l"/>
            <a:r>
              <a:rPr lang="en-IN" sz="2800" b="0" i="0" u="none" strike="noStrike" baseline="0" dirty="0">
                <a:latin typeface="Times New Roman" panose="02020603050405020304" pitchFamily="18" charset="0"/>
              </a:rPr>
              <a:t>composite video port Multimedia: H.265 (4Kp60 decode); H.264 (1080p60 decode, 1080p30 encode); OpenGL ES, 3.0 graphics SD card support: Micro</a:t>
            </a:r>
          </a:p>
          <a:p>
            <a:pPr algn="l"/>
            <a:r>
              <a:rPr lang="en-US" sz="2800" b="0" i="0" u="none" strike="noStrike" baseline="0" dirty="0">
                <a:latin typeface="Times New Roman" panose="02020603050405020304" pitchFamily="18" charset="0"/>
              </a:rPr>
              <a:t>SD card slot for loading operating system and data storage Input power: 5V </a:t>
            </a:r>
            <a:r>
              <a:rPr lang="pt-BR" sz="2800" b="0" i="0" u="none" strike="noStrike" baseline="0" dirty="0">
                <a:latin typeface="Times New Roman" panose="02020603050405020304" pitchFamily="18" charset="0"/>
              </a:rPr>
              <a:t>DC via USB-C connector (minimum 3A1 ) 5V DC via GPIO header</a:t>
            </a:r>
          </a:p>
          <a:p>
            <a:pPr algn="l"/>
            <a:r>
              <a:rPr lang="en-US" sz="2800" b="0" i="0" u="none" strike="noStrike" baseline="0" dirty="0">
                <a:latin typeface="Times New Roman" panose="02020603050405020304" pitchFamily="18" charset="0"/>
              </a:rPr>
              <a:t>(minimum 3A1 ) Power over Ethernet (PoE)</a:t>
            </a:r>
            <a:r>
              <a:rPr lang="en-US" sz="2800" b="0" i="0" u="none" strike="noStrike" baseline="0" dirty="0">
                <a:latin typeface="TimesNewRomanPSMT"/>
              </a:rPr>
              <a:t>–</a:t>
            </a:r>
            <a:r>
              <a:rPr lang="en-US" sz="2800" b="0" i="0" u="none" strike="noStrike" baseline="0" dirty="0">
                <a:latin typeface="Times New Roman" panose="02020603050405020304" pitchFamily="18" charset="0"/>
              </a:rPr>
              <a:t>enabled (requires separate PoE </a:t>
            </a:r>
            <a:r>
              <a:rPr lang="en-IN" sz="2800" b="0" i="0" u="none" strike="noStrike" baseline="0" dirty="0">
                <a:latin typeface="Times New Roman" panose="02020603050405020304" pitchFamily="18" charset="0"/>
              </a:rPr>
              <a:t>HAT) Environment: Operating temperature 0</a:t>
            </a:r>
            <a:r>
              <a:rPr lang="en-IN" sz="2800" b="0" i="0" u="none" strike="noStrike" baseline="0" dirty="0">
                <a:latin typeface="TimesNewRomanPSMT"/>
              </a:rPr>
              <a:t>–</a:t>
            </a:r>
            <a:r>
              <a:rPr lang="en-IN" sz="2800" b="0" i="0" u="none" strike="noStrike" baseline="0" dirty="0">
                <a:latin typeface="Times New Roman" panose="02020603050405020304" pitchFamily="18" charset="0"/>
              </a:rPr>
              <a:t>50ºC</a:t>
            </a:r>
            <a:endParaRPr lang="en-IN" sz="2800" dirty="0"/>
          </a:p>
        </p:txBody>
      </p:sp>
    </p:spTree>
    <p:extLst>
      <p:ext uri="{BB962C8B-B14F-4D97-AF65-F5344CB8AC3E}">
        <p14:creationId xmlns:p14="http://schemas.microsoft.com/office/powerpoint/2010/main" val="360611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7F659-6EBB-4ADB-17C6-360325CED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027" y="637035"/>
            <a:ext cx="12192000" cy="7962900"/>
          </a:xfrm>
          <a:prstGeom prst="rect">
            <a:avLst/>
          </a:prstGeom>
        </p:spPr>
      </p:pic>
      <p:sp>
        <p:nvSpPr>
          <p:cNvPr id="4" name="TextBox 3">
            <a:extLst>
              <a:ext uri="{FF2B5EF4-FFF2-40B4-BE49-F238E27FC236}">
                <a16:creationId xmlns:a16="http://schemas.microsoft.com/office/drawing/2014/main" id="{1C175154-7EB4-ADE0-C3CC-D65336DB0C1E}"/>
              </a:ext>
            </a:extLst>
          </p:cNvPr>
          <p:cNvSpPr txBox="1"/>
          <p:nvPr/>
        </p:nvSpPr>
        <p:spPr>
          <a:xfrm>
            <a:off x="505839" y="637035"/>
            <a:ext cx="2918619" cy="646331"/>
          </a:xfrm>
          <a:prstGeom prst="rect">
            <a:avLst/>
          </a:prstGeom>
          <a:noFill/>
        </p:spPr>
        <p:txBody>
          <a:bodyPr wrap="none" rtlCol="0">
            <a:spAutoFit/>
          </a:bodyPr>
          <a:lstStyle/>
          <a:p>
            <a:r>
              <a:rPr lang="en-IN" sz="3600" b="1" dirty="0">
                <a:solidFill>
                  <a:schemeClr val="accent6">
                    <a:lumMod val="75000"/>
                  </a:schemeClr>
                </a:solidFill>
              </a:rPr>
              <a:t>FINAL SYSTEM</a:t>
            </a:r>
          </a:p>
        </p:txBody>
      </p:sp>
      <p:sp>
        <p:nvSpPr>
          <p:cNvPr id="5" name="TextBox 4">
            <a:extLst>
              <a:ext uri="{FF2B5EF4-FFF2-40B4-BE49-F238E27FC236}">
                <a16:creationId xmlns:a16="http://schemas.microsoft.com/office/drawing/2014/main" id="{64A9793F-83B6-41D2-23A2-84E49B4B6C7F}"/>
              </a:ext>
            </a:extLst>
          </p:cNvPr>
          <p:cNvSpPr txBox="1"/>
          <p:nvPr/>
        </p:nvSpPr>
        <p:spPr>
          <a:xfrm>
            <a:off x="6906639" y="2665379"/>
            <a:ext cx="2730553" cy="523220"/>
          </a:xfrm>
          <a:prstGeom prst="rect">
            <a:avLst/>
          </a:prstGeom>
          <a:noFill/>
        </p:spPr>
        <p:txBody>
          <a:bodyPr wrap="square" rtlCol="0">
            <a:spAutoFit/>
          </a:bodyPr>
          <a:lstStyle/>
          <a:p>
            <a:r>
              <a:rPr lang="en-IN" sz="2800" b="1" dirty="0">
                <a:solidFill>
                  <a:schemeClr val="bg1"/>
                </a:solidFill>
              </a:rPr>
              <a:t>SD CARD</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7DFC275-E221-CF54-7151-6E8AF581D32D}"/>
                  </a:ext>
                </a:extLst>
              </p14:cNvPr>
              <p14:cNvContentPartPr/>
              <p14:nvPr/>
            </p14:nvContentPartPr>
            <p14:xfrm>
              <a:off x="8151128" y="3308354"/>
              <a:ext cx="645480" cy="645480"/>
            </p14:xfrm>
          </p:contentPart>
        </mc:Choice>
        <mc:Fallback xmlns="">
          <p:pic>
            <p:nvPicPr>
              <p:cNvPr id="6" name="Ink 5">
                <a:extLst>
                  <a:ext uri="{FF2B5EF4-FFF2-40B4-BE49-F238E27FC236}">
                    <a16:creationId xmlns:a16="http://schemas.microsoft.com/office/drawing/2014/main" id="{47DFC275-E221-CF54-7151-6E8AF581D32D}"/>
                  </a:ext>
                </a:extLst>
              </p:cNvPr>
              <p:cNvPicPr/>
              <p:nvPr/>
            </p:nvPicPr>
            <p:blipFill>
              <a:blip r:embed="rId4"/>
              <a:stretch>
                <a:fillRect/>
              </a:stretch>
            </p:blipFill>
            <p:spPr>
              <a:xfrm>
                <a:off x="8142488" y="3299354"/>
                <a:ext cx="663120" cy="663120"/>
              </a:xfrm>
              <a:prstGeom prst="rect">
                <a:avLst/>
              </a:prstGeom>
            </p:spPr>
          </p:pic>
        </mc:Fallback>
      </mc:AlternateContent>
      <p:sp>
        <p:nvSpPr>
          <p:cNvPr id="11" name="TextBox 10">
            <a:extLst>
              <a:ext uri="{FF2B5EF4-FFF2-40B4-BE49-F238E27FC236}">
                <a16:creationId xmlns:a16="http://schemas.microsoft.com/office/drawing/2014/main" id="{0747A0DF-5291-45EB-524A-BD0A605D2B17}"/>
              </a:ext>
            </a:extLst>
          </p:cNvPr>
          <p:cNvSpPr txBox="1"/>
          <p:nvPr/>
        </p:nvSpPr>
        <p:spPr>
          <a:xfrm>
            <a:off x="6523167" y="6757660"/>
            <a:ext cx="2489143" cy="523220"/>
          </a:xfrm>
          <a:prstGeom prst="rect">
            <a:avLst/>
          </a:prstGeom>
          <a:noFill/>
        </p:spPr>
        <p:txBody>
          <a:bodyPr wrap="none" rtlCol="0">
            <a:spAutoFit/>
          </a:bodyPr>
          <a:lstStyle/>
          <a:p>
            <a:r>
              <a:rPr lang="en-IN" sz="2800" b="1" dirty="0">
                <a:solidFill>
                  <a:schemeClr val="bg1"/>
                </a:solidFill>
              </a:rPr>
              <a:t>POWER SUPPLY</a:t>
            </a:r>
          </a:p>
        </p:txBody>
      </p:sp>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0E275DD0-4322-C201-09F6-828AAD3A6839}"/>
                  </a:ext>
                </a:extLst>
              </p14:cNvPr>
              <p14:cNvContentPartPr/>
              <p14:nvPr/>
            </p14:nvContentPartPr>
            <p14:xfrm>
              <a:off x="5790990" y="-1999950"/>
              <a:ext cx="360" cy="360"/>
            </p14:xfrm>
          </p:contentPart>
        </mc:Choice>
        <mc:Fallback xmlns="">
          <p:pic>
            <p:nvPicPr>
              <p:cNvPr id="13" name="Ink 12">
                <a:extLst>
                  <a:ext uri="{FF2B5EF4-FFF2-40B4-BE49-F238E27FC236}">
                    <a16:creationId xmlns:a16="http://schemas.microsoft.com/office/drawing/2014/main" id="{0E275DD0-4322-C201-09F6-828AAD3A6839}"/>
                  </a:ext>
                </a:extLst>
              </p:cNvPr>
              <p:cNvPicPr/>
              <p:nvPr/>
            </p:nvPicPr>
            <p:blipFill>
              <a:blip r:embed="rId6"/>
              <a:stretch>
                <a:fillRect/>
              </a:stretch>
            </p:blipFill>
            <p:spPr>
              <a:xfrm>
                <a:off x="5781990" y="-2008590"/>
                <a:ext cx="18000" cy="18000"/>
              </a:xfrm>
              <a:prstGeom prst="rect">
                <a:avLst/>
              </a:prstGeom>
            </p:spPr>
          </p:pic>
        </mc:Fallback>
      </mc:AlternateContent>
      <p:sp>
        <p:nvSpPr>
          <p:cNvPr id="14" name="TextBox 13">
            <a:extLst>
              <a:ext uri="{FF2B5EF4-FFF2-40B4-BE49-F238E27FC236}">
                <a16:creationId xmlns:a16="http://schemas.microsoft.com/office/drawing/2014/main" id="{6FC99911-0685-F313-7836-4CA0BD27F889}"/>
              </a:ext>
            </a:extLst>
          </p:cNvPr>
          <p:cNvSpPr txBox="1"/>
          <p:nvPr/>
        </p:nvSpPr>
        <p:spPr>
          <a:xfrm>
            <a:off x="11601450" y="6496050"/>
            <a:ext cx="1614224" cy="523220"/>
          </a:xfrm>
          <a:prstGeom prst="rect">
            <a:avLst/>
          </a:prstGeom>
          <a:noFill/>
        </p:spPr>
        <p:txBody>
          <a:bodyPr wrap="none" rtlCol="0">
            <a:spAutoFit/>
          </a:bodyPr>
          <a:lstStyle/>
          <a:p>
            <a:r>
              <a:rPr lang="en-IN" sz="2800" b="1" dirty="0">
                <a:solidFill>
                  <a:schemeClr val="bg1"/>
                </a:solidFill>
              </a:rPr>
              <a:t>CSI PORT </a:t>
            </a:r>
          </a:p>
        </p:txBody>
      </p:sp>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EE851361-97F1-B476-6CAE-550CCB4D9412}"/>
                  </a:ext>
                </a:extLst>
              </p14:cNvPr>
              <p14:cNvContentPartPr/>
              <p14:nvPr/>
            </p14:nvContentPartPr>
            <p14:xfrm>
              <a:off x="12344430" y="5678130"/>
              <a:ext cx="360" cy="817560"/>
            </p14:xfrm>
          </p:contentPart>
        </mc:Choice>
        <mc:Fallback xmlns="">
          <p:pic>
            <p:nvPicPr>
              <p:cNvPr id="17" name="Ink 16">
                <a:extLst>
                  <a:ext uri="{FF2B5EF4-FFF2-40B4-BE49-F238E27FC236}">
                    <a16:creationId xmlns:a16="http://schemas.microsoft.com/office/drawing/2014/main" id="{EE851361-97F1-B476-6CAE-550CCB4D9412}"/>
                  </a:ext>
                </a:extLst>
              </p:cNvPr>
              <p:cNvPicPr/>
              <p:nvPr/>
            </p:nvPicPr>
            <p:blipFill>
              <a:blip r:embed="rId8"/>
              <a:stretch>
                <a:fillRect/>
              </a:stretch>
            </p:blipFill>
            <p:spPr>
              <a:xfrm>
                <a:off x="12335430" y="5669490"/>
                <a:ext cx="18000" cy="835200"/>
              </a:xfrm>
              <a:prstGeom prst="rect">
                <a:avLst/>
              </a:prstGeom>
            </p:spPr>
          </p:pic>
        </mc:Fallback>
      </mc:AlternateContent>
      <p:sp>
        <p:nvSpPr>
          <p:cNvPr id="18" name="TextBox 17">
            <a:extLst>
              <a:ext uri="{FF2B5EF4-FFF2-40B4-BE49-F238E27FC236}">
                <a16:creationId xmlns:a16="http://schemas.microsoft.com/office/drawing/2014/main" id="{C66FCBC4-EE87-D109-C58D-A04A255740F3}"/>
              </a:ext>
            </a:extLst>
          </p:cNvPr>
          <p:cNvSpPr txBox="1"/>
          <p:nvPr/>
        </p:nvSpPr>
        <p:spPr>
          <a:xfrm>
            <a:off x="10404892" y="7019270"/>
            <a:ext cx="3879075" cy="523220"/>
          </a:xfrm>
          <a:prstGeom prst="rect">
            <a:avLst/>
          </a:prstGeom>
          <a:noFill/>
        </p:spPr>
        <p:txBody>
          <a:bodyPr wrap="none" rtlCol="0">
            <a:spAutoFit/>
          </a:bodyPr>
          <a:lstStyle/>
          <a:p>
            <a:r>
              <a:rPr lang="en-IN" sz="2800" b="1" dirty="0">
                <a:solidFill>
                  <a:schemeClr val="bg1"/>
                </a:solidFill>
              </a:rPr>
              <a:t>(Camera Serial Interface)</a:t>
            </a:r>
          </a:p>
        </p:txBody>
      </p:sp>
    </p:spTree>
    <p:extLst>
      <p:ext uri="{BB962C8B-B14F-4D97-AF65-F5344CB8AC3E}">
        <p14:creationId xmlns:p14="http://schemas.microsoft.com/office/powerpoint/2010/main" val="201890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72577E-165E-845F-519D-D1B81740073D}"/>
              </a:ext>
            </a:extLst>
          </p:cNvPr>
          <p:cNvSpPr txBox="1"/>
          <p:nvPr/>
        </p:nvSpPr>
        <p:spPr>
          <a:xfrm>
            <a:off x="723900" y="577334"/>
            <a:ext cx="8686800" cy="707886"/>
          </a:xfrm>
          <a:prstGeom prst="rect">
            <a:avLst/>
          </a:prstGeom>
          <a:noFill/>
        </p:spPr>
        <p:txBody>
          <a:bodyPr wrap="square">
            <a:spAutoFit/>
          </a:bodyPr>
          <a:lstStyle/>
          <a:p>
            <a:r>
              <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RESULT</a:t>
            </a:r>
            <a:r>
              <a:rPr lang="en-US" sz="4000"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a:t>
            </a:r>
            <a:endParaRPr lang="en-IN" sz="4000" dirty="0"/>
          </a:p>
        </p:txBody>
      </p:sp>
      <p:sp>
        <p:nvSpPr>
          <p:cNvPr id="6" name="TextBox 5">
            <a:extLst>
              <a:ext uri="{FF2B5EF4-FFF2-40B4-BE49-F238E27FC236}">
                <a16:creationId xmlns:a16="http://schemas.microsoft.com/office/drawing/2014/main" id="{423BAE79-0D28-169A-D942-C512F1030B91}"/>
              </a:ext>
            </a:extLst>
          </p:cNvPr>
          <p:cNvSpPr txBox="1"/>
          <p:nvPr/>
        </p:nvSpPr>
        <p:spPr>
          <a:xfrm>
            <a:off x="895350" y="7222120"/>
            <a:ext cx="7486650" cy="954107"/>
          </a:xfrm>
          <a:prstGeom prst="rect">
            <a:avLst/>
          </a:prstGeom>
          <a:noFill/>
        </p:spPr>
        <p:txBody>
          <a:bodyPr wrap="square" rtlCol="0">
            <a:spAutoFit/>
          </a:bodyPr>
          <a:lstStyle/>
          <a:p>
            <a:r>
              <a:rPr lang="en-IN" sz="2800" dirty="0"/>
              <a:t>First  picture is the snapshot of live streaming before person detection .</a:t>
            </a:r>
          </a:p>
        </p:txBody>
      </p:sp>
      <p:sp>
        <p:nvSpPr>
          <p:cNvPr id="9" name="TextBox 8">
            <a:extLst>
              <a:ext uri="{FF2B5EF4-FFF2-40B4-BE49-F238E27FC236}">
                <a16:creationId xmlns:a16="http://schemas.microsoft.com/office/drawing/2014/main" id="{29517FCA-0179-2EA7-F904-681328CBFEB5}"/>
              </a:ext>
            </a:extLst>
          </p:cNvPr>
          <p:cNvSpPr txBox="1"/>
          <p:nvPr/>
        </p:nvSpPr>
        <p:spPr>
          <a:xfrm>
            <a:off x="8686800" y="7052843"/>
            <a:ext cx="8515350" cy="1815882"/>
          </a:xfrm>
          <a:prstGeom prst="rect">
            <a:avLst/>
          </a:prstGeom>
          <a:noFill/>
        </p:spPr>
        <p:txBody>
          <a:bodyPr wrap="square" rtlCol="0">
            <a:spAutoFit/>
          </a:bodyPr>
          <a:lstStyle/>
          <a:p>
            <a:r>
              <a:rPr lang="en-IN" sz="2800" dirty="0"/>
              <a:t>Second picture is the snapshot after person detection in which we can see the bounding boxes are created around the face  of person with class denoting “Person ” as we set the Tensor flow </a:t>
            </a:r>
            <a:r>
              <a:rPr lang="en-IN" sz="2800" dirty="0" err="1"/>
              <a:t>api</a:t>
            </a:r>
            <a:r>
              <a:rPr lang="en-IN" sz="2800" dirty="0"/>
              <a:t> to detect only humans.</a:t>
            </a:r>
          </a:p>
        </p:txBody>
      </p:sp>
      <p:pic>
        <p:nvPicPr>
          <p:cNvPr id="4" name="Picture 3">
            <a:extLst>
              <a:ext uri="{FF2B5EF4-FFF2-40B4-BE49-F238E27FC236}">
                <a16:creationId xmlns:a16="http://schemas.microsoft.com/office/drawing/2014/main" id="{ACC65792-F37D-0626-641E-E9D8584AA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814" y="1285220"/>
            <a:ext cx="5806017" cy="5567740"/>
          </a:xfrm>
          <a:prstGeom prst="rect">
            <a:avLst/>
          </a:prstGeom>
        </p:spPr>
      </p:pic>
      <p:pic>
        <p:nvPicPr>
          <p:cNvPr id="10" name="Picture 9">
            <a:extLst>
              <a:ext uri="{FF2B5EF4-FFF2-40B4-BE49-F238E27FC236}">
                <a16:creationId xmlns:a16="http://schemas.microsoft.com/office/drawing/2014/main" id="{1D510C4D-3494-E202-D5CF-5FDE4D88E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4479" y="1496310"/>
            <a:ext cx="6877727" cy="5145559"/>
          </a:xfrm>
          <a:prstGeom prst="rect">
            <a:avLst/>
          </a:prstGeom>
        </p:spPr>
      </p:pic>
    </p:spTree>
    <p:extLst>
      <p:ext uri="{BB962C8B-B14F-4D97-AF65-F5344CB8AC3E}">
        <p14:creationId xmlns:p14="http://schemas.microsoft.com/office/powerpoint/2010/main" val="406399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99BE93-FC24-BE0B-34E3-63D9969D4353}"/>
              </a:ext>
            </a:extLst>
          </p:cNvPr>
          <p:cNvPicPr>
            <a:picLocks noChangeAspect="1"/>
          </p:cNvPicPr>
          <p:nvPr/>
        </p:nvPicPr>
        <p:blipFill>
          <a:blip r:embed="rId2"/>
          <a:stretch>
            <a:fillRect/>
          </a:stretch>
        </p:blipFill>
        <p:spPr>
          <a:xfrm>
            <a:off x="3124199" y="228600"/>
            <a:ext cx="11934495" cy="5976756"/>
          </a:xfrm>
          <a:prstGeom prst="rect">
            <a:avLst/>
          </a:prstGeom>
        </p:spPr>
      </p:pic>
      <p:sp>
        <p:nvSpPr>
          <p:cNvPr id="4" name="TextBox 3">
            <a:extLst>
              <a:ext uri="{FF2B5EF4-FFF2-40B4-BE49-F238E27FC236}">
                <a16:creationId xmlns:a16="http://schemas.microsoft.com/office/drawing/2014/main" id="{1188B67F-9881-5167-7133-8993CC725353}"/>
              </a:ext>
            </a:extLst>
          </p:cNvPr>
          <p:cNvSpPr txBox="1"/>
          <p:nvPr/>
        </p:nvSpPr>
        <p:spPr>
          <a:xfrm>
            <a:off x="1333499" y="6610458"/>
            <a:ext cx="15316201" cy="1477328"/>
          </a:xfrm>
          <a:prstGeom prst="rect">
            <a:avLst/>
          </a:prstGeom>
          <a:noFill/>
        </p:spPr>
        <p:txBody>
          <a:bodyPr wrap="square" rtlCol="0">
            <a:spAutoFit/>
          </a:bodyPr>
          <a:lstStyle/>
          <a:p>
            <a:pPr algn="l"/>
            <a:r>
              <a:rPr lang="en-US" sz="3000" b="0" i="0" u="none" strike="noStrike" baseline="0" dirty="0">
                <a:latin typeface="Times New Roman" panose="02020603050405020304" pitchFamily="18" charset="0"/>
              </a:rPr>
              <a:t>Figure shows the email notification received from the system once person is detected. Mail feature is working as expected. Along with image instance of video is also sent which contains positive classification.</a:t>
            </a:r>
            <a:endParaRPr lang="en-IN" sz="3000" dirty="0"/>
          </a:p>
        </p:txBody>
      </p:sp>
    </p:spTree>
    <p:extLst>
      <p:ext uri="{BB962C8B-B14F-4D97-AF65-F5344CB8AC3E}">
        <p14:creationId xmlns:p14="http://schemas.microsoft.com/office/powerpoint/2010/main" val="276822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908FE5-1F7E-F684-E4B8-2351EBE0BB56}"/>
              </a:ext>
            </a:extLst>
          </p:cNvPr>
          <p:cNvPicPr>
            <a:picLocks noChangeAspect="1"/>
          </p:cNvPicPr>
          <p:nvPr/>
        </p:nvPicPr>
        <p:blipFill>
          <a:blip r:embed="rId2"/>
          <a:stretch>
            <a:fillRect/>
          </a:stretch>
        </p:blipFill>
        <p:spPr>
          <a:xfrm>
            <a:off x="1254164" y="805682"/>
            <a:ext cx="4689435" cy="7532635"/>
          </a:xfrm>
          <a:prstGeom prst="rect">
            <a:avLst/>
          </a:prstGeom>
        </p:spPr>
      </p:pic>
      <p:sp>
        <p:nvSpPr>
          <p:cNvPr id="4" name="TextBox 3">
            <a:extLst>
              <a:ext uri="{FF2B5EF4-FFF2-40B4-BE49-F238E27FC236}">
                <a16:creationId xmlns:a16="http://schemas.microsoft.com/office/drawing/2014/main" id="{4169836B-AA77-FC22-10B1-88D93001C4A9}"/>
              </a:ext>
            </a:extLst>
          </p:cNvPr>
          <p:cNvSpPr txBox="1"/>
          <p:nvPr/>
        </p:nvSpPr>
        <p:spPr>
          <a:xfrm>
            <a:off x="7010400" y="3409950"/>
            <a:ext cx="9643826" cy="1815882"/>
          </a:xfrm>
          <a:prstGeom prst="rect">
            <a:avLst/>
          </a:prstGeom>
          <a:noFill/>
        </p:spPr>
        <p:txBody>
          <a:bodyPr wrap="square" rtlCol="0">
            <a:spAutoFit/>
          </a:bodyPr>
          <a:lstStyle/>
          <a:p>
            <a:pPr marL="457200" indent="-457200" algn="l">
              <a:buFont typeface="Wingdings" panose="05000000000000000000" pitchFamily="2" charset="2"/>
              <a:buChar char="§"/>
            </a:pPr>
            <a:r>
              <a:rPr lang="en-US" sz="2800" b="0" i="0" u="none" strike="noStrike" baseline="0" dirty="0"/>
              <a:t>Also once presence of human is detected call is triggered with the help of twilio api .</a:t>
            </a:r>
          </a:p>
          <a:p>
            <a:pPr marL="457200" indent="-457200" algn="l">
              <a:buFont typeface="Wingdings" panose="05000000000000000000" pitchFamily="2" charset="2"/>
              <a:buChar char="§"/>
            </a:pPr>
            <a:r>
              <a:rPr lang="en-US" sz="2800" b="0" i="0" u="none" strike="noStrike" baseline="0" dirty="0"/>
              <a:t>Fig shows the call generated by system once the presence of human is detected.</a:t>
            </a:r>
            <a:endParaRPr lang="en-IN" sz="2800" dirty="0"/>
          </a:p>
        </p:txBody>
      </p:sp>
    </p:spTree>
    <p:extLst>
      <p:ext uri="{BB962C8B-B14F-4D97-AF65-F5344CB8AC3E}">
        <p14:creationId xmlns:p14="http://schemas.microsoft.com/office/powerpoint/2010/main" val="274380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51B217-30CF-7054-DB93-99F70E5A13FF}"/>
              </a:ext>
            </a:extLst>
          </p:cNvPr>
          <p:cNvSpPr txBox="1"/>
          <p:nvPr/>
        </p:nvSpPr>
        <p:spPr>
          <a:xfrm>
            <a:off x="739036" y="2923256"/>
            <a:ext cx="8086768" cy="1815882"/>
          </a:xfrm>
          <a:prstGeom prst="rect">
            <a:avLst/>
          </a:prstGeom>
          <a:noFill/>
        </p:spPr>
        <p:txBody>
          <a:bodyPr wrap="square" rtlCol="0">
            <a:spAutoFit/>
          </a:bodyPr>
          <a:lstStyle/>
          <a:p>
            <a:pPr algn="l"/>
            <a:endParaRPr lang="en-US" sz="2800" b="0" i="0" u="none" strike="noStrike" baseline="0" dirty="0"/>
          </a:p>
          <a:p>
            <a:pPr algn="l"/>
            <a:r>
              <a:rPr lang="en-US" sz="2800" b="0" i="0" u="none" strike="noStrike" baseline="0" dirty="0"/>
              <a:t>Fig shows the video and photo received with the help of telegram which as another</a:t>
            </a:r>
          </a:p>
          <a:p>
            <a:pPr algn="l"/>
            <a:r>
              <a:rPr lang="en-IN" sz="2800" b="0" i="0" u="none" strike="noStrike" baseline="0" dirty="0"/>
              <a:t>approach of this project.</a:t>
            </a:r>
            <a:endParaRPr lang="en-IN" sz="2800" dirty="0"/>
          </a:p>
        </p:txBody>
      </p:sp>
      <p:pic>
        <p:nvPicPr>
          <p:cNvPr id="4" name="Picture 3">
            <a:extLst>
              <a:ext uri="{FF2B5EF4-FFF2-40B4-BE49-F238E27FC236}">
                <a16:creationId xmlns:a16="http://schemas.microsoft.com/office/drawing/2014/main" id="{89D3F914-D4A7-8430-BF86-77C1E68B1F1E}"/>
              </a:ext>
            </a:extLst>
          </p:cNvPr>
          <p:cNvPicPr>
            <a:picLocks noChangeAspect="1"/>
          </p:cNvPicPr>
          <p:nvPr/>
        </p:nvPicPr>
        <p:blipFill>
          <a:blip r:embed="rId2"/>
          <a:stretch>
            <a:fillRect/>
          </a:stretch>
        </p:blipFill>
        <p:spPr>
          <a:xfrm>
            <a:off x="9238102" y="399093"/>
            <a:ext cx="7396462" cy="8199872"/>
          </a:xfrm>
          <a:prstGeom prst="rect">
            <a:avLst/>
          </a:prstGeom>
        </p:spPr>
      </p:pic>
    </p:spTree>
    <p:extLst>
      <p:ext uri="{BB962C8B-B14F-4D97-AF65-F5344CB8AC3E}">
        <p14:creationId xmlns:p14="http://schemas.microsoft.com/office/powerpoint/2010/main" val="320233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6C7E-1A5B-4F3A-8B37-6DF53CE5F7DB}"/>
              </a:ext>
            </a:extLst>
          </p:cNvPr>
          <p:cNvSpPr>
            <a:spLocks noGrp="1"/>
          </p:cNvSpPr>
          <p:nvPr>
            <p:ph type="title"/>
          </p:nvPr>
        </p:nvSpPr>
        <p:spPr>
          <a:xfrm>
            <a:off x="1626520" y="84475"/>
            <a:ext cx="14116045" cy="1971431"/>
          </a:xfrm>
        </p:spPr>
        <p:txBody>
          <a:bodyPr>
            <a:normAutofit/>
            <a:scene3d>
              <a:camera prst="orthographicFront"/>
              <a:lightRig rig="glow" dir="tl">
                <a:rot lat="0" lon="0" rev="5400000"/>
              </a:lightRig>
            </a:scene3d>
            <a:sp3d extrusionH="57150" contourW="12700">
              <a:bevelT w="25400" h="25400"/>
              <a:contourClr>
                <a:schemeClr val="accent6">
                  <a:shade val="73000"/>
                </a:schemeClr>
              </a:contourClr>
            </a:sp3d>
          </a:bodyPr>
          <a:lstStyle/>
          <a:p>
            <a:r>
              <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APPLICATIONS</a:t>
            </a:r>
            <a:endPar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a:extLst>
              <a:ext uri="{FF2B5EF4-FFF2-40B4-BE49-F238E27FC236}">
                <a16:creationId xmlns:a16="http://schemas.microsoft.com/office/drawing/2014/main" id="{A0FC7E55-5928-4EAC-B6DB-25A88215510B}"/>
              </a:ext>
            </a:extLst>
          </p:cNvPr>
          <p:cNvSpPr>
            <a:spLocks noGrp="1"/>
          </p:cNvSpPr>
          <p:nvPr>
            <p:ph idx="1"/>
          </p:nvPr>
        </p:nvSpPr>
        <p:spPr>
          <a:xfrm>
            <a:off x="1626517" y="1874955"/>
            <a:ext cx="14116048" cy="6672697"/>
          </a:xfrm>
        </p:spPr>
        <p:txBody>
          <a:bodyPr>
            <a:noAutofit/>
          </a:bodyPr>
          <a:lstStyle/>
          <a:p>
            <a:pPr marL="0" marR="931150" indent="0" algn="just">
              <a:lnSpc>
                <a:spcPct val="103000"/>
              </a:lnSpc>
              <a:spcAft>
                <a:spcPts val="25"/>
              </a:spcAft>
              <a:buNone/>
            </a:pPr>
            <a:endParaRPr lang="en-IN" sz="2400" dirty="0">
              <a:latin typeface="Times New Roman" panose="02020603050405020304" pitchFamily="18" charset="0"/>
              <a:ea typeface="Times New Roman" panose="02020603050405020304" pitchFamily="18" charset="0"/>
            </a:endParaRPr>
          </a:p>
          <a:p>
            <a:pPr marR="931150" algn="just">
              <a:lnSpc>
                <a:spcPct val="103000"/>
              </a:lnSpc>
              <a:spcAft>
                <a:spcPts val="25"/>
              </a:spcAft>
              <a:buFont typeface="Wingdings" panose="05000000000000000000" pitchFamily="2" charset="2"/>
              <a:buChar char="§"/>
            </a:pPr>
            <a:r>
              <a:rPr lang="en-IN" sz="2400" b="1" dirty="0">
                <a:latin typeface="Times New Roman" panose="02020603050405020304" pitchFamily="18" charset="0"/>
                <a:ea typeface="Times New Roman" panose="02020603050405020304" pitchFamily="18" charset="0"/>
              </a:rPr>
              <a:t>Restricted Areas: </a:t>
            </a:r>
            <a:r>
              <a:rPr lang="en-IN" sz="2400" dirty="0">
                <a:latin typeface="Times New Roman" panose="02020603050405020304" pitchFamily="18" charset="0"/>
                <a:ea typeface="Times New Roman" panose="02020603050405020304" pitchFamily="18" charset="0"/>
              </a:rPr>
              <a:t>There are some places such as goverment properties or military areas where no one can enter without permission.In such places this system can be implemented ensuring that no one allowed if intruder peresence detected security authorities get notified with footage.  </a:t>
            </a:r>
          </a:p>
          <a:p>
            <a:pPr marR="931150" algn="just">
              <a:lnSpc>
                <a:spcPct val="103000"/>
              </a:lnSpc>
              <a:spcAft>
                <a:spcPts val="25"/>
              </a:spcAft>
              <a:buFont typeface="Wingdings" panose="05000000000000000000" pitchFamily="2" charset="2"/>
              <a:buChar char="§"/>
            </a:pPr>
            <a:endParaRPr lang="en-IN" sz="2400" dirty="0">
              <a:latin typeface="Times New Roman" panose="02020603050405020304" pitchFamily="18" charset="0"/>
              <a:ea typeface="Times New Roman" panose="02020603050405020304" pitchFamily="18" charset="0"/>
            </a:endParaRPr>
          </a:p>
          <a:p>
            <a:pPr marR="931150" algn="just">
              <a:lnSpc>
                <a:spcPct val="103000"/>
              </a:lnSpc>
              <a:spcAft>
                <a:spcPts val="1146"/>
              </a:spcAft>
              <a:buFont typeface="Wingdings" panose="05000000000000000000" pitchFamily="2" charset="2"/>
              <a:buChar char="§"/>
            </a:pPr>
            <a:r>
              <a:rPr lang="en-IN" sz="2400" b="1" dirty="0">
                <a:latin typeface="Times New Roman" panose="02020603050405020304" pitchFamily="18" charset="0"/>
                <a:ea typeface="Times New Roman" panose="02020603050405020304" pitchFamily="18" charset="0"/>
              </a:rPr>
              <a:t>Private Sector: </a:t>
            </a:r>
            <a:r>
              <a:rPr lang="en-IN" sz="2400" dirty="0">
                <a:latin typeface="Times New Roman" panose="02020603050405020304" pitchFamily="18" charset="0"/>
                <a:ea typeface="Times New Roman" panose="02020603050405020304" pitchFamily="18" charset="0"/>
              </a:rPr>
              <a:t>Private sector does not hold back when it comes to installing the cameras in the work environment mainly to avert unethical practices or the department where confidential files are kept. </a:t>
            </a:r>
          </a:p>
          <a:p>
            <a:pPr marR="931150" algn="just">
              <a:lnSpc>
                <a:spcPct val="103000"/>
              </a:lnSpc>
              <a:spcAft>
                <a:spcPts val="1146"/>
              </a:spcAft>
              <a:buFont typeface="Wingdings" panose="05000000000000000000" pitchFamily="2" charset="2"/>
              <a:buChar char="§"/>
            </a:pPr>
            <a:r>
              <a:rPr lang="en-IN" sz="2400" b="1" dirty="0">
                <a:latin typeface="Times New Roman" panose="02020603050405020304" pitchFamily="18" charset="0"/>
                <a:ea typeface="Times New Roman" panose="02020603050405020304" pitchFamily="18" charset="0"/>
              </a:rPr>
              <a:t>Banking Sectors: </a:t>
            </a:r>
            <a:r>
              <a:rPr lang="en-IN" sz="2400" dirty="0">
                <a:latin typeface="Times New Roman" panose="02020603050405020304" pitchFamily="18" charset="0"/>
                <a:ea typeface="Times New Roman" panose="02020603050405020304" pitchFamily="18" charset="0"/>
              </a:rPr>
              <a:t>Banking</a:t>
            </a:r>
            <a:r>
              <a:rPr lang="en-IN" sz="2400" b="1" dirty="0">
                <a:latin typeface="Times New Roman" panose="02020603050405020304" pitchFamily="18" charset="0"/>
                <a:ea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rPr>
              <a:t>sectors such as locker rooms. Where only authorized person are allowed. </a:t>
            </a:r>
          </a:p>
          <a:p>
            <a:pPr marR="931150" algn="just">
              <a:lnSpc>
                <a:spcPct val="103000"/>
              </a:lnSpc>
              <a:spcAft>
                <a:spcPts val="1160"/>
              </a:spcAft>
              <a:buFont typeface="Wingdings" panose="05000000000000000000" pitchFamily="2" charset="2"/>
              <a:buChar char="§"/>
            </a:pPr>
            <a:r>
              <a:rPr lang="en-IN" sz="2400" b="1" dirty="0">
                <a:latin typeface="Times New Roman" panose="02020603050405020304" pitchFamily="18" charset="0"/>
                <a:ea typeface="Times New Roman" panose="02020603050405020304" pitchFamily="18" charset="0"/>
              </a:rPr>
              <a:t>Retails Shops: </a:t>
            </a:r>
            <a:r>
              <a:rPr lang="en-IN" sz="2400" dirty="0">
                <a:latin typeface="Times New Roman" panose="02020603050405020304" pitchFamily="18" charset="0"/>
                <a:ea typeface="Times New Roman" panose="02020603050405020304" pitchFamily="18" charset="0"/>
              </a:rPr>
              <a:t>There are chances of break-ins in shops such as jewellery shops, mobile shops etc and the chances of break-ins mostly at night. In such cases intruder get detected instantly and owner get notified with footage instantly. </a:t>
            </a:r>
          </a:p>
          <a:p>
            <a:pPr>
              <a:buFont typeface="Wingdings" panose="05000000000000000000" pitchFamily="2" charset="2"/>
              <a:buChar char="§"/>
            </a:pPr>
            <a:endParaRPr lang="en-IN" sz="1900" dirty="0">
              <a:solidFill>
                <a:schemeClr val="tx2">
                  <a:lumMod val="60000"/>
                  <a:lumOff val="40000"/>
                </a:schemeClr>
              </a:solidFill>
            </a:endParaRPr>
          </a:p>
        </p:txBody>
      </p:sp>
    </p:spTree>
    <p:extLst>
      <p:ext uri="{BB962C8B-B14F-4D97-AF65-F5344CB8AC3E}">
        <p14:creationId xmlns:p14="http://schemas.microsoft.com/office/powerpoint/2010/main" val="359863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8F1F-A9A1-43D2-A224-8CBD69E6E316}"/>
              </a:ext>
            </a:extLst>
          </p:cNvPr>
          <p:cNvSpPr>
            <a:spLocks noGrp="1"/>
          </p:cNvSpPr>
          <p:nvPr>
            <p:ph type="title"/>
          </p:nvPr>
        </p:nvSpPr>
        <p:spPr>
          <a:xfrm>
            <a:off x="1626520" y="851786"/>
            <a:ext cx="14116045" cy="1971431"/>
          </a:xfrm>
        </p:spPr>
        <p:txBody>
          <a:bodyPr>
            <a:normAutofit/>
            <a:scene3d>
              <a:camera prst="orthographicFront"/>
              <a:lightRig rig="glow" dir="tl">
                <a:rot lat="0" lon="0" rev="5400000"/>
              </a:lightRig>
            </a:scene3d>
            <a:sp3d extrusionH="57150" contourW="12700">
              <a:bevelT w="25400" h="25400"/>
              <a:contourClr>
                <a:schemeClr val="accent6">
                  <a:shade val="73000"/>
                </a:schemeClr>
              </a:contourClr>
            </a:sp3d>
          </a:bodyPr>
          <a:lstStyle/>
          <a:p>
            <a:r>
              <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CONCLUSION</a:t>
            </a:r>
            <a:endPar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a:extLst>
              <a:ext uri="{FF2B5EF4-FFF2-40B4-BE49-F238E27FC236}">
                <a16:creationId xmlns:a16="http://schemas.microsoft.com/office/drawing/2014/main" id="{E241DA17-D83D-4A9B-96C4-22F6BD967132}"/>
              </a:ext>
            </a:extLst>
          </p:cNvPr>
          <p:cNvSpPr>
            <a:spLocks noGrp="1"/>
          </p:cNvSpPr>
          <p:nvPr>
            <p:ph idx="1"/>
          </p:nvPr>
        </p:nvSpPr>
        <p:spPr/>
        <p:txBody>
          <a:bodyPr>
            <a:normAutofit/>
          </a:bodyPr>
          <a:lstStyle/>
          <a:p>
            <a:r>
              <a:rPr lang="en-IN" sz="2800" dirty="0">
                <a:latin typeface="Times New Roman" panose="02020603050405020304" pitchFamily="18" charset="0"/>
                <a:ea typeface="Times New Roman" panose="02020603050405020304" pitchFamily="18" charset="0"/>
              </a:rPr>
              <a:t>This proposed system aims at enhancing the safety of property and security from intruders/burglars  with the help camera integrated with </a:t>
            </a:r>
            <a:r>
              <a:rPr lang="en-IN" sz="2800" dirty="0">
                <a:ea typeface="Times New Roman" panose="02020603050405020304" pitchFamily="18" charset="0"/>
              </a:rPr>
              <a:t>Raspberry pi 4</a:t>
            </a:r>
            <a:r>
              <a:rPr lang="en-IN" sz="2800" dirty="0">
                <a:latin typeface="Times New Roman" panose="02020603050405020304" pitchFamily="18" charset="0"/>
                <a:ea typeface="Times New Roman" panose="02020603050405020304" pitchFamily="18" charset="0"/>
              </a:rPr>
              <a:t>.</a:t>
            </a:r>
          </a:p>
          <a:p>
            <a:r>
              <a:rPr lang="en-IN" sz="2800" dirty="0">
                <a:latin typeface="Times New Roman" panose="02020603050405020304" pitchFamily="18" charset="0"/>
                <a:ea typeface="Times New Roman" panose="02020603050405020304" pitchFamily="18" charset="0"/>
              </a:rPr>
              <a:t>we have successfully tested the system in different places and conditions as the camera module is prototype it can captures </a:t>
            </a:r>
            <a:r>
              <a:rPr lang="en-IN" sz="2800" dirty="0" err="1">
                <a:latin typeface="Times New Roman" panose="02020603050405020304" pitchFamily="18" charset="0"/>
                <a:ea typeface="Times New Roman" panose="02020603050405020304" pitchFamily="18" charset="0"/>
              </a:rPr>
              <a:t>upto</a:t>
            </a:r>
            <a:r>
              <a:rPr lang="en-IN" sz="2800" dirty="0">
                <a:latin typeface="Times New Roman" panose="02020603050405020304" pitchFamily="18" charset="0"/>
                <a:ea typeface="Times New Roman" panose="02020603050405020304" pitchFamily="18" charset="0"/>
              </a:rPr>
              <a:t> few meters only .</a:t>
            </a:r>
          </a:p>
        </p:txBody>
      </p:sp>
    </p:spTree>
    <p:extLst>
      <p:ext uri="{BB962C8B-B14F-4D97-AF65-F5344CB8AC3E}">
        <p14:creationId xmlns:p14="http://schemas.microsoft.com/office/powerpoint/2010/main" val="413255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958-0A81-4393-8FDA-9F7D50F7E321}"/>
              </a:ext>
            </a:extLst>
          </p:cNvPr>
          <p:cNvSpPr>
            <a:spLocks noGrp="1"/>
          </p:cNvSpPr>
          <p:nvPr>
            <p:ph type="title"/>
          </p:nvPr>
        </p:nvSpPr>
        <p:spPr>
          <a:xfrm>
            <a:off x="1626520" y="338675"/>
            <a:ext cx="14116045" cy="1971431"/>
          </a:xfrm>
        </p:spPr>
        <p:txBody>
          <a:bodyPr>
            <a:normAutofit/>
            <a:scene3d>
              <a:camera prst="orthographicFront"/>
              <a:lightRig rig="glow" dir="tl">
                <a:rot lat="0" lon="0" rev="5400000"/>
              </a:lightRig>
            </a:scene3d>
            <a:sp3d extrusionH="57150" contourW="12700">
              <a:bevelT w="25400" h="25400"/>
              <a:contourClr>
                <a:schemeClr val="accent6">
                  <a:shade val="73000"/>
                </a:schemeClr>
              </a:contourClr>
            </a:sp3d>
          </a:bodyPr>
          <a:lstStyle/>
          <a:p>
            <a:r>
              <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REFERENCES</a:t>
            </a:r>
            <a:endPar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a:extLst>
              <a:ext uri="{FF2B5EF4-FFF2-40B4-BE49-F238E27FC236}">
                <a16:creationId xmlns:a16="http://schemas.microsoft.com/office/drawing/2014/main" id="{42EE9BF7-5E4C-428F-9F6F-75166CCD2738}"/>
              </a:ext>
            </a:extLst>
          </p:cNvPr>
          <p:cNvSpPr>
            <a:spLocks noGrp="1"/>
          </p:cNvSpPr>
          <p:nvPr>
            <p:ph idx="1"/>
          </p:nvPr>
        </p:nvSpPr>
        <p:spPr>
          <a:xfrm>
            <a:off x="1626517" y="2310100"/>
            <a:ext cx="14116048" cy="6144680"/>
          </a:xfrm>
        </p:spPr>
        <p:txBody>
          <a:bodyPr>
            <a:noAutofit/>
          </a:bodyPr>
          <a:lstStyle/>
          <a:p>
            <a:pPr algn="just"/>
            <a:r>
              <a:rPr lang="en-US" sz="2400" dirty="0"/>
              <a:t>[1] M. Menon, "Innovating to zero crime rate," in </a:t>
            </a:r>
            <a:r>
              <a:rPr lang="en-US" sz="2400" i="1" dirty="0"/>
              <a:t>Digital News Asia, ed, (2015).</a:t>
            </a:r>
          </a:p>
          <a:p>
            <a:pPr algn="just"/>
            <a:r>
              <a:rPr lang="en-US" sz="2400" dirty="0"/>
              <a:t>[2] M. Pugh, J. Brewer, and J. Kvam, "Sensor fusion for intrusion detection under false alarm constraints," in                      </a:t>
            </a:r>
            <a:r>
              <a:rPr lang="en-US" sz="2400" i="1" dirty="0"/>
              <a:t>2015 IEEE Sensors Applications Symposium (SAS), (2015), 1-6.</a:t>
            </a:r>
          </a:p>
          <a:p>
            <a:pPr algn="just"/>
            <a:r>
              <a:rPr lang="en-US" sz="2400" dirty="0"/>
              <a:t>[3] R. Sampson, "False burglar alarms," in </a:t>
            </a:r>
            <a:r>
              <a:rPr lang="en-US" sz="2400" i="1" dirty="0"/>
              <a:t>Problem-Oriented Guides for Police: Problem-Specific Guides</a:t>
            </a:r>
          </a:p>
          <a:p>
            <a:pPr algn="just">
              <a:buNone/>
            </a:pPr>
            <a:r>
              <a:rPr lang="en-US" sz="2400" i="1" dirty="0"/>
              <a:t>        Series No. 5, U. S. D. o. J. Office of Community Oriented Policing Services, Ed., 2 ed, (2007).</a:t>
            </a:r>
          </a:p>
          <a:p>
            <a:pPr algn="just"/>
            <a:r>
              <a:rPr lang="en-US" sz="2400" dirty="0"/>
              <a:t>[4] P. Vigneswari, V. Indhu, R. Narmatha, A. Sathinisha, and J. Subashini, "Automated security system using</a:t>
            </a:r>
          </a:p>
          <a:p>
            <a:pPr algn="just">
              <a:buNone/>
            </a:pPr>
            <a:r>
              <a:rPr lang="en-US" sz="2400" dirty="0"/>
              <a:t>	     surveillance," </a:t>
            </a:r>
            <a:r>
              <a:rPr lang="en-US" sz="2400" i="1" dirty="0"/>
              <a:t>International journal of current engineering and technology, vol. 5, no. 2, 882-884, (2015).</a:t>
            </a:r>
          </a:p>
          <a:p>
            <a:pPr algn="just"/>
            <a:r>
              <a:rPr lang="en-US" sz="2400" dirty="0"/>
              <a:t>[5] S. Suresh, J. Bhavya, S. Sakshi, K. Varun, and G. Debarshi, "Home monitoring and security system," in</a:t>
            </a:r>
          </a:p>
          <a:p>
            <a:pPr algn="just">
              <a:buNone/>
            </a:pPr>
            <a:r>
              <a:rPr lang="en-US" sz="2400" i="1" dirty="0"/>
              <a:t>        2016 International Conference on ICT in Business Industry &amp; Government (ICTBIG, 2016), 1-5.</a:t>
            </a:r>
          </a:p>
          <a:p>
            <a:pPr algn="just"/>
            <a:r>
              <a:rPr lang="en-US" sz="2400" dirty="0"/>
              <a:t>[6] H. U. Zaman, T. E. Tabassum, T. Islam, and N. Mohammad, "Low cost multi-level home security system</a:t>
            </a:r>
          </a:p>
          <a:p>
            <a:pPr algn="just">
              <a:buNone/>
            </a:pPr>
            <a:r>
              <a:rPr lang="en-US" sz="2400" dirty="0"/>
              <a:t>         for developing countries," in </a:t>
            </a:r>
            <a:r>
              <a:rPr lang="en-US" sz="2400" i="1" dirty="0"/>
              <a:t>2017 International Conference on Intelligent Computing and Control Systems</a:t>
            </a:r>
          </a:p>
          <a:p>
            <a:pPr algn="just">
              <a:buNone/>
            </a:pPr>
            <a:r>
              <a:rPr lang="en-US" sz="2400" i="1" dirty="0"/>
              <a:t>        (ICICCS, 2017), 549-554.</a:t>
            </a:r>
          </a:p>
        </p:txBody>
      </p:sp>
    </p:spTree>
    <p:extLst>
      <p:ext uri="{BB962C8B-B14F-4D97-AF65-F5344CB8AC3E}">
        <p14:creationId xmlns:p14="http://schemas.microsoft.com/office/powerpoint/2010/main" val="26141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65E4-C762-4A56-8C66-9E33C1ABEF53}"/>
              </a:ext>
            </a:extLst>
          </p:cNvPr>
          <p:cNvSpPr>
            <a:spLocks noGrp="1"/>
          </p:cNvSpPr>
          <p:nvPr>
            <p:ph type="title"/>
          </p:nvPr>
        </p:nvSpPr>
        <p:spPr>
          <a:xfrm>
            <a:off x="1626520" y="507564"/>
            <a:ext cx="14116045" cy="1971431"/>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CONTENTS</a:t>
            </a:r>
            <a:endPar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TextBox 4">
            <a:extLst>
              <a:ext uri="{FF2B5EF4-FFF2-40B4-BE49-F238E27FC236}">
                <a16:creationId xmlns:a16="http://schemas.microsoft.com/office/drawing/2014/main" id="{67C272CD-B6E3-2CB8-78E1-E38B6A67414C}"/>
              </a:ext>
            </a:extLst>
          </p:cNvPr>
          <p:cNvSpPr txBox="1"/>
          <p:nvPr/>
        </p:nvSpPr>
        <p:spPr>
          <a:xfrm>
            <a:off x="1891571" y="1649908"/>
            <a:ext cx="4723480" cy="6986528"/>
          </a:xfrm>
          <a:prstGeom prst="rect">
            <a:avLst/>
          </a:prstGeom>
          <a:noFill/>
        </p:spPr>
        <p:txBody>
          <a:bodyPr wrap="square">
            <a:spAutoFit/>
          </a:bodyPr>
          <a:lstStyle/>
          <a:p>
            <a:endParaRPr lang="en-US" sz="3200" dirty="0"/>
          </a:p>
          <a:p>
            <a:pPr>
              <a:buFont typeface="Wingdings" panose="05000000000000000000" pitchFamily="2" charset="2"/>
              <a:buChar char="Ø"/>
            </a:pPr>
            <a:r>
              <a:rPr lang="en-US" sz="3200" dirty="0"/>
              <a:t>Introduction</a:t>
            </a:r>
          </a:p>
          <a:p>
            <a:pPr>
              <a:buFont typeface="Wingdings" panose="05000000000000000000" pitchFamily="2" charset="2"/>
              <a:buChar char="Ø"/>
            </a:pPr>
            <a:r>
              <a:rPr lang="en-US" sz="3200" dirty="0"/>
              <a:t>Problem Statement</a:t>
            </a:r>
          </a:p>
          <a:p>
            <a:pPr>
              <a:buFont typeface="Wingdings" panose="05000000000000000000" pitchFamily="2" charset="2"/>
              <a:buChar char="Ø"/>
            </a:pPr>
            <a:r>
              <a:rPr lang="en-US" sz="3200" dirty="0"/>
              <a:t>Literature Survey</a:t>
            </a:r>
          </a:p>
          <a:p>
            <a:pPr>
              <a:buFont typeface="Wingdings" panose="05000000000000000000" pitchFamily="2" charset="2"/>
              <a:buChar char="Ø"/>
            </a:pPr>
            <a:r>
              <a:rPr lang="en-US" sz="3200" dirty="0"/>
              <a:t>Block Diagram</a:t>
            </a:r>
          </a:p>
          <a:p>
            <a:pPr>
              <a:buFont typeface="Wingdings" panose="05000000000000000000" pitchFamily="2" charset="2"/>
              <a:buChar char="Ø"/>
            </a:pPr>
            <a:r>
              <a:rPr lang="en-US" sz="3200" dirty="0"/>
              <a:t>Methodology</a:t>
            </a:r>
          </a:p>
          <a:p>
            <a:pPr>
              <a:buFont typeface="Wingdings" panose="05000000000000000000" pitchFamily="2" charset="2"/>
              <a:buChar char="Ø"/>
            </a:pPr>
            <a:r>
              <a:rPr lang="en-US" sz="3200" dirty="0"/>
              <a:t>Software Used</a:t>
            </a:r>
          </a:p>
          <a:p>
            <a:pPr>
              <a:buFont typeface="Wingdings" panose="05000000000000000000" pitchFamily="2" charset="2"/>
              <a:buChar char="Ø"/>
            </a:pPr>
            <a:r>
              <a:rPr lang="en-US" sz="3200" dirty="0"/>
              <a:t>Hardware Used</a:t>
            </a:r>
          </a:p>
          <a:p>
            <a:pPr>
              <a:buFont typeface="Wingdings" panose="05000000000000000000" pitchFamily="2" charset="2"/>
              <a:buChar char="Ø"/>
            </a:pPr>
            <a:r>
              <a:rPr lang="en-US" sz="3200" dirty="0"/>
              <a:t>Final System</a:t>
            </a:r>
          </a:p>
          <a:p>
            <a:pPr>
              <a:buFont typeface="Wingdings" panose="05000000000000000000" pitchFamily="2" charset="2"/>
              <a:buChar char="Ø"/>
            </a:pPr>
            <a:r>
              <a:rPr lang="en-US" sz="3200" dirty="0"/>
              <a:t>Results</a:t>
            </a:r>
          </a:p>
          <a:p>
            <a:pPr>
              <a:buFont typeface="Wingdings" panose="05000000000000000000" pitchFamily="2" charset="2"/>
              <a:buChar char="Ø"/>
            </a:pPr>
            <a:r>
              <a:rPr lang="en-US" sz="3200" dirty="0"/>
              <a:t>Applications</a:t>
            </a:r>
          </a:p>
          <a:p>
            <a:pPr>
              <a:buFont typeface="Wingdings" panose="05000000000000000000" pitchFamily="2" charset="2"/>
              <a:buChar char="Ø"/>
            </a:pPr>
            <a:r>
              <a:rPr lang="en-US" sz="3200" dirty="0"/>
              <a:t>Conclusion</a:t>
            </a:r>
          </a:p>
          <a:p>
            <a:pPr>
              <a:buFont typeface="Wingdings" panose="05000000000000000000" pitchFamily="2" charset="2"/>
              <a:buChar char="Ø"/>
            </a:pPr>
            <a:r>
              <a:rPr lang="en-US" sz="3200" dirty="0"/>
              <a:t>References</a:t>
            </a:r>
          </a:p>
          <a:p>
            <a:pPr>
              <a:buFont typeface="Wingdings" panose="05000000000000000000" pitchFamily="2" charset="2"/>
              <a:buChar char="Ø"/>
            </a:pPr>
            <a:r>
              <a:rPr lang="en-US" sz="3200" dirty="0"/>
              <a:t>Future Scope</a:t>
            </a:r>
          </a:p>
        </p:txBody>
      </p:sp>
    </p:spTree>
    <p:extLst>
      <p:ext uri="{BB962C8B-B14F-4D97-AF65-F5344CB8AC3E}">
        <p14:creationId xmlns:p14="http://schemas.microsoft.com/office/powerpoint/2010/main" val="299857134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8BED4-5440-F0C8-C2E1-1965C9F158E8}"/>
              </a:ext>
            </a:extLst>
          </p:cNvPr>
          <p:cNvSpPr txBox="1"/>
          <p:nvPr/>
        </p:nvSpPr>
        <p:spPr>
          <a:xfrm>
            <a:off x="1021278" y="902525"/>
            <a:ext cx="15093538" cy="7663636"/>
          </a:xfrm>
          <a:prstGeom prst="rect">
            <a:avLst/>
          </a:prstGeom>
          <a:noFill/>
        </p:spPr>
        <p:txBody>
          <a:bodyPr wrap="square">
            <a:spAutoFit/>
          </a:bodyPr>
          <a:lstStyle/>
          <a:p>
            <a:r>
              <a:rPr lang="en-US" sz="4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38100" dist="38100" dir="2700000" algn="tl">
                    <a:srgbClr val="000000">
                      <a:alpha val="43137"/>
                    </a:srgbClr>
                  </a:outerShdw>
                </a:effectLst>
              </a:rPr>
              <a:t>FUTURE SCOPE</a:t>
            </a:r>
            <a:endParaRPr lang="en-IN" sz="4800" b="1" dirty="0">
              <a:effectLst>
                <a:outerShdw blurRad="38100" dist="38100" dir="2700000" algn="tl">
                  <a:srgbClr val="000000">
                    <a:alpha val="43137"/>
                  </a:srgbClr>
                </a:outerShdw>
              </a:effectLst>
              <a:latin typeface="Times New Roman" panose="02020603050405020304" pitchFamily="18" charset="0"/>
            </a:endParaRPr>
          </a:p>
          <a:p>
            <a:endParaRPr lang="en-IN" sz="2400" b="0" i="0" u="none" strike="noStrike" baseline="0" dirty="0">
              <a:latin typeface="Times New Roman" panose="02020603050405020304" pitchFamily="18" charset="0"/>
            </a:endParaRPr>
          </a:p>
          <a:p>
            <a:pPr algn="just"/>
            <a:r>
              <a:rPr lang="en-US" sz="2800" b="0" i="0" u="none" strike="noStrike" baseline="0" dirty="0">
                <a:latin typeface="Arial" panose="020B0604020202020204" pitchFamily="34" charset="0"/>
              </a:rPr>
              <a:t>• </a:t>
            </a:r>
            <a:r>
              <a:rPr lang="en-US" sz="2800" b="0" i="0" u="none" strike="noStrike" baseline="0" dirty="0">
                <a:latin typeface="Times New Roman" panose="02020603050405020304" pitchFamily="18" charset="0"/>
              </a:rPr>
              <a:t>Implement Facial Recognition algorithm to the system. Using the facial images that the owner provides, the system will be able to recognize those faces and it can differentiate between a familiar faces and unfamiliar faces. During a burglary, the system easily recognizes the burglar because of his unfamiliar face and automatically triggers the alarm. </a:t>
            </a:r>
          </a:p>
          <a:p>
            <a:pPr algn="just"/>
            <a:endParaRPr lang="en-IN" sz="2800" b="0" i="0" u="none" strike="noStrike" baseline="0" dirty="0">
              <a:latin typeface="Times New Roman" panose="02020603050405020304" pitchFamily="18" charset="0"/>
            </a:endParaRPr>
          </a:p>
          <a:p>
            <a:pPr algn="just"/>
            <a:r>
              <a:rPr lang="en-US" sz="2800" b="0" i="0" u="none" strike="noStrike" baseline="0" dirty="0">
                <a:latin typeface="Arial" panose="020B0604020202020204" pitchFamily="34" charset="0"/>
              </a:rPr>
              <a:t>• </a:t>
            </a:r>
            <a:r>
              <a:rPr lang="en-US" sz="2800" b="0" i="0" u="none" strike="noStrike" baseline="0" dirty="0">
                <a:latin typeface="Times New Roman" panose="02020603050405020304" pitchFamily="18" charset="0"/>
              </a:rPr>
              <a:t>Integrate Deep Learning algorithm to the system. The facial characteristics of a person will differ from time to time. Thus, it will be troublesome for the user to keep updating the latest facial images of the familiar faces. Using Deep Learning algorithm, a collection of data from the owner's smart-phone such as captured images and videos is used to train the system automatically to recognize familiar faces. This will further improve the rate of detection and accuracy of the system to make it more robust. </a:t>
            </a:r>
          </a:p>
          <a:p>
            <a:pPr algn="just"/>
            <a:endParaRPr lang="en-IN" sz="2800" b="0" i="0" u="none" strike="noStrike" baseline="0" dirty="0">
              <a:latin typeface="Times New Roman" panose="02020603050405020304" pitchFamily="18" charset="0"/>
            </a:endParaRPr>
          </a:p>
          <a:p>
            <a:pPr algn="just"/>
            <a:r>
              <a:rPr lang="en-US" sz="2800" b="0" i="0" u="none" strike="noStrike" baseline="0" dirty="0">
                <a:latin typeface="Arial" panose="020B0604020202020204" pitchFamily="34" charset="0"/>
              </a:rPr>
              <a:t>• </a:t>
            </a:r>
            <a:r>
              <a:rPr lang="en-US" sz="2800" b="0" i="0" u="none" strike="noStrike" baseline="0" dirty="0">
                <a:latin typeface="Times New Roman" panose="02020603050405020304" pitchFamily="18" charset="0"/>
              </a:rPr>
              <a:t>The second improvement that could be made is to increase the model’s performance on person identification. For example, the model could be updated with a white-list, and then the Security system would only alert if someone was present who was not on the white-list. Another area would be to update the model to recognize people delivering packages or mail. </a:t>
            </a:r>
          </a:p>
        </p:txBody>
      </p:sp>
    </p:spTree>
    <p:extLst>
      <p:ext uri="{BB962C8B-B14F-4D97-AF65-F5344CB8AC3E}">
        <p14:creationId xmlns:p14="http://schemas.microsoft.com/office/powerpoint/2010/main" val="423036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48A7-328E-4EC1-B708-8847C7C05A15}"/>
              </a:ext>
            </a:extLst>
          </p:cNvPr>
          <p:cNvSpPr>
            <a:spLocks noGrp="1"/>
          </p:cNvSpPr>
          <p:nvPr>
            <p:ph type="title"/>
          </p:nvPr>
        </p:nvSpPr>
        <p:spPr>
          <a:xfrm>
            <a:off x="1279048" y="3371466"/>
            <a:ext cx="14116045" cy="1971431"/>
          </a:xfrm>
        </p:spPr>
        <p:txBody>
          <a:bodyPr>
            <a:normAutofit/>
          </a:bodyPr>
          <a:lstStyle/>
          <a:p>
            <a:pPr algn="ctr"/>
            <a:r>
              <a:rPr lang="en-US" sz="6900"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IN" sz="6900"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96636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1BBE-BD7D-417C-A275-351DC78A632C}"/>
              </a:ext>
            </a:extLst>
          </p:cNvPr>
          <p:cNvSpPr>
            <a:spLocks noGrp="1"/>
          </p:cNvSpPr>
          <p:nvPr>
            <p:ph type="title"/>
          </p:nvPr>
        </p:nvSpPr>
        <p:spPr>
          <a:xfrm>
            <a:off x="841080" y="384784"/>
            <a:ext cx="14437281" cy="1941689"/>
          </a:xfrm>
        </p:spPr>
        <p:txBody>
          <a:bodyPr>
            <a:scene3d>
              <a:camera prst="orthographicFront"/>
              <a:lightRig rig="glow" dir="tl">
                <a:rot lat="0" lon="0" rev="5400000"/>
              </a:lightRig>
            </a:scene3d>
            <a:sp3d extrusionH="57150" contourW="12700">
              <a:bevelT w="25400" h="25400"/>
              <a:contourClr>
                <a:schemeClr val="accent6">
                  <a:shade val="73000"/>
                </a:schemeClr>
              </a:contourClr>
            </a:sp3d>
          </a:bodyPr>
          <a:lstStyle/>
          <a:p>
            <a:r>
              <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INTRODUCTION </a:t>
            </a:r>
            <a:endPar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a:extLst>
              <a:ext uri="{FF2B5EF4-FFF2-40B4-BE49-F238E27FC236}">
                <a16:creationId xmlns:a16="http://schemas.microsoft.com/office/drawing/2014/main" id="{A9D72E76-ADAB-4C95-AAC5-B0473CBF9917}"/>
              </a:ext>
            </a:extLst>
          </p:cNvPr>
          <p:cNvSpPr>
            <a:spLocks noGrp="1"/>
          </p:cNvSpPr>
          <p:nvPr>
            <p:ph idx="1"/>
          </p:nvPr>
        </p:nvSpPr>
        <p:spPr>
          <a:xfrm>
            <a:off x="1468159" y="2583715"/>
            <a:ext cx="15535790" cy="6015536"/>
          </a:xfrm>
        </p:spPr>
        <p:txBody>
          <a:bodyPr>
            <a:noAutofit/>
          </a:bodyPr>
          <a:lstStyle/>
          <a:p>
            <a:r>
              <a:rPr lang="en-IN" sz="3200" dirty="0"/>
              <a:t>AI security system is an intelligent vision-based security service designed to automatically detect humans in a visual scene and notify the property owner in real-time. This is to ensure any and all unauthorized personnel on the private property are identified as soon as possible to provide a record of intrusions. The functionality is provided using a combination of deep learning, edge computing, </a:t>
            </a:r>
            <a:r>
              <a:rPr lang="en-IN" sz="3200"/>
              <a:t>and , </a:t>
            </a:r>
            <a:r>
              <a:rPr lang="en-IN" sz="3200" dirty="0"/>
              <a:t>where the camera on-board the edge device continuously monitors an area. When the real-time analytics on the edge device detects one or more people in the scene, an image is immediately captured and the user is notified via email. Soon afterwards, a video clip of the scene with the person(s) is recorded and also sent to the user via email. The image and video are stored in the memory card for on-demand user access. </a:t>
            </a:r>
          </a:p>
          <a:p>
            <a:endParaRPr lang="en-IN" sz="3200" dirty="0"/>
          </a:p>
        </p:txBody>
      </p:sp>
    </p:spTree>
    <p:extLst>
      <p:ext uri="{BB962C8B-B14F-4D97-AF65-F5344CB8AC3E}">
        <p14:creationId xmlns:p14="http://schemas.microsoft.com/office/powerpoint/2010/main" val="69198417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164-4224-4646-B5CC-26589FD80B54}"/>
              </a:ext>
            </a:extLst>
          </p:cNvPr>
          <p:cNvSpPr>
            <a:spLocks noGrp="1"/>
          </p:cNvSpPr>
          <p:nvPr>
            <p:ph type="title"/>
          </p:nvPr>
        </p:nvSpPr>
        <p:spPr>
          <a:xfrm>
            <a:off x="965038" y="0"/>
            <a:ext cx="14116045" cy="1971431"/>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PROBLEM STATEMENT </a:t>
            </a:r>
            <a:endPar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a:extLst>
              <a:ext uri="{FF2B5EF4-FFF2-40B4-BE49-F238E27FC236}">
                <a16:creationId xmlns:a16="http://schemas.microsoft.com/office/drawing/2014/main" id="{EC367158-6666-45E8-B6C9-B03F1AA6180F}"/>
              </a:ext>
            </a:extLst>
          </p:cNvPr>
          <p:cNvSpPr>
            <a:spLocks noGrp="1"/>
          </p:cNvSpPr>
          <p:nvPr>
            <p:ph idx="1"/>
          </p:nvPr>
        </p:nvSpPr>
        <p:spPr>
          <a:xfrm>
            <a:off x="1079370" y="1854358"/>
            <a:ext cx="15622621" cy="5704699"/>
          </a:xfrm>
        </p:spPr>
        <p:txBody>
          <a:bodyPr>
            <a:noAutofit/>
          </a:bodyPr>
          <a:lstStyle/>
          <a:p>
            <a:pPr marL="0" indent="0">
              <a:buNone/>
            </a:pP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There are some security systems available in which either users can manually monitor there property manually or the most common and traditional features of the home security system are motion detection, live monitoring, and alert notification. Systems relying only on a Passive Infrared (PIR) sensor to accommodate for motion detection have unreliable detection rate because it could trigger a false alarm due to abnormal conditions such as pet intrusion or rapid heating  e.g. from sunlight exposure. </a:t>
            </a:r>
          </a:p>
          <a:p>
            <a:r>
              <a:rPr lang="en-US" sz="3000" dirty="0">
                <a:latin typeface="Times New Roman" panose="02020603050405020304" pitchFamily="18" charset="0"/>
                <a:cs typeface="Times New Roman" panose="02020603050405020304" pitchFamily="18" charset="0"/>
              </a:rPr>
              <a:t>In order to overcome these limitations. this system presents an implementation of vision-based intruder detection system using Tenser flow and raspberry pi 4b module..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3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9C13-0157-4336-B935-425464221680}"/>
              </a:ext>
            </a:extLst>
          </p:cNvPr>
          <p:cNvSpPr>
            <a:spLocks noGrp="1"/>
          </p:cNvSpPr>
          <p:nvPr>
            <p:ph type="title"/>
          </p:nvPr>
        </p:nvSpPr>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MOTIVATION</a:t>
            </a:r>
            <a:endPar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a:extLst>
              <a:ext uri="{FF2B5EF4-FFF2-40B4-BE49-F238E27FC236}">
                <a16:creationId xmlns:a16="http://schemas.microsoft.com/office/drawing/2014/main" id="{67B7A679-CE10-43AC-B930-B3B7BC73A536}"/>
              </a:ext>
            </a:extLst>
          </p:cNvPr>
          <p:cNvSpPr>
            <a:spLocks noGrp="1"/>
          </p:cNvSpPr>
          <p:nvPr>
            <p:ph idx="1"/>
          </p:nvPr>
        </p:nvSpPr>
        <p:spPr>
          <a:xfrm>
            <a:off x="1331985" y="2655155"/>
            <a:ext cx="14410583" cy="5066460"/>
          </a:xfrm>
        </p:spPr>
        <p:txBody>
          <a:bodyPr>
            <a:normAutofit/>
          </a:bodyPr>
          <a:lstStyle/>
          <a:p>
            <a:r>
              <a:rPr lang="en-US" sz="3200" dirty="0">
                <a:latin typeface="Times New Roman" panose="02020603050405020304" pitchFamily="18" charset="0"/>
                <a:cs typeface="Times New Roman" panose="02020603050405020304" pitchFamily="18" charset="0"/>
              </a:rPr>
              <a:t>Home break-ins, porch pirates stealing deliveries, trespassers, break-ins of shops such as jwellery shops. Installation of surveillance cameras equipped with motion sensors are a common solution to this problem. However, surveillance cameras only detect motion and collect data - meaning that the user must go through frames in the video footage to discern any meaningful information. As a result, this visual information is typically inspected after an unfortunate incident, such as a package being stolen or robbery. To improve this situation, we propose AI a machine vision security system to automatically collect and analyze relevant images to identify critical and actionable information and send it to the user, in real-time.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41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DE6F-8598-4EE4-AE35-E5C77807D08A}"/>
              </a:ext>
            </a:extLst>
          </p:cNvPr>
          <p:cNvSpPr>
            <a:spLocks noGrp="1"/>
          </p:cNvSpPr>
          <p:nvPr>
            <p:ph type="title"/>
          </p:nvPr>
        </p:nvSpPr>
        <p:spPr>
          <a:xfrm>
            <a:off x="814803" y="-479685"/>
            <a:ext cx="14116045" cy="1971431"/>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LITERATURE SURVEY</a:t>
            </a:r>
            <a:endPar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Content Placeholder 3"/>
          <p:cNvGraphicFramePr>
            <a:graphicFrameLocks noGrp="1"/>
          </p:cNvGraphicFramePr>
          <p:nvPr>
            <p:ph idx="1"/>
          </p:nvPr>
        </p:nvGraphicFramePr>
        <p:xfrm>
          <a:off x="491304" y="939391"/>
          <a:ext cx="16369635" cy="7714964"/>
        </p:xfrm>
        <a:graphic>
          <a:graphicData uri="http://schemas.openxmlformats.org/drawingml/2006/table">
            <a:tbl>
              <a:tblPr firstRow="1" bandRow="1">
                <a:tableStyleId>{5C22544A-7EE6-4342-B048-85BDC9FD1C3A}</a:tableStyleId>
              </a:tblPr>
              <a:tblGrid>
                <a:gridCol w="1044435">
                  <a:extLst>
                    <a:ext uri="{9D8B030D-6E8A-4147-A177-3AD203B41FA5}">
                      <a16:colId xmlns:a16="http://schemas.microsoft.com/office/drawing/2014/main" val="20000"/>
                    </a:ext>
                  </a:extLst>
                </a:gridCol>
                <a:gridCol w="4169322">
                  <a:extLst>
                    <a:ext uri="{9D8B030D-6E8A-4147-A177-3AD203B41FA5}">
                      <a16:colId xmlns:a16="http://schemas.microsoft.com/office/drawing/2014/main" val="20001"/>
                    </a:ext>
                  </a:extLst>
                </a:gridCol>
                <a:gridCol w="3140765">
                  <a:extLst>
                    <a:ext uri="{9D8B030D-6E8A-4147-A177-3AD203B41FA5}">
                      <a16:colId xmlns:a16="http://schemas.microsoft.com/office/drawing/2014/main" val="20002"/>
                    </a:ext>
                  </a:extLst>
                </a:gridCol>
                <a:gridCol w="8015113">
                  <a:extLst>
                    <a:ext uri="{9D8B030D-6E8A-4147-A177-3AD203B41FA5}">
                      <a16:colId xmlns:a16="http://schemas.microsoft.com/office/drawing/2014/main" val="20003"/>
                    </a:ext>
                  </a:extLst>
                </a:gridCol>
              </a:tblGrid>
              <a:tr h="677079">
                <a:tc>
                  <a:txBody>
                    <a:bodyPr/>
                    <a:lstStyle/>
                    <a:p>
                      <a:pPr algn="just"/>
                      <a:r>
                        <a:rPr lang="en-US" sz="2000" dirty="0">
                          <a:latin typeface="Times New Roman" pitchFamily="18" charset="0"/>
                        </a:rPr>
                        <a:t>Sr no.</a:t>
                      </a:r>
                    </a:p>
                  </a:txBody>
                  <a:tcPr marL="130302" marR="130302" marT="60960" marB="60960"/>
                </a:tc>
                <a:tc>
                  <a:txBody>
                    <a:bodyPr/>
                    <a:lstStyle/>
                    <a:p>
                      <a:pPr algn="just"/>
                      <a:r>
                        <a:rPr lang="en-US" sz="2000" dirty="0">
                          <a:latin typeface="Times New Roman" pitchFamily="18" charset="0"/>
                        </a:rPr>
                        <a:t>Paper Name</a:t>
                      </a:r>
                    </a:p>
                  </a:txBody>
                  <a:tcPr marL="130302" marR="130302" marT="60960" marB="60960"/>
                </a:tc>
                <a:tc>
                  <a:txBody>
                    <a:bodyPr/>
                    <a:lstStyle/>
                    <a:p>
                      <a:pPr algn="just"/>
                      <a:r>
                        <a:rPr lang="en-US" sz="2000" dirty="0">
                          <a:latin typeface="Times New Roman" pitchFamily="18" charset="0"/>
                        </a:rPr>
                        <a:t>Author</a:t>
                      </a:r>
                    </a:p>
                  </a:txBody>
                  <a:tcPr marL="130302" marR="130302" marT="60960" marB="60960"/>
                </a:tc>
                <a:tc>
                  <a:txBody>
                    <a:bodyPr/>
                    <a:lstStyle/>
                    <a:p>
                      <a:pPr algn="just"/>
                      <a:r>
                        <a:rPr lang="en-US" sz="2000" dirty="0">
                          <a:latin typeface="Times New Roman" pitchFamily="18" charset="0"/>
                        </a:rPr>
                        <a:t>Description</a:t>
                      </a:r>
                    </a:p>
                  </a:txBody>
                  <a:tcPr marL="130302" marR="130302" marT="60960" marB="60960"/>
                </a:tc>
                <a:extLst>
                  <a:ext uri="{0D108BD9-81ED-4DB2-BD59-A6C34878D82A}">
                    <a16:rowId xmlns:a16="http://schemas.microsoft.com/office/drawing/2014/main" val="10000"/>
                  </a:ext>
                </a:extLst>
              </a:tr>
              <a:tr h="3253704">
                <a:tc>
                  <a:txBody>
                    <a:bodyPr/>
                    <a:lstStyle/>
                    <a:p>
                      <a:pPr algn="just"/>
                      <a:r>
                        <a:rPr lang="en-US" sz="2000" dirty="0">
                          <a:latin typeface="Times New Roman" pitchFamily="18" charset="0"/>
                        </a:rPr>
                        <a:t>1</a:t>
                      </a:r>
                    </a:p>
                  </a:txBody>
                  <a:tcPr marL="130302" marR="130302" marT="60960" marB="60960"/>
                </a:tc>
                <a:tc>
                  <a:txBody>
                    <a:bodyPr/>
                    <a:lstStyle/>
                    <a:p>
                      <a:pPr algn="just"/>
                      <a:r>
                        <a:rPr lang="en-US" sz="2000" kern="1200" dirty="0">
                          <a:solidFill>
                            <a:schemeClr val="dk1"/>
                          </a:solidFill>
                          <a:latin typeface="Times New Roman" pitchFamily="18" charset="0"/>
                          <a:ea typeface="+mn-ea"/>
                          <a:cs typeface="+mn-cs"/>
                        </a:rPr>
                        <a:t>Automated security system with surveillance</a:t>
                      </a:r>
                      <a:endParaRPr lang="en-US" sz="2000" dirty="0">
                        <a:latin typeface="Times New Roman" pitchFamily="18" charset="0"/>
                      </a:endParaRPr>
                    </a:p>
                  </a:txBody>
                  <a:tcPr marL="130302" marR="130302" marT="60960" marB="60960"/>
                </a:tc>
                <a:tc>
                  <a:txBody>
                    <a:bodyPr/>
                    <a:lstStyle/>
                    <a:p>
                      <a:pPr algn="just"/>
                      <a:r>
                        <a:rPr lang="en-US" sz="2000" kern="1200" baseline="0" dirty="0">
                          <a:solidFill>
                            <a:schemeClr val="dk1"/>
                          </a:solidFill>
                          <a:latin typeface="Times New Roman" pitchFamily="18" charset="0"/>
                          <a:ea typeface="+mn-ea"/>
                          <a:cs typeface="+mn-cs"/>
                        </a:rPr>
                        <a:t>P. Vigneswari, </a:t>
                      </a:r>
                    </a:p>
                    <a:p>
                      <a:pPr algn="just"/>
                      <a:r>
                        <a:rPr lang="en-US" sz="2000" kern="1200" baseline="0" dirty="0">
                          <a:solidFill>
                            <a:schemeClr val="dk1"/>
                          </a:solidFill>
                          <a:latin typeface="Times New Roman" pitchFamily="18" charset="0"/>
                          <a:ea typeface="+mn-ea"/>
                          <a:cs typeface="+mn-cs"/>
                        </a:rPr>
                        <a:t>V. Indhu,</a:t>
                      </a:r>
                    </a:p>
                    <a:p>
                      <a:pPr algn="just"/>
                      <a:r>
                        <a:rPr lang="en-US" sz="2000" kern="1200" baseline="0" dirty="0">
                          <a:solidFill>
                            <a:schemeClr val="dk1"/>
                          </a:solidFill>
                          <a:latin typeface="Times New Roman" pitchFamily="18" charset="0"/>
                          <a:ea typeface="+mn-ea"/>
                          <a:cs typeface="+mn-cs"/>
                        </a:rPr>
                        <a:t>R. Narmatha, </a:t>
                      </a:r>
                    </a:p>
                    <a:p>
                      <a:pPr marL="457200" indent="-457200" algn="just">
                        <a:buAutoNum type="alphaUcPeriod"/>
                      </a:pPr>
                      <a:r>
                        <a:rPr lang="en-US" sz="2000" kern="1200" baseline="0" dirty="0">
                          <a:solidFill>
                            <a:schemeClr val="dk1"/>
                          </a:solidFill>
                          <a:latin typeface="Times New Roman" pitchFamily="18" charset="0"/>
                          <a:ea typeface="+mn-ea"/>
                          <a:cs typeface="+mn-cs"/>
                        </a:rPr>
                        <a:t>Sathinisha, and </a:t>
                      </a:r>
                    </a:p>
                    <a:p>
                      <a:pPr marL="457200" indent="-457200" algn="just">
                        <a:buAutoNum type="alphaUcPeriod"/>
                      </a:pPr>
                      <a:r>
                        <a:rPr lang="en-US" sz="2000" kern="1200" baseline="0" dirty="0">
                          <a:solidFill>
                            <a:schemeClr val="dk1"/>
                          </a:solidFill>
                          <a:latin typeface="Times New Roman" pitchFamily="18" charset="0"/>
                          <a:ea typeface="+mn-ea"/>
                          <a:cs typeface="+mn-cs"/>
                        </a:rPr>
                        <a:t>J. Subashini</a:t>
                      </a:r>
                      <a:endParaRPr lang="en-US" sz="2000" dirty="0">
                        <a:latin typeface="Times New Roman" pitchFamily="18" charset="0"/>
                      </a:endParaRPr>
                    </a:p>
                  </a:txBody>
                  <a:tcPr marL="130302" marR="130302" marT="60960" marB="60960"/>
                </a:tc>
                <a:tc>
                  <a:txBody>
                    <a:bodyPr/>
                    <a:lstStyle/>
                    <a:p>
                      <a:pPr algn="just"/>
                      <a:r>
                        <a:rPr lang="en-US" sz="2000" kern="1200" dirty="0">
                          <a:solidFill>
                            <a:schemeClr val="dk1"/>
                          </a:solidFill>
                          <a:latin typeface="Times New Roman" pitchFamily="18" charset="0"/>
                          <a:ea typeface="+mn-ea"/>
                          <a:cs typeface="+mn-cs"/>
                        </a:rPr>
                        <a:t>A PIR sensor and a</a:t>
                      </a:r>
                      <a:r>
                        <a:rPr lang="en-US" sz="2000" kern="1200" baseline="0" dirty="0">
                          <a:solidFill>
                            <a:schemeClr val="dk1"/>
                          </a:solidFill>
                          <a:latin typeface="Times New Roman" pitchFamily="18" charset="0"/>
                          <a:ea typeface="+mn-ea"/>
                          <a:cs typeface="+mn-cs"/>
                        </a:rPr>
                        <a:t> </a:t>
                      </a:r>
                      <a:r>
                        <a:rPr lang="en-US" sz="2000" kern="1200" dirty="0">
                          <a:solidFill>
                            <a:schemeClr val="dk1"/>
                          </a:solidFill>
                          <a:latin typeface="Times New Roman" pitchFamily="18" charset="0"/>
                          <a:ea typeface="+mn-ea"/>
                          <a:cs typeface="+mn-cs"/>
                        </a:rPr>
                        <a:t>camera were installed</a:t>
                      </a:r>
                      <a:r>
                        <a:rPr lang="en-US" sz="2000" kern="1200" baseline="0" dirty="0">
                          <a:solidFill>
                            <a:schemeClr val="dk1"/>
                          </a:solidFill>
                          <a:latin typeface="Times New Roman" pitchFamily="18" charset="0"/>
                          <a:ea typeface="+mn-ea"/>
                          <a:cs typeface="+mn-cs"/>
                        </a:rPr>
                        <a:t>   </a:t>
                      </a:r>
                      <a:r>
                        <a:rPr lang="en-US" sz="2000" kern="1200" dirty="0">
                          <a:solidFill>
                            <a:schemeClr val="dk1"/>
                          </a:solidFill>
                          <a:latin typeface="Times New Roman" pitchFamily="18" charset="0"/>
                          <a:ea typeface="+mn-ea"/>
                          <a:cs typeface="+mn-cs"/>
                        </a:rPr>
                        <a:t>respectively to detect the presence of an intruder    and capture  his/her picture. The owner will be</a:t>
                      </a:r>
                      <a:r>
                        <a:rPr lang="en-US" sz="2000" kern="1200" baseline="0" dirty="0">
                          <a:solidFill>
                            <a:schemeClr val="dk1"/>
                          </a:solidFill>
                          <a:latin typeface="Times New Roman" pitchFamily="18" charset="0"/>
                          <a:ea typeface="+mn-ea"/>
                          <a:cs typeface="+mn-cs"/>
                        </a:rPr>
                        <a:t> </a:t>
                      </a:r>
                      <a:r>
                        <a:rPr lang="en-US" sz="2000" kern="1200" dirty="0">
                          <a:solidFill>
                            <a:schemeClr val="dk1"/>
                          </a:solidFill>
                          <a:latin typeface="Times New Roman" pitchFamily="18" charset="0"/>
                          <a:ea typeface="+mn-ea"/>
                          <a:cs typeface="+mn-cs"/>
                        </a:rPr>
                        <a:t>alerted through Short Message Service (SMS) using the GSM technology. At the heart of the system</a:t>
                      </a:r>
                      <a:r>
                        <a:rPr lang="en-US" sz="2000" kern="1200" baseline="0" dirty="0">
                          <a:solidFill>
                            <a:schemeClr val="dk1"/>
                          </a:solidFill>
                          <a:latin typeface="Times New Roman" pitchFamily="18" charset="0"/>
                          <a:ea typeface="+mn-ea"/>
                          <a:cs typeface="+mn-cs"/>
                        </a:rPr>
                        <a:t> </a:t>
                      </a:r>
                      <a:r>
                        <a:rPr lang="en-US" sz="2000" kern="1200" dirty="0">
                          <a:solidFill>
                            <a:schemeClr val="dk1"/>
                          </a:solidFill>
                          <a:latin typeface="Times New Roman" pitchFamily="18" charset="0"/>
                          <a:ea typeface="+mn-ea"/>
                          <a:cs typeface="+mn-cs"/>
                        </a:rPr>
                        <a:t>was an Atmega644p</a:t>
                      </a:r>
                      <a:r>
                        <a:rPr lang="en-US" sz="2000" kern="1200" baseline="0" dirty="0">
                          <a:solidFill>
                            <a:schemeClr val="dk1"/>
                          </a:solidFill>
                          <a:latin typeface="Times New Roman" pitchFamily="18" charset="0"/>
                          <a:ea typeface="+mn-ea"/>
                          <a:cs typeface="+mn-cs"/>
                        </a:rPr>
                        <a:t> </a:t>
                      </a:r>
                      <a:r>
                        <a:rPr lang="en-US" sz="2000" kern="1200" dirty="0">
                          <a:solidFill>
                            <a:schemeClr val="dk1"/>
                          </a:solidFill>
                          <a:latin typeface="Times New Roman" pitchFamily="18" charset="0"/>
                          <a:ea typeface="+mn-ea"/>
                          <a:cs typeface="+mn-cs"/>
                        </a:rPr>
                        <a:t>microcontroller, which receives and processes signals from the PIR sensor and</a:t>
                      </a:r>
                      <a:r>
                        <a:rPr lang="en-US" sz="2000" kern="1200" baseline="0" dirty="0">
                          <a:solidFill>
                            <a:schemeClr val="dk1"/>
                          </a:solidFill>
                          <a:latin typeface="Times New Roman" pitchFamily="18" charset="0"/>
                          <a:ea typeface="+mn-ea"/>
                          <a:cs typeface="+mn-cs"/>
                        </a:rPr>
                        <a:t> </a:t>
                      </a:r>
                      <a:r>
                        <a:rPr lang="en-US" sz="2000" kern="1200" dirty="0">
                          <a:solidFill>
                            <a:schemeClr val="dk1"/>
                          </a:solidFill>
                          <a:latin typeface="Times New Roman" pitchFamily="18" charset="0"/>
                          <a:ea typeface="+mn-ea"/>
                          <a:cs typeface="+mn-cs"/>
                        </a:rPr>
                        <a:t>decides whether it is necessary to send a</a:t>
                      </a:r>
                      <a:r>
                        <a:rPr lang="en-US" sz="2000" kern="1200" baseline="0" dirty="0">
                          <a:solidFill>
                            <a:schemeClr val="dk1"/>
                          </a:solidFill>
                          <a:latin typeface="Times New Roman" pitchFamily="18" charset="0"/>
                          <a:ea typeface="+mn-ea"/>
                          <a:cs typeface="+mn-cs"/>
                        </a:rPr>
                        <a:t> </a:t>
                      </a:r>
                      <a:r>
                        <a:rPr lang="en-US" sz="2000" kern="1200" dirty="0">
                          <a:solidFill>
                            <a:schemeClr val="dk1"/>
                          </a:solidFill>
                          <a:latin typeface="Times New Roman" pitchFamily="18" charset="0"/>
                          <a:ea typeface="+mn-ea"/>
                          <a:cs typeface="+mn-cs"/>
                        </a:rPr>
                        <a:t>notification message with the captured image over SMS.</a:t>
                      </a:r>
                    </a:p>
                    <a:p>
                      <a:pPr algn="just"/>
                      <a:endParaRPr lang="en-US" sz="2000" dirty="0">
                        <a:latin typeface="Times New Roman" pitchFamily="18" charset="0"/>
                      </a:endParaRPr>
                    </a:p>
                  </a:txBody>
                  <a:tcPr marL="130302" marR="130302" marT="60960" marB="60960"/>
                </a:tc>
                <a:extLst>
                  <a:ext uri="{0D108BD9-81ED-4DB2-BD59-A6C34878D82A}">
                    <a16:rowId xmlns:a16="http://schemas.microsoft.com/office/drawing/2014/main" val="10001"/>
                  </a:ext>
                </a:extLst>
              </a:tr>
              <a:tr h="3784181">
                <a:tc>
                  <a:txBody>
                    <a:bodyPr/>
                    <a:lstStyle/>
                    <a:p>
                      <a:pPr algn="just"/>
                      <a:r>
                        <a:rPr lang="en-US" sz="2000" dirty="0">
                          <a:latin typeface="Times New Roman" pitchFamily="18" charset="0"/>
                        </a:rPr>
                        <a:t>2</a:t>
                      </a:r>
                    </a:p>
                  </a:txBody>
                  <a:tcPr marL="130302" marR="130302" marT="60960" marB="60960"/>
                </a:tc>
                <a:tc>
                  <a:txBody>
                    <a:bodyPr/>
                    <a:lstStyle/>
                    <a:p>
                      <a:pPr algn="just"/>
                      <a:r>
                        <a:rPr lang="en-US" sz="2000" kern="1200" baseline="0" dirty="0">
                          <a:solidFill>
                            <a:schemeClr val="dk1"/>
                          </a:solidFill>
                          <a:latin typeface="Times New Roman" pitchFamily="18" charset="0"/>
                          <a:ea typeface="+mn-ea"/>
                          <a:cs typeface="+mn-cs"/>
                        </a:rPr>
                        <a:t>Home monitoring and security system</a:t>
                      </a:r>
                      <a:endParaRPr lang="en-US" sz="2000" dirty="0">
                        <a:latin typeface="Times New Roman" pitchFamily="18" charset="0"/>
                      </a:endParaRPr>
                    </a:p>
                  </a:txBody>
                  <a:tcPr marL="130302" marR="130302" marT="60960" marB="60960"/>
                </a:tc>
                <a:tc>
                  <a:txBody>
                    <a:bodyPr/>
                    <a:lstStyle/>
                    <a:p>
                      <a:pPr algn="just"/>
                      <a:r>
                        <a:rPr lang="en-US" sz="2000" kern="1200" baseline="0" dirty="0">
                          <a:solidFill>
                            <a:schemeClr val="dk1"/>
                          </a:solidFill>
                          <a:latin typeface="Times New Roman" pitchFamily="18" charset="0"/>
                          <a:ea typeface="+mn-ea"/>
                          <a:cs typeface="+mn-cs"/>
                        </a:rPr>
                        <a:t>S. Suresh, J. Bhavya, S. Sakshi, K. Varun, and G. Debarshi</a:t>
                      </a:r>
                      <a:endParaRPr lang="en-US" sz="2000" dirty="0">
                        <a:latin typeface="Times New Roman" pitchFamily="18" charset="0"/>
                      </a:endParaRPr>
                    </a:p>
                  </a:txBody>
                  <a:tcPr marL="130302" marR="130302" marT="60960" marB="6096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latin typeface="Times New Roman" pitchFamily="18" charset="0"/>
                          <a:ea typeface="+mn-ea"/>
                          <a:cs typeface="+mn-cs"/>
                        </a:rPr>
                        <a:t>PIR sensor and a temperature and humidity sensor are connected to an Arduino Uno microcontroller. The system intends to apply changes in both motion and temperature in a monitored  room to improve  the accuracy of the intrusion detection by reducing false detections based on line of sight that can be cut by any entity and not necessarily an intruder. If the temperature is above a set threshold and a change in motion is detected, an SMS message will then be sent to the owner’s mobile phone via GSM.</a:t>
                      </a:r>
                    </a:p>
                    <a:p>
                      <a:pPr algn="just"/>
                      <a:endParaRPr lang="en-US" sz="2000" dirty="0">
                        <a:latin typeface="Times New Roman" pitchFamily="18" charset="0"/>
                      </a:endParaRPr>
                    </a:p>
                  </a:txBody>
                  <a:tcPr marL="130302" marR="130302" marT="60960" marB="6096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048720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2199-73E4-4057-8D77-1B4B96A829A6}"/>
              </a:ext>
            </a:extLst>
          </p:cNvPr>
          <p:cNvSpPr>
            <a:spLocks noGrp="1"/>
          </p:cNvSpPr>
          <p:nvPr>
            <p:ph type="title"/>
          </p:nvPr>
        </p:nvSpPr>
        <p:spPr>
          <a:xfrm>
            <a:off x="1668542" y="-258417"/>
            <a:ext cx="14116045" cy="1971431"/>
          </a:xfrm>
        </p:spPr>
        <p:txBody>
          <a:bodyPr>
            <a:normAutofit/>
            <a:scene3d>
              <a:camera prst="orthographicFront"/>
              <a:lightRig rig="glow" dir="tl">
                <a:rot lat="0" lon="0" rev="5400000"/>
              </a:lightRig>
            </a:scene3d>
            <a:sp3d extrusionH="57150" contourW="12700">
              <a:bevelT w="25400" h="25400"/>
              <a:contourClr>
                <a:schemeClr val="accent6">
                  <a:shade val="73000"/>
                </a:schemeClr>
              </a:contourClr>
            </a:sp3d>
          </a:bodyPr>
          <a:lstStyle/>
          <a:p>
            <a:r>
              <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BLOCK DIAGRAM</a:t>
            </a:r>
            <a:endPar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4">
            <a:extLst>
              <a:ext uri="{FF2B5EF4-FFF2-40B4-BE49-F238E27FC236}">
                <a16:creationId xmlns:a16="http://schemas.microsoft.com/office/drawing/2014/main" id="{A66FD205-C035-CDCC-7FB9-6235028EA8E2}"/>
              </a:ext>
            </a:extLst>
          </p:cNvPr>
          <p:cNvPicPr>
            <a:picLocks noChangeAspect="1"/>
          </p:cNvPicPr>
          <p:nvPr/>
        </p:nvPicPr>
        <p:blipFill>
          <a:blip r:embed="rId2"/>
          <a:stretch>
            <a:fillRect/>
          </a:stretch>
        </p:blipFill>
        <p:spPr>
          <a:xfrm>
            <a:off x="2791494" y="1492770"/>
            <a:ext cx="11790612" cy="7212618"/>
          </a:xfrm>
          <a:prstGeom prst="rect">
            <a:avLst/>
          </a:prstGeom>
        </p:spPr>
      </p:pic>
    </p:spTree>
    <p:extLst>
      <p:ext uri="{BB962C8B-B14F-4D97-AF65-F5344CB8AC3E}">
        <p14:creationId xmlns:p14="http://schemas.microsoft.com/office/powerpoint/2010/main" val="410982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AC1A-3DCD-4258-B2BB-4C4E01D4AEDC}"/>
              </a:ext>
            </a:extLst>
          </p:cNvPr>
          <p:cNvSpPr>
            <a:spLocks noGrp="1"/>
          </p:cNvSpPr>
          <p:nvPr>
            <p:ph type="title"/>
          </p:nvPr>
        </p:nvSpPr>
        <p:spPr>
          <a:xfrm>
            <a:off x="719847" y="0"/>
            <a:ext cx="14116045" cy="1971431"/>
          </a:xfrm>
        </p:spPr>
        <p:txBody>
          <a:bodyPr>
            <a:normAutofit/>
            <a:scene3d>
              <a:camera prst="orthographicFront"/>
              <a:lightRig rig="glow" dir="tl">
                <a:rot lat="0" lon="0" rev="5400000"/>
              </a:lightRig>
            </a:scene3d>
            <a:sp3d extrusionH="57150" contourW="12700">
              <a:bevelT w="25400" h="25400"/>
              <a:contourClr>
                <a:schemeClr val="accent6">
                  <a:shade val="73000"/>
                </a:schemeClr>
              </a:contourClr>
            </a:sp3d>
          </a:bodyPr>
          <a:lstStyle/>
          <a:p>
            <a:r>
              <a:rPr lang="en-IN"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METHODOLOGY : </a:t>
            </a:r>
          </a:p>
        </p:txBody>
      </p:sp>
      <p:sp>
        <p:nvSpPr>
          <p:cNvPr id="3" name="Content Placeholder 2">
            <a:extLst>
              <a:ext uri="{FF2B5EF4-FFF2-40B4-BE49-F238E27FC236}">
                <a16:creationId xmlns:a16="http://schemas.microsoft.com/office/drawing/2014/main" id="{C2CB425E-722F-450F-8BD4-5826A920BED5}"/>
              </a:ext>
            </a:extLst>
          </p:cNvPr>
          <p:cNvSpPr>
            <a:spLocks noGrp="1"/>
          </p:cNvSpPr>
          <p:nvPr>
            <p:ph idx="1"/>
          </p:nvPr>
        </p:nvSpPr>
        <p:spPr>
          <a:xfrm>
            <a:off x="719847" y="1536970"/>
            <a:ext cx="16459200" cy="6848273"/>
          </a:xfrm>
        </p:spPr>
        <p:txBody>
          <a:bodyPr>
            <a:noAutofit/>
          </a:bodyPr>
          <a:lstStyle/>
          <a:p>
            <a:pPr marL="0" indent="0">
              <a:buNone/>
            </a:pPr>
            <a:endParaRPr lang="en-IN" sz="2800" b="1" dirty="0">
              <a:solidFill>
                <a:schemeClr val="accent3">
                  <a:lumMod val="40000"/>
                  <a:lumOff val="60000"/>
                </a:schemeClr>
              </a:solidFill>
            </a:endParaRPr>
          </a:p>
          <a:p>
            <a:pPr>
              <a:buFont typeface="Wingdings" panose="05000000000000000000" pitchFamily="2" charset="2"/>
              <a:buChar char="§"/>
            </a:pPr>
            <a:r>
              <a:rPr lang="en-US" sz="2800" dirty="0"/>
              <a:t>Initially the Raspberry pi camera v2 module captures the video and then it is sent to the raspberry pi 4 module for further processing like -  splitting of video into frames, Object detection etc.</a:t>
            </a:r>
            <a:endParaRPr lang="en-IN" sz="2800" b="1" dirty="0">
              <a:solidFill>
                <a:schemeClr val="accent3">
                  <a:lumMod val="40000"/>
                  <a:lumOff val="60000"/>
                </a:schemeClr>
              </a:solidFill>
            </a:endParaRPr>
          </a:p>
          <a:p>
            <a:pPr>
              <a:buFont typeface="Wingdings" panose="05000000000000000000" pitchFamily="2" charset="2"/>
              <a:buChar char="§"/>
            </a:pPr>
            <a:r>
              <a:rPr lang="en-US" sz="2800" dirty="0"/>
              <a:t>In this step the video received from the camera module is divided into frames and using Tensor-flow Object Detection api the objects are detected in that frame. This api is pretrained for detecting various classes like animals, humans etc. for our system we are setting it to detect only human class.</a:t>
            </a:r>
          </a:p>
          <a:p>
            <a:pPr>
              <a:buFont typeface="Wingdings" panose="05000000000000000000" pitchFamily="2" charset="2"/>
              <a:buChar char="§"/>
            </a:pPr>
            <a:r>
              <a:rPr lang="en-US" sz="2800" dirty="0"/>
              <a:t>If the human presence is detected in the frame system is set to sent a email notification with picture of intruder and a phone call will be triggered to the user. </a:t>
            </a:r>
          </a:p>
          <a:p>
            <a:pPr marL="0" indent="0">
              <a:buNone/>
            </a:pPr>
            <a:endParaRPr lang="en-US" sz="2800" dirty="0"/>
          </a:p>
        </p:txBody>
      </p:sp>
    </p:spTree>
    <p:extLst>
      <p:ext uri="{BB962C8B-B14F-4D97-AF65-F5344CB8AC3E}">
        <p14:creationId xmlns:p14="http://schemas.microsoft.com/office/powerpoint/2010/main" val="234320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AB2679-5A33-4BFF-56AC-5EA7AD639628}"/>
              </a:ext>
            </a:extLst>
          </p:cNvPr>
          <p:cNvSpPr txBox="1"/>
          <p:nvPr/>
        </p:nvSpPr>
        <p:spPr>
          <a:xfrm>
            <a:off x="749030" y="578478"/>
            <a:ext cx="8686800" cy="830997"/>
          </a:xfrm>
          <a:prstGeom prst="rect">
            <a:avLst/>
          </a:prstGeom>
          <a:noFill/>
        </p:spPr>
        <p:txBody>
          <a:bodyPr wrap="square">
            <a:spAutoFit/>
          </a:bodyPr>
          <a:lstStyle/>
          <a:p>
            <a:r>
              <a:rPr lang="en-US" sz="4800"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38100" dist="38100" dir="2700000" algn="tl">
                    <a:srgbClr val="000000">
                      <a:alpha val="43137"/>
                    </a:srgbClr>
                  </a:outerShdw>
                </a:effectLst>
              </a:rPr>
              <a:t>SOFTWARE </a:t>
            </a:r>
            <a:r>
              <a:rPr lang="en-US" sz="4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38100" dist="38100" dir="2700000" algn="tl">
                    <a:srgbClr val="000000">
                      <a:alpha val="43137"/>
                    </a:srgbClr>
                  </a:outerShdw>
                </a:effectLst>
              </a:rPr>
              <a:t>USED</a:t>
            </a:r>
            <a:endParaRPr lang="en-IN" sz="4800"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B4A8BDD9-1FCC-3AB7-9942-9905760E037D}"/>
              </a:ext>
            </a:extLst>
          </p:cNvPr>
          <p:cNvSpPr txBox="1"/>
          <p:nvPr/>
        </p:nvSpPr>
        <p:spPr>
          <a:xfrm>
            <a:off x="749030" y="2600238"/>
            <a:ext cx="14784859" cy="4832092"/>
          </a:xfrm>
          <a:prstGeom prst="rect">
            <a:avLst/>
          </a:prstGeom>
          <a:noFill/>
        </p:spPr>
        <p:txBody>
          <a:bodyPr wrap="square">
            <a:spAutoFit/>
          </a:bodyPr>
          <a:lstStyle/>
          <a:p>
            <a:pPr marL="457200" indent="-457200">
              <a:buFont typeface="Wingdings" panose="05000000000000000000" pitchFamily="2" charset="2"/>
              <a:buChar char="§"/>
            </a:pPr>
            <a:endParaRPr lang="en-US" sz="2800" b="0" i="0" u="none" strike="noStrike" baseline="0" dirty="0">
              <a:latin typeface="Times New Roman" panose="02020603050405020304" pitchFamily="18" charset="0"/>
            </a:endParaRPr>
          </a:p>
          <a:p>
            <a:pPr marL="457200" indent="-457200">
              <a:buFont typeface="Wingdings" panose="05000000000000000000" pitchFamily="2" charset="2"/>
              <a:buChar char="§"/>
            </a:pPr>
            <a:r>
              <a:rPr lang="en-IN" sz="2800" dirty="0"/>
              <a:t>OpenCV   :- Python library required for Tensor flow</a:t>
            </a:r>
          </a:p>
          <a:p>
            <a:pPr marL="457200" indent="-457200" algn="l">
              <a:buFont typeface="Wingdings" panose="05000000000000000000" pitchFamily="2" charset="2"/>
              <a:buChar char="§"/>
            </a:pPr>
            <a:endParaRPr lang="en-US" sz="2800" b="1" dirty="0">
              <a:solidFill>
                <a:schemeClr val="accent3">
                  <a:lumMod val="40000"/>
                  <a:lumOff val="60000"/>
                </a:schemeClr>
              </a:solidFill>
              <a:latin typeface="Times New Roman" panose="02020603050405020304" pitchFamily="18" charset="0"/>
            </a:endParaRPr>
          </a:p>
          <a:p>
            <a:pPr marL="457200" indent="-457200" algn="l">
              <a:buFont typeface="Wingdings" panose="05000000000000000000" pitchFamily="2" charset="2"/>
              <a:buChar char="§"/>
            </a:pPr>
            <a:r>
              <a:rPr lang="en-US" sz="2800" b="0" i="0" u="none" strike="noStrike" baseline="0" dirty="0">
                <a:latin typeface="Times New Roman" panose="02020603050405020304" pitchFamily="18" charset="0"/>
              </a:rPr>
              <a:t>Tensor-Flow object detection API    </a:t>
            </a:r>
            <a:r>
              <a:rPr lang="en-US" sz="2800" b="0" i="0" u="none" strike="noStrike" baseline="0" dirty="0">
                <a:latin typeface="Times New Roman" panose="02020603050405020304" pitchFamily="18" charset="0"/>
                <a:sym typeface="Wingdings" panose="05000000000000000000" pitchFamily="2" charset="2"/>
              </a:rPr>
              <a:t>:- For object detection </a:t>
            </a:r>
            <a:r>
              <a:rPr lang="en-US" sz="2800" b="0" i="0" u="none" strike="noStrike" baseline="0" dirty="0">
                <a:latin typeface="Times New Roman" panose="02020603050405020304" pitchFamily="18" charset="0"/>
              </a:rPr>
              <a:t> </a:t>
            </a:r>
            <a:endParaRPr lang="en-US" sz="2800" b="1" i="0" u="none" strike="noStrike" baseline="0" dirty="0">
              <a:solidFill>
                <a:schemeClr val="accent3">
                  <a:lumMod val="40000"/>
                  <a:lumOff val="60000"/>
                </a:schemeClr>
              </a:solidFill>
              <a:latin typeface="Times New Roman" panose="02020603050405020304" pitchFamily="18" charset="0"/>
            </a:endParaRPr>
          </a:p>
          <a:p>
            <a:pPr marL="457200" indent="-457200">
              <a:buFont typeface="Wingdings" panose="05000000000000000000" pitchFamily="2" charset="2"/>
              <a:buChar char="§"/>
            </a:pPr>
            <a:endParaRPr lang="en-IN" sz="2800" dirty="0"/>
          </a:p>
          <a:p>
            <a:pPr marL="457200" indent="-457200">
              <a:buFont typeface="Wingdings" panose="05000000000000000000" pitchFamily="2" charset="2"/>
              <a:buChar char="§"/>
            </a:pPr>
            <a:r>
              <a:rPr lang="en-IN" sz="2800" dirty="0"/>
              <a:t>Flask   :- For Live streaming</a:t>
            </a:r>
          </a:p>
          <a:p>
            <a:pPr marL="457200" indent="-457200">
              <a:buFont typeface="Wingdings" panose="05000000000000000000" pitchFamily="2" charset="2"/>
              <a:buChar char="§"/>
            </a:pPr>
            <a:endParaRPr lang="en-IN" sz="2800" dirty="0"/>
          </a:p>
          <a:p>
            <a:pPr marL="457200" indent="-457200">
              <a:buFont typeface="Wingdings" panose="05000000000000000000" pitchFamily="2" charset="2"/>
              <a:buChar char="§"/>
            </a:pPr>
            <a:r>
              <a:rPr lang="en-IN" sz="2800" dirty="0"/>
              <a:t>SMTP   :- For E-mail notification</a:t>
            </a:r>
          </a:p>
          <a:p>
            <a:pPr marL="457200" indent="-457200">
              <a:buFont typeface="Wingdings" panose="05000000000000000000" pitchFamily="2" charset="2"/>
              <a:buChar char="§"/>
            </a:pPr>
            <a:endParaRPr lang="en-IN" sz="2800" dirty="0"/>
          </a:p>
          <a:p>
            <a:pPr marL="457200" indent="-457200">
              <a:buFont typeface="Wingdings" panose="05000000000000000000" pitchFamily="2" charset="2"/>
              <a:buChar char="§"/>
            </a:pPr>
            <a:r>
              <a:rPr lang="en-IN" sz="2800" dirty="0"/>
              <a:t>Twilio  :- For Call notification</a:t>
            </a:r>
          </a:p>
          <a:p>
            <a:pPr marL="457200" indent="-457200">
              <a:buFont typeface="Wingdings" panose="05000000000000000000" pitchFamily="2" charset="2"/>
              <a:buChar char="§"/>
            </a:pPr>
            <a:endParaRPr lang="en-IN" sz="2800" dirty="0"/>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4360</TotalTime>
  <Words>1901</Words>
  <Application>Microsoft Office PowerPoint</Application>
  <PresentationFormat>Custom</PresentationFormat>
  <Paragraphs>122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Calibri</vt:lpstr>
      <vt:lpstr>Calibri Light</vt:lpstr>
      <vt:lpstr>Calibri-Bold</vt:lpstr>
      <vt:lpstr>SymbolMT</vt:lpstr>
      <vt:lpstr>Times New Roman</vt:lpstr>
      <vt:lpstr>TimesNewRomanPSMT</vt:lpstr>
      <vt:lpstr>Wingdings</vt:lpstr>
      <vt:lpstr>Celestial</vt:lpstr>
      <vt:lpstr>SECURITY SYSTEM  BASED ON AI</vt:lpstr>
      <vt:lpstr>CONTENTS</vt:lpstr>
      <vt:lpstr>INTRODUCTION </vt:lpstr>
      <vt:lpstr>PROBLEM STATEMENT </vt:lpstr>
      <vt:lpstr>MOTIVATION</vt:lpstr>
      <vt:lpstr>LITERATURE SURVEY</vt:lpstr>
      <vt:lpstr>BLOCK DIAGRAM</vt:lpstr>
      <vt:lpstr> METHODOLOGY : </vt:lpstr>
      <vt:lpstr>PowerPoint Presentation</vt:lpstr>
      <vt:lpstr> HARDWARE USED</vt:lpstr>
      <vt:lpstr>PowerPoint Presentation</vt:lpstr>
      <vt:lpstr>PowerPoint Presentation</vt:lpstr>
      <vt:lpstr>PowerPoint Presentation</vt:lpstr>
      <vt:lpstr>PowerPoint Presentation</vt:lpstr>
      <vt:lpstr>PowerPoint Presentation</vt:lpstr>
      <vt:lpstr>PowerPoint Presentation</vt:lpstr>
      <vt:lpstr>APPLICATIONS</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Security System</dc:title>
  <dc:creator>SOHAM WADHONKAR</dc:creator>
  <cp:lastModifiedBy>SOHAM WADHONKAR</cp:lastModifiedBy>
  <cp:revision>14</cp:revision>
  <dcterms:created xsi:type="dcterms:W3CDTF">2021-09-24T10:51:27Z</dcterms:created>
  <dcterms:modified xsi:type="dcterms:W3CDTF">2022-05-30T03:45:29Z</dcterms:modified>
</cp:coreProperties>
</file>