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61" r:id="rId1"/>
    <p:sldMasterId id="2147483699" r:id="rId2"/>
    <p:sldMasterId id="2147483687" r:id="rId3"/>
    <p:sldMasterId id="2147483674" r:id="rId4"/>
  </p:sldMasterIdLst>
  <p:notesMasterIdLst>
    <p:notesMasterId r:id="rId40"/>
  </p:notesMasterIdLst>
  <p:handoutMasterIdLst>
    <p:handoutMasterId r:id="rId41"/>
  </p:handoutMasterIdLst>
  <p:sldIdLst>
    <p:sldId id="323" r:id="rId5"/>
    <p:sldId id="326" r:id="rId6"/>
    <p:sldId id="257" r:id="rId7"/>
    <p:sldId id="258" r:id="rId8"/>
    <p:sldId id="259" r:id="rId9"/>
    <p:sldId id="295" r:id="rId10"/>
    <p:sldId id="294" r:id="rId11"/>
    <p:sldId id="275" r:id="rId12"/>
    <p:sldId id="284" r:id="rId13"/>
    <p:sldId id="285" r:id="rId14"/>
    <p:sldId id="287" r:id="rId15"/>
    <p:sldId id="325" r:id="rId16"/>
    <p:sldId id="278" r:id="rId17"/>
    <p:sldId id="327" r:id="rId18"/>
    <p:sldId id="328" r:id="rId19"/>
    <p:sldId id="330" r:id="rId20"/>
    <p:sldId id="314" r:id="rId21"/>
    <p:sldId id="296" r:id="rId22"/>
    <p:sldId id="297" r:id="rId23"/>
    <p:sldId id="276" r:id="rId24"/>
    <p:sldId id="293" r:id="rId25"/>
    <p:sldId id="306" r:id="rId26"/>
    <p:sldId id="308" r:id="rId27"/>
    <p:sldId id="309" r:id="rId28"/>
    <p:sldId id="332" r:id="rId29"/>
    <p:sldId id="291" r:id="rId30"/>
    <p:sldId id="318" r:id="rId31"/>
    <p:sldId id="317" r:id="rId32"/>
    <p:sldId id="319" r:id="rId33"/>
    <p:sldId id="320" r:id="rId34"/>
    <p:sldId id="322" r:id="rId35"/>
    <p:sldId id="331" r:id="rId36"/>
    <p:sldId id="271" r:id="rId37"/>
    <p:sldId id="288" r:id="rId38"/>
    <p:sldId id="272" r:id="rId39"/>
  </p:sldIdLst>
  <p:sldSz cx="118872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7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4" autoAdjust="0"/>
  </p:normalViewPr>
  <p:slideViewPr>
    <p:cSldViewPr>
      <p:cViewPr>
        <p:scale>
          <a:sx n="75" d="100"/>
          <a:sy n="75" d="100"/>
        </p:scale>
        <p:origin x="1046" y="422"/>
      </p:cViewPr>
      <p:guideLst>
        <p:guide orient="horz" pos="2160"/>
        <p:guide pos="374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281488" y="0"/>
            <a:ext cx="3276600" cy="534988"/>
          </a:xfrm>
          <a:prstGeom prst="rect">
            <a:avLst/>
          </a:prstGeom>
        </p:spPr>
        <p:txBody>
          <a:bodyPr vert="horz" lIns="91440" tIns="45720" rIns="91440" bIns="45720" rtlCol="0"/>
          <a:lstStyle>
            <a:lvl1pPr algn="r">
              <a:defRPr sz="1200"/>
            </a:lvl1pPr>
          </a:lstStyle>
          <a:p>
            <a:fld id="{9BD59E4B-1AE3-43D6-AAE0-3787CD02D864}" type="datetimeFigureOut">
              <a:rPr lang="en-US" smtClean="0"/>
              <a:pPr/>
              <a:t>5/16/2025</a:t>
            </a:fld>
            <a:endParaRPr lang="en-US"/>
          </a:p>
        </p:txBody>
      </p:sp>
      <p:sp>
        <p:nvSpPr>
          <p:cNvPr id="4" name="Footer Placeholder 3"/>
          <p:cNvSpPr>
            <a:spLocks noGrp="1"/>
          </p:cNvSpPr>
          <p:nvPr>
            <p:ph type="ftr" sz="quarter" idx="2"/>
          </p:nvPr>
        </p:nvSpPr>
        <p:spPr>
          <a:xfrm>
            <a:off x="0" y="10155238"/>
            <a:ext cx="3276600" cy="5349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281488" y="10155238"/>
            <a:ext cx="3276600" cy="534987"/>
          </a:xfrm>
          <a:prstGeom prst="rect">
            <a:avLst/>
          </a:prstGeom>
        </p:spPr>
        <p:txBody>
          <a:bodyPr vert="horz" lIns="91440" tIns="45720" rIns="91440" bIns="45720" rtlCol="0" anchor="b"/>
          <a:lstStyle>
            <a:lvl1pPr algn="r">
              <a:defRPr sz="1200"/>
            </a:lvl1pPr>
          </a:lstStyle>
          <a:p>
            <a:fld id="{53B501C3-FBB9-4FD0-BFD1-FF7E8E166AD6}" type="slidenum">
              <a:rPr lang="en-US" smtClean="0"/>
              <a:pPr/>
              <a:t>‹#›</a:t>
            </a:fld>
            <a:endParaRPr lang="en-US"/>
          </a:p>
        </p:txBody>
      </p:sp>
    </p:spTree>
    <p:extLst>
      <p:ext uri="{BB962C8B-B14F-4D97-AF65-F5344CB8AC3E}">
        <p14:creationId xmlns:p14="http://schemas.microsoft.com/office/powerpoint/2010/main" val="81558340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8CC3A7FC-94E6-4674-BE22-42D72C948EAA}" type="datetimeFigureOut">
              <a:rPr lang="en-US" smtClean="0"/>
              <a:pPr/>
              <a:t>5/16/2025</a:t>
            </a:fld>
            <a:endParaRPr lang="en-US"/>
          </a:p>
        </p:txBody>
      </p:sp>
      <p:sp>
        <p:nvSpPr>
          <p:cNvPr id="4" name="Slide Image Placeholder 3"/>
          <p:cNvSpPr>
            <a:spLocks noGrp="1" noRot="1" noChangeAspect="1"/>
          </p:cNvSpPr>
          <p:nvPr>
            <p:ph type="sldImg" idx="2"/>
          </p:nvPr>
        </p:nvSpPr>
        <p:spPr>
          <a:xfrm>
            <a:off x="304800" y="801688"/>
            <a:ext cx="6950075" cy="4010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1749C7EE-179B-4607-9CEC-4641460DAC55}" type="slidenum">
              <a:rPr lang="en-US" smtClean="0"/>
              <a:pPr/>
              <a:t>‹#›</a:t>
            </a:fld>
            <a:endParaRPr lang="en-US"/>
          </a:p>
        </p:txBody>
      </p:sp>
    </p:spTree>
    <p:extLst>
      <p:ext uri="{BB962C8B-B14F-4D97-AF65-F5344CB8AC3E}">
        <p14:creationId xmlns:p14="http://schemas.microsoft.com/office/powerpoint/2010/main" val="154801374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49C7EE-179B-4607-9CEC-4641460DAC55}" type="slidenum">
              <a:rPr lang="en-US" smtClean="0"/>
              <a:pPr/>
              <a:t>3</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94360" y="273600"/>
            <a:ext cx="10698120" cy="1145160"/>
          </a:xfrm>
          <a:prstGeom prst="rect">
            <a:avLst/>
          </a:prstGeom>
        </p:spPr>
        <p:txBody>
          <a:bodyPr lIns="0" tIns="0" rIns="0" bIns="0" anchor="ctr"/>
          <a:lstStyle/>
          <a:p>
            <a:pPr algn="ctr"/>
            <a:endParaRPr/>
          </a:p>
        </p:txBody>
      </p:sp>
      <p:sp>
        <p:nvSpPr>
          <p:cNvPr id="62" name="PlaceHolder 2"/>
          <p:cNvSpPr>
            <a:spLocks noGrp="1"/>
          </p:cNvSpPr>
          <p:nvPr>
            <p:ph type="body"/>
          </p:nvPr>
        </p:nvSpPr>
        <p:spPr>
          <a:xfrm>
            <a:off x="594360" y="1604520"/>
            <a:ext cx="10698120" cy="1896840"/>
          </a:xfrm>
          <a:prstGeom prst="rect">
            <a:avLst/>
          </a:prstGeom>
        </p:spPr>
        <p:txBody>
          <a:bodyPr lIns="0" tIns="0" rIns="0" bIns="0"/>
          <a:lstStyle/>
          <a:p>
            <a:endParaRPr/>
          </a:p>
        </p:txBody>
      </p:sp>
      <p:sp>
        <p:nvSpPr>
          <p:cNvPr id="63" name="PlaceHolder 3"/>
          <p:cNvSpPr>
            <a:spLocks noGrp="1"/>
          </p:cNvSpPr>
          <p:nvPr>
            <p:ph type="body"/>
          </p:nvPr>
        </p:nvSpPr>
        <p:spPr>
          <a:xfrm>
            <a:off x="594360" y="3682080"/>
            <a:ext cx="1069812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94360" y="273600"/>
            <a:ext cx="10698120" cy="1145160"/>
          </a:xfrm>
          <a:prstGeom prst="rect">
            <a:avLst/>
          </a:prstGeom>
        </p:spPr>
        <p:txBody>
          <a:bodyPr lIns="0" tIns="0" rIns="0" bIns="0" anchor="ctr"/>
          <a:lstStyle/>
          <a:p>
            <a:pPr algn="ctr"/>
            <a:endParaRPr/>
          </a:p>
        </p:txBody>
      </p:sp>
      <p:sp>
        <p:nvSpPr>
          <p:cNvPr id="65" name="PlaceHolder 2"/>
          <p:cNvSpPr>
            <a:spLocks noGrp="1"/>
          </p:cNvSpPr>
          <p:nvPr>
            <p:ph type="body"/>
          </p:nvPr>
        </p:nvSpPr>
        <p:spPr>
          <a:xfrm>
            <a:off x="594360" y="1604520"/>
            <a:ext cx="5220360" cy="1896840"/>
          </a:xfrm>
          <a:prstGeom prst="rect">
            <a:avLst/>
          </a:prstGeom>
        </p:spPr>
        <p:txBody>
          <a:bodyPr lIns="0" tIns="0" rIns="0" bIns="0"/>
          <a:lstStyle/>
          <a:p>
            <a:endParaRPr/>
          </a:p>
        </p:txBody>
      </p:sp>
      <p:sp>
        <p:nvSpPr>
          <p:cNvPr id="66" name="PlaceHolder 3"/>
          <p:cNvSpPr>
            <a:spLocks noGrp="1"/>
          </p:cNvSpPr>
          <p:nvPr>
            <p:ph type="body"/>
          </p:nvPr>
        </p:nvSpPr>
        <p:spPr>
          <a:xfrm>
            <a:off x="6076080" y="1604520"/>
            <a:ext cx="5220360" cy="1896840"/>
          </a:xfrm>
          <a:prstGeom prst="rect">
            <a:avLst/>
          </a:prstGeom>
        </p:spPr>
        <p:txBody>
          <a:bodyPr lIns="0" tIns="0" rIns="0" bIns="0"/>
          <a:lstStyle/>
          <a:p>
            <a:endParaRPr/>
          </a:p>
        </p:txBody>
      </p:sp>
      <p:sp>
        <p:nvSpPr>
          <p:cNvPr id="67" name="PlaceHolder 4"/>
          <p:cNvSpPr>
            <a:spLocks noGrp="1"/>
          </p:cNvSpPr>
          <p:nvPr>
            <p:ph type="body"/>
          </p:nvPr>
        </p:nvSpPr>
        <p:spPr>
          <a:xfrm>
            <a:off x="6076080" y="3682080"/>
            <a:ext cx="5220360" cy="1896840"/>
          </a:xfrm>
          <a:prstGeom prst="rect">
            <a:avLst/>
          </a:prstGeom>
        </p:spPr>
        <p:txBody>
          <a:bodyPr lIns="0" tIns="0" rIns="0" bIns="0"/>
          <a:lstStyle/>
          <a:p>
            <a:endParaRPr/>
          </a:p>
        </p:txBody>
      </p:sp>
      <p:sp>
        <p:nvSpPr>
          <p:cNvPr id="68" name="PlaceHolder 5"/>
          <p:cNvSpPr>
            <a:spLocks noGrp="1"/>
          </p:cNvSpPr>
          <p:nvPr>
            <p:ph type="body"/>
          </p:nvPr>
        </p:nvSpPr>
        <p:spPr>
          <a:xfrm>
            <a:off x="594360" y="3682080"/>
            <a:ext cx="522036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94360" y="273600"/>
            <a:ext cx="10698120" cy="1145160"/>
          </a:xfrm>
          <a:prstGeom prst="rect">
            <a:avLst/>
          </a:prstGeom>
        </p:spPr>
        <p:txBody>
          <a:bodyPr lIns="0" tIns="0" rIns="0" bIns="0" anchor="ctr"/>
          <a:lstStyle/>
          <a:p>
            <a:pPr algn="ctr"/>
            <a:endParaRPr/>
          </a:p>
        </p:txBody>
      </p:sp>
      <p:sp>
        <p:nvSpPr>
          <p:cNvPr id="70" name="PlaceHolder 2"/>
          <p:cNvSpPr>
            <a:spLocks noGrp="1"/>
          </p:cNvSpPr>
          <p:nvPr>
            <p:ph type="body"/>
          </p:nvPr>
        </p:nvSpPr>
        <p:spPr>
          <a:xfrm>
            <a:off x="594360" y="1604520"/>
            <a:ext cx="10698120" cy="3976920"/>
          </a:xfrm>
          <a:prstGeom prst="rect">
            <a:avLst/>
          </a:prstGeom>
        </p:spPr>
        <p:txBody>
          <a:bodyPr lIns="0" tIns="0" rIns="0" bIns="0"/>
          <a:lstStyle/>
          <a:p>
            <a:endParaRPr/>
          </a:p>
        </p:txBody>
      </p:sp>
      <p:sp>
        <p:nvSpPr>
          <p:cNvPr id="71" name="PlaceHolder 3"/>
          <p:cNvSpPr>
            <a:spLocks noGrp="1"/>
          </p:cNvSpPr>
          <p:nvPr>
            <p:ph type="body"/>
          </p:nvPr>
        </p:nvSpPr>
        <p:spPr>
          <a:xfrm>
            <a:off x="594360" y="1604520"/>
            <a:ext cx="10698120" cy="3976920"/>
          </a:xfrm>
          <a:prstGeom prst="rect">
            <a:avLst/>
          </a:prstGeom>
        </p:spPr>
        <p:txBody>
          <a:bodyPr lIns="0" tIns="0" rIns="0" bIns="0"/>
          <a:lstStyle/>
          <a:p>
            <a:endParaRPr/>
          </a:p>
        </p:txBody>
      </p:sp>
      <p:pic>
        <p:nvPicPr>
          <p:cNvPr id="72" name="Picture 71"/>
          <p:cNvPicPr/>
          <p:nvPr/>
        </p:nvPicPr>
        <p:blipFill>
          <a:blip r:embed="rId2"/>
          <a:stretch>
            <a:fillRect/>
          </a:stretch>
        </p:blipFill>
        <p:spPr>
          <a:xfrm>
            <a:off x="3450960" y="1604160"/>
            <a:ext cx="4984200" cy="3976920"/>
          </a:xfrm>
          <a:prstGeom prst="rect">
            <a:avLst/>
          </a:prstGeom>
          <a:ln>
            <a:noFill/>
          </a:ln>
        </p:spPr>
      </p:pic>
      <p:pic>
        <p:nvPicPr>
          <p:cNvPr id="73" name="Picture 72"/>
          <p:cNvPicPr/>
          <p:nvPr/>
        </p:nvPicPr>
        <p:blipFill>
          <a:blip r:embed="rId2"/>
          <a:stretch>
            <a:fillRect/>
          </a:stretch>
        </p:blipFill>
        <p:spPr>
          <a:xfrm>
            <a:off x="3450960" y="1604160"/>
            <a:ext cx="4984200" cy="3976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2175" y="2130425"/>
            <a:ext cx="10102850" cy="1470025"/>
          </a:xfrm>
        </p:spPr>
        <p:txBody>
          <a:bodyPr/>
          <a:lstStyle/>
          <a:p>
            <a:r>
              <a:rPr lang="en-US"/>
              <a:t>Click to edit Master title style</a:t>
            </a:r>
          </a:p>
        </p:txBody>
      </p:sp>
      <p:sp>
        <p:nvSpPr>
          <p:cNvPr id="3" name="Subtitle 2"/>
          <p:cNvSpPr>
            <a:spLocks noGrp="1"/>
          </p:cNvSpPr>
          <p:nvPr>
            <p:ph type="subTitle" idx="1"/>
          </p:nvPr>
        </p:nvSpPr>
        <p:spPr>
          <a:xfrm>
            <a:off x="1782763" y="3886200"/>
            <a:ext cx="832167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593725" y="6356350"/>
            <a:ext cx="277495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Pimpri Chinchwad College Of Engineering, Information Technology Department</a:t>
            </a:r>
          </a:p>
        </p:txBody>
      </p:sp>
      <p:sp>
        <p:nvSpPr>
          <p:cNvPr id="6" name="Slide Number Placeholder 5"/>
          <p:cNvSpPr>
            <a:spLocks noGrp="1"/>
          </p:cNvSpPr>
          <p:nvPr>
            <p:ph type="sldNum" sz="quarter" idx="12"/>
          </p:nvPr>
        </p:nvSpPr>
        <p:spPr/>
        <p:txBody>
          <a:bodyPr/>
          <a:lstStyle/>
          <a:p>
            <a:fld id="{E710BBEF-61EA-4F61-8332-0350D8B54BE4}"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93725" y="6356350"/>
            <a:ext cx="277495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Pimpri Chinchwad College Of Engineering, Information Technology Department</a:t>
            </a:r>
          </a:p>
        </p:txBody>
      </p:sp>
      <p:sp>
        <p:nvSpPr>
          <p:cNvPr id="6" name="Slide Number Placeholder 5"/>
          <p:cNvSpPr>
            <a:spLocks noGrp="1"/>
          </p:cNvSpPr>
          <p:nvPr>
            <p:ph type="sldNum" sz="quarter" idx="12"/>
          </p:nvPr>
        </p:nvSpPr>
        <p:spPr/>
        <p:txBody>
          <a:bodyPr/>
          <a:lstStyle/>
          <a:p>
            <a:fld id="{E710BBEF-61EA-4F61-8332-0350D8B54BE4}"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800" y="4406900"/>
            <a:ext cx="1010285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39800" y="2906713"/>
            <a:ext cx="1010285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93725" y="6356350"/>
            <a:ext cx="277495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Pimpri Chinchwad College Of Engineering, Information Technology Department</a:t>
            </a:r>
          </a:p>
        </p:txBody>
      </p:sp>
      <p:sp>
        <p:nvSpPr>
          <p:cNvPr id="6" name="Slide Number Placeholder 5"/>
          <p:cNvSpPr>
            <a:spLocks noGrp="1"/>
          </p:cNvSpPr>
          <p:nvPr>
            <p:ph type="sldNum" sz="quarter" idx="12"/>
          </p:nvPr>
        </p:nvSpPr>
        <p:spPr/>
        <p:txBody>
          <a:bodyPr/>
          <a:lstStyle/>
          <a:p>
            <a:fld id="{E710BBEF-61EA-4F61-8332-0350D8B54BE4}"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3725" y="1600200"/>
            <a:ext cx="52736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19800" y="1600200"/>
            <a:ext cx="52736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593725" y="6356350"/>
            <a:ext cx="277495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Pimpri Chinchwad College Of Engineering, Information Technology Department</a:t>
            </a:r>
          </a:p>
        </p:txBody>
      </p:sp>
      <p:sp>
        <p:nvSpPr>
          <p:cNvPr id="7" name="Slide Number Placeholder 6"/>
          <p:cNvSpPr>
            <a:spLocks noGrp="1"/>
          </p:cNvSpPr>
          <p:nvPr>
            <p:ph type="sldNum" sz="quarter" idx="12"/>
          </p:nvPr>
        </p:nvSpPr>
        <p:spPr/>
        <p:txBody>
          <a:bodyPr/>
          <a:lstStyle/>
          <a:p>
            <a:fld id="{E710BBEF-61EA-4F61-8332-0350D8B54BE4}"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93725" y="1535113"/>
            <a:ext cx="52530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3725" y="2174875"/>
            <a:ext cx="52530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38850" y="1535113"/>
            <a:ext cx="52546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38850" y="2174875"/>
            <a:ext cx="52546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593725" y="6356350"/>
            <a:ext cx="277495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r>
              <a:rPr lang="en-US"/>
              <a:t>Pimpri Chinchwad College Of Engineering, Information Technology Department</a:t>
            </a:r>
          </a:p>
        </p:txBody>
      </p:sp>
      <p:sp>
        <p:nvSpPr>
          <p:cNvPr id="9" name="Slide Number Placeholder 8"/>
          <p:cNvSpPr>
            <a:spLocks noGrp="1"/>
          </p:cNvSpPr>
          <p:nvPr>
            <p:ph type="sldNum" sz="quarter" idx="12"/>
          </p:nvPr>
        </p:nvSpPr>
        <p:spPr/>
        <p:txBody>
          <a:bodyPr/>
          <a:lstStyle/>
          <a:p>
            <a:fld id="{E710BBEF-61EA-4F61-8332-0350D8B54BE4}"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593725" y="6356350"/>
            <a:ext cx="277495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r>
              <a:rPr lang="en-US"/>
              <a:t>Pimpri Chinchwad College Of Engineering, Information Technology Department</a:t>
            </a:r>
          </a:p>
        </p:txBody>
      </p:sp>
      <p:sp>
        <p:nvSpPr>
          <p:cNvPr id="5" name="Slide Number Placeholder 4"/>
          <p:cNvSpPr>
            <a:spLocks noGrp="1"/>
          </p:cNvSpPr>
          <p:nvPr>
            <p:ph type="sldNum" sz="quarter" idx="12"/>
          </p:nvPr>
        </p:nvSpPr>
        <p:spPr/>
        <p:txBody>
          <a:bodyPr/>
          <a:lstStyle/>
          <a:p>
            <a:fld id="{E710BBEF-61EA-4F61-8332-0350D8B54BE4}"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93725" y="6356350"/>
            <a:ext cx="277495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US"/>
              <a:t>Pimpri Chinchwad College Of Engineering, Information Technology Department</a:t>
            </a:r>
          </a:p>
        </p:txBody>
      </p:sp>
      <p:sp>
        <p:nvSpPr>
          <p:cNvPr id="4" name="Slide Number Placeholder 3"/>
          <p:cNvSpPr>
            <a:spLocks noGrp="1"/>
          </p:cNvSpPr>
          <p:nvPr>
            <p:ph type="sldNum" sz="quarter" idx="12"/>
          </p:nvPr>
        </p:nvSpPr>
        <p:spPr/>
        <p:txBody>
          <a:bodyPr/>
          <a:lstStyle/>
          <a:p>
            <a:fld id="{E710BBEF-61EA-4F61-8332-0350D8B54BE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94360" y="273600"/>
            <a:ext cx="10698120" cy="1145160"/>
          </a:xfrm>
          <a:prstGeom prst="rect">
            <a:avLst/>
          </a:prstGeom>
        </p:spPr>
        <p:txBody>
          <a:bodyPr lIns="0" tIns="0" rIns="0" bIns="0" anchor="ctr"/>
          <a:lstStyle/>
          <a:p>
            <a:pPr algn="ctr"/>
            <a:endParaRPr/>
          </a:p>
        </p:txBody>
      </p:sp>
      <p:sp>
        <p:nvSpPr>
          <p:cNvPr id="41" name="PlaceHolder 2"/>
          <p:cNvSpPr>
            <a:spLocks noGrp="1"/>
          </p:cNvSpPr>
          <p:nvPr>
            <p:ph type="subTitle"/>
          </p:nvPr>
        </p:nvSpPr>
        <p:spPr>
          <a:xfrm>
            <a:off x="594360" y="1604520"/>
            <a:ext cx="10698120" cy="39772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725" y="273050"/>
            <a:ext cx="3911600"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648200" y="273050"/>
            <a:ext cx="664527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93725" y="1435100"/>
            <a:ext cx="39116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93725" y="6356350"/>
            <a:ext cx="277495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Pimpri Chinchwad College Of Engineering, Information Technology Department</a:t>
            </a:r>
          </a:p>
        </p:txBody>
      </p:sp>
      <p:sp>
        <p:nvSpPr>
          <p:cNvPr id="7" name="Slide Number Placeholder 6"/>
          <p:cNvSpPr>
            <a:spLocks noGrp="1"/>
          </p:cNvSpPr>
          <p:nvPr>
            <p:ph type="sldNum" sz="quarter" idx="12"/>
          </p:nvPr>
        </p:nvSpPr>
        <p:spPr/>
        <p:txBody>
          <a:bodyPr/>
          <a:lstStyle/>
          <a:p>
            <a:fld id="{E710BBEF-61EA-4F61-8332-0350D8B54BE4}"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30450" y="4800600"/>
            <a:ext cx="7132638"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30450" y="612775"/>
            <a:ext cx="713263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30450" y="5367338"/>
            <a:ext cx="713263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93725" y="6356350"/>
            <a:ext cx="277495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Pimpri Chinchwad College Of Engineering, Information Technology Department</a:t>
            </a:r>
          </a:p>
        </p:txBody>
      </p:sp>
      <p:sp>
        <p:nvSpPr>
          <p:cNvPr id="7" name="Slide Number Placeholder 6"/>
          <p:cNvSpPr>
            <a:spLocks noGrp="1"/>
          </p:cNvSpPr>
          <p:nvPr>
            <p:ph type="sldNum" sz="quarter" idx="12"/>
          </p:nvPr>
        </p:nvSpPr>
        <p:spPr/>
        <p:txBody>
          <a:bodyPr/>
          <a:lstStyle/>
          <a:p>
            <a:fld id="{E710BBEF-61EA-4F61-8332-0350D8B54BE4}"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93725" y="6356350"/>
            <a:ext cx="277495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Pimpri Chinchwad College Of Engineering, Information Technology Department</a:t>
            </a:r>
          </a:p>
        </p:txBody>
      </p:sp>
      <p:sp>
        <p:nvSpPr>
          <p:cNvPr id="6" name="Slide Number Placeholder 5"/>
          <p:cNvSpPr>
            <a:spLocks noGrp="1"/>
          </p:cNvSpPr>
          <p:nvPr>
            <p:ph type="sldNum" sz="quarter" idx="12"/>
          </p:nvPr>
        </p:nvSpPr>
        <p:spPr/>
        <p:txBody>
          <a:bodyPr/>
          <a:lstStyle/>
          <a:p>
            <a:fld id="{E710BBEF-61EA-4F61-8332-0350D8B54BE4}"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8538" y="274638"/>
            <a:ext cx="2674937"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93725" y="274638"/>
            <a:ext cx="787241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93725" y="6356350"/>
            <a:ext cx="277495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Pimpri Chinchwad College Of Engineering, Information Technology Department</a:t>
            </a:r>
          </a:p>
        </p:txBody>
      </p:sp>
      <p:sp>
        <p:nvSpPr>
          <p:cNvPr id="6" name="Slide Number Placeholder 5"/>
          <p:cNvSpPr>
            <a:spLocks noGrp="1"/>
          </p:cNvSpPr>
          <p:nvPr>
            <p:ph type="sldNum" sz="quarter" idx="12"/>
          </p:nvPr>
        </p:nvSpPr>
        <p:spPr/>
        <p:txBody>
          <a:bodyPr/>
          <a:lstStyle/>
          <a:p>
            <a:fld id="{E710BBEF-61EA-4F61-8332-0350D8B54BE4}"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2175" y="2130425"/>
            <a:ext cx="10102850" cy="1470025"/>
          </a:xfrm>
        </p:spPr>
        <p:txBody>
          <a:bodyPr/>
          <a:lstStyle/>
          <a:p>
            <a:r>
              <a:rPr lang="en-US"/>
              <a:t>Click to edit Master title style</a:t>
            </a:r>
          </a:p>
        </p:txBody>
      </p:sp>
      <p:sp>
        <p:nvSpPr>
          <p:cNvPr id="3" name="Subtitle 2"/>
          <p:cNvSpPr>
            <a:spLocks noGrp="1"/>
          </p:cNvSpPr>
          <p:nvPr>
            <p:ph type="subTitle" idx="1"/>
          </p:nvPr>
        </p:nvSpPr>
        <p:spPr>
          <a:xfrm>
            <a:off x="1782763" y="3886200"/>
            <a:ext cx="832167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593725" y="6356350"/>
            <a:ext cx="277495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Pimpri Chinchwad College Of Engineering, Information Technology Department</a:t>
            </a:r>
          </a:p>
        </p:txBody>
      </p:sp>
      <p:sp>
        <p:nvSpPr>
          <p:cNvPr id="6" name="Slide Number Placeholder 5"/>
          <p:cNvSpPr>
            <a:spLocks noGrp="1"/>
          </p:cNvSpPr>
          <p:nvPr>
            <p:ph type="sldNum" sz="quarter" idx="12"/>
          </p:nvPr>
        </p:nvSpPr>
        <p:spPr/>
        <p:txBody>
          <a:bodyPr/>
          <a:lstStyle/>
          <a:p>
            <a:fld id="{7BCA4A6A-422F-455F-BC8F-812DF1EEF986}"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93725" y="6356350"/>
            <a:ext cx="277495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Pimpri Chinchwad College Of Engineering, Information Technology Department</a:t>
            </a:r>
          </a:p>
        </p:txBody>
      </p:sp>
      <p:sp>
        <p:nvSpPr>
          <p:cNvPr id="6" name="Slide Number Placeholder 5"/>
          <p:cNvSpPr>
            <a:spLocks noGrp="1"/>
          </p:cNvSpPr>
          <p:nvPr>
            <p:ph type="sldNum" sz="quarter" idx="12"/>
          </p:nvPr>
        </p:nvSpPr>
        <p:spPr/>
        <p:txBody>
          <a:bodyPr/>
          <a:lstStyle/>
          <a:p>
            <a:fld id="{7BCA4A6A-422F-455F-BC8F-812DF1EEF986}"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800" y="4406900"/>
            <a:ext cx="1010285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39800" y="2906713"/>
            <a:ext cx="1010285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93725" y="6356350"/>
            <a:ext cx="277495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Pimpri Chinchwad College Of Engineering, Information Technology Department</a:t>
            </a:r>
          </a:p>
        </p:txBody>
      </p:sp>
      <p:sp>
        <p:nvSpPr>
          <p:cNvPr id="6" name="Slide Number Placeholder 5"/>
          <p:cNvSpPr>
            <a:spLocks noGrp="1"/>
          </p:cNvSpPr>
          <p:nvPr>
            <p:ph type="sldNum" sz="quarter" idx="12"/>
          </p:nvPr>
        </p:nvSpPr>
        <p:spPr/>
        <p:txBody>
          <a:bodyPr/>
          <a:lstStyle/>
          <a:p>
            <a:fld id="{7BCA4A6A-422F-455F-BC8F-812DF1EEF986}"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3725" y="1600200"/>
            <a:ext cx="52736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19800" y="1600200"/>
            <a:ext cx="52736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593725" y="6356350"/>
            <a:ext cx="277495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Pimpri Chinchwad College Of Engineering, Information Technology Department</a:t>
            </a:r>
          </a:p>
        </p:txBody>
      </p:sp>
      <p:sp>
        <p:nvSpPr>
          <p:cNvPr id="7" name="Slide Number Placeholder 6"/>
          <p:cNvSpPr>
            <a:spLocks noGrp="1"/>
          </p:cNvSpPr>
          <p:nvPr>
            <p:ph type="sldNum" sz="quarter" idx="12"/>
          </p:nvPr>
        </p:nvSpPr>
        <p:spPr/>
        <p:txBody>
          <a:bodyPr/>
          <a:lstStyle/>
          <a:p>
            <a:fld id="{7BCA4A6A-422F-455F-BC8F-812DF1EEF986}"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93725" y="1535113"/>
            <a:ext cx="52530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3725" y="2174875"/>
            <a:ext cx="52530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38850" y="1535113"/>
            <a:ext cx="52546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38850" y="2174875"/>
            <a:ext cx="52546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593725" y="6356350"/>
            <a:ext cx="277495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r>
              <a:rPr lang="en-US"/>
              <a:t>Pimpri Chinchwad College Of Engineering, Information Technology Department</a:t>
            </a:r>
          </a:p>
        </p:txBody>
      </p:sp>
      <p:sp>
        <p:nvSpPr>
          <p:cNvPr id="9" name="Slide Number Placeholder 8"/>
          <p:cNvSpPr>
            <a:spLocks noGrp="1"/>
          </p:cNvSpPr>
          <p:nvPr>
            <p:ph type="sldNum" sz="quarter" idx="12"/>
          </p:nvPr>
        </p:nvSpPr>
        <p:spPr/>
        <p:txBody>
          <a:bodyPr/>
          <a:lstStyle/>
          <a:p>
            <a:fld id="{7BCA4A6A-422F-455F-BC8F-812DF1EEF986}"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593725" y="6356350"/>
            <a:ext cx="277495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r>
              <a:rPr lang="en-US"/>
              <a:t>Pimpri Chinchwad College Of Engineering, Information Technology Department</a:t>
            </a:r>
          </a:p>
        </p:txBody>
      </p:sp>
      <p:sp>
        <p:nvSpPr>
          <p:cNvPr id="5" name="Slide Number Placeholder 4"/>
          <p:cNvSpPr>
            <a:spLocks noGrp="1"/>
          </p:cNvSpPr>
          <p:nvPr>
            <p:ph type="sldNum" sz="quarter" idx="12"/>
          </p:nvPr>
        </p:nvSpPr>
        <p:spPr/>
        <p:txBody>
          <a:bodyPr/>
          <a:lstStyle/>
          <a:p>
            <a:fld id="{7BCA4A6A-422F-455F-BC8F-812DF1EEF98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94360" y="273600"/>
            <a:ext cx="10698120" cy="114516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594360" y="1604520"/>
            <a:ext cx="10698120" cy="397692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93725" y="6356350"/>
            <a:ext cx="277495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US"/>
              <a:t>Pimpri Chinchwad College Of Engineering, Information Technology Department</a:t>
            </a:r>
          </a:p>
        </p:txBody>
      </p:sp>
      <p:sp>
        <p:nvSpPr>
          <p:cNvPr id="4" name="Slide Number Placeholder 3"/>
          <p:cNvSpPr>
            <a:spLocks noGrp="1"/>
          </p:cNvSpPr>
          <p:nvPr>
            <p:ph type="sldNum" sz="quarter" idx="12"/>
          </p:nvPr>
        </p:nvSpPr>
        <p:spPr/>
        <p:txBody>
          <a:bodyPr/>
          <a:lstStyle/>
          <a:p>
            <a:fld id="{7BCA4A6A-422F-455F-BC8F-812DF1EEF986}"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725" y="273050"/>
            <a:ext cx="3911600"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648200" y="273050"/>
            <a:ext cx="664527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93725" y="1435100"/>
            <a:ext cx="39116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93725" y="6356350"/>
            <a:ext cx="277495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Pimpri Chinchwad College Of Engineering, Information Technology Department</a:t>
            </a:r>
          </a:p>
        </p:txBody>
      </p:sp>
      <p:sp>
        <p:nvSpPr>
          <p:cNvPr id="7" name="Slide Number Placeholder 6"/>
          <p:cNvSpPr>
            <a:spLocks noGrp="1"/>
          </p:cNvSpPr>
          <p:nvPr>
            <p:ph type="sldNum" sz="quarter" idx="12"/>
          </p:nvPr>
        </p:nvSpPr>
        <p:spPr/>
        <p:txBody>
          <a:bodyPr/>
          <a:lstStyle/>
          <a:p>
            <a:fld id="{7BCA4A6A-422F-455F-BC8F-812DF1EEF986}"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30450" y="4800600"/>
            <a:ext cx="7132638"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30450" y="612775"/>
            <a:ext cx="713263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30450" y="5367338"/>
            <a:ext cx="713263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93725" y="6356350"/>
            <a:ext cx="277495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Pimpri Chinchwad College Of Engineering, Information Technology Department</a:t>
            </a:r>
          </a:p>
        </p:txBody>
      </p:sp>
      <p:sp>
        <p:nvSpPr>
          <p:cNvPr id="7" name="Slide Number Placeholder 6"/>
          <p:cNvSpPr>
            <a:spLocks noGrp="1"/>
          </p:cNvSpPr>
          <p:nvPr>
            <p:ph type="sldNum" sz="quarter" idx="12"/>
          </p:nvPr>
        </p:nvSpPr>
        <p:spPr/>
        <p:txBody>
          <a:bodyPr/>
          <a:lstStyle/>
          <a:p>
            <a:fld id="{7BCA4A6A-422F-455F-BC8F-812DF1EEF986}"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93725" y="6356350"/>
            <a:ext cx="277495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Pimpri Chinchwad College Of Engineering, Information Technology Department</a:t>
            </a:r>
          </a:p>
        </p:txBody>
      </p:sp>
      <p:sp>
        <p:nvSpPr>
          <p:cNvPr id="6" name="Slide Number Placeholder 5"/>
          <p:cNvSpPr>
            <a:spLocks noGrp="1"/>
          </p:cNvSpPr>
          <p:nvPr>
            <p:ph type="sldNum" sz="quarter" idx="12"/>
          </p:nvPr>
        </p:nvSpPr>
        <p:spPr/>
        <p:txBody>
          <a:bodyPr/>
          <a:lstStyle/>
          <a:p>
            <a:fld id="{7BCA4A6A-422F-455F-BC8F-812DF1EEF986}"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8538" y="274638"/>
            <a:ext cx="2674937"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93725" y="274638"/>
            <a:ext cx="787241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93725" y="6356350"/>
            <a:ext cx="277495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Pimpri Chinchwad College Of Engineering, Information Technology Department</a:t>
            </a:r>
          </a:p>
        </p:txBody>
      </p:sp>
      <p:sp>
        <p:nvSpPr>
          <p:cNvPr id="6" name="Slide Number Placeholder 5"/>
          <p:cNvSpPr>
            <a:spLocks noGrp="1"/>
          </p:cNvSpPr>
          <p:nvPr>
            <p:ph type="sldNum" sz="quarter" idx="12"/>
          </p:nvPr>
        </p:nvSpPr>
        <p:spPr/>
        <p:txBody>
          <a:bodyPr/>
          <a:lstStyle/>
          <a:p>
            <a:fld id="{7BCA4A6A-422F-455F-BC8F-812DF1EEF986}" type="slidenum">
              <a:rPr lang="en-US" smtClean="0"/>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7" name="PlaceHolder 1"/>
          <p:cNvSpPr>
            <a:spLocks noGrp="1"/>
          </p:cNvSpPr>
          <p:nvPr>
            <p:ph type="title"/>
          </p:nvPr>
        </p:nvSpPr>
        <p:spPr>
          <a:xfrm>
            <a:off x="594360" y="273600"/>
            <a:ext cx="10698120" cy="1145160"/>
          </a:xfrm>
          <a:prstGeom prst="rect">
            <a:avLst/>
          </a:prstGeom>
        </p:spPr>
        <p:txBody>
          <a:bodyPr lIns="0" tIns="0" rIns="0" bIns="0" anchor="ctr"/>
          <a:lstStyle/>
          <a:p>
            <a:pPr algn="ctr"/>
            <a:endParaRPr/>
          </a:p>
        </p:txBody>
      </p:sp>
      <p:sp>
        <p:nvSpPr>
          <p:cNvPr id="78" name="PlaceHolder 2"/>
          <p:cNvSpPr>
            <a:spLocks noGrp="1"/>
          </p:cNvSpPr>
          <p:nvPr>
            <p:ph type="subTitle"/>
          </p:nvPr>
        </p:nvSpPr>
        <p:spPr>
          <a:xfrm>
            <a:off x="594360" y="1604520"/>
            <a:ext cx="10698120" cy="3977280"/>
          </a:xfrm>
          <a:prstGeom prst="rect">
            <a:avLst/>
          </a:prstGeom>
        </p:spPr>
        <p:txBody>
          <a:bodyPr lIns="0" tIns="0" rIns="0" bIns="0" anchor="ctr"/>
          <a:lstStyle/>
          <a:p>
            <a:pPr algn="ct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594360" y="273600"/>
            <a:ext cx="10698120" cy="1145160"/>
          </a:xfrm>
          <a:prstGeom prst="rect">
            <a:avLst/>
          </a:prstGeom>
        </p:spPr>
        <p:txBody>
          <a:bodyPr lIns="0" tIns="0" rIns="0" bIns="0" anchor="ctr"/>
          <a:lstStyle/>
          <a:p>
            <a:pPr algn="ctr"/>
            <a:endParaRPr/>
          </a:p>
        </p:txBody>
      </p:sp>
      <p:sp>
        <p:nvSpPr>
          <p:cNvPr id="80" name="PlaceHolder 2"/>
          <p:cNvSpPr>
            <a:spLocks noGrp="1"/>
          </p:cNvSpPr>
          <p:nvPr>
            <p:ph type="body"/>
          </p:nvPr>
        </p:nvSpPr>
        <p:spPr>
          <a:xfrm>
            <a:off x="594360" y="1604520"/>
            <a:ext cx="10698120" cy="3976920"/>
          </a:xfrm>
          <a:prstGeom prst="rect">
            <a:avLst/>
          </a:prstGeom>
        </p:spPr>
        <p:txBody>
          <a:bodyPr lIns="0" tIns="0" rIns="0" bIns="0"/>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594360" y="273600"/>
            <a:ext cx="10698120" cy="1145160"/>
          </a:xfrm>
          <a:prstGeom prst="rect">
            <a:avLst/>
          </a:prstGeom>
        </p:spPr>
        <p:txBody>
          <a:bodyPr lIns="0" tIns="0" rIns="0" bIns="0" anchor="ctr"/>
          <a:lstStyle/>
          <a:p>
            <a:pPr algn="ctr"/>
            <a:endParaRPr/>
          </a:p>
        </p:txBody>
      </p:sp>
      <p:sp>
        <p:nvSpPr>
          <p:cNvPr id="82" name="PlaceHolder 2"/>
          <p:cNvSpPr>
            <a:spLocks noGrp="1"/>
          </p:cNvSpPr>
          <p:nvPr>
            <p:ph type="body"/>
          </p:nvPr>
        </p:nvSpPr>
        <p:spPr>
          <a:xfrm>
            <a:off x="594360" y="1604520"/>
            <a:ext cx="5220360" cy="3976920"/>
          </a:xfrm>
          <a:prstGeom prst="rect">
            <a:avLst/>
          </a:prstGeom>
        </p:spPr>
        <p:txBody>
          <a:bodyPr lIns="0" tIns="0" rIns="0" bIns="0"/>
          <a:lstStyle/>
          <a:p>
            <a:endParaRPr/>
          </a:p>
        </p:txBody>
      </p:sp>
      <p:sp>
        <p:nvSpPr>
          <p:cNvPr id="83" name="PlaceHolder 3"/>
          <p:cNvSpPr>
            <a:spLocks noGrp="1"/>
          </p:cNvSpPr>
          <p:nvPr>
            <p:ph type="body"/>
          </p:nvPr>
        </p:nvSpPr>
        <p:spPr>
          <a:xfrm>
            <a:off x="6076080" y="1604520"/>
            <a:ext cx="5220360" cy="3976920"/>
          </a:xfrm>
          <a:prstGeom prst="rect">
            <a:avLst/>
          </a:prstGeom>
        </p:spPr>
        <p:txBody>
          <a:bodyPr lIns="0" tIns="0" rIns="0" bIns="0"/>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4" name="PlaceHolder 1"/>
          <p:cNvSpPr>
            <a:spLocks noGrp="1"/>
          </p:cNvSpPr>
          <p:nvPr>
            <p:ph type="title"/>
          </p:nvPr>
        </p:nvSpPr>
        <p:spPr>
          <a:xfrm>
            <a:off x="594360" y="273600"/>
            <a:ext cx="10698120" cy="1145160"/>
          </a:xfrm>
          <a:prstGeom prst="rect">
            <a:avLst/>
          </a:prstGeom>
        </p:spPr>
        <p:txBody>
          <a:bodyPr lIns="0" tIns="0" rIns="0" bIns="0" anchor="ctr"/>
          <a:lstStyle/>
          <a:p>
            <a:pPr algn="ct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94360" y="273600"/>
            <a:ext cx="10698120" cy="1145160"/>
          </a:xfrm>
          <a:prstGeom prst="rect">
            <a:avLst/>
          </a:prstGeom>
        </p:spPr>
        <p:txBody>
          <a:bodyPr lIns="0" tIns="0" rIns="0" bIns="0" anchor="ctr"/>
          <a:lstStyle/>
          <a:p>
            <a:pPr algn="ctr"/>
            <a:endParaRPr/>
          </a:p>
        </p:txBody>
      </p:sp>
      <p:sp>
        <p:nvSpPr>
          <p:cNvPr id="45" name="PlaceHolder 2"/>
          <p:cNvSpPr>
            <a:spLocks noGrp="1"/>
          </p:cNvSpPr>
          <p:nvPr>
            <p:ph type="body"/>
          </p:nvPr>
        </p:nvSpPr>
        <p:spPr>
          <a:xfrm>
            <a:off x="594360" y="1604520"/>
            <a:ext cx="5220360" cy="3976920"/>
          </a:xfrm>
          <a:prstGeom prst="rect">
            <a:avLst/>
          </a:prstGeom>
        </p:spPr>
        <p:txBody>
          <a:bodyPr lIns="0" tIns="0" rIns="0" bIns="0"/>
          <a:lstStyle/>
          <a:p>
            <a:endParaRPr/>
          </a:p>
        </p:txBody>
      </p:sp>
      <p:sp>
        <p:nvSpPr>
          <p:cNvPr id="46" name="PlaceHolder 3"/>
          <p:cNvSpPr>
            <a:spLocks noGrp="1"/>
          </p:cNvSpPr>
          <p:nvPr>
            <p:ph type="body"/>
          </p:nvPr>
        </p:nvSpPr>
        <p:spPr>
          <a:xfrm>
            <a:off x="6076080" y="1604520"/>
            <a:ext cx="5220360" cy="3976920"/>
          </a:xfrm>
          <a:prstGeom prst="rect">
            <a:avLst/>
          </a:prstGeom>
        </p:spPr>
        <p:txBody>
          <a:bodyPr lIns="0" tIns="0" rIns="0" bIns="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5" name="PlaceHolder 1"/>
          <p:cNvSpPr>
            <a:spLocks noGrp="1"/>
          </p:cNvSpPr>
          <p:nvPr>
            <p:ph type="subTitle"/>
          </p:nvPr>
        </p:nvSpPr>
        <p:spPr>
          <a:xfrm>
            <a:off x="594360" y="273600"/>
            <a:ext cx="10698120" cy="5308200"/>
          </a:xfrm>
          <a:prstGeom prst="rect">
            <a:avLst/>
          </a:prstGeom>
        </p:spPr>
        <p:txBody>
          <a:bodyPr lIns="0" tIns="0" rIns="0" bIns="0" anchor="ctr"/>
          <a:lstStyle/>
          <a:p>
            <a:pPr algn="ct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594360" y="273600"/>
            <a:ext cx="10698120" cy="1145160"/>
          </a:xfrm>
          <a:prstGeom prst="rect">
            <a:avLst/>
          </a:prstGeom>
        </p:spPr>
        <p:txBody>
          <a:bodyPr lIns="0" tIns="0" rIns="0" bIns="0" anchor="ctr"/>
          <a:lstStyle/>
          <a:p>
            <a:pPr algn="ctr"/>
            <a:endParaRPr/>
          </a:p>
        </p:txBody>
      </p:sp>
      <p:sp>
        <p:nvSpPr>
          <p:cNvPr id="87" name="PlaceHolder 2"/>
          <p:cNvSpPr>
            <a:spLocks noGrp="1"/>
          </p:cNvSpPr>
          <p:nvPr>
            <p:ph type="body"/>
          </p:nvPr>
        </p:nvSpPr>
        <p:spPr>
          <a:xfrm>
            <a:off x="594360" y="1604520"/>
            <a:ext cx="5220360" cy="1896840"/>
          </a:xfrm>
          <a:prstGeom prst="rect">
            <a:avLst/>
          </a:prstGeom>
        </p:spPr>
        <p:txBody>
          <a:bodyPr lIns="0" tIns="0" rIns="0" bIns="0"/>
          <a:lstStyle/>
          <a:p>
            <a:endParaRPr/>
          </a:p>
        </p:txBody>
      </p:sp>
      <p:sp>
        <p:nvSpPr>
          <p:cNvPr id="88" name="PlaceHolder 3"/>
          <p:cNvSpPr>
            <a:spLocks noGrp="1"/>
          </p:cNvSpPr>
          <p:nvPr>
            <p:ph type="body"/>
          </p:nvPr>
        </p:nvSpPr>
        <p:spPr>
          <a:xfrm>
            <a:off x="594360" y="3682080"/>
            <a:ext cx="5220360" cy="1896840"/>
          </a:xfrm>
          <a:prstGeom prst="rect">
            <a:avLst/>
          </a:prstGeom>
        </p:spPr>
        <p:txBody>
          <a:bodyPr lIns="0" tIns="0" rIns="0" bIns="0"/>
          <a:lstStyle/>
          <a:p>
            <a:endParaRPr/>
          </a:p>
        </p:txBody>
      </p:sp>
      <p:sp>
        <p:nvSpPr>
          <p:cNvPr id="89" name="PlaceHolder 4"/>
          <p:cNvSpPr>
            <a:spLocks noGrp="1"/>
          </p:cNvSpPr>
          <p:nvPr>
            <p:ph type="body"/>
          </p:nvPr>
        </p:nvSpPr>
        <p:spPr>
          <a:xfrm>
            <a:off x="6076080" y="1604520"/>
            <a:ext cx="5220360" cy="3976920"/>
          </a:xfrm>
          <a:prstGeom prst="rect">
            <a:avLst/>
          </a:prstGeom>
        </p:spPr>
        <p:txBody>
          <a:bodyPr lIns="0" tIns="0" rIns="0" bIns="0"/>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94360" y="273600"/>
            <a:ext cx="10698120" cy="1145160"/>
          </a:xfrm>
          <a:prstGeom prst="rect">
            <a:avLst/>
          </a:prstGeom>
        </p:spPr>
        <p:txBody>
          <a:bodyPr lIns="0" tIns="0" rIns="0" bIns="0" anchor="ctr"/>
          <a:lstStyle/>
          <a:p>
            <a:pPr algn="ctr"/>
            <a:endParaRPr/>
          </a:p>
        </p:txBody>
      </p:sp>
      <p:sp>
        <p:nvSpPr>
          <p:cNvPr id="91" name="PlaceHolder 2"/>
          <p:cNvSpPr>
            <a:spLocks noGrp="1"/>
          </p:cNvSpPr>
          <p:nvPr>
            <p:ph type="body"/>
          </p:nvPr>
        </p:nvSpPr>
        <p:spPr>
          <a:xfrm>
            <a:off x="594360" y="1604520"/>
            <a:ext cx="5220360" cy="3976920"/>
          </a:xfrm>
          <a:prstGeom prst="rect">
            <a:avLst/>
          </a:prstGeom>
        </p:spPr>
        <p:txBody>
          <a:bodyPr lIns="0" tIns="0" rIns="0" bIns="0"/>
          <a:lstStyle/>
          <a:p>
            <a:endParaRPr/>
          </a:p>
        </p:txBody>
      </p:sp>
      <p:sp>
        <p:nvSpPr>
          <p:cNvPr id="92" name="PlaceHolder 3"/>
          <p:cNvSpPr>
            <a:spLocks noGrp="1"/>
          </p:cNvSpPr>
          <p:nvPr>
            <p:ph type="body"/>
          </p:nvPr>
        </p:nvSpPr>
        <p:spPr>
          <a:xfrm>
            <a:off x="6076080" y="1604520"/>
            <a:ext cx="5220360" cy="1896840"/>
          </a:xfrm>
          <a:prstGeom prst="rect">
            <a:avLst/>
          </a:prstGeom>
        </p:spPr>
        <p:txBody>
          <a:bodyPr lIns="0" tIns="0" rIns="0" bIns="0"/>
          <a:lstStyle/>
          <a:p>
            <a:endParaRPr/>
          </a:p>
        </p:txBody>
      </p:sp>
      <p:sp>
        <p:nvSpPr>
          <p:cNvPr id="93" name="PlaceHolder 4"/>
          <p:cNvSpPr>
            <a:spLocks noGrp="1"/>
          </p:cNvSpPr>
          <p:nvPr>
            <p:ph type="body"/>
          </p:nvPr>
        </p:nvSpPr>
        <p:spPr>
          <a:xfrm>
            <a:off x="6076080" y="3682080"/>
            <a:ext cx="5220360" cy="1896840"/>
          </a:xfrm>
          <a:prstGeom prst="rect">
            <a:avLst/>
          </a:prstGeom>
        </p:spPr>
        <p:txBody>
          <a:bodyPr lIns="0" tIns="0" rIns="0" bIns="0"/>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94360" y="273600"/>
            <a:ext cx="10698120" cy="1145160"/>
          </a:xfrm>
          <a:prstGeom prst="rect">
            <a:avLst/>
          </a:prstGeom>
        </p:spPr>
        <p:txBody>
          <a:bodyPr lIns="0" tIns="0" rIns="0" bIns="0" anchor="ctr"/>
          <a:lstStyle/>
          <a:p>
            <a:pPr algn="ctr"/>
            <a:endParaRPr/>
          </a:p>
        </p:txBody>
      </p:sp>
      <p:sp>
        <p:nvSpPr>
          <p:cNvPr id="95" name="PlaceHolder 2"/>
          <p:cNvSpPr>
            <a:spLocks noGrp="1"/>
          </p:cNvSpPr>
          <p:nvPr>
            <p:ph type="body"/>
          </p:nvPr>
        </p:nvSpPr>
        <p:spPr>
          <a:xfrm>
            <a:off x="594360" y="1604520"/>
            <a:ext cx="5220360" cy="1896840"/>
          </a:xfrm>
          <a:prstGeom prst="rect">
            <a:avLst/>
          </a:prstGeom>
        </p:spPr>
        <p:txBody>
          <a:bodyPr lIns="0" tIns="0" rIns="0" bIns="0"/>
          <a:lstStyle/>
          <a:p>
            <a:endParaRPr/>
          </a:p>
        </p:txBody>
      </p:sp>
      <p:sp>
        <p:nvSpPr>
          <p:cNvPr id="96" name="PlaceHolder 3"/>
          <p:cNvSpPr>
            <a:spLocks noGrp="1"/>
          </p:cNvSpPr>
          <p:nvPr>
            <p:ph type="body"/>
          </p:nvPr>
        </p:nvSpPr>
        <p:spPr>
          <a:xfrm>
            <a:off x="6076080" y="1604520"/>
            <a:ext cx="5220360" cy="1896840"/>
          </a:xfrm>
          <a:prstGeom prst="rect">
            <a:avLst/>
          </a:prstGeom>
        </p:spPr>
        <p:txBody>
          <a:bodyPr lIns="0" tIns="0" rIns="0" bIns="0"/>
          <a:lstStyle/>
          <a:p>
            <a:endParaRPr/>
          </a:p>
        </p:txBody>
      </p:sp>
      <p:sp>
        <p:nvSpPr>
          <p:cNvPr id="97" name="PlaceHolder 4"/>
          <p:cNvSpPr>
            <a:spLocks noGrp="1"/>
          </p:cNvSpPr>
          <p:nvPr>
            <p:ph type="body"/>
          </p:nvPr>
        </p:nvSpPr>
        <p:spPr>
          <a:xfrm>
            <a:off x="594360" y="3682080"/>
            <a:ext cx="10698120" cy="1896840"/>
          </a:xfrm>
          <a:prstGeom prst="rect">
            <a:avLst/>
          </a:prstGeom>
        </p:spPr>
        <p:txBody>
          <a:bodyPr lIns="0" tIns="0" rIns="0" bIns="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94360" y="273600"/>
            <a:ext cx="10698120" cy="1145160"/>
          </a:xfrm>
          <a:prstGeom prst="rect">
            <a:avLst/>
          </a:prstGeom>
        </p:spPr>
        <p:txBody>
          <a:bodyPr lIns="0" tIns="0" rIns="0" bIns="0" anchor="ctr"/>
          <a:lstStyle/>
          <a:p>
            <a:pPr algn="ctr"/>
            <a:endParaRPr/>
          </a:p>
        </p:txBody>
      </p:sp>
      <p:sp>
        <p:nvSpPr>
          <p:cNvPr id="99" name="PlaceHolder 2"/>
          <p:cNvSpPr>
            <a:spLocks noGrp="1"/>
          </p:cNvSpPr>
          <p:nvPr>
            <p:ph type="body"/>
          </p:nvPr>
        </p:nvSpPr>
        <p:spPr>
          <a:xfrm>
            <a:off x="594360" y="1604520"/>
            <a:ext cx="10698120" cy="1896840"/>
          </a:xfrm>
          <a:prstGeom prst="rect">
            <a:avLst/>
          </a:prstGeom>
        </p:spPr>
        <p:txBody>
          <a:bodyPr lIns="0" tIns="0" rIns="0" bIns="0"/>
          <a:lstStyle/>
          <a:p>
            <a:endParaRPr/>
          </a:p>
        </p:txBody>
      </p:sp>
      <p:sp>
        <p:nvSpPr>
          <p:cNvPr id="100" name="PlaceHolder 3"/>
          <p:cNvSpPr>
            <a:spLocks noGrp="1"/>
          </p:cNvSpPr>
          <p:nvPr>
            <p:ph type="body"/>
          </p:nvPr>
        </p:nvSpPr>
        <p:spPr>
          <a:xfrm>
            <a:off x="594360" y="3682080"/>
            <a:ext cx="10698120" cy="1896840"/>
          </a:xfrm>
          <a:prstGeom prst="rect">
            <a:avLst/>
          </a:prstGeom>
        </p:spPr>
        <p:txBody>
          <a:bodyPr lIns="0" tIns="0" rIns="0" bIns="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94360" y="273600"/>
            <a:ext cx="10698120" cy="1145160"/>
          </a:xfrm>
          <a:prstGeom prst="rect">
            <a:avLst/>
          </a:prstGeom>
        </p:spPr>
        <p:txBody>
          <a:bodyPr lIns="0" tIns="0" rIns="0" bIns="0" anchor="ctr"/>
          <a:lstStyle/>
          <a:p>
            <a:pPr algn="ctr"/>
            <a:endParaRPr/>
          </a:p>
        </p:txBody>
      </p:sp>
      <p:sp>
        <p:nvSpPr>
          <p:cNvPr id="102" name="PlaceHolder 2"/>
          <p:cNvSpPr>
            <a:spLocks noGrp="1"/>
          </p:cNvSpPr>
          <p:nvPr>
            <p:ph type="body"/>
          </p:nvPr>
        </p:nvSpPr>
        <p:spPr>
          <a:xfrm>
            <a:off x="594360" y="1604520"/>
            <a:ext cx="5220360" cy="1896840"/>
          </a:xfrm>
          <a:prstGeom prst="rect">
            <a:avLst/>
          </a:prstGeom>
        </p:spPr>
        <p:txBody>
          <a:bodyPr lIns="0" tIns="0" rIns="0" bIns="0"/>
          <a:lstStyle/>
          <a:p>
            <a:endParaRPr/>
          </a:p>
        </p:txBody>
      </p:sp>
      <p:sp>
        <p:nvSpPr>
          <p:cNvPr id="103" name="PlaceHolder 3"/>
          <p:cNvSpPr>
            <a:spLocks noGrp="1"/>
          </p:cNvSpPr>
          <p:nvPr>
            <p:ph type="body"/>
          </p:nvPr>
        </p:nvSpPr>
        <p:spPr>
          <a:xfrm>
            <a:off x="6076080" y="1604520"/>
            <a:ext cx="5220360" cy="1896840"/>
          </a:xfrm>
          <a:prstGeom prst="rect">
            <a:avLst/>
          </a:prstGeom>
        </p:spPr>
        <p:txBody>
          <a:bodyPr lIns="0" tIns="0" rIns="0" bIns="0"/>
          <a:lstStyle/>
          <a:p>
            <a:endParaRPr/>
          </a:p>
        </p:txBody>
      </p:sp>
      <p:sp>
        <p:nvSpPr>
          <p:cNvPr id="104" name="PlaceHolder 4"/>
          <p:cNvSpPr>
            <a:spLocks noGrp="1"/>
          </p:cNvSpPr>
          <p:nvPr>
            <p:ph type="body"/>
          </p:nvPr>
        </p:nvSpPr>
        <p:spPr>
          <a:xfrm>
            <a:off x="6076080" y="3682080"/>
            <a:ext cx="5220360" cy="1896840"/>
          </a:xfrm>
          <a:prstGeom prst="rect">
            <a:avLst/>
          </a:prstGeom>
        </p:spPr>
        <p:txBody>
          <a:bodyPr lIns="0" tIns="0" rIns="0" bIns="0"/>
          <a:lstStyle/>
          <a:p>
            <a:endParaRPr/>
          </a:p>
        </p:txBody>
      </p:sp>
      <p:sp>
        <p:nvSpPr>
          <p:cNvPr id="105" name="PlaceHolder 5"/>
          <p:cNvSpPr>
            <a:spLocks noGrp="1"/>
          </p:cNvSpPr>
          <p:nvPr>
            <p:ph type="body"/>
          </p:nvPr>
        </p:nvSpPr>
        <p:spPr>
          <a:xfrm>
            <a:off x="594360" y="3682080"/>
            <a:ext cx="5220360" cy="1896840"/>
          </a:xfrm>
          <a:prstGeom prst="rect">
            <a:avLst/>
          </a:prstGeom>
        </p:spPr>
        <p:txBody>
          <a:bodyPr lIns="0" tIns="0" rIns="0" bIns="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94360" y="273600"/>
            <a:ext cx="10698120" cy="1145160"/>
          </a:xfrm>
          <a:prstGeom prst="rect">
            <a:avLst/>
          </a:prstGeom>
        </p:spPr>
        <p:txBody>
          <a:bodyPr lIns="0" tIns="0" rIns="0" bIns="0" anchor="ctr"/>
          <a:lstStyle/>
          <a:p>
            <a:pPr algn="ctr"/>
            <a:endParaRPr/>
          </a:p>
        </p:txBody>
      </p:sp>
      <p:sp>
        <p:nvSpPr>
          <p:cNvPr id="107" name="PlaceHolder 2"/>
          <p:cNvSpPr>
            <a:spLocks noGrp="1"/>
          </p:cNvSpPr>
          <p:nvPr>
            <p:ph type="body"/>
          </p:nvPr>
        </p:nvSpPr>
        <p:spPr>
          <a:xfrm>
            <a:off x="594360" y="1604520"/>
            <a:ext cx="10698120" cy="3976920"/>
          </a:xfrm>
          <a:prstGeom prst="rect">
            <a:avLst/>
          </a:prstGeom>
        </p:spPr>
        <p:txBody>
          <a:bodyPr lIns="0" tIns="0" rIns="0" bIns="0"/>
          <a:lstStyle/>
          <a:p>
            <a:endParaRPr/>
          </a:p>
        </p:txBody>
      </p:sp>
      <p:sp>
        <p:nvSpPr>
          <p:cNvPr id="108" name="PlaceHolder 3"/>
          <p:cNvSpPr>
            <a:spLocks noGrp="1"/>
          </p:cNvSpPr>
          <p:nvPr>
            <p:ph type="body"/>
          </p:nvPr>
        </p:nvSpPr>
        <p:spPr>
          <a:xfrm>
            <a:off x="594360" y="1604520"/>
            <a:ext cx="10698120" cy="3976920"/>
          </a:xfrm>
          <a:prstGeom prst="rect">
            <a:avLst/>
          </a:prstGeom>
        </p:spPr>
        <p:txBody>
          <a:bodyPr lIns="0" tIns="0" rIns="0" bIns="0"/>
          <a:lstStyle/>
          <a:p>
            <a:endParaRPr/>
          </a:p>
        </p:txBody>
      </p:sp>
      <p:pic>
        <p:nvPicPr>
          <p:cNvPr id="109" name="Picture 108"/>
          <p:cNvPicPr/>
          <p:nvPr/>
        </p:nvPicPr>
        <p:blipFill>
          <a:blip r:embed="rId2"/>
          <a:stretch>
            <a:fillRect/>
          </a:stretch>
        </p:blipFill>
        <p:spPr>
          <a:xfrm>
            <a:off x="3450960" y="1604160"/>
            <a:ext cx="4984200" cy="3976920"/>
          </a:xfrm>
          <a:prstGeom prst="rect">
            <a:avLst/>
          </a:prstGeom>
          <a:ln>
            <a:noFill/>
          </a:ln>
        </p:spPr>
      </p:pic>
      <p:pic>
        <p:nvPicPr>
          <p:cNvPr id="110" name="Picture 109"/>
          <p:cNvPicPr/>
          <p:nvPr/>
        </p:nvPicPr>
        <p:blipFill>
          <a:blip r:embed="rId2"/>
          <a:stretch>
            <a:fillRect/>
          </a:stretch>
        </p:blipFill>
        <p:spPr>
          <a:xfrm>
            <a:off x="3450960" y="1604160"/>
            <a:ext cx="4984200" cy="3976920"/>
          </a:xfrm>
          <a:prstGeom prst="rect">
            <a:avLst/>
          </a:prstGeom>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94360" y="273600"/>
            <a:ext cx="10698120" cy="1145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94360" y="273600"/>
            <a:ext cx="10698120" cy="53082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94360" y="273600"/>
            <a:ext cx="10698120" cy="1145160"/>
          </a:xfrm>
          <a:prstGeom prst="rect">
            <a:avLst/>
          </a:prstGeom>
        </p:spPr>
        <p:txBody>
          <a:bodyPr lIns="0" tIns="0" rIns="0" bIns="0" anchor="ctr"/>
          <a:lstStyle/>
          <a:p>
            <a:pPr algn="ctr"/>
            <a:endParaRPr/>
          </a:p>
        </p:txBody>
      </p:sp>
      <p:sp>
        <p:nvSpPr>
          <p:cNvPr id="50" name="PlaceHolder 2"/>
          <p:cNvSpPr>
            <a:spLocks noGrp="1"/>
          </p:cNvSpPr>
          <p:nvPr>
            <p:ph type="body"/>
          </p:nvPr>
        </p:nvSpPr>
        <p:spPr>
          <a:xfrm>
            <a:off x="594360" y="1604520"/>
            <a:ext cx="5220360" cy="1896840"/>
          </a:xfrm>
          <a:prstGeom prst="rect">
            <a:avLst/>
          </a:prstGeom>
        </p:spPr>
        <p:txBody>
          <a:bodyPr lIns="0" tIns="0" rIns="0" bIns="0"/>
          <a:lstStyle/>
          <a:p>
            <a:endParaRPr/>
          </a:p>
        </p:txBody>
      </p:sp>
      <p:sp>
        <p:nvSpPr>
          <p:cNvPr id="51" name="PlaceHolder 3"/>
          <p:cNvSpPr>
            <a:spLocks noGrp="1"/>
          </p:cNvSpPr>
          <p:nvPr>
            <p:ph type="body"/>
          </p:nvPr>
        </p:nvSpPr>
        <p:spPr>
          <a:xfrm>
            <a:off x="594360" y="3682080"/>
            <a:ext cx="5220360" cy="1896840"/>
          </a:xfrm>
          <a:prstGeom prst="rect">
            <a:avLst/>
          </a:prstGeom>
        </p:spPr>
        <p:txBody>
          <a:bodyPr lIns="0" tIns="0" rIns="0" bIns="0"/>
          <a:lstStyle/>
          <a:p>
            <a:endParaRPr/>
          </a:p>
        </p:txBody>
      </p:sp>
      <p:sp>
        <p:nvSpPr>
          <p:cNvPr id="52" name="PlaceHolder 4"/>
          <p:cNvSpPr>
            <a:spLocks noGrp="1"/>
          </p:cNvSpPr>
          <p:nvPr>
            <p:ph type="body"/>
          </p:nvPr>
        </p:nvSpPr>
        <p:spPr>
          <a:xfrm>
            <a:off x="6076080" y="1604520"/>
            <a:ext cx="5220360" cy="397692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94360" y="273600"/>
            <a:ext cx="10698120" cy="1145160"/>
          </a:xfrm>
          <a:prstGeom prst="rect">
            <a:avLst/>
          </a:prstGeom>
        </p:spPr>
        <p:txBody>
          <a:bodyPr lIns="0" tIns="0" rIns="0" bIns="0" anchor="ctr"/>
          <a:lstStyle/>
          <a:p>
            <a:pPr algn="ctr"/>
            <a:endParaRPr/>
          </a:p>
        </p:txBody>
      </p:sp>
      <p:sp>
        <p:nvSpPr>
          <p:cNvPr id="54" name="PlaceHolder 2"/>
          <p:cNvSpPr>
            <a:spLocks noGrp="1"/>
          </p:cNvSpPr>
          <p:nvPr>
            <p:ph type="body"/>
          </p:nvPr>
        </p:nvSpPr>
        <p:spPr>
          <a:xfrm>
            <a:off x="594360" y="1604520"/>
            <a:ext cx="5220360" cy="3976920"/>
          </a:xfrm>
          <a:prstGeom prst="rect">
            <a:avLst/>
          </a:prstGeom>
        </p:spPr>
        <p:txBody>
          <a:bodyPr lIns="0" tIns="0" rIns="0" bIns="0"/>
          <a:lstStyle/>
          <a:p>
            <a:endParaRPr/>
          </a:p>
        </p:txBody>
      </p:sp>
      <p:sp>
        <p:nvSpPr>
          <p:cNvPr id="55" name="PlaceHolder 3"/>
          <p:cNvSpPr>
            <a:spLocks noGrp="1"/>
          </p:cNvSpPr>
          <p:nvPr>
            <p:ph type="body"/>
          </p:nvPr>
        </p:nvSpPr>
        <p:spPr>
          <a:xfrm>
            <a:off x="6076080" y="1604520"/>
            <a:ext cx="5220360" cy="1896840"/>
          </a:xfrm>
          <a:prstGeom prst="rect">
            <a:avLst/>
          </a:prstGeom>
        </p:spPr>
        <p:txBody>
          <a:bodyPr lIns="0" tIns="0" rIns="0" bIns="0"/>
          <a:lstStyle/>
          <a:p>
            <a:endParaRPr/>
          </a:p>
        </p:txBody>
      </p:sp>
      <p:sp>
        <p:nvSpPr>
          <p:cNvPr id="56" name="PlaceHolder 4"/>
          <p:cNvSpPr>
            <a:spLocks noGrp="1"/>
          </p:cNvSpPr>
          <p:nvPr>
            <p:ph type="body"/>
          </p:nvPr>
        </p:nvSpPr>
        <p:spPr>
          <a:xfrm>
            <a:off x="6076080" y="3682080"/>
            <a:ext cx="522036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94360" y="273600"/>
            <a:ext cx="10698120" cy="1145160"/>
          </a:xfrm>
          <a:prstGeom prst="rect">
            <a:avLst/>
          </a:prstGeom>
        </p:spPr>
        <p:txBody>
          <a:bodyPr lIns="0" tIns="0" rIns="0" bIns="0" anchor="ctr"/>
          <a:lstStyle/>
          <a:p>
            <a:pPr algn="ctr"/>
            <a:endParaRPr/>
          </a:p>
        </p:txBody>
      </p:sp>
      <p:sp>
        <p:nvSpPr>
          <p:cNvPr id="58" name="PlaceHolder 2"/>
          <p:cNvSpPr>
            <a:spLocks noGrp="1"/>
          </p:cNvSpPr>
          <p:nvPr>
            <p:ph type="body"/>
          </p:nvPr>
        </p:nvSpPr>
        <p:spPr>
          <a:xfrm>
            <a:off x="594360" y="1604520"/>
            <a:ext cx="5220360" cy="1896840"/>
          </a:xfrm>
          <a:prstGeom prst="rect">
            <a:avLst/>
          </a:prstGeom>
        </p:spPr>
        <p:txBody>
          <a:bodyPr lIns="0" tIns="0" rIns="0" bIns="0"/>
          <a:lstStyle/>
          <a:p>
            <a:endParaRPr/>
          </a:p>
        </p:txBody>
      </p:sp>
      <p:sp>
        <p:nvSpPr>
          <p:cNvPr id="59" name="PlaceHolder 3"/>
          <p:cNvSpPr>
            <a:spLocks noGrp="1"/>
          </p:cNvSpPr>
          <p:nvPr>
            <p:ph type="body"/>
          </p:nvPr>
        </p:nvSpPr>
        <p:spPr>
          <a:xfrm>
            <a:off x="6076080" y="1604520"/>
            <a:ext cx="5220360" cy="1896840"/>
          </a:xfrm>
          <a:prstGeom prst="rect">
            <a:avLst/>
          </a:prstGeom>
        </p:spPr>
        <p:txBody>
          <a:bodyPr lIns="0" tIns="0" rIns="0" bIns="0"/>
          <a:lstStyle/>
          <a:p>
            <a:endParaRPr/>
          </a:p>
        </p:txBody>
      </p:sp>
      <p:sp>
        <p:nvSpPr>
          <p:cNvPr id="60" name="PlaceHolder 4"/>
          <p:cNvSpPr>
            <a:spLocks noGrp="1"/>
          </p:cNvSpPr>
          <p:nvPr>
            <p:ph type="body"/>
          </p:nvPr>
        </p:nvSpPr>
        <p:spPr>
          <a:xfrm>
            <a:off x="594360" y="3682080"/>
            <a:ext cx="1069812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Line 1"/>
          <p:cNvSpPr/>
          <p:nvPr/>
        </p:nvSpPr>
        <p:spPr>
          <a:xfrm>
            <a:off x="1676160" y="1523880"/>
            <a:ext cx="8382240" cy="0"/>
          </a:xfrm>
          <a:prstGeom prst="line">
            <a:avLst/>
          </a:prstGeom>
          <a:ln w="41400">
            <a:solidFill>
              <a:srgbClr val="00B050"/>
            </a:solidFill>
            <a:round/>
          </a:ln>
        </p:spPr>
      </p:sp>
      <p:sp>
        <p:nvSpPr>
          <p:cNvPr id="38" name="PlaceHolder 2"/>
          <p:cNvSpPr>
            <a:spLocks noGrp="1"/>
          </p:cNvSpPr>
          <p:nvPr>
            <p:ph type="title"/>
          </p:nvPr>
        </p:nvSpPr>
        <p:spPr>
          <a:xfrm>
            <a:off x="594360" y="273600"/>
            <a:ext cx="10698120" cy="1144800"/>
          </a:xfrm>
          <a:prstGeom prst="rect">
            <a:avLst/>
          </a:prstGeom>
        </p:spPr>
        <p:txBody>
          <a:bodyPr lIns="0" tIns="0" rIns="0" bIns="0" anchor="ctr"/>
          <a:lstStyle/>
          <a:p>
            <a:pPr algn="ctr"/>
            <a:r>
              <a:rPr lang="en-IN" sz="4400">
                <a:latin typeface="Arial"/>
              </a:rPr>
              <a:t>Click to edit the title text format</a:t>
            </a:r>
            <a:endParaRPr/>
          </a:p>
        </p:txBody>
      </p:sp>
      <p:sp>
        <p:nvSpPr>
          <p:cNvPr id="39" name="PlaceHolder 3"/>
          <p:cNvSpPr>
            <a:spLocks noGrp="1"/>
          </p:cNvSpPr>
          <p:nvPr>
            <p:ph type="body"/>
          </p:nvPr>
        </p:nvSpPr>
        <p:spPr>
          <a:xfrm>
            <a:off x="594360" y="1604520"/>
            <a:ext cx="10698120" cy="397692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dt="0"/>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3725" y="274638"/>
            <a:ext cx="1069975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93725" y="1600200"/>
            <a:ext cx="1069975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533400" y="6356350"/>
            <a:ext cx="72929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r>
              <a:rPr lang="en-US" dirty="0" err="1"/>
              <a:t>Pimpri</a:t>
            </a:r>
            <a:r>
              <a:rPr lang="en-US" dirty="0"/>
              <a:t> </a:t>
            </a:r>
            <a:r>
              <a:rPr lang="en-US" dirty="0" err="1"/>
              <a:t>Chinchwad</a:t>
            </a:r>
            <a:r>
              <a:rPr lang="en-US" dirty="0"/>
              <a:t> College Of Engineering, Information Technology Department</a:t>
            </a:r>
          </a:p>
        </p:txBody>
      </p:sp>
      <p:sp>
        <p:nvSpPr>
          <p:cNvPr id="6" name="Slide Number Placeholder 5"/>
          <p:cNvSpPr>
            <a:spLocks noGrp="1"/>
          </p:cNvSpPr>
          <p:nvPr>
            <p:ph type="sldNum" sz="quarter" idx="4"/>
          </p:nvPr>
        </p:nvSpPr>
        <p:spPr>
          <a:xfrm>
            <a:off x="8518525" y="6356350"/>
            <a:ext cx="27749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10BBEF-61EA-4F61-8332-0350D8B54B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3725" y="274638"/>
            <a:ext cx="1069975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93725" y="1600200"/>
            <a:ext cx="1069975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609600" y="6356350"/>
            <a:ext cx="72167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r>
              <a:rPr lang="en-US"/>
              <a:t>Pimpri Chinchwad College Of Engineering, Information Technology Department</a:t>
            </a:r>
            <a:endParaRPr lang="en-US" dirty="0"/>
          </a:p>
        </p:txBody>
      </p:sp>
      <p:sp>
        <p:nvSpPr>
          <p:cNvPr id="6" name="Slide Number Placeholder 5"/>
          <p:cNvSpPr>
            <a:spLocks noGrp="1"/>
          </p:cNvSpPr>
          <p:nvPr>
            <p:ph type="sldNum" sz="quarter" idx="4"/>
          </p:nvPr>
        </p:nvSpPr>
        <p:spPr>
          <a:xfrm>
            <a:off x="8518525" y="6356350"/>
            <a:ext cx="27749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CA4A6A-422F-455F-BC8F-812DF1EEF98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Line 1"/>
          <p:cNvSpPr/>
          <p:nvPr/>
        </p:nvSpPr>
        <p:spPr>
          <a:xfrm>
            <a:off x="1676160" y="1523880"/>
            <a:ext cx="8382240" cy="0"/>
          </a:xfrm>
          <a:prstGeom prst="line">
            <a:avLst/>
          </a:prstGeom>
          <a:ln w="41400">
            <a:solidFill>
              <a:srgbClr val="00B050"/>
            </a:solidFill>
            <a:round/>
          </a:ln>
        </p:spPr>
      </p:sp>
      <p:sp>
        <p:nvSpPr>
          <p:cNvPr id="75" name="PlaceHolder 2"/>
          <p:cNvSpPr>
            <a:spLocks noGrp="1"/>
          </p:cNvSpPr>
          <p:nvPr>
            <p:ph type="title"/>
          </p:nvPr>
        </p:nvSpPr>
        <p:spPr>
          <a:xfrm>
            <a:off x="594360" y="273600"/>
            <a:ext cx="10698120" cy="1144800"/>
          </a:xfrm>
          <a:prstGeom prst="rect">
            <a:avLst/>
          </a:prstGeom>
        </p:spPr>
        <p:txBody>
          <a:bodyPr lIns="0" tIns="0" rIns="0" bIns="0" anchor="ctr"/>
          <a:lstStyle/>
          <a:p>
            <a:pPr algn="ctr"/>
            <a:r>
              <a:rPr lang="en-IN" sz="4400">
                <a:latin typeface="Arial"/>
              </a:rPr>
              <a:t>Click to edit the title text format</a:t>
            </a:r>
            <a:endParaRPr/>
          </a:p>
        </p:txBody>
      </p:sp>
      <p:sp>
        <p:nvSpPr>
          <p:cNvPr id="76" name="PlaceHolder 3"/>
          <p:cNvSpPr>
            <a:spLocks noGrp="1"/>
          </p:cNvSpPr>
          <p:nvPr>
            <p:ph type="body"/>
          </p:nvPr>
        </p:nvSpPr>
        <p:spPr>
          <a:xfrm>
            <a:off x="594360" y="1604520"/>
            <a:ext cx="10698120" cy="397692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dt="0"/>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hyperlink" Target="https://www.cicba.in/"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51450-41D3-E995-BAC2-A229A5F578E6}"/>
              </a:ext>
            </a:extLst>
          </p:cNvPr>
          <p:cNvSpPr>
            <a:spLocks noGrp="1"/>
          </p:cNvSpPr>
          <p:nvPr>
            <p:ph type="title" idx="4294967295"/>
          </p:nvPr>
        </p:nvSpPr>
        <p:spPr>
          <a:xfrm>
            <a:off x="568759" y="188640"/>
            <a:ext cx="10749682" cy="2160240"/>
          </a:xfrm>
        </p:spPr>
        <p:txBody>
          <a:bodyPr>
            <a:normAutofit/>
          </a:bodyPr>
          <a:lstStyle/>
          <a:p>
            <a:pPr algn="ctr"/>
            <a:r>
              <a:rPr lang="en-IN" sz="2700" b="1" dirty="0"/>
              <a:t>A Project Review Presentation</a:t>
            </a:r>
            <a:br>
              <a:rPr lang="en-IN" sz="2700" b="1" dirty="0"/>
            </a:br>
            <a:r>
              <a:rPr lang="en-IN" sz="2700" b="1" dirty="0"/>
              <a:t>on</a:t>
            </a:r>
            <a:br>
              <a:rPr lang="en-IN" dirty="0"/>
            </a:br>
            <a:r>
              <a:rPr lang="en-US" sz="3600" b="1" dirty="0">
                <a:latin typeface="Times New Roman" panose="02020603050405020304" pitchFamily="18" charset="0"/>
                <a:cs typeface="Times New Roman" panose="02020603050405020304" pitchFamily="18" charset="0"/>
              </a:rPr>
              <a:t>Brain Tumor Classification with Quantum-Augmented Deep Learning Model</a:t>
            </a:r>
            <a:endParaRPr lang="en-IN" b="1" dirty="0"/>
          </a:p>
        </p:txBody>
      </p:sp>
      <p:sp>
        <p:nvSpPr>
          <p:cNvPr id="4" name="TextBox 3">
            <a:extLst>
              <a:ext uri="{FF2B5EF4-FFF2-40B4-BE49-F238E27FC236}">
                <a16:creationId xmlns:a16="http://schemas.microsoft.com/office/drawing/2014/main" id="{7D6BC160-4116-F496-11E8-0D88AC0B250D}"/>
              </a:ext>
            </a:extLst>
          </p:cNvPr>
          <p:cNvSpPr txBox="1"/>
          <p:nvPr/>
        </p:nvSpPr>
        <p:spPr>
          <a:xfrm>
            <a:off x="4416804" y="2564904"/>
            <a:ext cx="3053593" cy="2308324"/>
          </a:xfrm>
          <a:prstGeom prst="rect">
            <a:avLst/>
          </a:prstGeom>
          <a:noFill/>
        </p:spPr>
        <p:txBody>
          <a:bodyPr wrap="none" rtlCol="0">
            <a:spAutoFit/>
          </a:bodyPr>
          <a:lstStyle/>
          <a:p>
            <a:pPr algn="ctr"/>
            <a:r>
              <a:rPr lang="en-IN" dirty="0"/>
              <a:t>Prathamesh Gole(121B1B075)</a:t>
            </a:r>
          </a:p>
          <a:p>
            <a:pPr algn="ctr"/>
            <a:r>
              <a:rPr lang="en-IN" dirty="0"/>
              <a:t>Aditya Gorane(121B1B076)</a:t>
            </a:r>
          </a:p>
          <a:p>
            <a:pPr algn="ctr"/>
            <a:r>
              <a:rPr lang="en-IN" dirty="0"/>
              <a:t>Shrikant </a:t>
            </a:r>
            <a:r>
              <a:rPr lang="en-IN" dirty="0" err="1"/>
              <a:t>Jadhao</a:t>
            </a:r>
            <a:r>
              <a:rPr lang="en-IN" dirty="0"/>
              <a:t>(121B1B084)</a:t>
            </a:r>
          </a:p>
          <a:p>
            <a:pPr algn="ctr"/>
            <a:r>
              <a:rPr lang="en-IN" dirty="0"/>
              <a:t>Vishwajeet </a:t>
            </a:r>
            <a:r>
              <a:rPr lang="en-IN" dirty="0" err="1"/>
              <a:t>Koshti</a:t>
            </a:r>
            <a:r>
              <a:rPr lang="en-IN" dirty="0"/>
              <a:t>(121B1B124)</a:t>
            </a:r>
          </a:p>
          <a:p>
            <a:pPr algn="ctr"/>
            <a:endParaRPr lang="en-IN" dirty="0"/>
          </a:p>
          <a:p>
            <a:pPr algn="ctr"/>
            <a:r>
              <a:rPr lang="en-US" dirty="0"/>
              <a:t>(A. Y. 2024-25) </a:t>
            </a:r>
          </a:p>
          <a:p>
            <a:pPr algn="ctr"/>
            <a:r>
              <a:rPr lang="en-US" dirty="0"/>
              <a:t>Under the guidance of </a:t>
            </a:r>
          </a:p>
          <a:p>
            <a:pPr algn="ctr"/>
            <a:r>
              <a:rPr lang="en-US" b="1" dirty="0"/>
              <a:t>Dr. Asmita Manna</a:t>
            </a:r>
            <a:endParaRPr lang="en-IN" b="1" dirty="0"/>
          </a:p>
        </p:txBody>
      </p:sp>
      <p:sp>
        <p:nvSpPr>
          <p:cNvPr id="6" name="object 6">
            <a:extLst>
              <a:ext uri="{FF2B5EF4-FFF2-40B4-BE49-F238E27FC236}">
                <a16:creationId xmlns:a16="http://schemas.microsoft.com/office/drawing/2014/main" id="{848560AA-F829-A7A8-23D0-3BF022FDFEDE}"/>
              </a:ext>
            </a:extLst>
          </p:cNvPr>
          <p:cNvSpPr/>
          <p:nvPr/>
        </p:nvSpPr>
        <p:spPr>
          <a:xfrm>
            <a:off x="5410200" y="4873228"/>
            <a:ext cx="1066800" cy="838200"/>
          </a:xfrm>
          <a:prstGeom prst="rect">
            <a:avLst/>
          </a:prstGeom>
          <a:blipFill>
            <a:blip r:embed="rId2" cstate="print"/>
            <a:stretch>
              <a:fillRect/>
            </a:stretch>
          </a:blipFill>
        </p:spPr>
        <p:txBody>
          <a:bodyPr wrap="square" lIns="0" tIns="0" rIns="0" bIns="0" rtlCol="0"/>
          <a:lstStyle/>
          <a:p>
            <a:endParaRPr/>
          </a:p>
        </p:txBody>
      </p:sp>
      <p:sp>
        <p:nvSpPr>
          <p:cNvPr id="7" name="TextBox 6">
            <a:extLst>
              <a:ext uri="{FF2B5EF4-FFF2-40B4-BE49-F238E27FC236}">
                <a16:creationId xmlns:a16="http://schemas.microsoft.com/office/drawing/2014/main" id="{898B2224-6FCF-EF21-12BB-7E89FE764E13}"/>
              </a:ext>
            </a:extLst>
          </p:cNvPr>
          <p:cNvSpPr txBox="1"/>
          <p:nvPr/>
        </p:nvSpPr>
        <p:spPr>
          <a:xfrm>
            <a:off x="2100336" y="5805264"/>
            <a:ext cx="7686528" cy="769441"/>
          </a:xfrm>
          <a:prstGeom prst="rect">
            <a:avLst/>
          </a:prstGeom>
          <a:noFill/>
        </p:spPr>
        <p:txBody>
          <a:bodyPr wrap="none" rtlCol="0">
            <a:spAutoFit/>
          </a:bodyPr>
          <a:lstStyle/>
          <a:p>
            <a:pPr algn="ctr"/>
            <a:r>
              <a:rPr lang="en-IN" sz="2000" b="1" dirty="0">
                <a:latin typeface="Times New Roman" panose="02020603050405020304" pitchFamily="18" charset="0"/>
                <a:cs typeface="Times New Roman" panose="02020603050405020304" pitchFamily="18" charset="0"/>
              </a:rPr>
              <a:t>Department of Computer Engineering</a:t>
            </a:r>
          </a:p>
          <a:p>
            <a:pPr algn="ctr"/>
            <a:r>
              <a:rPr lang="en-IN" sz="2400" b="1" dirty="0">
                <a:latin typeface="Times New Roman" panose="02020603050405020304" pitchFamily="18" charset="0"/>
                <a:cs typeface="Times New Roman" panose="02020603050405020304" pitchFamily="18" charset="0"/>
              </a:rPr>
              <a:t>PCET’s Pimpri Chinchwad College of Engineering, Pune</a:t>
            </a:r>
          </a:p>
        </p:txBody>
      </p:sp>
    </p:spTree>
    <p:extLst>
      <p:ext uri="{BB962C8B-B14F-4D97-AF65-F5344CB8AC3E}">
        <p14:creationId xmlns:p14="http://schemas.microsoft.com/office/powerpoint/2010/main" val="1776371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594360" y="274680"/>
            <a:ext cx="10696320" cy="1140840"/>
          </a:xfrm>
          <a:prstGeom prst="rect">
            <a:avLst/>
          </a:prstGeom>
          <a:noFill/>
          <a:ln>
            <a:noFill/>
          </a:ln>
        </p:spPr>
        <p:txBody>
          <a:bodyPr lIns="90000" tIns="45000" rIns="90000" bIns="45000" anchor="ctr"/>
          <a:lstStyle/>
          <a:p>
            <a:pPr algn="ctr">
              <a:lnSpc>
                <a:spcPct val="100000"/>
              </a:lnSpc>
            </a:pPr>
            <a:r>
              <a:rPr lang="en-IN" sz="4400" b="1" dirty="0">
                <a:solidFill>
                  <a:srgbClr val="000000"/>
                </a:solidFill>
                <a:latin typeface="Times New Roman" panose="02020603050405020304" pitchFamily="18" charset="0"/>
                <a:cs typeface="Times New Roman" panose="02020603050405020304" pitchFamily="18" charset="0"/>
              </a:rPr>
              <a:t>Literature Survey</a:t>
            </a:r>
            <a:endParaRPr dirty="0">
              <a:latin typeface="Times New Roman" panose="02020603050405020304" pitchFamily="18" charset="0"/>
              <a:cs typeface="Times New Roman" panose="02020603050405020304" pitchFamily="18" charset="0"/>
            </a:endParaRPr>
          </a:p>
        </p:txBody>
      </p:sp>
      <p:graphicFrame>
        <p:nvGraphicFramePr>
          <p:cNvPr id="129" name="Table 2"/>
          <p:cNvGraphicFramePr/>
          <p:nvPr>
            <p:extLst>
              <p:ext uri="{D42A27DB-BD31-4B8C-83A1-F6EECF244321}">
                <p14:modId xmlns:p14="http://schemas.microsoft.com/office/powerpoint/2010/main" val="497926096"/>
              </p:ext>
            </p:extLst>
          </p:nvPr>
        </p:nvGraphicFramePr>
        <p:xfrm>
          <a:off x="470992" y="1622762"/>
          <a:ext cx="11177182" cy="5233078"/>
        </p:xfrm>
        <a:graphic>
          <a:graphicData uri="http://schemas.openxmlformats.org/drawingml/2006/table">
            <a:tbl>
              <a:tblPr/>
              <a:tblGrid>
                <a:gridCol w="1518330">
                  <a:extLst>
                    <a:ext uri="{9D8B030D-6E8A-4147-A177-3AD203B41FA5}">
                      <a16:colId xmlns:a16="http://schemas.microsoft.com/office/drawing/2014/main" val="20000"/>
                    </a:ext>
                  </a:extLst>
                </a:gridCol>
                <a:gridCol w="3863541">
                  <a:extLst>
                    <a:ext uri="{9D8B030D-6E8A-4147-A177-3AD203B41FA5}">
                      <a16:colId xmlns:a16="http://schemas.microsoft.com/office/drawing/2014/main" val="881789197"/>
                    </a:ext>
                  </a:extLst>
                </a:gridCol>
                <a:gridCol w="2933429">
                  <a:extLst>
                    <a:ext uri="{9D8B030D-6E8A-4147-A177-3AD203B41FA5}">
                      <a16:colId xmlns:a16="http://schemas.microsoft.com/office/drawing/2014/main" val="2701613703"/>
                    </a:ext>
                  </a:extLst>
                </a:gridCol>
                <a:gridCol w="1645582">
                  <a:extLst>
                    <a:ext uri="{9D8B030D-6E8A-4147-A177-3AD203B41FA5}">
                      <a16:colId xmlns:a16="http://schemas.microsoft.com/office/drawing/2014/main" val="1509210192"/>
                    </a:ext>
                  </a:extLst>
                </a:gridCol>
                <a:gridCol w="1216300">
                  <a:extLst>
                    <a:ext uri="{9D8B030D-6E8A-4147-A177-3AD203B41FA5}">
                      <a16:colId xmlns:a16="http://schemas.microsoft.com/office/drawing/2014/main" val="20001"/>
                    </a:ext>
                  </a:extLst>
                </a:gridCol>
              </a:tblGrid>
              <a:tr h="937406">
                <a:tc>
                  <a:txBody>
                    <a:bodyPr/>
                    <a:lstStyle/>
                    <a:p>
                      <a:pPr algn="ctr">
                        <a:lnSpc>
                          <a:spcPct val="71000"/>
                        </a:lnSpc>
                      </a:pPr>
                      <a:endParaRPr dirty="0"/>
                    </a:p>
                    <a:p>
                      <a:pPr marL="0" marR="0" indent="0" algn="ctr" defTabSz="914400" eaLnBrk="1" fontAlgn="auto" latinLnBrk="0" hangingPunct="1">
                        <a:lnSpc>
                          <a:spcPct val="71000"/>
                        </a:lnSpc>
                        <a:spcBef>
                          <a:spcPts val="0"/>
                        </a:spcBef>
                        <a:spcAft>
                          <a:spcPts val="0"/>
                        </a:spcAft>
                        <a:buClrTx/>
                        <a:buSzTx/>
                        <a:buFontTx/>
                        <a:buNone/>
                        <a:tabLst/>
                        <a:defRPr/>
                      </a:pPr>
                      <a:r>
                        <a:rPr lang="en-IN" b="1" dirty="0">
                          <a:solidFill>
                            <a:srgbClr val="FFFFFF"/>
                          </a:solidFill>
                          <a:latin typeface="Arial"/>
                        </a:rPr>
                        <a:t> </a:t>
                      </a:r>
                      <a:r>
                        <a:rPr lang="en-IN" sz="2000" b="1" dirty="0">
                          <a:solidFill>
                            <a:srgbClr val="000000"/>
                          </a:solidFill>
                          <a:latin typeface="Arial"/>
                        </a:rPr>
                        <a:t>Websites / Paper / Article</a:t>
                      </a:r>
                      <a:endParaRPr dirty="0"/>
                    </a:p>
                  </a:txBody>
                  <a:tcPr/>
                </a:tc>
                <a:tc>
                  <a:txBody>
                    <a:bodyPr/>
                    <a:lstStyle/>
                    <a:p>
                      <a:pPr algn="ctr">
                        <a:lnSpc>
                          <a:spcPct val="71000"/>
                        </a:lnSpc>
                      </a:pPr>
                      <a:r>
                        <a:rPr lang="en-IN" sz="1800" b="1" dirty="0">
                          <a:solidFill>
                            <a:srgbClr val="FFFFFF"/>
                          </a:solidFill>
                          <a:latin typeface="+mn-lt"/>
                        </a:rPr>
                        <a:t> </a:t>
                      </a:r>
                    </a:p>
                    <a:p>
                      <a:pPr algn="ctr">
                        <a:lnSpc>
                          <a:spcPct val="71000"/>
                        </a:lnSpc>
                      </a:pPr>
                      <a:r>
                        <a:rPr lang="en-IN" sz="1800" b="1" dirty="0">
                          <a:solidFill>
                            <a:srgbClr val="000000"/>
                          </a:solidFill>
                          <a:latin typeface="+mn-lt"/>
                        </a:rPr>
                        <a:t>Reviews / Findings </a:t>
                      </a:r>
                      <a:endParaRPr dirty="0"/>
                    </a:p>
                  </a:txBody>
                  <a:tcPr/>
                </a:tc>
                <a:tc>
                  <a:txBody>
                    <a:bodyPr/>
                    <a:lstStyle/>
                    <a:p>
                      <a:pPr algn="ctr">
                        <a:lnSpc>
                          <a:spcPct val="71000"/>
                        </a:lnSpc>
                      </a:pPr>
                      <a:endParaRPr lang="en-IN" b="1" dirty="0"/>
                    </a:p>
                    <a:p>
                      <a:pPr algn="ctr">
                        <a:lnSpc>
                          <a:spcPct val="71000"/>
                        </a:lnSpc>
                      </a:pPr>
                      <a:r>
                        <a:rPr lang="en-IN" b="1" dirty="0"/>
                        <a:t>Limitations</a:t>
                      </a:r>
                      <a:endParaRPr b="1" dirty="0"/>
                    </a:p>
                  </a:txBody>
                  <a:tcPr/>
                </a:tc>
                <a:tc>
                  <a:txBody>
                    <a:bodyPr/>
                    <a:lstStyle/>
                    <a:p>
                      <a:pPr algn="ctr">
                        <a:lnSpc>
                          <a:spcPct val="71000"/>
                        </a:lnSpc>
                      </a:pPr>
                      <a:endParaRPr lang="en-IN" b="1" dirty="0"/>
                    </a:p>
                    <a:p>
                      <a:pPr algn="ctr">
                        <a:lnSpc>
                          <a:spcPct val="71000"/>
                        </a:lnSpc>
                      </a:pPr>
                      <a:r>
                        <a:rPr lang="en-IN" b="1" dirty="0"/>
                        <a:t>Algorithms </a:t>
                      </a:r>
                    </a:p>
                    <a:p>
                      <a:pPr algn="ctr">
                        <a:lnSpc>
                          <a:spcPct val="71000"/>
                        </a:lnSpc>
                      </a:pPr>
                      <a:endParaRPr lang="en-IN" b="1" dirty="0"/>
                    </a:p>
                    <a:p>
                      <a:pPr algn="ctr">
                        <a:lnSpc>
                          <a:spcPct val="71000"/>
                        </a:lnSpc>
                      </a:pPr>
                      <a:r>
                        <a:rPr lang="en-IN" b="1" dirty="0"/>
                        <a:t>Used</a:t>
                      </a:r>
                      <a:endParaRPr b="1" dirty="0"/>
                    </a:p>
                  </a:txBody>
                  <a:tcPr/>
                </a:tc>
                <a:tc>
                  <a:txBody>
                    <a:bodyPr/>
                    <a:lstStyle/>
                    <a:p>
                      <a:pPr algn="ctr">
                        <a:lnSpc>
                          <a:spcPct val="71000"/>
                        </a:lnSpc>
                      </a:pPr>
                      <a:endParaRPr b="1" dirty="0"/>
                    </a:p>
                    <a:p>
                      <a:pPr algn="ctr">
                        <a:lnSpc>
                          <a:spcPct val="71000"/>
                        </a:lnSpc>
                      </a:pPr>
                      <a:r>
                        <a:rPr lang="en-IN" b="1" dirty="0"/>
                        <a:t>Accuracy</a:t>
                      </a:r>
                      <a:endParaRPr b="1" dirty="0"/>
                    </a:p>
                  </a:txBody>
                  <a:tcPr/>
                </a:tc>
                <a:extLst>
                  <a:ext uri="{0D108BD9-81ED-4DB2-BD59-A6C34878D82A}">
                    <a16:rowId xmlns:a16="http://schemas.microsoft.com/office/drawing/2014/main" val="10000"/>
                  </a:ext>
                </a:extLst>
              </a:tr>
              <a:tr h="2281719">
                <a:tc>
                  <a:txBody>
                    <a:bodyPr/>
                    <a:lstStyle/>
                    <a:p>
                      <a:r>
                        <a:rPr lang="da-DK" dirty="0"/>
                        <a:t>Aamir, M. et al. (2022)</a:t>
                      </a:r>
                      <a:endParaRPr lang="en-US" dirty="0"/>
                    </a:p>
                  </a:txBody>
                  <a:tcPr/>
                </a:tc>
                <a:tc>
                  <a:txBody>
                    <a:bodyPr/>
                    <a:lstStyle/>
                    <a:p>
                      <a:r>
                        <a:rPr lang="en-US" dirty="0"/>
                        <a:t>This paper discusses a deep learning approach using MRI images for brain tumor classification, highlighting enhanced image quality through optimal contrast techniques. Segmentation and clustering were employed for accuracy.</a:t>
                      </a:r>
                    </a:p>
                  </a:txBody>
                  <a:tcPr/>
                </a:tc>
                <a:tc>
                  <a:txBody>
                    <a:bodyPr/>
                    <a:lstStyle/>
                    <a:p>
                      <a:r>
                        <a:rPr lang="en-US" dirty="0"/>
                        <a:t>The model's dependency on image quality may limit its performance in low-quality scans.</a:t>
                      </a:r>
                    </a:p>
                  </a:txBody>
                  <a:tcPr/>
                </a:tc>
                <a:tc>
                  <a:txBody>
                    <a:bodyPr/>
                    <a:lstStyle/>
                    <a:p>
                      <a:r>
                        <a:rPr lang="en-IN" dirty="0"/>
                        <a:t>CNN</a:t>
                      </a:r>
                      <a:endParaRPr lang="en-US" dirty="0"/>
                    </a:p>
                  </a:txBody>
                  <a:tcPr/>
                </a:tc>
                <a:tc>
                  <a:txBody>
                    <a:bodyPr/>
                    <a:lstStyle/>
                    <a:p>
                      <a:r>
                        <a:rPr lang="en-US" dirty="0"/>
                        <a:t>89.53%</a:t>
                      </a:r>
                    </a:p>
                  </a:txBody>
                  <a:tcPr/>
                </a:tc>
                <a:extLst>
                  <a:ext uri="{0D108BD9-81ED-4DB2-BD59-A6C34878D82A}">
                    <a16:rowId xmlns:a16="http://schemas.microsoft.com/office/drawing/2014/main" val="10001"/>
                  </a:ext>
                </a:extLst>
              </a:tr>
              <a:tr h="2007913">
                <a:tc>
                  <a:txBody>
                    <a:bodyPr/>
                    <a:lstStyle/>
                    <a:p>
                      <a:r>
                        <a:rPr lang="en-IN" dirty="0"/>
                        <a:t>Ayadi, W. et al. (2021)</a:t>
                      </a:r>
                      <a:endParaRPr lang="en-US" dirty="0"/>
                    </a:p>
                  </a:txBody>
                  <a:tcPr/>
                </a:tc>
                <a:tc>
                  <a:txBody>
                    <a:bodyPr/>
                    <a:lstStyle/>
                    <a:p>
                      <a:r>
                        <a:rPr lang="en-US" dirty="0"/>
                        <a:t>Proposes a deep CNN for brain tumor classification with minimum preprocessing. The model shows promising results, achieving the best classification accuracies compared to similar works.</a:t>
                      </a:r>
                    </a:p>
                  </a:txBody>
                  <a:tcPr/>
                </a:tc>
                <a:tc>
                  <a:txBody>
                    <a:bodyPr/>
                    <a:lstStyle/>
                    <a:p>
                      <a:r>
                        <a:rPr lang="en-US" dirty="0"/>
                        <a:t>Lack of extensive validation on diverse datasets.</a:t>
                      </a:r>
                    </a:p>
                  </a:txBody>
                  <a:tcPr/>
                </a:tc>
                <a:tc>
                  <a:txBody>
                    <a:bodyPr/>
                    <a:lstStyle/>
                    <a:p>
                      <a:r>
                        <a:rPr lang="en-IN" dirty="0"/>
                        <a:t>Deep CNN</a:t>
                      </a:r>
                      <a:endParaRPr lang="en-US" dirty="0"/>
                    </a:p>
                  </a:txBody>
                  <a:tcPr/>
                </a:tc>
                <a:tc>
                  <a:txBody>
                    <a:bodyPr/>
                    <a:lstStyle/>
                    <a:p>
                      <a:r>
                        <a:rPr lang="en-US" dirty="0"/>
                        <a:t>High accuracy compared to peers</a:t>
                      </a:r>
                    </a:p>
                  </a:txBody>
                  <a:tcPr/>
                </a:tc>
                <a:extLst>
                  <a:ext uri="{0D108BD9-81ED-4DB2-BD59-A6C34878D82A}">
                    <a16:rowId xmlns:a16="http://schemas.microsoft.com/office/drawing/2014/main" val="10002"/>
                  </a:ext>
                </a:extLst>
              </a:tr>
            </a:tbl>
          </a:graphicData>
        </a:graphic>
      </p:graphicFrame>
      <p:sp>
        <p:nvSpPr>
          <p:cNvPr id="131" name="CustomShape 4"/>
          <p:cNvSpPr/>
          <p:nvPr/>
        </p:nvSpPr>
        <p:spPr>
          <a:xfrm>
            <a:off x="10744200" y="6172200"/>
            <a:ext cx="759960" cy="683640"/>
          </a:xfrm>
          <a:prstGeom prst="rect">
            <a:avLst/>
          </a:prstGeom>
          <a:noFill/>
          <a:ln>
            <a:noFill/>
          </a:ln>
        </p:spPr>
        <p:txBody>
          <a:bodyPr lIns="90000" tIns="45000" rIns="90000" bIns="45000" anchor="ctr"/>
          <a:lstStyle/>
          <a:p>
            <a:pPr>
              <a:lnSpc>
                <a:spcPct val="100000"/>
              </a:lnSpc>
            </a:pPr>
            <a:endParaRPr dirty="0"/>
          </a:p>
        </p:txBody>
      </p:sp>
    </p:spTree>
    <p:extLst>
      <p:ext uri="{BB962C8B-B14F-4D97-AF65-F5344CB8AC3E}">
        <p14:creationId xmlns:p14="http://schemas.microsoft.com/office/powerpoint/2010/main" val="422631144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594360" y="274680"/>
            <a:ext cx="10696320" cy="1140840"/>
          </a:xfrm>
          <a:prstGeom prst="rect">
            <a:avLst/>
          </a:prstGeom>
          <a:noFill/>
          <a:ln>
            <a:noFill/>
          </a:ln>
        </p:spPr>
        <p:txBody>
          <a:bodyPr lIns="90000" tIns="45000" rIns="90000" bIns="45000" anchor="ctr"/>
          <a:lstStyle/>
          <a:p>
            <a:pPr algn="ctr">
              <a:lnSpc>
                <a:spcPct val="100000"/>
              </a:lnSpc>
            </a:pPr>
            <a:r>
              <a:rPr lang="en-IN" sz="4400" b="1" dirty="0">
                <a:solidFill>
                  <a:srgbClr val="000000"/>
                </a:solidFill>
                <a:latin typeface="Times New Roman" panose="02020603050405020304" pitchFamily="18" charset="0"/>
                <a:cs typeface="Times New Roman" panose="02020603050405020304" pitchFamily="18" charset="0"/>
              </a:rPr>
              <a:t>Literature Survey</a:t>
            </a:r>
            <a:endParaRPr dirty="0">
              <a:latin typeface="Times New Roman" panose="02020603050405020304" pitchFamily="18" charset="0"/>
              <a:cs typeface="Times New Roman" panose="02020603050405020304" pitchFamily="18" charset="0"/>
            </a:endParaRPr>
          </a:p>
        </p:txBody>
      </p:sp>
      <p:sp>
        <p:nvSpPr>
          <p:cNvPr id="131" name="CustomShape 4"/>
          <p:cNvSpPr/>
          <p:nvPr/>
        </p:nvSpPr>
        <p:spPr>
          <a:xfrm>
            <a:off x="10744200" y="6172200"/>
            <a:ext cx="759960" cy="683640"/>
          </a:xfrm>
          <a:prstGeom prst="rect">
            <a:avLst/>
          </a:prstGeom>
          <a:noFill/>
          <a:ln>
            <a:noFill/>
          </a:ln>
        </p:spPr>
        <p:txBody>
          <a:bodyPr lIns="90000" tIns="45000" rIns="90000" bIns="45000" anchor="ctr"/>
          <a:lstStyle/>
          <a:p>
            <a:pPr>
              <a:lnSpc>
                <a:spcPct val="100000"/>
              </a:lnSpc>
            </a:pPr>
            <a:endParaRPr dirty="0"/>
          </a:p>
        </p:txBody>
      </p:sp>
      <p:sp>
        <p:nvSpPr>
          <p:cNvPr id="3" name="TextBox 2">
            <a:extLst>
              <a:ext uri="{FF2B5EF4-FFF2-40B4-BE49-F238E27FC236}">
                <a16:creationId xmlns:a16="http://schemas.microsoft.com/office/drawing/2014/main" id="{CFFAEAD6-2BE9-C850-A4B4-BEB4B58E393A}"/>
              </a:ext>
            </a:extLst>
          </p:cNvPr>
          <p:cNvSpPr txBox="1"/>
          <p:nvPr/>
        </p:nvSpPr>
        <p:spPr>
          <a:xfrm>
            <a:off x="594360" y="1720840"/>
            <a:ext cx="10696320" cy="5016758"/>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Summary</a:t>
            </a:r>
          </a:p>
          <a:p>
            <a:pPr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Most studies leverage advanced deep learning techniques and transfer learning to improve classification accuracy and reduce processing time.</a:t>
            </a:r>
          </a:p>
          <a:p>
            <a:pPr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Common limitations include insufficient dataset diversity, a lack of real-time application considerations, and varying levels of detail in model performance reporting.</a:t>
            </a:r>
          </a:p>
          <a:p>
            <a:pPr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Overall, while the algorithms demonstrate high potential, there remains room for improvement in their robustness and generalization across different datasets and clinical scenarios.</a:t>
            </a:r>
          </a:p>
        </p:txBody>
      </p:sp>
    </p:spTree>
    <p:extLst>
      <p:ext uri="{BB962C8B-B14F-4D97-AF65-F5344CB8AC3E}">
        <p14:creationId xmlns:p14="http://schemas.microsoft.com/office/powerpoint/2010/main" val="187950564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3D2812-B52C-55E6-F652-3EEE5F087396}"/>
            </a:ext>
          </a:extLst>
        </p:cNvPr>
        <p:cNvGrpSpPr/>
        <p:nvPr/>
      </p:nvGrpSpPr>
      <p:grpSpPr>
        <a:xfrm>
          <a:off x="0" y="0"/>
          <a:ext cx="0" cy="0"/>
          <a:chOff x="0" y="0"/>
          <a:chExt cx="0" cy="0"/>
        </a:xfrm>
      </p:grpSpPr>
      <p:sp>
        <p:nvSpPr>
          <p:cNvPr id="134" name="CustomShape 1">
            <a:extLst>
              <a:ext uri="{FF2B5EF4-FFF2-40B4-BE49-F238E27FC236}">
                <a16:creationId xmlns:a16="http://schemas.microsoft.com/office/drawing/2014/main" id="{E063F537-3FAB-F621-9CEE-055AFA3B18DB}"/>
              </a:ext>
            </a:extLst>
          </p:cNvPr>
          <p:cNvSpPr/>
          <p:nvPr/>
        </p:nvSpPr>
        <p:spPr>
          <a:xfrm>
            <a:off x="2775248" y="381452"/>
            <a:ext cx="6336704" cy="891912"/>
          </a:xfrm>
          <a:prstGeom prst="rect">
            <a:avLst/>
          </a:prstGeom>
          <a:noFill/>
          <a:ln>
            <a:noFill/>
          </a:ln>
        </p:spPr>
        <p:txBody>
          <a:bodyPr lIns="90000" tIns="45000" rIns="90000" bIns="45000" anchor="ctr"/>
          <a:lstStyle/>
          <a:p>
            <a:pPr algn="ctr">
              <a:lnSpc>
                <a:spcPct val="100000"/>
              </a:lnSpc>
            </a:pPr>
            <a:r>
              <a:rPr lang="en-IN" sz="4400" b="1" dirty="0">
                <a:solidFill>
                  <a:srgbClr val="000000"/>
                </a:solidFill>
                <a:latin typeface="Times New Roman" panose="02020603050405020304" pitchFamily="18" charset="0"/>
                <a:cs typeface="Times New Roman" panose="02020603050405020304" pitchFamily="18" charset="0"/>
              </a:rPr>
              <a:t>Project Plan</a:t>
            </a:r>
          </a:p>
        </p:txBody>
      </p:sp>
      <p:pic>
        <p:nvPicPr>
          <p:cNvPr id="2" name="Picture 1">
            <a:extLst>
              <a:ext uri="{FF2B5EF4-FFF2-40B4-BE49-F238E27FC236}">
                <a16:creationId xmlns:a16="http://schemas.microsoft.com/office/drawing/2014/main" id="{1A359E2A-698E-6B90-9CCF-B13D3B51F718}"/>
              </a:ext>
            </a:extLst>
          </p:cNvPr>
          <p:cNvPicPr>
            <a:picLocks noChangeAspect="1"/>
          </p:cNvPicPr>
          <p:nvPr/>
        </p:nvPicPr>
        <p:blipFill>
          <a:blip r:embed="rId2"/>
          <a:stretch>
            <a:fillRect/>
          </a:stretch>
        </p:blipFill>
        <p:spPr>
          <a:xfrm>
            <a:off x="1983160" y="1844824"/>
            <a:ext cx="7920880" cy="4811234"/>
          </a:xfrm>
          <a:prstGeom prst="rect">
            <a:avLst/>
          </a:prstGeom>
        </p:spPr>
      </p:pic>
    </p:spTree>
    <p:extLst>
      <p:ext uri="{BB962C8B-B14F-4D97-AF65-F5344CB8AC3E}">
        <p14:creationId xmlns:p14="http://schemas.microsoft.com/office/powerpoint/2010/main" val="393362499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2775248" y="381452"/>
            <a:ext cx="6336704" cy="891912"/>
          </a:xfrm>
          <a:prstGeom prst="rect">
            <a:avLst/>
          </a:prstGeom>
          <a:noFill/>
          <a:ln>
            <a:noFill/>
          </a:ln>
        </p:spPr>
        <p:txBody>
          <a:bodyPr lIns="90000" tIns="45000" rIns="90000" bIns="45000" anchor="ctr"/>
          <a:lstStyle/>
          <a:p>
            <a:pPr algn="ctr">
              <a:lnSpc>
                <a:spcPct val="100000"/>
              </a:lnSpc>
            </a:pPr>
            <a:r>
              <a:rPr lang="en-IN" sz="4400" b="1" dirty="0">
                <a:solidFill>
                  <a:srgbClr val="000000"/>
                </a:solidFill>
                <a:latin typeface="Times New Roman" panose="02020603050405020304" pitchFamily="18" charset="0"/>
                <a:cs typeface="Times New Roman" panose="02020603050405020304" pitchFamily="18" charset="0"/>
              </a:rPr>
              <a:t>System Architecture</a:t>
            </a:r>
          </a:p>
        </p:txBody>
      </p:sp>
      <p:pic>
        <p:nvPicPr>
          <p:cNvPr id="3" name="Picture 2">
            <a:extLst>
              <a:ext uri="{FF2B5EF4-FFF2-40B4-BE49-F238E27FC236}">
                <a16:creationId xmlns:a16="http://schemas.microsoft.com/office/drawing/2014/main" id="{FD20758E-FF5D-1A13-A816-998B6CD81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1112" y="1631834"/>
            <a:ext cx="8595584" cy="4896544"/>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36B15ED-FD4B-4C36-F565-7E21214E78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5608" y="1772816"/>
            <a:ext cx="6042025"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ustomShape 1">
            <a:extLst>
              <a:ext uri="{FF2B5EF4-FFF2-40B4-BE49-F238E27FC236}">
                <a16:creationId xmlns:a16="http://schemas.microsoft.com/office/drawing/2014/main" id="{70EF5847-8922-5376-0465-1AC47F73EA96}"/>
              </a:ext>
            </a:extLst>
          </p:cNvPr>
          <p:cNvSpPr/>
          <p:nvPr/>
        </p:nvSpPr>
        <p:spPr>
          <a:xfrm>
            <a:off x="2775248" y="381452"/>
            <a:ext cx="6336704" cy="891912"/>
          </a:xfrm>
          <a:prstGeom prst="rect">
            <a:avLst/>
          </a:prstGeom>
          <a:noFill/>
          <a:ln>
            <a:noFill/>
          </a:ln>
        </p:spPr>
        <p:txBody>
          <a:bodyPr lIns="90000" tIns="45000" rIns="90000" bIns="45000" anchor="ctr"/>
          <a:lstStyle/>
          <a:p>
            <a:pPr algn="ctr">
              <a:lnSpc>
                <a:spcPct val="100000"/>
              </a:lnSpc>
            </a:pPr>
            <a:r>
              <a:rPr lang="en-US" sz="4400" b="1" dirty="0">
                <a:solidFill>
                  <a:srgbClr val="000000"/>
                </a:solidFill>
                <a:latin typeface="Times New Roman" panose="02020603050405020304" pitchFamily="18" charset="0"/>
                <a:cs typeface="Times New Roman" panose="02020603050405020304" pitchFamily="18" charset="0"/>
              </a:rPr>
              <a:t>U</a:t>
            </a:r>
            <a:r>
              <a:rPr lang="en-IN" sz="4400" b="1" dirty="0">
                <a:solidFill>
                  <a:srgbClr val="000000"/>
                </a:solidFill>
                <a:latin typeface="Times New Roman" panose="02020603050405020304" pitchFamily="18" charset="0"/>
                <a:cs typeface="Times New Roman" panose="02020603050405020304" pitchFamily="18" charset="0"/>
              </a:rPr>
              <a:t>se Case Diagram</a:t>
            </a:r>
          </a:p>
        </p:txBody>
      </p:sp>
    </p:spTree>
    <p:extLst>
      <p:ext uri="{BB962C8B-B14F-4D97-AF65-F5344CB8AC3E}">
        <p14:creationId xmlns:p14="http://schemas.microsoft.com/office/powerpoint/2010/main" val="196131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602028-44E4-2F7E-4CCA-18C4849CB887}"/>
            </a:ext>
          </a:extLst>
        </p:cNvPr>
        <p:cNvGrpSpPr/>
        <p:nvPr/>
      </p:nvGrpSpPr>
      <p:grpSpPr>
        <a:xfrm>
          <a:off x="0" y="0"/>
          <a:ext cx="0" cy="0"/>
          <a:chOff x="0" y="0"/>
          <a:chExt cx="0" cy="0"/>
        </a:xfrm>
      </p:grpSpPr>
      <p:sp>
        <p:nvSpPr>
          <p:cNvPr id="3" name="CustomShape 1">
            <a:extLst>
              <a:ext uri="{FF2B5EF4-FFF2-40B4-BE49-F238E27FC236}">
                <a16:creationId xmlns:a16="http://schemas.microsoft.com/office/drawing/2014/main" id="{8562A6F8-D198-2A12-FF37-D8430E21FF9C}"/>
              </a:ext>
            </a:extLst>
          </p:cNvPr>
          <p:cNvSpPr/>
          <p:nvPr/>
        </p:nvSpPr>
        <p:spPr>
          <a:xfrm>
            <a:off x="2775248" y="381452"/>
            <a:ext cx="6336704" cy="891912"/>
          </a:xfrm>
          <a:prstGeom prst="rect">
            <a:avLst/>
          </a:prstGeom>
          <a:noFill/>
          <a:ln>
            <a:noFill/>
          </a:ln>
        </p:spPr>
        <p:txBody>
          <a:bodyPr lIns="90000" tIns="45000" rIns="90000" bIns="45000" anchor="ctr"/>
          <a:lstStyle/>
          <a:p>
            <a:pPr algn="ctr">
              <a:lnSpc>
                <a:spcPct val="100000"/>
              </a:lnSpc>
            </a:pPr>
            <a:r>
              <a:rPr lang="en-US" sz="4400" b="1" dirty="0">
                <a:solidFill>
                  <a:srgbClr val="000000"/>
                </a:solidFill>
                <a:latin typeface="Times New Roman" panose="02020603050405020304" pitchFamily="18" charset="0"/>
                <a:cs typeface="Times New Roman" panose="02020603050405020304" pitchFamily="18" charset="0"/>
              </a:rPr>
              <a:t>Activity Diagram</a:t>
            </a:r>
            <a:endParaRPr lang="en-IN" sz="4400" b="1" dirty="0">
              <a:solidFill>
                <a:srgbClr val="000000"/>
              </a:solidFill>
              <a:latin typeface="Times New Roman" panose="02020603050405020304" pitchFamily="18" charset="0"/>
              <a:cs typeface="Times New Roman" panose="02020603050405020304" pitchFamily="18" charset="0"/>
            </a:endParaRPr>
          </a:p>
        </p:txBody>
      </p:sp>
      <p:pic>
        <p:nvPicPr>
          <p:cNvPr id="2050" name="Picture 1">
            <a:extLst>
              <a:ext uri="{FF2B5EF4-FFF2-40B4-BE49-F238E27FC236}">
                <a16:creationId xmlns:a16="http://schemas.microsoft.com/office/drawing/2014/main" id="{5FCAC1AB-A942-D09F-0E00-E9EA77C684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5829"/>
          <a:stretch>
            <a:fillRect/>
          </a:stretch>
        </p:blipFill>
        <p:spPr bwMode="auto">
          <a:xfrm>
            <a:off x="2775248" y="1772816"/>
            <a:ext cx="6336704" cy="5117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2954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3834E3-792C-D79C-3598-A7EB947CFAB4}"/>
            </a:ext>
          </a:extLst>
        </p:cNvPr>
        <p:cNvGrpSpPr/>
        <p:nvPr/>
      </p:nvGrpSpPr>
      <p:grpSpPr>
        <a:xfrm>
          <a:off x="0" y="0"/>
          <a:ext cx="0" cy="0"/>
          <a:chOff x="0" y="0"/>
          <a:chExt cx="0" cy="0"/>
        </a:xfrm>
      </p:grpSpPr>
      <p:sp>
        <p:nvSpPr>
          <p:cNvPr id="3" name="CustomShape 1">
            <a:extLst>
              <a:ext uri="{FF2B5EF4-FFF2-40B4-BE49-F238E27FC236}">
                <a16:creationId xmlns:a16="http://schemas.microsoft.com/office/drawing/2014/main" id="{D2A3182A-D240-FC3F-3C4B-E5F56AFFB111}"/>
              </a:ext>
            </a:extLst>
          </p:cNvPr>
          <p:cNvSpPr/>
          <p:nvPr/>
        </p:nvSpPr>
        <p:spPr>
          <a:xfrm>
            <a:off x="2775248" y="381452"/>
            <a:ext cx="6336704" cy="891912"/>
          </a:xfrm>
          <a:prstGeom prst="rect">
            <a:avLst/>
          </a:prstGeom>
          <a:noFill/>
          <a:ln>
            <a:noFill/>
          </a:ln>
        </p:spPr>
        <p:txBody>
          <a:bodyPr lIns="90000" tIns="45000" rIns="90000" bIns="45000" anchor="ctr"/>
          <a:lstStyle/>
          <a:p>
            <a:pPr algn="ctr">
              <a:lnSpc>
                <a:spcPct val="100000"/>
              </a:lnSpc>
            </a:pPr>
            <a:r>
              <a:rPr lang="en-US" sz="4400" b="1" dirty="0">
                <a:solidFill>
                  <a:srgbClr val="000000"/>
                </a:solidFill>
                <a:latin typeface="Times New Roman" panose="02020603050405020304" pitchFamily="18" charset="0"/>
                <a:cs typeface="Times New Roman" panose="02020603050405020304" pitchFamily="18" charset="0"/>
              </a:rPr>
              <a:t>Data Flow Diagram</a:t>
            </a:r>
            <a:endParaRPr lang="en-IN" sz="4400" b="1" dirty="0">
              <a:solidFill>
                <a:srgbClr val="000000"/>
              </a:solidFill>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AFDE2F7C-5609-CF66-C711-025C9E9984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1637" y="1772816"/>
            <a:ext cx="6003925" cy="479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7695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B355C1-256B-479D-9902-3955FDDC7DB8}"/>
            </a:ext>
          </a:extLst>
        </p:cNvPr>
        <p:cNvGrpSpPr/>
        <p:nvPr/>
      </p:nvGrpSpPr>
      <p:grpSpPr>
        <a:xfrm>
          <a:off x="0" y="0"/>
          <a:ext cx="0" cy="0"/>
          <a:chOff x="0" y="0"/>
          <a:chExt cx="0" cy="0"/>
        </a:xfrm>
      </p:grpSpPr>
      <p:sp>
        <p:nvSpPr>
          <p:cNvPr id="124" name="CustomShape 1">
            <a:extLst>
              <a:ext uri="{FF2B5EF4-FFF2-40B4-BE49-F238E27FC236}">
                <a16:creationId xmlns:a16="http://schemas.microsoft.com/office/drawing/2014/main" id="{0015FF48-BFBD-5F47-CD2F-F551C61FA5C8}"/>
              </a:ext>
            </a:extLst>
          </p:cNvPr>
          <p:cNvSpPr/>
          <p:nvPr/>
        </p:nvSpPr>
        <p:spPr>
          <a:xfrm>
            <a:off x="594360" y="274680"/>
            <a:ext cx="10696320" cy="1140840"/>
          </a:xfrm>
          <a:prstGeom prst="rect">
            <a:avLst/>
          </a:prstGeom>
          <a:noFill/>
          <a:ln>
            <a:noFill/>
          </a:ln>
        </p:spPr>
        <p:txBody>
          <a:bodyPr lIns="90000" tIns="45000" rIns="90000" bIns="45000" anchor="ctr"/>
          <a:lstStyle/>
          <a:p>
            <a:pPr algn="ctr"/>
            <a:r>
              <a:rPr lang="en-US" sz="4400" b="1" dirty="0">
                <a:solidFill>
                  <a:schemeClr val="dk1"/>
                </a:solidFill>
                <a:latin typeface="Times New Roman"/>
                <a:ea typeface="Times New Roman"/>
                <a:cs typeface="Times New Roman"/>
                <a:sym typeface="Times New Roman"/>
              </a:rPr>
              <a:t>Algorithms</a:t>
            </a:r>
            <a:endParaRPr dirty="0"/>
          </a:p>
        </p:txBody>
      </p:sp>
      <p:sp>
        <p:nvSpPr>
          <p:cNvPr id="125" name="CustomShape 2">
            <a:extLst>
              <a:ext uri="{FF2B5EF4-FFF2-40B4-BE49-F238E27FC236}">
                <a16:creationId xmlns:a16="http://schemas.microsoft.com/office/drawing/2014/main" id="{1E7E8FE7-C53A-10E4-BD33-77FB56C4F61A}"/>
              </a:ext>
            </a:extLst>
          </p:cNvPr>
          <p:cNvSpPr/>
          <p:nvPr/>
        </p:nvSpPr>
        <p:spPr>
          <a:xfrm>
            <a:off x="594360" y="1600200"/>
            <a:ext cx="10696320" cy="4523760"/>
          </a:xfrm>
          <a:prstGeom prst="rect">
            <a:avLst/>
          </a:prstGeom>
          <a:noFill/>
          <a:ln>
            <a:noFill/>
          </a:ln>
        </p:spPr>
      </p:sp>
      <p:sp>
        <p:nvSpPr>
          <p:cNvPr id="127" name="CustomShape 4">
            <a:extLst>
              <a:ext uri="{FF2B5EF4-FFF2-40B4-BE49-F238E27FC236}">
                <a16:creationId xmlns:a16="http://schemas.microsoft.com/office/drawing/2014/main" id="{84CC2016-E0EB-BA1D-C5AF-122BBD1C67A2}"/>
              </a:ext>
            </a:extLst>
          </p:cNvPr>
          <p:cNvSpPr/>
          <p:nvPr/>
        </p:nvSpPr>
        <p:spPr>
          <a:xfrm>
            <a:off x="10744200" y="6172200"/>
            <a:ext cx="759960" cy="683640"/>
          </a:xfrm>
          <a:prstGeom prst="rect">
            <a:avLst/>
          </a:prstGeom>
          <a:noFill/>
          <a:ln>
            <a:noFill/>
          </a:ln>
        </p:spPr>
        <p:txBody>
          <a:bodyPr lIns="90000" tIns="45000" rIns="90000" bIns="45000" anchor="ctr"/>
          <a:lstStyle/>
          <a:p>
            <a:pPr>
              <a:lnSpc>
                <a:spcPct val="100000"/>
              </a:lnSpc>
            </a:pPr>
            <a:endParaRPr dirty="0"/>
          </a:p>
        </p:txBody>
      </p:sp>
      <p:sp>
        <p:nvSpPr>
          <p:cNvPr id="6" name="Rectangle 5">
            <a:extLst>
              <a:ext uri="{FF2B5EF4-FFF2-40B4-BE49-F238E27FC236}">
                <a16:creationId xmlns:a16="http://schemas.microsoft.com/office/drawing/2014/main" id="{E65EE9A5-8072-D3B4-93E8-79B355DA554F}"/>
              </a:ext>
            </a:extLst>
          </p:cNvPr>
          <p:cNvSpPr/>
          <p:nvPr/>
        </p:nvSpPr>
        <p:spPr>
          <a:xfrm>
            <a:off x="1066800" y="1767007"/>
            <a:ext cx="9906000" cy="923330"/>
          </a:xfrm>
          <a:prstGeom prst="rect">
            <a:avLst/>
          </a:prstGeom>
        </p:spPr>
        <p:txBody>
          <a:bodyPr wrap="square">
            <a:spAutoFit/>
          </a:bodyPr>
          <a:lstStyle/>
          <a:p>
            <a:pPr marL="12700"/>
            <a:endParaRPr lang="en-US" dirty="0">
              <a:latin typeface="Times New Roman" pitchFamily="18" charset="0"/>
              <a:cs typeface="Times New Roman" pitchFamily="18" charset="0"/>
            </a:endParaRPr>
          </a:p>
          <a:p>
            <a:pPr marL="12700">
              <a:lnSpc>
                <a:spcPct val="100000"/>
              </a:lnSpc>
            </a:pPr>
            <a:endParaRPr lang="en-US" spc="-5" dirty="0">
              <a:latin typeface="Times New Roman" pitchFamily="18" charset="0"/>
              <a:cs typeface="Times New Roman" pitchFamily="18" charset="0"/>
            </a:endParaRPr>
          </a:p>
          <a:p>
            <a:pPr marL="12700">
              <a:lnSpc>
                <a:spcPct val="100000"/>
              </a:lnSpc>
            </a:pPr>
            <a:endParaRPr lang="en-US" dirty="0">
              <a:cs typeface="Arial"/>
            </a:endParaRPr>
          </a:p>
        </p:txBody>
      </p:sp>
      <p:sp>
        <p:nvSpPr>
          <p:cNvPr id="2" name="TextBox 1">
            <a:extLst>
              <a:ext uri="{FF2B5EF4-FFF2-40B4-BE49-F238E27FC236}">
                <a16:creationId xmlns:a16="http://schemas.microsoft.com/office/drawing/2014/main" id="{D4A9B1B9-DEE6-79BA-880B-7428ED2D5893}"/>
              </a:ext>
            </a:extLst>
          </p:cNvPr>
          <p:cNvSpPr txBox="1"/>
          <p:nvPr/>
        </p:nvSpPr>
        <p:spPr>
          <a:xfrm>
            <a:off x="1802060" y="2227839"/>
            <a:ext cx="8280920" cy="2800767"/>
          </a:xfrm>
          <a:prstGeom prst="rect">
            <a:avLst/>
          </a:prstGeom>
          <a:noFill/>
        </p:spPr>
        <p:txBody>
          <a:bodyPr wrap="square" rtlCol="0">
            <a:spAutoFit/>
          </a:bodyPr>
          <a:lstStyle/>
          <a:p>
            <a:pPr marL="914400" indent="-914400">
              <a:buFont typeface="+mj-lt"/>
              <a:buAutoNum type="arabicPeriod"/>
            </a:pPr>
            <a:r>
              <a:rPr lang="en-IN" sz="4400" dirty="0"/>
              <a:t>Resnet18</a:t>
            </a:r>
          </a:p>
          <a:p>
            <a:pPr marL="914400" indent="-914400">
              <a:buFont typeface="+mj-lt"/>
              <a:buAutoNum type="arabicPeriod"/>
            </a:pPr>
            <a:r>
              <a:rPr lang="en-IN" sz="4400" dirty="0"/>
              <a:t>Vgg16</a:t>
            </a:r>
          </a:p>
          <a:p>
            <a:pPr marL="914400" indent="-914400">
              <a:buFont typeface="+mj-lt"/>
              <a:buAutoNum type="arabicPeriod"/>
            </a:pPr>
            <a:r>
              <a:rPr lang="en-IN" sz="4400" dirty="0"/>
              <a:t>MobiNetV2</a:t>
            </a:r>
          </a:p>
          <a:p>
            <a:pPr marL="914400" indent="-914400">
              <a:buFont typeface="+mj-lt"/>
              <a:buAutoNum type="arabicPeriod"/>
            </a:pPr>
            <a:r>
              <a:rPr lang="en-IN" sz="4400" dirty="0"/>
              <a:t>InceptionV3</a:t>
            </a:r>
          </a:p>
        </p:txBody>
      </p:sp>
    </p:spTree>
    <p:extLst>
      <p:ext uri="{BB962C8B-B14F-4D97-AF65-F5344CB8AC3E}">
        <p14:creationId xmlns:p14="http://schemas.microsoft.com/office/powerpoint/2010/main" val="157080531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C238AB-5E87-A74C-F464-CD478D42930A}"/>
            </a:ext>
          </a:extLst>
        </p:cNvPr>
        <p:cNvGrpSpPr/>
        <p:nvPr/>
      </p:nvGrpSpPr>
      <p:grpSpPr>
        <a:xfrm>
          <a:off x="0" y="0"/>
          <a:ext cx="0" cy="0"/>
          <a:chOff x="0" y="0"/>
          <a:chExt cx="0" cy="0"/>
        </a:xfrm>
      </p:grpSpPr>
      <p:sp>
        <p:nvSpPr>
          <p:cNvPr id="124" name="CustomShape 1">
            <a:extLst>
              <a:ext uri="{FF2B5EF4-FFF2-40B4-BE49-F238E27FC236}">
                <a16:creationId xmlns:a16="http://schemas.microsoft.com/office/drawing/2014/main" id="{BC27C085-A108-C38F-ABE8-DFAC2119AB93}"/>
              </a:ext>
            </a:extLst>
          </p:cNvPr>
          <p:cNvSpPr/>
          <p:nvPr/>
        </p:nvSpPr>
        <p:spPr>
          <a:xfrm>
            <a:off x="594360" y="274680"/>
            <a:ext cx="10696320" cy="1140840"/>
          </a:xfrm>
          <a:prstGeom prst="rect">
            <a:avLst/>
          </a:prstGeom>
          <a:noFill/>
          <a:ln>
            <a:noFill/>
          </a:ln>
        </p:spPr>
        <p:txBody>
          <a:bodyPr lIns="90000" tIns="45000" rIns="90000" bIns="45000" anchor="ctr"/>
          <a:lstStyle/>
          <a:p>
            <a:pPr algn="ctr"/>
            <a:r>
              <a:rPr lang="en-US" sz="4400" b="1" dirty="0">
                <a:solidFill>
                  <a:schemeClr val="dk1"/>
                </a:solidFill>
                <a:latin typeface="Times New Roman"/>
                <a:ea typeface="Times New Roman"/>
                <a:cs typeface="Times New Roman"/>
                <a:sym typeface="Times New Roman"/>
              </a:rPr>
              <a:t>Software Requirements Specification</a:t>
            </a:r>
          </a:p>
          <a:p>
            <a:pPr algn="ctr"/>
            <a:endParaRPr dirty="0"/>
          </a:p>
        </p:txBody>
      </p:sp>
      <p:sp>
        <p:nvSpPr>
          <p:cNvPr id="125" name="CustomShape 2">
            <a:extLst>
              <a:ext uri="{FF2B5EF4-FFF2-40B4-BE49-F238E27FC236}">
                <a16:creationId xmlns:a16="http://schemas.microsoft.com/office/drawing/2014/main" id="{A9F9501F-0A83-EBB7-DD3C-9BAFACC24D3E}"/>
              </a:ext>
            </a:extLst>
          </p:cNvPr>
          <p:cNvSpPr/>
          <p:nvPr/>
        </p:nvSpPr>
        <p:spPr>
          <a:xfrm>
            <a:off x="594360" y="1600200"/>
            <a:ext cx="10696320" cy="4523760"/>
          </a:xfrm>
          <a:prstGeom prst="rect">
            <a:avLst/>
          </a:prstGeom>
          <a:noFill/>
          <a:ln>
            <a:noFill/>
          </a:ln>
        </p:spPr>
      </p:sp>
      <p:sp>
        <p:nvSpPr>
          <p:cNvPr id="127" name="CustomShape 4">
            <a:extLst>
              <a:ext uri="{FF2B5EF4-FFF2-40B4-BE49-F238E27FC236}">
                <a16:creationId xmlns:a16="http://schemas.microsoft.com/office/drawing/2014/main" id="{8F62F8C4-B647-611E-DFF2-06309DEEF0EA}"/>
              </a:ext>
            </a:extLst>
          </p:cNvPr>
          <p:cNvSpPr/>
          <p:nvPr/>
        </p:nvSpPr>
        <p:spPr>
          <a:xfrm>
            <a:off x="10744200" y="6172200"/>
            <a:ext cx="759960" cy="683640"/>
          </a:xfrm>
          <a:prstGeom prst="rect">
            <a:avLst/>
          </a:prstGeom>
          <a:noFill/>
          <a:ln>
            <a:noFill/>
          </a:ln>
        </p:spPr>
        <p:txBody>
          <a:bodyPr lIns="90000" tIns="45000" rIns="90000" bIns="45000" anchor="ctr"/>
          <a:lstStyle/>
          <a:p>
            <a:pPr>
              <a:lnSpc>
                <a:spcPct val="100000"/>
              </a:lnSpc>
            </a:pPr>
            <a:endParaRPr dirty="0"/>
          </a:p>
        </p:txBody>
      </p:sp>
      <p:sp>
        <p:nvSpPr>
          <p:cNvPr id="6" name="Rectangle 5">
            <a:extLst>
              <a:ext uri="{FF2B5EF4-FFF2-40B4-BE49-F238E27FC236}">
                <a16:creationId xmlns:a16="http://schemas.microsoft.com/office/drawing/2014/main" id="{35ACDA7C-66C6-BE6C-2207-7182AD0CFA0B}"/>
              </a:ext>
            </a:extLst>
          </p:cNvPr>
          <p:cNvSpPr/>
          <p:nvPr/>
        </p:nvSpPr>
        <p:spPr>
          <a:xfrm>
            <a:off x="1066800" y="1767007"/>
            <a:ext cx="9906000" cy="923330"/>
          </a:xfrm>
          <a:prstGeom prst="rect">
            <a:avLst/>
          </a:prstGeom>
        </p:spPr>
        <p:txBody>
          <a:bodyPr wrap="square">
            <a:spAutoFit/>
          </a:bodyPr>
          <a:lstStyle/>
          <a:p>
            <a:pPr marL="12700"/>
            <a:endParaRPr lang="en-US" dirty="0">
              <a:latin typeface="Times New Roman" pitchFamily="18" charset="0"/>
              <a:cs typeface="Times New Roman" pitchFamily="18" charset="0"/>
            </a:endParaRPr>
          </a:p>
          <a:p>
            <a:pPr marL="12700">
              <a:lnSpc>
                <a:spcPct val="100000"/>
              </a:lnSpc>
            </a:pPr>
            <a:endParaRPr lang="en-US" spc="-5" dirty="0">
              <a:latin typeface="Times New Roman" pitchFamily="18" charset="0"/>
              <a:cs typeface="Times New Roman" pitchFamily="18" charset="0"/>
            </a:endParaRPr>
          </a:p>
          <a:p>
            <a:pPr marL="12700">
              <a:lnSpc>
                <a:spcPct val="100000"/>
              </a:lnSpc>
            </a:pPr>
            <a:endParaRPr lang="en-US" dirty="0">
              <a:cs typeface="Arial"/>
            </a:endParaRPr>
          </a:p>
        </p:txBody>
      </p:sp>
      <p:sp>
        <p:nvSpPr>
          <p:cNvPr id="5" name="TextBox 4">
            <a:extLst>
              <a:ext uri="{FF2B5EF4-FFF2-40B4-BE49-F238E27FC236}">
                <a16:creationId xmlns:a16="http://schemas.microsoft.com/office/drawing/2014/main" id="{CEEB2436-88D5-3866-2843-488476077AEA}"/>
              </a:ext>
            </a:extLst>
          </p:cNvPr>
          <p:cNvSpPr txBox="1"/>
          <p:nvPr/>
        </p:nvSpPr>
        <p:spPr>
          <a:xfrm>
            <a:off x="1066800" y="1905506"/>
            <a:ext cx="10223880" cy="4154984"/>
          </a:xfrm>
          <a:prstGeom prst="rect">
            <a:avLst/>
          </a:prstGeom>
          <a:noFill/>
        </p:spPr>
        <p:txBody>
          <a:bodyPr wrap="square">
            <a:spAutoFit/>
          </a:bodyPr>
          <a:lstStyle/>
          <a:p>
            <a:r>
              <a:rPr lang="en-IN" sz="2400" b="1" dirty="0"/>
              <a:t>S/W Requirements:</a:t>
            </a:r>
            <a:endParaRPr lang="en-IN" sz="2400" dirty="0"/>
          </a:p>
          <a:p>
            <a:pPr>
              <a:buFont typeface="Arial" panose="020B0604020202020204" pitchFamily="34" charset="0"/>
              <a:buChar char="•"/>
            </a:pPr>
            <a:r>
              <a:rPr lang="en-IN" sz="2400" dirty="0" err="1"/>
              <a:t>PyTorch</a:t>
            </a:r>
            <a:r>
              <a:rPr lang="en-IN" sz="2400" dirty="0"/>
              <a:t>, </a:t>
            </a:r>
            <a:r>
              <a:rPr lang="en-IN" sz="2400" dirty="0" err="1"/>
              <a:t>PennyLane</a:t>
            </a:r>
            <a:r>
              <a:rPr lang="en-IN" sz="2400" dirty="0"/>
              <a:t>, Python for deep learning and quantum integration.</a:t>
            </a:r>
          </a:p>
          <a:p>
            <a:pPr>
              <a:buFont typeface="Arial" panose="020B0604020202020204" pitchFamily="34" charset="0"/>
              <a:buChar char="•"/>
            </a:pPr>
            <a:r>
              <a:rPr lang="en-IN" sz="2400" dirty="0"/>
              <a:t>OpenCV, PIL for image handling, CUDA for GPU acceleration.</a:t>
            </a:r>
          </a:p>
          <a:p>
            <a:pPr>
              <a:buFont typeface="Arial" panose="020B0604020202020204" pitchFamily="34" charset="0"/>
              <a:buChar char="•"/>
            </a:pPr>
            <a:endParaRPr lang="en-IN" sz="2400" dirty="0"/>
          </a:p>
          <a:p>
            <a:r>
              <a:rPr lang="en-IN" sz="2400" b="1" dirty="0"/>
              <a:t>Functional Requirements:</a:t>
            </a:r>
            <a:endParaRPr lang="en-IN" sz="2400" dirty="0"/>
          </a:p>
          <a:p>
            <a:pPr>
              <a:buFont typeface="Arial" panose="020B0604020202020204" pitchFamily="34" charset="0"/>
              <a:buChar char="•"/>
            </a:pPr>
            <a:r>
              <a:rPr lang="en-IN" sz="2400" dirty="0"/>
              <a:t>Preprocess medical images, train hybrid classical-quantum model, predict </a:t>
            </a:r>
            <a:r>
              <a:rPr lang="en-IN" sz="2400" dirty="0" err="1"/>
              <a:t>tumor</a:t>
            </a:r>
            <a:r>
              <a:rPr lang="en-IN" sz="2400" dirty="0"/>
              <a:t> type, evaluate performance.</a:t>
            </a:r>
          </a:p>
          <a:p>
            <a:pPr>
              <a:buFont typeface="Arial" panose="020B0604020202020204" pitchFamily="34" charset="0"/>
              <a:buChar char="•"/>
            </a:pPr>
            <a:endParaRPr lang="en-IN" sz="2400" dirty="0"/>
          </a:p>
          <a:p>
            <a:r>
              <a:rPr lang="en-IN" sz="2400" b="1" dirty="0"/>
              <a:t>Non-Functional Requirements:</a:t>
            </a:r>
            <a:endParaRPr lang="en-IN" sz="2400" dirty="0"/>
          </a:p>
          <a:p>
            <a:pPr>
              <a:buFont typeface="Arial" panose="020B0604020202020204" pitchFamily="34" charset="0"/>
              <a:buChar char="•"/>
            </a:pPr>
            <a:r>
              <a:rPr lang="en-IN" sz="2400" dirty="0"/>
              <a:t>Scalable, real-time predictions, easy interface, reliable, secure data handling.</a:t>
            </a:r>
          </a:p>
        </p:txBody>
      </p:sp>
    </p:spTree>
    <p:extLst>
      <p:ext uri="{BB962C8B-B14F-4D97-AF65-F5344CB8AC3E}">
        <p14:creationId xmlns:p14="http://schemas.microsoft.com/office/powerpoint/2010/main" val="258074433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22ED4-217D-A43E-F4BE-3C985121DDEA}"/>
            </a:ext>
          </a:extLst>
        </p:cNvPr>
        <p:cNvGrpSpPr/>
        <p:nvPr/>
      </p:nvGrpSpPr>
      <p:grpSpPr>
        <a:xfrm>
          <a:off x="0" y="0"/>
          <a:ext cx="0" cy="0"/>
          <a:chOff x="0" y="0"/>
          <a:chExt cx="0" cy="0"/>
        </a:xfrm>
      </p:grpSpPr>
      <p:sp>
        <p:nvSpPr>
          <p:cNvPr id="128" name="CustomShape 1">
            <a:extLst>
              <a:ext uri="{FF2B5EF4-FFF2-40B4-BE49-F238E27FC236}">
                <a16:creationId xmlns:a16="http://schemas.microsoft.com/office/drawing/2014/main" id="{15A1C6D4-C828-752E-4F7C-19965017D7C0}"/>
              </a:ext>
            </a:extLst>
          </p:cNvPr>
          <p:cNvSpPr/>
          <p:nvPr/>
        </p:nvSpPr>
        <p:spPr>
          <a:xfrm>
            <a:off x="594360" y="274680"/>
            <a:ext cx="10696320" cy="1140840"/>
          </a:xfrm>
          <a:prstGeom prst="rect">
            <a:avLst/>
          </a:prstGeom>
          <a:noFill/>
          <a:ln>
            <a:noFill/>
          </a:ln>
        </p:spPr>
        <p:txBody>
          <a:bodyPr lIns="90000" tIns="45000" rIns="90000" bIns="45000" anchor="ctr"/>
          <a:lstStyle/>
          <a:p>
            <a:pPr algn="ctr">
              <a:lnSpc>
                <a:spcPct val="100000"/>
              </a:lnSpc>
            </a:pPr>
            <a:r>
              <a:rPr lang="en-IN" sz="4400" b="1" dirty="0">
                <a:solidFill>
                  <a:srgbClr val="000000"/>
                </a:solidFill>
                <a:latin typeface="Times New Roman" panose="02020603050405020304" pitchFamily="18" charset="0"/>
                <a:cs typeface="Times New Roman" panose="02020603050405020304" pitchFamily="18" charset="0"/>
              </a:rPr>
              <a:t>Dataset</a:t>
            </a:r>
            <a:endParaRPr lang="en-IN" dirty="0">
              <a:latin typeface="Times New Roman" panose="02020603050405020304" pitchFamily="18" charset="0"/>
              <a:cs typeface="Times New Roman" panose="02020603050405020304" pitchFamily="18" charset="0"/>
            </a:endParaRPr>
          </a:p>
        </p:txBody>
      </p:sp>
      <p:sp>
        <p:nvSpPr>
          <p:cNvPr id="131" name="CustomShape 4">
            <a:extLst>
              <a:ext uri="{FF2B5EF4-FFF2-40B4-BE49-F238E27FC236}">
                <a16:creationId xmlns:a16="http://schemas.microsoft.com/office/drawing/2014/main" id="{7F024A84-6CF7-CA95-E59B-52FA0DC5150C}"/>
              </a:ext>
            </a:extLst>
          </p:cNvPr>
          <p:cNvSpPr/>
          <p:nvPr/>
        </p:nvSpPr>
        <p:spPr>
          <a:xfrm>
            <a:off x="10744200" y="6172200"/>
            <a:ext cx="759960" cy="683640"/>
          </a:xfrm>
          <a:prstGeom prst="rect">
            <a:avLst/>
          </a:prstGeom>
          <a:noFill/>
          <a:ln>
            <a:noFill/>
          </a:ln>
        </p:spPr>
        <p:txBody>
          <a:bodyPr lIns="90000" tIns="45000" rIns="90000" bIns="45000" anchor="ctr"/>
          <a:lstStyle/>
          <a:p>
            <a:pPr>
              <a:lnSpc>
                <a:spcPct val="100000"/>
              </a:lnSpc>
            </a:pPr>
            <a:endParaRPr dirty="0"/>
          </a:p>
        </p:txBody>
      </p:sp>
      <p:sp>
        <p:nvSpPr>
          <p:cNvPr id="3" name="TextBox 2">
            <a:extLst>
              <a:ext uri="{FF2B5EF4-FFF2-40B4-BE49-F238E27FC236}">
                <a16:creationId xmlns:a16="http://schemas.microsoft.com/office/drawing/2014/main" id="{17249486-9ACD-1CF7-6EE0-36BCE7AB7DD8}"/>
              </a:ext>
            </a:extLst>
          </p:cNvPr>
          <p:cNvSpPr txBox="1"/>
          <p:nvPr/>
        </p:nvSpPr>
        <p:spPr>
          <a:xfrm>
            <a:off x="594360" y="1720840"/>
            <a:ext cx="10909800" cy="4725076"/>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2000" b="1" i="0" u="none" strike="noStrike" kern="0" cap="none" spc="0" normalizeH="0" baseline="0" noProof="0" dirty="0">
                <a:ln>
                  <a:noFill/>
                </a:ln>
                <a:solidFill>
                  <a:srgbClr val="000000"/>
                </a:solidFill>
                <a:effectLst/>
                <a:uLnTx/>
                <a:uFillTx/>
                <a:latin typeface="Arial"/>
                <a:ea typeface="Arial"/>
                <a:cs typeface="Arial"/>
                <a:sym typeface="Arial"/>
              </a:rPr>
              <a:t>Diversity and Size</a:t>
            </a:r>
            <a:r>
              <a:rPr kumimoji="0" lang="en-US" sz="2000" b="0" i="0" u="none" strike="noStrike" kern="0" cap="none" spc="0" normalizeH="0" baseline="0" noProof="0" dirty="0">
                <a:ln>
                  <a:noFill/>
                </a:ln>
                <a:solidFill>
                  <a:srgbClr val="000000"/>
                </a:solidFill>
                <a:effectLst/>
                <a:uLnTx/>
                <a:uFillTx/>
                <a:latin typeface="Arial"/>
                <a:ea typeface="Arial"/>
                <a:cs typeface="Arial"/>
                <a:sym typeface="Arial"/>
              </a:rPr>
              <a:t>:</a:t>
            </a:r>
          </a:p>
          <a:p>
            <a:pPr marL="457200" marR="0" lvl="0" indent="-330200" algn="just" defTabSz="914400" rtl="0" eaLnBrk="1" fontAlgn="auto" latinLnBrk="0" hangingPunct="1">
              <a:lnSpc>
                <a:spcPct val="115000"/>
              </a:lnSpc>
              <a:spcBef>
                <a:spcPts val="1200"/>
              </a:spcBef>
              <a:spcAft>
                <a:spcPts val="0"/>
              </a:spcAft>
              <a:buClr>
                <a:srgbClr val="000000"/>
              </a:buClr>
              <a:buSzPts val="1600"/>
              <a:buFont typeface="Arial"/>
              <a:buChar char="●"/>
              <a:tabLst/>
              <a:defRPr/>
            </a:pPr>
            <a:r>
              <a:rPr kumimoji="0" lang="en-US" sz="2000" b="0" i="0" u="none" strike="noStrike" kern="0" cap="none" spc="0" normalizeH="0" baseline="0" noProof="0" dirty="0">
                <a:ln>
                  <a:noFill/>
                </a:ln>
                <a:solidFill>
                  <a:srgbClr val="000000"/>
                </a:solidFill>
                <a:effectLst/>
                <a:uLnTx/>
                <a:uFillTx/>
                <a:latin typeface="Arial"/>
                <a:ea typeface="Arial"/>
                <a:cs typeface="Arial"/>
                <a:sym typeface="Arial"/>
              </a:rPr>
              <a:t>The datasets primarily consist of MRI images for different types of brain tumors, including meningioma, glioma and pituitary tumors.</a:t>
            </a:r>
          </a:p>
          <a:p>
            <a:pPr marL="457200" marR="0" lvl="0" indent="-330200" algn="just" defTabSz="914400" rtl="0" eaLnBrk="1" fontAlgn="auto" latinLnBrk="0" hangingPunct="1">
              <a:lnSpc>
                <a:spcPct val="115000"/>
              </a:lnSpc>
              <a:spcBef>
                <a:spcPts val="0"/>
              </a:spcBef>
              <a:spcAft>
                <a:spcPts val="0"/>
              </a:spcAft>
              <a:buClr>
                <a:srgbClr val="000000"/>
              </a:buClr>
              <a:buSzPts val="1600"/>
              <a:buFont typeface="Arial"/>
              <a:buChar char="●"/>
              <a:tabLst/>
              <a:defRPr/>
            </a:pPr>
            <a:r>
              <a:rPr lang="en-US" sz="2000" b="0" i="0" dirty="0">
                <a:solidFill>
                  <a:srgbClr val="252525"/>
                </a:solidFill>
                <a:effectLst/>
                <a:latin typeface="Arial" panose="020B0604020202020204" pitchFamily="34" charset="0"/>
              </a:rPr>
              <a:t>3024 T1-weighted contrast-</a:t>
            </a:r>
            <a:r>
              <a:rPr lang="en-US" sz="2000" b="0" i="0" dirty="0" err="1">
                <a:solidFill>
                  <a:srgbClr val="252525"/>
                </a:solidFill>
                <a:effectLst/>
                <a:latin typeface="Arial" panose="020B0604020202020204" pitchFamily="34" charset="0"/>
              </a:rPr>
              <a:t>inhanced</a:t>
            </a:r>
            <a:r>
              <a:rPr lang="en-US" sz="2000" b="0" i="0" dirty="0">
                <a:solidFill>
                  <a:srgbClr val="252525"/>
                </a:solidFill>
                <a:effectLst/>
                <a:latin typeface="Arial" panose="020B0604020202020204" pitchFamily="34" charset="0"/>
              </a:rPr>
              <a:t> images with three kinds of brain tumor</a:t>
            </a:r>
            <a:endParaRPr kumimoji="0" lang="en-US" sz="2000" b="0" i="0" u="none" strike="noStrike" kern="0" cap="none" spc="0" normalizeH="0" baseline="0" noProof="0" dirty="0">
              <a:ln>
                <a:noFill/>
              </a:ln>
              <a:solidFill>
                <a:srgbClr val="000000"/>
              </a:solidFill>
              <a:effectLst/>
              <a:uLnTx/>
              <a:uFillTx/>
              <a:latin typeface="Arial"/>
              <a:ea typeface="Arial"/>
              <a:cs typeface="Arial"/>
              <a:sym typeface="Arial"/>
            </a:endParaRPr>
          </a:p>
          <a:p>
            <a:pPr marL="457200" marR="0" lvl="0" indent="-330200" algn="just" defTabSz="914400" rtl="0" eaLnBrk="1" fontAlgn="auto" latinLnBrk="0" hangingPunct="1">
              <a:lnSpc>
                <a:spcPct val="115000"/>
              </a:lnSpc>
              <a:spcBef>
                <a:spcPts val="0"/>
              </a:spcBef>
              <a:spcAft>
                <a:spcPts val="0"/>
              </a:spcAft>
              <a:buClr>
                <a:srgbClr val="000000"/>
              </a:buClr>
              <a:buSzPts val="1600"/>
              <a:buFont typeface="Arial"/>
              <a:buChar char="●"/>
              <a:tabLst/>
              <a:defRPr/>
            </a:pPr>
            <a:r>
              <a:rPr kumimoji="0" lang="en-US" sz="2000" b="0" i="0" u="none" strike="noStrike" kern="0" cap="none" spc="0" normalizeH="0" baseline="0" noProof="0" dirty="0">
                <a:ln>
                  <a:noFill/>
                </a:ln>
                <a:solidFill>
                  <a:srgbClr val="000000"/>
                </a:solidFill>
                <a:effectLst/>
                <a:uLnTx/>
                <a:uFillTx/>
                <a:latin typeface="Arial"/>
                <a:ea typeface="Arial"/>
                <a:cs typeface="Arial"/>
                <a:sym typeface="Arial"/>
              </a:rPr>
              <a:t>Challenges: Limited dataset size and variability are common issues in medical imaging. To address these, data augmentation techniques such as rotation, vertical flipping, and normalization are applied to enhance data diversity without collecting additional samples.</a:t>
            </a:r>
          </a:p>
          <a:p>
            <a:pPr marL="457200" marR="0" lvl="0" indent="-330200" algn="just" defTabSz="914400" rtl="0" eaLnBrk="1" fontAlgn="auto" latinLnBrk="0" hangingPunct="1">
              <a:lnSpc>
                <a:spcPct val="115000"/>
              </a:lnSpc>
              <a:spcBef>
                <a:spcPts val="0"/>
              </a:spcBef>
              <a:spcAft>
                <a:spcPts val="0"/>
              </a:spcAft>
              <a:buClr>
                <a:srgbClr val="000000"/>
              </a:buClr>
              <a:buSzPts val="1600"/>
              <a:buFont typeface="Arial"/>
              <a:buChar char="●"/>
              <a:tabLst/>
              <a:defRPr/>
            </a:pPr>
            <a:endParaRPr lang="en-US" sz="2000" kern="0" dirty="0">
              <a:solidFill>
                <a:srgbClr val="000000"/>
              </a:solidFill>
              <a:latin typeface="Arial"/>
              <a:ea typeface="Arial"/>
              <a:cs typeface="Arial"/>
              <a:sym typeface="Arial"/>
            </a:endParaRPr>
          </a:p>
          <a:p>
            <a:pPr marL="0" marR="0" lvl="0" indent="0" algn="just" rtl="0">
              <a:lnSpc>
                <a:spcPct val="115000"/>
              </a:lnSpc>
              <a:spcBef>
                <a:spcPts val="1200"/>
              </a:spcBef>
              <a:spcAft>
                <a:spcPts val="0"/>
              </a:spcAft>
              <a:buClr>
                <a:schemeClr val="dk1"/>
              </a:buClr>
              <a:buSzPts val="1100"/>
              <a:buFont typeface="Arial"/>
              <a:buNone/>
            </a:pPr>
            <a:r>
              <a:rPr lang="en-US" sz="2000" b="1" i="0" u="none" strike="noStrike" cap="none" dirty="0">
                <a:solidFill>
                  <a:schemeClr val="dk1"/>
                </a:solidFill>
                <a:latin typeface="Arial"/>
                <a:ea typeface="Arial"/>
                <a:cs typeface="Arial"/>
                <a:sym typeface="Arial"/>
              </a:rPr>
              <a:t>Preprocessing</a:t>
            </a:r>
            <a:r>
              <a:rPr lang="en-US" sz="2000" b="0" i="0" u="none" strike="noStrike" cap="none" dirty="0">
                <a:solidFill>
                  <a:schemeClr val="dk1"/>
                </a:solidFill>
                <a:latin typeface="Arial"/>
                <a:ea typeface="Arial"/>
                <a:cs typeface="Arial"/>
                <a:sym typeface="Arial"/>
              </a:rPr>
              <a:t>:</a:t>
            </a:r>
          </a:p>
          <a:p>
            <a:pPr marL="457200" marR="0" lvl="0" indent="-330200" algn="just" rtl="0">
              <a:lnSpc>
                <a:spcPct val="115000"/>
              </a:lnSpc>
              <a:spcBef>
                <a:spcPts val="1200"/>
              </a:spcBef>
              <a:spcAft>
                <a:spcPts val="0"/>
              </a:spcAft>
              <a:buClr>
                <a:schemeClr val="dk1"/>
              </a:buClr>
              <a:buSzPts val="1600"/>
              <a:buFont typeface="Arial"/>
              <a:buChar char="●"/>
            </a:pPr>
            <a:r>
              <a:rPr lang="en-US" sz="2000" b="0" i="0" u="none" strike="noStrike" cap="none" dirty="0">
                <a:solidFill>
                  <a:schemeClr val="dk1"/>
                </a:solidFill>
                <a:latin typeface="Arial"/>
                <a:ea typeface="Arial"/>
                <a:cs typeface="Arial"/>
                <a:sym typeface="Arial"/>
              </a:rPr>
              <a:t>Images are resized to uniform dimensions (e.g., 256 × 256 pixels) to maintain consistency.</a:t>
            </a:r>
          </a:p>
          <a:p>
            <a:pPr marL="457200" marR="0" lvl="0" indent="-330200" algn="just" rtl="0">
              <a:lnSpc>
                <a:spcPct val="115000"/>
              </a:lnSpc>
              <a:spcBef>
                <a:spcPts val="0"/>
              </a:spcBef>
              <a:spcAft>
                <a:spcPts val="0"/>
              </a:spcAft>
              <a:buClr>
                <a:schemeClr val="dk1"/>
              </a:buClr>
              <a:buSzPts val="1600"/>
              <a:buFont typeface="Arial"/>
              <a:buChar char="●"/>
            </a:pPr>
            <a:r>
              <a:rPr lang="en-US" sz="2000" b="0" i="0" u="none" strike="noStrike" cap="none" dirty="0">
                <a:solidFill>
                  <a:schemeClr val="dk1"/>
                </a:solidFill>
                <a:latin typeface="Arial"/>
                <a:ea typeface="Arial"/>
                <a:cs typeface="Arial"/>
                <a:sym typeface="Arial"/>
              </a:rPr>
              <a:t>Techniques like normalization (scaling pixel values) ensure uniformity, improving model convergence during training.</a:t>
            </a:r>
          </a:p>
        </p:txBody>
      </p:sp>
    </p:spTree>
    <p:extLst>
      <p:ext uri="{BB962C8B-B14F-4D97-AF65-F5344CB8AC3E}">
        <p14:creationId xmlns:p14="http://schemas.microsoft.com/office/powerpoint/2010/main" val="14954793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9DA9F-8F42-04B9-867D-DD8DB6524E1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Sponsorship Details</a:t>
            </a:r>
            <a:endParaRPr lang="en-IN"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2DA17299-78F1-6652-80C8-A34B774BAC2D}"/>
              </a:ext>
            </a:extLst>
          </p:cNvPr>
          <p:cNvPicPr>
            <a:picLocks noGrp="1" noChangeAspect="1"/>
          </p:cNvPicPr>
          <p:nvPr>
            <p:ph idx="1"/>
          </p:nvPr>
        </p:nvPicPr>
        <p:blipFill>
          <a:blip r:embed="rId2"/>
          <a:stretch>
            <a:fillRect/>
          </a:stretch>
        </p:blipFill>
        <p:spPr>
          <a:xfrm>
            <a:off x="1695127" y="1556792"/>
            <a:ext cx="3771415" cy="4525963"/>
          </a:xfrm>
        </p:spPr>
      </p:pic>
      <p:sp>
        <p:nvSpPr>
          <p:cNvPr id="5" name="Slide Number Placeholder 4">
            <a:extLst>
              <a:ext uri="{FF2B5EF4-FFF2-40B4-BE49-F238E27FC236}">
                <a16:creationId xmlns:a16="http://schemas.microsoft.com/office/drawing/2014/main" id="{3C3946AC-FAF2-3471-68A7-03E20274A561}"/>
              </a:ext>
            </a:extLst>
          </p:cNvPr>
          <p:cNvSpPr>
            <a:spLocks noGrp="1"/>
          </p:cNvSpPr>
          <p:nvPr>
            <p:ph type="sldNum" sz="quarter" idx="12"/>
          </p:nvPr>
        </p:nvSpPr>
        <p:spPr/>
        <p:txBody>
          <a:bodyPr/>
          <a:lstStyle/>
          <a:p>
            <a:fld id="{E710BBEF-61EA-4F61-8332-0350D8B54BE4}" type="slidenum">
              <a:rPr lang="en-US" smtClean="0"/>
              <a:pPr/>
              <a:t>2</a:t>
            </a:fld>
            <a:endParaRPr lang="en-US"/>
          </a:p>
        </p:txBody>
      </p:sp>
      <p:pic>
        <p:nvPicPr>
          <p:cNvPr id="9" name="Picture 8">
            <a:extLst>
              <a:ext uri="{FF2B5EF4-FFF2-40B4-BE49-F238E27FC236}">
                <a16:creationId xmlns:a16="http://schemas.microsoft.com/office/drawing/2014/main" id="{BE5ABA2F-7492-52EB-8B21-50867A8FD273}"/>
              </a:ext>
            </a:extLst>
          </p:cNvPr>
          <p:cNvPicPr>
            <a:picLocks noChangeAspect="1"/>
          </p:cNvPicPr>
          <p:nvPr/>
        </p:nvPicPr>
        <p:blipFill>
          <a:blip r:embed="rId3"/>
          <a:stretch>
            <a:fillRect/>
          </a:stretch>
        </p:blipFill>
        <p:spPr>
          <a:xfrm>
            <a:off x="6087616" y="1536122"/>
            <a:ext cx="4149466" cy="4525963"/>
          </a:xfrm>
          <a:prstGeom prst="rect">
            <a:avLst/>
          </a:prstGeom>
        </p:spPr>
      </p:pic>
    </p:spTree>
    <p:extLst>
      <p:ext uri="{BB962C8B-B14F-4D97-AF65-F5344CB8AC3E}">
        <p14:creationId xmlns:p14="http://schemas.microsoft.com/office/powerpoint/2010/main" val="1828706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1412" y="624019"/>
            <a:ext cx="8520660" cy="689932"/>
          </a:xfrm>
          <a:prstGeom prst="rect">
            <a:avLst/>
          </a:prstGeom>
        </p:spPr>
        <p:txBody>
          <a:bodyPr vert="horz" wrap="square" lIns="0" tIns="12700" rIns="0" bIns="0" rtlCol="0">
            <a:spAutoFit/>
          </a:bodyPr>
          <a:lstStyle/>
          <a:p>
            <a:pPr marL="12700" algn="ctr">
              <a:lnSpc>
                <a:spcPct val="100000"/>
              </a:lnSpc>
              <a:spcBef>
                <a:spcPts val="100"/>
              </a:spcBef>
            </a:pPr>
            <a:r>
              <a:rPr lang="en-US" sz="4400" b="1" dirty="0">
                <a:solidFill>
                  <a:schemeClr val="tx1"/>
                </a:solidFill>
                <a:latin typeface="Times New Roman" panose="02020603050405020304" pitchFamily="18" charset="0"/>
                <a:cs typeface="Times New Roman" panose="02020603050405020304" pitchFamily="18" charset="0"/>
              </a:rPr>
              <a:t>M</a:t>
            </a:r>
            <a:r>
              <a:rPr lang="en-IN" sz="4400" b="1" dirty="0" err="1">
                <a:solidFill>
                  <a:schemeClr val="tx1"/>
                </a:solidFill>
                <a:latin typeface="Times New Roman" panose="02020603050405020304" pitchFamily="18" charset="0"/>
                <a:cs typeface="Times New Roman" panose="02020603050405020304" pitchFamily="18" charset="0"/>
              </a:rPr>
              <a:t>ethodology</a:t>
            </a:r>
            <a:endParaRPr sz="4400" b="1"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6FD3514-550E-6ABD-2795-AA5DD9799A7E}"/>
              </a:ext>
            </a:extLst>
          </p:cNvPr>
          <p:cNvSpPr txBox="1"/>
          <p:nvPr/>
        </p:nvSpPr>
        <p:spPr>
          <a:xfrm>
            <a:off x="1263080" y="1767249"/>
            <a:ext cx="8712968" cy="4210896"/>
          </a:xfrm>
          <a:prstGeom prst="rect">
            <a:avLst/>
          </a:prstGeom>
          <a:noFill/>
        </p:spPr>
        <p:txBody>
          <a:bodyPr wrap="square">
            <a:spAutoFit/>
          </a:bodyPr>
          <a:lstStyle/>
          <a:p>
            <a:pPr marL="0" marR="0" lvl="0" indent="0" algn="l" rtl="0">
              <a:lnSpc>
                <a:spcPct val="115000"/>
              </a:lnSpc>
              <a:spcBef>
                <a:spcPts val="1200"/>
              </a:spcBef>
              <a:spcAft>
                <a:spcPts val="0"/>
              </a:spcAft>
              <a:buClr>
                <a:schemeClr val="dk1"/>
              </a:buClr>
              <a:buSzPts val="1100"/>
              <a:buFont typeface="Arial"/>
              <a:buNone/>
            </a:pPr>
            <a:r>
              <a:rPr lang="en-US" sz="1600" b="1" i="0" u="none" strike="noStrike" cap="none" dirty="0">
                <a:solidFill>
                  <a:schemeClr val="dk1"/>
                </a:solidFill>
                <a:latin typeface="Arial"/>
                <a:ea typeface="Arial"/>
                <a:cs typeface="Arial"/>
                <a:sym typeface="Arial"/>
              </a:rPr>
              <a:t>Stage 1: Classical Processing and Feature Extraction</a:t>
            </a:r>
          </a:p>
          <a:p>
            <a:pPr marL="457200" marR="0" lvl="0" indent="-330200" algn="l" rtl="0">
              <a:lnSpc>
                <a:spcPct val="115000"/>
              </a:lnSpc>
              <a:spcBef>
                <a:spcPts val="1200"/>
              </a:spcBef>
              <a:spcAft>
                <a:spcPts val="0"/>
              </a:spcAft>
              <a:buClr>
                <a:schemeClr val="dk1"/>
              </a:buClr>
              <a:buSzPts val="1600"/>
              <a:buFont typeface="Arial"/>
              <a:buChar char="●"/>
            </a:pPr>
            <a:r>
              <a:rPr lang="en-US" sz="1600" b="1" i="0" u="none" strike="noStrike" cap="none" dirty="0">
                <a:solidFill>
                  <a:schemeClr val="dk1"/>
                </a:solidFill>
                <a:latin typeface="Arial"/>
                <a:ea typeface="Arial"/>
                <a:cs typeface="Arial"/>
                <a:sym typeface="Arial"/>
              </a:rPr>
              <a:t>Input:</a:t>
            </a:r>
            <a:r>
              <a:rPr lang="en-US" sz="1600" b="0" i="0" u="none" strike="noStrike" cap="none" dirty="0">
                <a:solidFill>
                  <a:schemeClr val="dk1"/>
                </a:solidFill>
                <a:latin typeface="Arial"/>
                <a:ea typeface="Arial"/>
                <a:cs typeface="Arial"/>
                <a:sym typeface="Arial"/>
              </a:rPr>
              <a:t> MRI Image</a:t>
            </a:r>
          </a:p>
          <a:p>
            <a:pPr marL="457200" marR="0" lvl="0" indent="-330200" algn="l" rtl="0">
              <a:lnSpc>
                <a:spcPct val="115000"/>
              </a:lnSpc>
              <a:spcBef>
                <a:spcPts val="0"/>
              </a:spcBef>
              <a:spcAft>
                <a:spcPts val="0"/>
              </a:spcAft>
              <a:buClr>
                <a:schemeClr val="dk1"/>
              </a:buClr>
              <a:buSzPts val="1600"/>
              <a:buFont typeface="Arial"/>
              <a:buChar char="●"/>
            </a:pPr>
            <a:r>
              <a:rPr lang="en-US" sz="1600" b="1" i="0" u="none" strike="noStrike" cap="none" dirty="0">
                <a:solidFill>
                  <a:schemeClr val="dk1"/>
                </a:solidFill>
                <a:latin typeface="Arial"/>
                <a:ea typeface="Arial"/>
                <a:cs typeface="Arial"/>
                <a:sym typeface="Arial"/>
              </a:rPr>
              <a:t>Process:</a:t>
            </a:r>
          </a:p>
          <a:p>
            <a:pPr marL="914400" marR="0" lvl="1" indent="-330200" algn="l" rtl="0">
              <a:lnSpc>
                <a:spcPct val="115000"/>
              </a:lnSpc>
              <a:spcBef>
                <a:spcPts val="0"/>
              </a:spcBef>
              <a:spcAft>
                <a:spcPts val="0"/>
              </a:spcAft>
              <a:buClr>
                <a:schemeClr val="dk1"/>
              </a:buClr>
              <a:buSzPts val="1600"/>
              <a:buFont typeface="Arial"/>
              <a:buAutoNum type="arabicPeriod"/>
            </a:pPr>
            <a:r>
              <a:rPr lang="en-US" sz="1600" b="1" i="0" u="none" strike="noStrike" cap="none" dirty="0">
                <a:solidFill>
                  <a:schemeClr val="dk1"/>
                </a:solidFill>
                <a:latin typeface="Arial"/>
                <a:ea typeface="Arial"/>
                <a:cs typeface="Arial"/>
                <a:sym typeface="Arial"/>
              </a:rPr>
              <a:t>Preprocessing:</a:t>
            </a:r>
            <a:r>
              <a:rPr lang="en-US" sz="1600" b="0" i="0" u="none" strike="noStrike" cap="none" dirty="0">
                <a:solidFill>
                  <a:schemeClr val="dk1"/>
                </a:solidFill>
                <a:latin typeface="Arial"/>
                <a:ea typeface="Arial"/>
                <a:cs typeface="Arial"/>
                <a:sym typeface="Arial"/>
              </a:rPr>
              <a:t> Image normalization and augmentation.</a:t>
            </a:r>
          </a:p>
          <a:p>
            <a:pPr marL="914400" marR="0" lvl="1" indent="-330200" algn="l" rtl="0">
              <a:lnSpc>
                <a:spcPct val="115000"/>
              </a:lnSpc>
              <a:spcBef>
                <a:spcPts val="0"/>
              </a:spcBef>
              <a:spcAft>
                <a:spcPts val="0"/>
              </a:spcAft>
              <a:buClr>
                <a:schemeClr val="dk1"/>
              </a:buClr>
              <a:buSzPts val="1600"/>
              <a:buFont typeface="Arial"/>
              <a:buAutoNum type="arabicPeriod"/>
            </a:pPr>
            <a:r>
              <a:rPr lang="en-US" sz="1600" b="1" i="0" u="none" strike="noStrike" cap="none" dirty="0">
                <a:solidFill>
                  <a:schemeClr val="dk1"/>
                </a:solidFill>
                <a:latin typeface="Arial"/>
                <a:ea typeface="Arial"/>
                <a:cs typeface="Arial"/>
                <a:sym typeface="Arial"/>
              </a:rPr>
              <a:t>Feature Extraction:</a:t>
            </a:r>
            <a:r>
              <a:rPr lang="en-US" sz="1600" b="0" i="0" u="none" strike="noStrike" cap="none" dirty="0">
                <a:solidFill>
                  <a:schemeClr val="dk1"/>
                </a:solidFill>
                <a:latin typeface="Arial"/>
                <a:ea typeface="Arial"/>
                <a:cs typeface="Arial"/>
                <a:sym typeface="Arial"/>
              </a:rPr>
              <a:t> Traditional models extracts high-dimensional feature vectors.</a:t>
            </a:r>
          </a:p>
          <a:p>
            <a:pPr marL="0" marR="0" lvl="0" indent="0" algn="l" rtl="0">
              <a:lnSpc>
                <a:spcPct val="115000"/>
              </a:lnSpc>
              <a:spcBef>
                <a:spcPts val="1200"/>
              </a:spcBef>
              <a:spcAft>
                <a:spcPts val="0"/>
              </a:spcAft>
              <a:buClr>
                <a:schemeClr val="dk1"/>
              </a:buClr>
              <a:buSzPts val="1100"/>
              <a:buFont typeface="Arial"/>
              <a:buNone/>
            </a:pPr>
            <a:r>
              <a:rPr lang="en-US" sz="1600" b="1" i="0" u="none" strike="noStrike" cap="none" dirty="0">
                <a:solidFill>
                  <a:schemeClr val="dk1"/>
                </a:solidFill>
                <a:latin typeface="Arial"/>
                <a:ea typeface="Arial"/>
                <a:cs typeface="Arial"/>
                <a:sym typeface="Arial"/>
              </a:rPr>
              <a:t>Stage 2: Quantum Classification</a:t>
            </a:r>
          </a:p>
          <a:p>
            <a:pPr marL="457200" marR="0" lvl="0" indent="-330200" algn="l" rtl="0">
              <a:lnSpc>
                <a:spcPct val="115000"/>
              </a:lnSpc>
              <a:spcBef>
                <a:spcPts val="1200"/>
              </a:spcBef>
              <a:spcAft>
                <a:spcPts val="0"/>
              </a:spcAft>
              <a:buClr>
                <a:schemeClr val="dk1"/>
              </a:buClr>
              <a:buSzPts val="1600"/>
              <a:buFont typeface="Arial"/>
              <a:buChar char="●"/>
            </a:pPr>
            <a:r>
              <a:rPr lang="en-US" sz="1600" b="1" i="0" u="none" strike="noStrike" cap="none" dirty="0">
                <a:solidFill>
                  <a:schemeClr val="dk1"/>
                </a:solidFill>
                <a:latin typeface="Arial"/>
                <a:ea typeface="Arial"/>
                <a:cs typeface="Arial"/>
                <a:sym typeface="Arial"/>
              </a:rPr>
              <a:t>Input:</a:t>
            </a:r>
            <a:r>
              <a:rPr lang="en-US" sz="1600" b="0" i="0" u="none" strike="noStrike" cap="none" dirty="0">
                <a:solidFill>
                  <a:schemeClr val="dk1"/>
                </a:solidFill>
                <a:latin typeface="Arial"/>
                <a:ea typeface="Arial"/>
                <a:cs typeface="Arial"/>
                <a:sym typeface="Arial"/>
              </a:rPr>
              <a:t> Feature vectors from Traditional models.</a:t>
            </a:r>
          </a:p>
          <a:p>
            <a:pPr marL="457200" marR="0" lvl="0" indent="-330200" algn="l" rtl="0">
              <a:lnSpc>
                <a:spcPct val="115000"/>
              </a:lnSpc>
              <a:spcBef>
                <a:spcPts val="0"/>
              </a:spcBef>
              <a:spcAft>
                <a:spcPts val="0"/>
              </a:spcAft>
              <a:buClr>
                <a:schemeClr val="dk1"/>
              </a:buClr>
              <a:buSzPts val="1600"/>
              <a:buFont typeface="Arial"/>
              <a:buChar char="●"/>
            </a:pPr>
            <a:r>
              <a:rPr lang="en-US" sz="1600" b="1" i="0" u="none" strike="noStrike" cap="none" dirty="0">
                <a:solidFill>
                  <a:schemeClr val="dk1"/>
                </a:solidFill>
                <a:latin typeface="Arial"/>
                <a:ea typeface="Arial"/>
                <a:cs typeface="Arial"/>
                <a:sym typeface="Arial"/>
              </a:rPr>
              <a:t>Process:</a:t>
            </a:r>
          </a:p>
          <a:p>
            <a:pPr marL="914400" marR="0" lvl="1" indent="-330200" algn="l" rtl="0">
              <a:lnSpc>
                <a:spcPct val="115000"/>
              </a:lnSpc>
              <a:spcBef>
                <a:spcPts val="0"/>
              </a:spcBef>
              <a:spcAft>
                <a:spcPts val="0"/>
              </a:spcAft>
              <a:buClr>
                <a:schemeClr val="dk1"/>
              </a:buClr>
              <a:buSzPts val="1600"/>
              <a:buFont typeface="Arial"/>
              <a:buAutoNum type="arabicPeriod"/>
            </a:pPr>
            <a:r>
              <a:rPr lang="en-US" sz="1600" b="1" i="0" u="none" strike="noStrike" cap="none" dirty="0">
                <a:solidFill>
                  <a:schemeClr val="dk1"/>
                </a:solidFill>
                <a:latin typeface="Arial"/>
                <a:ea typeface="Arial"/>
                <a:cs typeface="Arial"/>
                <a:sym typeface="Arial"/>
              </a:rPr>
              <a:t>Quantum Encoding:</a:t>
            </a:r>
            <a:r>
              <a:rPr lang="en-US" sz="1600" b="0" i="0" u="none" strike="noStrike" cap="none" dirty="0">
                <a:solidFill>
                  <a:schemeClr val="dk1"/>
                </a:solidFill>
                <a:latin typeface="Arial"/>
                <a:ea typeface="Arial"/>
                <a:cs typeface="Arial"/>
                <a:sym typeface="Arial"/>
              </a:rPr>
              <a:t> Classical features are encoded into quantum states.</a:t>
            </a:r>
          </a:p>
          <a:p>
            <a:pPr marL="914400" marR="0" lvl="1" indent="-330200" algn="l" rtl="0">
              <a:lnSpc>
                <a:spcPct val="115000"/>
              </a:lnSpc>
              <a:spcBef>
                <a:spcPts val="0"/>
              </a:spcBef>
              <a:spcAft>
                <a:spcPts val="0"/>
              </a:spcAft>
              <a:buClr>
                <a:schemeClr val="dk1"/>
              </a:buClr>
              <a:buSzPts val="1600"/>
              <a:buFont typeface="Arial"/>
              <a:buAutoNum type="arabicPeriod"/>
            </a:pPr>
            <a:r>
              <a:rPr lang="en-US" sz="1600" b="1" i="0" u="none" strike="noStrike" cap="none" dirty="0">
                <a:solidFill>
                  <a:schemeClr val="dk1"/>
                </a:solidFill>
                <a:latin typeface="Arial"/>
                <a:ea typeface="Arial"/>
                <a:cs typeface="Arial"/>
                <a:sym typeface="Arial"/>
              </a:rPr>
              <a:t>Quantum Circuit:</a:t>
            </a:r>
            <a:r>
              <a:rPr lang="en-US" sz="1600" b="0" i="0" u="none" strike="noStrike" cap="none" dirty="0">
                <a:solidFill>
                  <a:schemeClr val="dk1"/>
                </a:solidFill>
                <a:latin typeface="Arial"/>
                <a:ea typeface="Arial"/>
                <a:cs typeface="Arial"/>
                <a:sym typeface="Arial"/>
              </a:rPr>
              <a:t> A quantum circuit applies quantum gates to process the quantum states.</a:t>
            </a:r>
          </a:p>
          <a:p>
            <a:pPr marL="914400" marR="0" lvl="1" indent="-330200" algn="l" rtl="0">
              <a:lnSpc>
                <a:spcPct val="115000"/>
              </a:lnSpc>
              <a:spcBef>
                <a:spcPts val="0"/>
              </a:spcBef>
              <a:spcAft>
                <a:spcPts val="0"/>
              </a:spcAft>
              <a:buClr>
                <a:schemeClr val="dk1"/>
              </a:buClr>
              <a:buSzPts val="1600"/>
              <a:buFont typeface="Arial"/>
              <a:buAutoNum type="arabicPeriod"/>
            </a:pPr>
            <a:r>
              <a:rPr lang="en-US" sz="1600" b="1" i="0" u="none" strike="noStrike" cap="none" dirty="0">
                <a:solidFill>
                  <a:schemeClr val="dk1"/>
                </a:solidFill>
                <a:latin typeface="Arial"/>
                <a:ea typeface="Arial"/>
                <a:cs typeface="Arial"/>
                <a:sym typeface="Arial"/>
              </a:rPr>
              <a:t>Measurement:</a:t>
            </a:r>
            <a:r>
              <a:rPr lang="en-US" sz="1600" b="0" i="0" u="none" strike="noStrike" cap="none" dirty="0">
                <a:solidFill>
                  <a:schemeClr val="dk1"/>
                </a:solidFill>
                <a:latin typeface="Arial"/>
                <a:ea typeface="Arial"/>
                <a:cs typeface="Arial"/>
                <a:sym typeface="Arial"/>
              </a:rPr>
              <a:t> The quantum circuit is measured to obtain classical output probabilities.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a:extLst>
              <a:ext uri="{FF2B5EF4-FFF2-40B4-BE49-F238E27FC236}">
                <a16:creationId xmlns:a16="http://schemas.microsoft.com/office/drawing/2014/main" id="{8AD7059C-8031-7B63-8EC9-5D6E1BF6FBDD}"/>
              </a:ext>
            </a:extLst>
          </p:cNvPr>
          <p:cNvGraphicFramePr>
            <a:graphicFrameLocks noGrp="1"/>
          </p:cNvGraphicFramePr>
          <p:nvPr>
            <p:extLst>
              <p:ext uri="{D42A27DB-BD31-4B8C-83A1-F6EECF244321}">
                <p14:modId xmlns:p14="http://schemas.microsoft.com/office/powerpoint/2010/main" val="1090701532"/>
              </p:ext>
            </p:extLst>
          </p:nvPr>
        </p:nvGraphicFramePr>
        <p:xfrm>
          <a:off x="1993446" y="2168859"/>
          <a:ext cx="7900308" cy="2520281"/>
        </p:xfrm>
        <a:graphic>
          <a:graphicData uri="http://schemas.openxmlformats.org/drawingml/2006/table">
            <a:tbl>
              <a:tblPr firstRow="1" bandRow="1">
                <a:tableStyleId>{5C22544A-7EE6-4342-B048-85BDC9FD1C3A}</a:tableStyleId>
              </a:tblPr>
              <a:tblGrid>
                <a:gridCol w="1316718">
                  <a:extLst>
                    <a:ext uri="{9D8B030D-6E8A-4147-A177-3AD203B41FA5}">
                      <a16:colId xmlns:a16="http://schemas.microsoft.com/office/drawing/2014/main" val="1909610160"/>
                    </a:ext>
                  </a:extLst>
                </a:gridCol>
                <a:gridCol w="1316718">
                  <a:extLst>
                    <a:ext uri="{9D8B030D-6E8A-4147-A177-3AD203B41FA5}">
                      <a16:colId xmlns:a16="http://schemas.microsoft.com/office/drawing/2014/main" val="3361457806"/>
                    </a:ext>
                  </a:extLst>
                </a:gridCol>
                <a:gridCol w="1316718">
                  <a:extLst>
                    <a:ext uri="{9D8B030D-6E8A-4147-A177-3AD203B41FA5}">
                      <a16:colId xmlns:a16="http://schemas.microsoft.com/office/drawing/2014/main" val="3258416508"/>
                    </a:ext>
                  </a:extLst>
                </a:gridCol>
                <a:gridCol w="1316718">
                  <a:extLst>
                    <a:ext uri="{9D8B030D-6E8A-4147-A177-3AD203B41FA5}">
                      <a16:colId xmlns:a16="http://schemas.microsoft.com/office/drawing/2014/main" val="225891496"/>
                    </a:ext>
                  </a:extLst>
                </a:gridCol>
                <a:gridCol w="1316718">
                  <a:extLst>
                    <a:ext uri="{9D8B030D-6E8A-4147-A177-3AD203B41FA5}">
                      <a16:colId xmlns:a16="http://schemas.microsoft.com/office/drawing/2014/main" val="955265295"/>
                    </a:ext>
                  </a:extLst>
                </a:gridCol>
                <a:gridCol w="1316718">
                  <a:extLst>
                    <a:ext uri="{9D8B030D-6E8A-4147-A177-3AD203B41FA5}">
                      <a16:colId xmlns:a16="http://schemas.microsoft.com/office/drawing/2014/main" val="3834237655"/>
                    </a:ext>
                  </a:extLst>
                </a:gridCol>
              </a:tblGrid>
              <a:tr h="674215">
                <a:tc>
                  <a:txBody>
                    <a:bodyPr/>
                    <a:lstStyle/>
                    <a:p>
                      <a:r>
                        <a:rPr lang="en-IN" b="1" dirty="0"/>
                        <a:t>Model</a:t>
                      </a:r>
                      <a:endParaRPr lang="en-IN" dirty="0"/>
                    </a:p>
                  </a:txBody>
                  <a:tcPr anchor="ctr"/>
                </a:tc>
                <a:tc>
                  <a:txBody>
                    <a:bodyPr/>
                    <a:lstStyle/>
                    <a:p>
                      <a:r>
                        <a:rPr lang="en-IN" b="1" dirty="0"/>
                        <a:t>Train Loss</a:t>
                      </a:r>
                      <a:endParaRPr lang="en-IN" dirty="0"/>
                    </a:p>
                  </a:txBody>
                  <a:tcPr anchor="ctr"/>
                </a:tc>
                <a:tc>
                  <a:txBody>
                    <a:bodyPr/>
                    <a:lstStyle/>
                    <a:p>
                      <a:r>
                        <a:rPr lang="en-IN" b="1" dirty="0"/>
                        <a:t>Train Accuracy</a:t>
                      </a:r>
                      <a:endParaRPr lang="en-IN" dirty="0"/>
                    </a:p>
                  </a:txBody>
                  <a:tcPr anchor="ctr"/>
                </a:tc>
                <a:tc>
                  <a:txBody>
                    <a:bodyPr/>
                    <a:lstStyle/>
                    <a:p>
                      <a:r>
                        <a:rPr lang="en-IN" b="1" dirty="0"/>
                        <a:t>Val Loss</a:t>
                      </a:r>
                      <a:endParaRPr lang="en-IN" dirty="0"/>
                    </a:p>
                  </a:txBody>
                  <a:tcPr anchor="ctr"/>
                </a:tc>
                <a:tc>
                  <a:txBody>
                    <a:bodyPr/>
                    <a:lstStyle/>
                    <a:p>
                      <a:r>
                        <a:rPr lang="en-IN" b="1"/>
                        <a:t>Val Accuracy</a:t>
                      </a:r>
                      <a:endParaRPr lang="en-IN"/>
                    </a:p>
                  </a:txBody>
                  <a:tcPr anchor="ctr"/>
                </a:tc>
                <a:tc>
                  <a:txBody>
                    <a:bodyPr/>
                    <a:lstStyle/>
                    <a:p>
                      <a:r>
                        <a:rPr lang="en-US" dirty="0"/>
                        <a:t>Training Time</a:t>
                      </a:r>
                      <a:endParaRPr lang="en-IN" dirty="0"/>
                    </a:p>
                  </a:txBody>
                  <a:tcPr anchor="ctr"/>
                </a:tc>
                <a:extLst>
                  <a:ext uri="{0D108BD9-81ED-4DB2-BD59-A6C34878D82A}">
                    <a16:rowId xmlns:a16="http://schemas.microsoft.com/office/drawing/2014/main" val="592690418"/>
                  </a:ext>
                </a:extLst>
              </a:tr>
              <a:tr h="390617">
                <a:tc>
                  <a:txBody>
                    <a:bodyPr/>
                    <a:lstStyle/>
                    <a:p>
                      <a:r>
                        <a:rPr lang="en-IN" b="1" dirty="0"/>
                        <a:t>Inception</a:t>
                      </a:r>
                      <a:endParaRPr lang="en-IN" dirty="0"/>
                    </a:p>
                  </a:txBody>
                  <a:tcPr anchor="ctr"/>
                </a:tc>
                <a:tc>
                  <a:txBody>
                    <a:bodyPr/>
                    <a:lstStyle/>
                    <a:p>
                      <a:r>
                        <a:rPr lang="en-IN"/>
                        <a:t>0.0149</a:t>
                      </a:r>
                    </a:p>
                  </a:txBody>
                  <a:tcPr anchor="ctr"/>
                </a:tc>
                <a:tc>
                  <a:txBody>
                    <a:bodyPr/>
                    <a:lstStyle/>
                    <a:p>
                      <a:r>
                        <a:rPr lang="en-IN"/>
                        <a:t>99.90%</a:t>
                      </a:r>
                    </a:p>
                  </a:txBody>
                  <a:tcPr anchor="ctr"/>
                </a:tc>
                <a:tc>
                  <a:txBody>
                    <a:bodyPr/>
                    <a:lstStyle/>
                    <a:p>
                      <a:r>
                        <a:rPr lang="en-IN"/>
                        <a:t>0.1304</a:t>
                      </a:r>
                    </a:p>
                  </a:txBody>
                  <a:tcPr anchor="ctr"/>
                </a:tc>
                <a:tc>
                  <a:txBody>
                    <a:bodyPr/>
                    <a:lstStyle/>
                    <a:p>
                      <a:r>
                        <a:rPr lang="en-IN"/>
                        <a:t>95.79%</a:t>
                      </a:r>
                    </a:p>
                  </a:txBody>
                  <a:tcPr anchor="ctr"/>
                </a:tc>
                <a:tc>
                  <a:txBody>
                    <a:bodyPr/>
                    <a:lstStyle/>
                    <a:p>
                      <a:r>
                        <a:rPr lang="en-IN" dirty="0"/>
                        <a:t>8m 58s</a:t>
                      </a:r>
                    </a:p>
                  </a:txBody>
                  <a:tcPr anchor="ctr"/>
                </a:tc>
                <a:extLst>
                  <a:ext uri="{0D108BD9-81ED-4DB2-BD59-A6C34878D82A}">
                    <a16:rowId xmlns:a16="http://schemas.microsoft.com/office/drawing/2014/main" val="3883592915"/>
                  </a:ext>
                </a:extLst>
              </a:tr>
              <a:tr h="674215">
                <a:tc>
                  <a:txBody>
                    <a:bodyPr/>
                    <a:lstStyle/>
                    <a:p>
                      <a:r>
                        <a:rPr lang="en-IN" b="1" dirty="0" err="1"/>
                        <a:t>MobileNet</a:t>
                      </a:r>
                      <a:endParaRPr lang="en-IN" dirty="0"/>
                    </a:p>
                  </a:txBody>
                  <a:tcPr anchor="ctr"/>
                </a:tc>
                <a:tc>
                  <a:txBody>
                    <a:bodyPr/>
                    <a:lstStyle/>
                    <a:p>
                      <a:r>
                        <a:rPr lang="en-IN"/>
                        <a:t>0.0086</a:t>
                      </a:r>
                    </a:p>
                  </a:txBody>
                  <a:tcPr anchor="ctr"/>
                </a:tc>
                <a:tc>
                  <a:txBody>
                    <a:bodyPr/>
                    <a:lstStyle/>
                    <a:p>
                      <a:r>
                        <a:rPr lang="en-IN"/>
                        <a:t>99.95%</a:t>
                      </a:r>
                    </a:p>
                  </a:txBody>
                  <a:tcPr anchor="ctr"/>
                </a:tc>
                <a:tc>
                  <a:txBody>
                    <a:bodyPr/>
                    <a:lstStyle/>
                    <a:p>
                      <a:r>
                        <a:rPr lang="en-IN"/>
                        <a:t>0.1169</a:t>
                      </a:r>
                    </a:p>
                  </a:txBody>
                  <a:tcPr anchor="ctr"/>
                </a:tc>
                <a:tc>
                  <a:txBody>
                    <a:bodyPr/>
                    <a:lstStyle/>
                    <a:p>
                      <a:r>
                        <a:rPr lang="en-IN"/>
                        <a:t>96.19%</a:t>
                      </a:r>
                    </a:p>
                  </a:txBody>
                  <a:tcPr anchor="ctr"/>
                </a:tc>
                <a:tc>
                  <a:txBody>
                    <a:bodyPr/>
                    <a:lstStyle/>
                    <a:p>
                      <a:r>
                        <a:rPr lang="en-IN" dirty="0"/>
                        <a:t>4m 56s</a:t>
                      </a:r>
                    </a:p>
                  </a:txBody>
                  <a:tcPr anchor="ctr"/>
                </a:tc>
                <a:extLst>
                  <a:ext uri="{0D108BD9-81ED-4DB2-BD59-A6C34878D82A}">
                    <a16:rowId xmlns:a16="http://schemas.microsoft.com/office/drawing/2014/main" val="1480003955"/>
                  </a:ext>
                </a:extLst>
              </a:tr>
              <a:tr h="390617">
                <a:tc>
                  <a:txBody>
                    <a:bodyPr/>
                    <a:lstStyle/>
                    <a:p>
                      <a:r>
                        <a:rPr lang="en-IN" b="1" dirty="0" err="1"/>
                        <a:t>ResNet</a:t>
                      </a:r>
                      <a:endParaRPr lang="en-IN" dirty="0"/>
                    </a:p>
                  </a:txBody>
                  <a:tcPr anchor="ctr"/>
                </a:tc>
                <a:tc>
                  <a:txBody>
                    <a:bodyPr/>
                    <a:lstStyle/>
                    <a:p>
                      <a:r>
                        <a:rPr lang="en-IN"/>
                        <a:t>0.0186</a:t>
                      </a:r>
                    </a:p>
                  </a:txBody>
                  <a:tcPr anchor="ctr"/>
                </a:tc>
                <a:tc>
                  <a:txBody>
                    <a:bodyPr/>
                    <a:lstStyle/>
                    <a:p>
                      <a:r>
                        <a:rPr lang="en-IN"/>
                        <a:t>99.60%</a:t>
                      </a:r>
                    </a:p>
                  </a:txBody>
                  <a:tcPr anchor="ctr"/>
                </a:tc>
                <a:tc>
                  <a:txBody>
                    <a:bodyPr/>
                    <a:lstStyle/>
                    <a:p>
                      <a:r>
                        <a:rPr lang="en-IN"/>
                        <a:t>0.1224</a:t>
                      </a:r>
                    </a:p>
                  </a:txBody>
                  <a:tcPr anchor="ctr"/>
                </a:tc>
                <a:tc>
                  <a:txBody>
                    <a:bodyPr/>
                    <a:lstStyle/>
                    <a:p>
                      <a:r>
                        <a:rPr lang="en-IN"/>
                        <a:t>95.99%</a:t>
                      </a:r>
                    </a:p>
                  </a:txBody>
                  <a:tcPr anchor="ctr"/>
                </a:tc>
                <a:tc>
                  <a:txBody>
                    <a:bodyPr/>
                    <a:lstStyle/>
                    <a:p>
                      <a:r>
                        <a:rPr lang="en-IN" dirty="0"/>
                        <a:t>9m 28s</a:t>
                      </a:r>
                    </a:p>
                  </a:txBody>
                  <a:tcPr anchor="ctr"/>
                </a:tc>
                <a:extLst>
                  <a:ext uri="{0D108BD9-81ED-4DB2-BD59-A6C34878D82A}">
                    <a16:rowId xmlns:a16="http://schemas.microsoft.com/office/drawing/2014/main" val="849787148"/>
                  </a:ext>
                </a:extLst>
              </a:tr>
              <a:tr h="390617">
                <a:tc>
                  <a:txBody>
                    <a:bodyPr/>
                    <a:lstStyle/>
                    <a:p>
                      <a:r>
                        <a:rPr lang="en-IN" b="1" dirty="0"/>
                        <a:t>VGG16</a:t>
                      </a:r>
                      <a:endParaRPr lang="en-IN" dirty="0"/>
                    </a:p>
                  </a:txBody>
                  <a:tcPr anchor="ctr"/>
                </a:tc>
                <a:tc>
                  <a:txBody>
                    <a:bodyPr/>
                    <a:lstStyle/>
                    <a:p>
                      <a:r>
                        <a:rPr lang="en-IN"/>
                        <a:t>0.0048</a:t>
                      </a:r>
                    </a:p>
                  </a:txBody>
                  <a:tcPr anchor="ctr"/>
                </a:tc>
                <a:tc>
                  <a:txBody>
                    <a:bodyPr/>
                    <a:lstStyle/>
                    <a:p>
                      <a:r>
                        <a:rPr lang="en-IN" dirty="0"/>
                        <a:t>99.90%</a:t>
                      </a:r>
                    </a:p>
                  </a:txBody>
                  <a:tcPr anchor="ctr"/>
                </a:tc>
                <a:tc>
                  <a:txBody>
                    <a:bodyPr/>
                    <a:lstStyle/>
                    <a:p>
                      <a:r>
                        <a:rPr lang="en-IN" dirty="0"/>
                        <a:t>0.0929</a:t>
                      </a:r>
                    </a:p>
                  </a:txBody>
                  <a:tcPr anchor="ctr"/>
                </a:tc>
                <a:tc>
                  <a:txBody>
                    <a:bodyPr/>
                    <a:lstStyle/>
                    <a:p>
                      <a:r>
                        <a:rPr lang="en-IN"/>
                        <a:t>96.19%</a:t>
                      </a:r>
                    </a:p>
                  </a:txBody>
                  <a:tcPr anchor="ctr"/>
                </a:tc>
                <a:tc>
                  <a:txBody>
                    <a:bodyPr/>
                    <a:lstStyle/>
                    <a:p>
                      <a:r>
                        <a:rPr lang="en-IN" dirty="0"/>
                        <a:t>10m 17s</a:t>
                      </a:r>
                    </a:p>
                  </a:txBody>
                  <a:tcPr anchor="ctr"/>
                </a:tc>
                <a:extLst>
                  <a:ext uri="{0D108BD9-81ED-4DB2-BD59-A6C34878D82A}">
                    <a16:rowId xmlns:a16="http://schemas.microsoft.com/office/drawing/2014/main" val="3808375915"/>
                  </a:ext>
                </a:extLst>
              </a:tr>
            </a:tbl>
          </a:graphicData>
        </a:graphic>
      </p:graphicFrame>
      <p:sp>
        <p:nvSpPr>
          <p:cNvPr id="16" name="TextBox 15">
            <a:extLst>
              <a:ext uri="{FF2B5EF4-FFF2-40B4-BE49-F238E27FC236}">
                <a16:creationId xmlns:a16="http://schemas.microsoft.com/office/drawing/2014/main" id="{14FDED59-58BB-81AE-BAF4-014484A08C05}"/>
              </a:ext>
            </a:extLst>
          </p:cNvPr>
          <p:cNvSpPr txBox="1"/>
          <p:nvPr/>
        </p:nvSpPr>
        <p:spPr>
          <a:xfrm>
            <a:off x="1191072" y="475590"/>
            <a:ext cx="9433048"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Comparaison of Traditional Deep Learning Models</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9169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126D60-1D1C-6FDA-4F11-FFD329AFBDE8}"/>
            </a:ext>
          </a:extLst>
        </p:cNvPr>
        <p:cNvGrpSpPr/>
        <p:nvPr/>
      </p:nvGrpSpPr>
      <p:grpSpPr>
        <a:xfrm>
          <a:off x="0" y="0"/>
          <a:ext cx="0" cy="0"/>
          <a:chOff x="0" y="0"/>
          <a:chExt cx="0" cy="0"/>
        </a:xfrm>
      </p:grpSpPr>
      <p:graphicFrame>
        <p:nvGraphicFramePr>
          <p:cNvPr id="16" name="Table 15">
            <a:extLst>
              <a:ext uri="{FF2B5EF4-FFF2-40B4-BE49-F238E27FC236}">
                <a16:creationId xmlns:a16="http://schemas.microsoft.com/office/drawing/2014/main" id="{0C004BE5-3A66-D8DA-F767-1B3B5485F5CB}"/>
              </a:ext>
            </a:extLst>
          </p:cNvPr>
          <p:cNvGraphicFramePr>
            <a:graphicFrameLocks noGrp="1"/>
          </p:cNvGraphicFramePr>
          <p:nvPr>
            <p:extLst>
              <p:ext uri="{D42A27DB-BD31-4B8C-83A1-F6EECF244321}">
                <p14:modId xmlns:p14="http://schemas.microsoft.com/office/powerpoint/2010/main" val="2362290120"/>
              </p:ext>
            </p:extLst>
          </p:nvPr>
        </p:nvGraphicFramePr>
        <p:xfrm>
          <a:off x="1623120" y="2132856"/>
          <a:ext cx="8640960" cy="2592287"/>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val="3408920913"/>
                    </a:ext>
                  </a:extLst>
                </a:gridCol>
                <a:gridCol w="1440160">
                  <a:extLst>
                    <a:ext uri="{9D8B030D-6E8A-4147-A177-3AD203B41FA5}">
                      <a16:colId xmlns:a16="http://schemas.microsoft.com/office/drawing/2014/main" val="2348434827"/>
                    </a:ext>
                  </a:extLst>
                </a:gridCol>
                <a:gridCol w="1440160">
                  <a:extLst>
                    <a:ext uri="{9D8B030D-6E8A-4147-A177-3AD203B41FA5}">
                      <a16:colId xmlns:a16="http://schemas.microsoft.com/office/drawing/2014/main" val="3090416979"/>
                    </a:ext>
                  </a:extLst>
                </a:gridCol>
                <a:gridCol w="1440160">
                  <a:extLst>
                    <a:ext uri="{9D8B030D-6E8A-4147-A177-3AD203B41FA5}">
                      <a16:colId xmlns:a16="http://schemas.microsoft.com/office/drawing/2014/main" val="534828614"/>
                    </a:ext>
                  </a:extLst>
                </a:gridCol>
                <a:gridCol w="1440160">
                  <a:extLst>
                    <a:ext uri="{9D8B030D-6E8A-4147-A177-3AD203B41FA5}">
                      <a16:colId xmlns:a16="http://schemas.microsoft.com/office/drawing/2014/main" val="3333115330"/>
                    </a:ext>
                  </a:extLst>
                </a:gridCol>
                <a:gridCol w="1440160">
                  <a:extLst>
                    <a:ext uri="{9D8B030D-6E8A-4147-A177-3AD203B41FA5}">
                      <a16:colId xmlns:a16="http://schemas.microsoft.com/office/drawing/2014/main" val="3449674491"/>
                    </a:ext>
                  </a:extLst>
                </a:gridCol>
              </a:tblGrid>
              <a:tr h="781407">
                <a:tc>
                  <a:txBody>
                    <a:bodyPr/>
                    <a:lstStyle/>
                    <a:p>
                      <a:r>
                        <a:rPr lang="en-IN" dirty="0"/>
                        <a:t>Model</a:t>
                      </a:r>
                    </a:p>
                  </a:txBody>
                  <a:tcPr/>
                </a:tc>
                <a:tc>
                  <a:txBody>
                    <a:bodyPr/>
                    <a:lstStyle/>
                    <a:p>
                      <a:r>
                        <a:rPr lang="en-IN" b="1" dirty="0"/>
                        <a:t>Train </a:t>
                      </a:r>
                      <a:r>
                        <a:rPr lang="en-IN" b="1" dirty="0" err="1"/>
                        <a:t>Acc</a:t>
                      </a:r>
                      <a:endParaRPr lang="en-IN" dirty="0"/>
                    </a:p>
                  </a:txBody>
                  <a:tcPr anchor="ctr"/>
                </a:tc>
                <a:tc>
                  <a:txBody>
                    <a:bodyPr/>
                    <a:lstStyle/>
                    <a:p>
                      <a:r>
                        <a:rPr lang="en-IN" b="1" dirty="0"/>
                        <a:t>Val </a:t>
                      </a:r>
                      <a:r>
                        <a:rPr lang="en-IN" b="1" dirty="0" err="1"/>
                        <a:t>Acc</a:t>
                      </a:r>
                      <a:endParaRPr lang="en-IN" dirty="0"/>
                    </a:p>
                  </a:txBody>
                  <a:tcPr anchor="ctr"/>
                </a:tc>
                <a:tc>
                  <a:txBody>
                    <a:bodyPr/>
                    <a:lstStyle/>
                    <a:p>
                      <a:r>
                        <a:rPr lang="en-IN" b="1"/>
                        <a:t>Train Loss</a:t>
                      </a:r>
                      <a:endParaRPr lang="en-IN"/>
                    </a:p>
                  </a:txBody>
                  <a:tcPr anchor="ctr"/>
                </a:tc>
                <a:tc>
                  <a:txBody>
                    <a:bodyPr/>
                    <a:lstStyle/>
                    <a:p>
                      <a:r>
                        <a:rPr lang="en-IN" b="1"/>
                        <a:t>Val Loss</a:t>
                      </a:r>
                      <a:endParaRPr lang="en-IN"/>
                    </a:p>
                  </a:txBody>
                  <a:tcPr anchor="ctr"/>
                </a:tc>
                <a:tc>
                  <a:txBody>
                    <a:bodyPr/>
                    <a:lstStyle/>
                    <a:p>
                      <a:r>
                        <a:rPr lang="en-IN" b="1"/>
                        <a:t>Training Time (s)</a:t>
                      </a:r>
                      <a:endParaRPr lang="en-IN" dirty="0"/>
                    </a:p>
                  </a:txBody>
                  <a:tcPr anchor="ctr"/>
                </a:tc>
                <a:extLst>
                  <a:ext uri="{0D108BD9-81ED-4DB2-BD59-A6C34878D82A}">
                    <a16:rowId xmlns:a16="http://schemas.microsoft.com/office/drawing/2014/main" val="1292742293"/>
                  </a:ext>
                </a:extLst>
              </a:tr>
              <a:tr h="452720">
                <a:tc>
                  <a:txBody>
                    <a:bodyPr/>
                    <a:lstStyle/>
                    <a:p>
                      <a:r>
                        <a:rPr lang="en-IN" b="1" dirty="0"/>
                        <a:t>Inception</a:t>
                      </a:r>
                      <a:endParaRPr lang="en-IN" dirty="0"/>
                    </a:p>
                  </a:txBody>
                  <a:tcPr anchor="ctr"/>
                </a:tc>
                <a:tc>
                  <a:txBody>
                    <a:bodyPr/>
                    <a:lstStyle/>
                    <a:p>
                      <a:r>
                        <a:rPr lang="en-IN"/>
                        <a:t>98.19%</a:t>
                      </a:r>
                    </a:p>
                  </a:txBody>
                  <a:tcPr anchor="ctr"/>
                </a:tc>
                <a:tc>
                  <a:txBody>
                    <a:bodyPr/>
                    <a:lstStyle/>
                    <a:p>
                      <a:r>
                        <a:rPr lang="en-IN"/>
                        <a:t>93.39%</a:t>
                      </a:r>
                    </a:p>
                  </a:txBody>
                  <a:tcPr anchor="ctr"/>
                </a:tc>
                <a:tc>
                  <a:txBody>
                    <a:bodyPr/>
                    <a:lstStyle/>
                    <a:p>
                      <a:r>
                        <a:rPr lang="en-IN"/>
                        <a:t>0.1391</a:t>
                      </a:r>
                    </a:p>
                  </a:txBody>
                  <a:tcPr anchor="ctr"/>
                </a:tc>
                <a:tc>
                  <a:txBody>
                    <a:bodyPr/>
                    <a:lstStyle/>
                    <a:p>
                      <a:r>
                        <a:rPr lang="en-IN"/>
                        <a:t>0.2382</a:t>
                      </a:r>
                    </a:p>
                  </a:txBody>
                  <a:tcPr anchor="ctr"/>
                </a:tc>
                <a:tc>
                  <a:txBody>
                    <a:bodyPr/>
                    <a:lstStyle/>
                    <a:p>
                      <a:r>
                        <a:rPr lang="en-IN"/>
                        <a:t>3350.57</a:t>
                      </a:r>
                      <a:endParaRPr lang="en-IN" dirty="0"/>
                    </a:p>
                  </a:txBody>
                  <a:tcPr anchor="ctr"/>
                </a:tc>
                <a:extLst>
                  <a:ext uri="{0D108BD9-81ED-4DB2-BD59-A6C34878D82A}">
                    <a16:rowId xmlns:a16="http://schemas.microsoft.com/office/drawing/2014/main" val="4114770434"/>
                  </a:ext>
                </a:extLst>
              </a:tr>
              <a:tr h="452720">
                <a:tc>
                  <a:txBody>
                    <a:bodyPr/>
                    <a:lstStyle/>
                    <a:p>
                      <a:r>
                        <a:rPr lang="en-IN" b="1"/>
                        <a:t>VGG</a:t>
                      </a:r>
                      <a:endParaRPr lang="en-IN" dirty="0"/>
                    </a:p>
                  </a:txBody>
                  <a:tcPr anchor="ctr"/>
                </a:tc>
                <a:tc>
                  <a:txBody>
                    <a:bodyPr/>
                    <a:lstStyle/>
                    <a:p>
                      <a:r>
                        <a:rPr lang="en-IN"/>
                        <a:t>33.17%</a:t>
                      </a:r>
                    </a:p>
                  </a:txBody>
                  <a:tcPr anchor="ctr"/>
                </a:tc>
                <a:tc>
                  <a:txBody>
                    <a:bodyPr/>
                    <a:lstStyle/>
                    <a:p>
                      <a:r>
                        <a:rPr lang="en-IN"/>
                        <a:t>33.27%</a:t>
                      </a:r>
                    </a:p>
                  </a:txBody>
                  <a:tcPr anchor="ctr"/>
                </a:tc>
                <a:tc>
                  <a:txBody>
                    <a:bodyPr/>
                    <a:lstStyle/>
                    <a:p>
                      <a:r>
                        <a:rPr lang="en-IN"/>
                        <a:t>1.0987</a:t>
                      </a:r>
                    </a:p>
                  </a:txBody>
                  <a:tcPr anchor="ctr"/>
                </a:tc>
                <a:tc>
                  <a:txBody>
                    <a:bodyPr/>
                    <a:lstStyle/>
                    <a:p>
                      <a:r>
                        <a:rPr lang="en-IN"/>
                        <a:t>1.0984</a:t>
                      </a:r>
                    </a:p>
                  </a:txBody>
                  <a:tcPr anchor="ctr"/>
                </a:tc>
                <a:tc>
                  <a:txBody>
                    <a:bodyPr/>
                    <a:lstStyle/>
                    <a:p>
                      <a:r>
                        <a:rPr lang="en-IN"/>
                        <a:t>2812.86</a:t>
                      </a:r>
                      <a:endParaRPr lang="en-IN" dirty="0"/>
                    </a:p>
                  </a:txBody>
                  <a:tcPr anchor="ctr"/>
                </a:tc>
                <a:extLst>
                  <a:ext uri="{0D108BD9-81ED-4DB2-BD59-A6C34878D82A}">
                    <a16:rowId xmlns:a16="http://schemas.microsoft.com/office/drawing/2014/main" val="1647868237"/>
                  </a:ext>
                </a:extLst>
              </a:tr>
              <a:tr h="452720">
                <a:tc>
                  <a:txBody>
                    <a:bodyPr/>
                    <a:lstStyle/>
                    <a:p>
                      <a:r>
                        <a:rPr lang="en-IN" b="1" dirty="0" err="1"/>
                        <a:t>MobileNet</a:t>
                      </a:r>
                      <a:endParaRPr lang="en-IN" dirty="0"/>
                    </a:p>
                  </a:txBody>
                  <a:tcPr anchor="ctr"/>
                </a:tc>
                <a:tc>
                  <a:txBody>
                    <a:bodyPr/>
                    <a:lstStyle/>
                    <a:p>
                      <a:r>
                        <a:rPr lang="en-IN"/>
                        <a:t>99.35%</a:t>
                      </a:r>
                    </a:p>
                  </a:txBody>
                  <a:tcPr anchor="ctr"/>
                </a:tc>
                <a:tc>
                  <a:txBody>
                    <a:bodyPr/>
                    <a:lstStyle/>
                    <a:p>
                      <a:r>
                        <a:rPr lang="en-IN"/>
                        <a:t>95.79%</a:t>
                      </a:r>
                    </a:p>
                  </a:txBody>
                  <a:tcPr anchor="ctr"/>
                </a:tc>
                <a:tc>
                  <a:txBody>
                    <a:bodyPr/>
                    <a:lstStyle/>
                    <a:p>
                      <a:r>
                        <a:rPr lang="en-IN"/>
                        <a:t>0.0547</a:t>
                      </a:r>
                    </a:p>
                  </a:txBody>
                  <a:tcPr anchor="ctr"/>
                </a:tc>
                <a:tc>
                  <a:txBody>
                    <a:bodyPr/>
                    <a:lstStyle/>
                    <a:p>
                      <a:r>
                        <a:rPr lang="en-IN"/>
                        <a:t>0.1575</a:t>
                      </a:r>
                    </a:p>
                  </a:txBody>
                  <a:tcPr anchor="ctr"/>
                </a:tc>
                <a:tc>
                  <a:txBody>
                    <a:bodyPr/>
                    <a:lstStyle/>
                    <a:p>
                      <a:r>
                        <a:rPr lang="en-IN"/>
                        <a:t>2270.96</a:t>
                      </a:r>
                      <a:endParaRPr lang="en-IN" dirty="0"/>
                    </a:p>
                  </a:txBody>
                  <a:tcPr anchor="ctr"/>
                </a:tc>
                <a:extLst>
                  <a:ext uri="{0D108BD9-81ED-4DB2-BD59-A6C34878D82A}">
                    <a16:rowId xmlns:a16="http://schemas.microsoft.com/office/drawing/2014/main" val="1066316451"/>
                  </a:ext>
                </a:extLst>
              </a:tr>
              <a:tr h="452720">
                <a:tc>
                  <a:txBody>
                    <a:bodyPr/>
                    <a:lstStyle/>
                    <a:p>
                      <a:r>
                        <a:rPr lang="en-IN" b="1" dirty="0" err="1"/>
                        <a:t>ResNet</a:t>
                      </a:r>
                      <a:endParaRPr lang="en-IN" dirty="0"/>
                    </a:p>
                  </a:txBody>
                  <a:tcPr anchor="ctr"/>
                </a:tc>
                <a:tc>
                  <a:txBody>
                    <a:bodyPr/>
                    <a:lstStyle/>
                    <a:p>
                      <a:r>
                        <a:rPr lang="en-IN"/>
                        <a:t>99.45%</a:t>
                      </a:r>
                    </a:p>
                  </a:txBody>
                  <a:tcPr anchor="ctr"/>
                </a:tc>
                <a:tc>
                  <a:txBody>
                    <a:bodyPr/>
                    <a:lstStyle/>
                    <a:p>
                      <a:r>
                        <a:rPr lang="en-IN" dirty="0"/>
                        <a:t>94.79%</a:t>
                      </a:r>
                    </a:p>
                  </a:txBody>
                  <a:tcPr anchor="ctr"/>
                </a:tc>
                <a:tc>
                  <a:txBody>
                    <a:bodyPr/>
                    <a:lstStyle/>
                    <a:p>
                      <a:r>
                        <a:rPr lang="en-US" dirty="0"/>
                        <a:t>0.0480</a:t>
                      </a:r>
                      <a:endParaRPr lang="en-IN" dirty="0"/>
                    </a:p>
                  </a:txBody>
                  <a:tcPr anchor="ctr"/>
                </a:tc>
                <a:tc>
                  <a:txBody>
                    <a:bodyPr/>
                    <a:lstStyle/>
                    <a:p>
                      <a:r>
                        <a:rPr lang="en-US" dirty="0"/>
                        <a:t>0.1682</a:t>
                      </a:r>
                      <a:endParaRPr lang="en-IN" dirty="0"/>
                    </a:p>
                  </a:txBody>
                  <a:tcPr anchor="ctr"/>
                </a:tc>
                <a:tc>
                  <a:txBody>
                    <a:bodyPr/>
                    <a:lstStyle/>
                    <a:p>
                      <a:r>
                        <a:rPr lang="en-US" dirty="0"/>
                        <a:t>2581.98</a:t>
                      </a:r>
                      <a:endParaRPr lang="en-IN" dirty="0"/>
                    </a:p>
                  </a:txBody>
                  <a:tcPr anchor="ctr"/>
                </a:tc>
                <a:extLst>
                  <a:ext uri="{0D108BD9-81ED-4DB2-BD59-A6C34878D82A}">
                    <a16:rowId xmlns:a16="http://schemas.microsoft.com/office/drawing/2014/main" val="2398239304"/>
                  </a:ext>
                </a:extLst>
              </a:tr>
            </a:tbl>
          </a:graphicData>
        </a:graphic>
      </p:graphicFrame>
      <p:sp>
        <p:nvSpPr>
          <p:cNvPr id="18" name="TextBox 17">
            <a:extLst>
              <a:ext uri="{FF2B5EF4-FFF2-40B4-BE49-F238E27FC236}">
                <a16:creationId xmlns:a16="http://schemas.microsoft.com/office/drawing/2014/main" id="{7C58D5FD-D709-C187-95B8-58DD2ED0D687}"/>
              </a:ext>
            </a:extLst>
          </p:cNvPr>
          <p:cNvSpPr txBox="1"/>
          <p:nvPr/>
        </p:nvSpPr>
        <p:spPr>
          <a:xfrm>
            <a:off x="2847256" y="601524"/>
            <a:ext cx="6192688" cy="523220"/>
          </a:xfrm>
          <a:prstGeom prst="rect">
            <a:avLst/>
          </a:prstGeom>
          <a:noFill/>
        </p:spPr>
        <p:txBody>
          <a:bodyPr wrap="square">
            <a:spAutoFit/>
          </a:bodyPr>
          <a:lstStyle/>
          <a:p>
            <a:pPr algn="ctr"/>
            <a:r>
              <a:rPr lang="en-IN" sz="2800" b="1" dirty="0">
                <a:latin typeface="Times New Roman" panose="02020603050405020304" pitchFamily="18" charset="0"/>
                <a:cs typeface="Times New Roman" panose="02020603050405020304" pitchFamily="18" charset="0"/>
              </a:rPr>
              <a:t>Comparison of Hybrid Models</a:t>
            </a:r>
          </a:p>
        </p:txBody>
      </p:sp>
    </p:spTree>
    <p:extLst>
      <p:ext uri="{BB962C8B-B14F-4D97-AF65-F5344CB8AC3E}">
        <p14:creationId xmlns:p14="http://schemas.microsoft.com/office/powerpoint/2010/main" val="399443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BFDBB-4B0E-0E66-D744-F0DCD99B9D31}"/>
              </a:ext>
            </a:extLst>
          </p:cNvPr>
          <p:cNvSpPr>
            <a:spLocks noGrp="1"/>
          </p:cNvSpPr>
          <p:nvPr>
            <p:ph type="title"/>
          </p:nvPr>
        </p:nvSpPr>
        <p:spPr/>
        <p:txBody>
          <a:bodyPr/>
          <a:lstStyle/>
          <a:p>
            <a:pPr algn="ctr"/>
            <a:r>
              <a:rPr lang="en-US" sz="2800" b="1" dirty="0">
                <a:latin typeface="Times New Roman" panose="02020603050405020304" pitchFamily="18" charset="0"/>
                <a:cs typeface="Times New Roman" panose="02020603050405020304" pitchFamily="18" charset="0"/>
              </a:rPr>
              <a:t>Comparison of Traditional vs. Quantum Integrated Results</a:t>
            </a:r>
            <a:endParaRPr lang="en-IN" sz="2800"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766E1E11-E3C7-3780-8202-5B673567BD5C}"/>
              </a:ext>
            </a:extLst>
          </p:cNvPr>
          <p:cNvSpPr>
            <a:spLocks noGrp="1" noChangeArrowheads="1"/>
          </p:cNvSpPr>
          <p:nvPr>
            <p:ph type="subTitle"/>
          </p:nvPr>
        </p:nvSpPr>
        <p:spPr bwMode="auto">
          <a:xfrm>
            <a:off x="964544" y="2060850"/>
            <a:ext cx="9957752"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Arial" panose="020B0604020202020204" pitchFamily="34" charset="0"/>
              </a:rPr>
              <a:t>MobileNet</a:t>
            </a:r>
            <a:r>
              <a:rPr kumimoji="0" lang="en-US" altLang="en-US" b="1" i="0" u="none" strike="noStrike" cap="none" normalizeH="0" baseline="0" dirty="0">
                <a:ln>
                  <a:noFill/>
                </a:ln>
                <a:solidFill>
                  <a:schemeClr val="tx1"/>
                </a:solidFill>
                <a:effectLst/>
                <a:latin typeface="Arial" panose="020B0604020202020204" pitchFamily="34" charset="0"/>
              </a:rPr>
              <a:t> &amp; ResNet18</a:t>
            </a:r>
            <a:r>
              <a:rPr kumimoji="0" lang="en-US" altLang="en-US" b="0" i="0" u="none" strike="noStrike" cap="none" normalizeH="0" baseline="0" dirty="0">
                <a:ln>
                  <a:noFill/>
                </a:ln>
                <a:solidFill>
                  <a:schemeClr val="tx1"/>
                </a:solidFill>
                <a:effectLst/>
                <a:latin typeface="Arial" panose="020B0604020202020204" pitchFamily="34" charset="0"/>
              </a:rPr>
              <a:t> still maintain </a:t>
            </a:r>
            <a:r>
              <a:rPr kumimoji="0" lang="en-US" altLang="en-US" b="1" i="0" u="none" strike="noStrike" cap="none" normalizeH="0" baseline="0" dirty="0">
                <a:ln>
                  <a:noFill/>
                </a:ln>
                <a:solidFill>
                  <a:schemeClr val="tx1"/>
                </a:solidFill>
                <a:effectLst/>
                <a:latin typeface="Arial" panose="020B0604020202020204" pitchFamily="34" charset="0"/>
              </a:rPr>
              <a:t>high accuracy</a:t>
            </a:r>
            <a:r>
              <a:rPr kumimoji="0" lang="en-US" altLang="en-US" b="0" i="0" u="none" strike="noStrike" cap="none" normalizeH="0" baseline="0" dirty="0">
                <a:ln>
                  <a:noFill/>
                </a:ln>
                <a:solidFill>
                  <a:schemeClr val="tx1"/>
                </a:solidFill>
                <a:effectLst/>
                <a:latin typeface="Arial" panose="020B0604020202020204" pitchFamily="34" charset="0"/>
              </a:rPr>
              <a:t> after QML integration.</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VGG16 shows a major drop</a:t>
            </a:r>
            <a:r>
              <a:rPr kumimoji="0" lang="en-US" altLang="en-US" b="0" i="0" u="none" strike="noStrike" cap="none" normalizeH="0" baseline="0" dirty="0">
                <a:ln>
                  <a:noFill/>
                </a:ln>
                <a:solidFill>
                  <a:schemeClr val="tx1"/>
                </a:solidFill>
                <a:effectLst/>
                <a:latin typeface="Arial" panose="020B0604020202020204" pitchFamily="34" charset="0"/>
              </a:rPr>
              <a:t>, indicating a possible issue with QML adaptation.</a:t>
            </a:r>
          </a:p>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a:t>
            </a:r>
            <a:endParaRPr lang="en-US" dirty="0">
              <a:solidFill>
                <a:schemeClr val="tx1"/>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Quantum integration significantly increased training time (~4x to 8x for all models).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This is expected, as QML involves quantum circuit simulations which are computationally expensive.	</a:t>
            </a:r>
          </a:p>
          <a:p>
            <a:pPr marL="0" marR="0" lvl="0" indent="0" algn="just" defTabSz="914400" rtl="0" eaLnBrk="0" fontAlgn="base" latinLnBrk="0" hangingPunct="0">
              <a:lnSpc>
                <a:spcPct val="100000"/>
              </a:lnSpc>
              <a:spcBef>
                <a:spcPct val="0"/>
              </a:spcBef>
              <a:spcAft>
                <a:spcPct val="0"/>
              </a:spcAft>
              <a:buClrTx/>
              <a:buSzTx/>
              <a:buFontTx/>
              <a:buChar char="•"/>
              <a:tabLst/>
            </a:pPr>
            <a:r>
              <a:rPr lang="en-US" dirty="0" err="1"/>
              <a:t>MobileNet</a:t>
            </a:r>
            <a:r>
              <a:rPr lang="en-US" dirty="0"/>
              <a:t> achieved the highest validation accuracy (96.99%)</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Arial" panose="020B0604020202020204" pitchFamily="34" charset="0"/>
              </a:rPr>
              <a:t>MobileNet</a:t>
            </a:r>
            <a:r>
              <a:rPr kumimoji="0" lang="en-US" altLang="en-US" b="0" i="0" u="none" strike="noStrike" cap="none" normalizeH="0" baseline="0" dirty="0">
                <a:ln>
                  <a:noFill/>
                </a:ln>
                <a:solidFill>
                  <a:schemeClr val="tx1"/>
                </a:solidFill>
                <a:effectLst/>
                <a:latin typeface="Arial" panose="020B0604020202020204" pitchFamily="34" charset="0"/>
              </a:rPr>
              <a:t> suffered the highest time increase (~7.7x), suggesting that </a:t>
            </a:r>
            <a:r>
              <a:rPr kumimoji="0" lang="en-US" altLang="en-US" b="0" i="0" u="none" strike="noStrike" cap="none" normalizeH="0" baseline="0" dirty="0" err="1">
                <a:ln>
                  <a:noFill/>
                </a:ln>
                <a:solidFill>
                  <a:schemeClr val="tx1"/>
                </a:solidFill>
                <a:effectLst/>
                <a:latin typeface="Arial" panose="020B0604020202020204" pitchFamily="34" charset="0"/>
              </a:rPr>
              <a:t>MobileNet’s</a:t>
            </a:r>
            <a:r>
              <a:rPr kumimoji="0" lang="en-US" altLang="en-US" b="0" i="0" u="none" strike="noStrike" cap="none" normalizeH="0" baseline="0" dirty="0">
                <a:ln>
                  <a:noFill/>
                </a:ln>
                <a:solidFill>
                  <a:schemeClr val="tx1"/>
                </a:solidFill>
                <a:effectLst/>
                <a:latin typeface="Arial" panose="020B0604020202020204" pitchFamily="34" charset="0"/>
              </a:rPr>
              <a:t> lightweight </a:t>
            </a:r>
            <a:endParaRPr lang="en-US" altLang="en-US" dirty="0">
              <a:solidFill>
                <a:schemeClr val="tx1"/>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nature might not fully align with QML advantages.</a:t>
            </a:r>
          </a:p>
          <a:p>
            <a:pPr marL="0" marR="0" lvl="0" indent="0" algn="just" defTabSz="914400" rtl="0" eaLnBrk="0" fontAlgn="base" latinLnBrk="0" hangingPunct="0">
              <a:lnSpc>
                <a:spcPct val="100000"/>
              </a:lnSpc>
              <a:spcBef>
                <a:spcPct val="0"/>
              </a:spcBef>
              <a:spcAft>
                <a:spcPct val="0"/>
              </a:spcAft>
              <a:buClrTx/>
              <a:buSzTx/>
              <a:tabLst/>
            </a:pPr>
            <a:endParaRPr lang="en-US" altLang="en-US" dirty="0">
              <a:solidFill>
                <a:schemeClr val="tx1"/>
              </a:solidFill>
              <a:latin typeface="Arial" panose="020B0604020202020204" pitchFamily="34" charset="0"/>
            </a:endParaRPr>
          </a:p>
        </p:txBody>
      </p:sp>
    </p:spTree>
    <p:extLst>
      <p:ext uri="{BB962C8B-B14F-4D97-AF65-F5344CB8AC3E}">
        <p14:creationId xmlns:p14="http://schemas.microsoft.com/office/powerpoint/2010/main" val="264374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75271-949B-0A33-7876-FC1E3478C9B1}"/>
              </a:ext>
            </a:extLst>
          </p:cNvPr>
          <p:cNvSpPr>
            <a:spLocks noGrp="1"/>
          </p:cNvSpPr>
          <p:nvPr>
            <p:ph type="title"/>
          </p:nvPr>
        </p:nvSpPr>
        <p:spPr/>
        <p:txBody>
          <a:bodyPr/>
          <a:lstStyle/>
          <a:p>
            <a:pPr algn="ctr"/>
            <a:r>
              <a:rPr lang="en-IN" sz="3200" b="1" dirty="0">
                <a:latin typeface="Times New Roman" panose="02020603050405020304" pitchFamily="18" charset="0"/>
                <a:cs typeface="Times New Roman" panose="02020603050405020304" pitchFamily="18" charset="0"/>
              </a:rPr>
              <a:t>Progress with QML</a:t>
            </a:r>
          </a:p>
        </p:txBody>
      </p:sp>
      <p:sp>
        <p:nvSpPr>
          <p:cNvPr id="3" name="Subtitle 2">
            <a:extLst>
              <a:ext uri="{FF2B5EF4-FFF2-40B4-BE49-F238E27FC236}">
                <a16:creationId xmlns:a16="http://schemas.microsoft.com/office/drawing/2014/main" id="{0178881D-B277-372E-9AEC-95067FAB676A}"/>
              </a:ext>
            </a:extLst>
          </p:cNvPr>
          <p:cNvSpPr>
            <a:spLocks noGrp="1"/>
          </p:cNvSpPr>
          <p:nvPr>
            <p:ph type="subTitle"/>
          </p:nvPr>
        </p:nvSpPr>
        <p:spPr>
          <a:xfrm>
            <a:off x="903040" y="1916832"/>
            <a:ext cx="10081120" cy="4392488"/>
          </a:xfrm>
        </p:spPr>
        <p:txBody>
          <a:bodyPr/>
          <a:lstStyle/>
          <a:p>
            <a:pPr algn="just"/>
            <a:r>
              <a:rPr lang="en-IN" dirty="0"/>
              <a:t>Although validation accuracy slightly decreased, integrating QML into deep learning is a groundbreaking move. The experiment demonstrates:</a:t>
            </a:r>
          </a:p>
          <a:p>
            <a:pPr marL="285750" indent="-285750" algn="just">
              <a:buFont typeface="Arial" panose="020B0604020202020204" pitchFamily="34" charset="0"/>
              <a:buChar char="•"/>
            </a:pPr>
            <a:r>
              <a:rPr lang="en-IN" b="1" dirty="0"/>
              <a:t>Pioneering Quantum-Hybrid Models</a:t>
            </a:r>
            <a:r>
              <a:rPr lang="en-IN" dirty="0"/>
              <a:t> – Even with accuracy fluctuations, the research pushes AI towards quantum advantage.</a:t>
            </a:r>
          </a:p>
          <a:p>
            <a:pPr algn="just"/>
            <a:endParaRPr lang="en-IN" dirty="0"/>
          </a:p>
          <a:p>
            <a:pPr marL="285750" indent="-285750" algn="just">
              <a:buFont typeface="Arial" panose="020B0604020202020204" pitchFamily="34" charset="0"/>
              <a:buChar char="•"/>
            </a:pPr>
            <a:r>
              <a:rPr lang="en-IN" b="1" dirty="0"/>
              <a:t>Higher Training Accuracy (~99%)</a:t>
            </a:r>
            <a:r>
              <a:rPr lang="en-IN" dirty="0"/>
              <a:t> – QML seems to enhance network fitting power, which could be leveraged with more tuning.</a:t>
            </a:r>
          </a:p>
          <a:p>
            <a:pPr algn="just"/>
            <a:endParaRPr lang="en-IN" dirty="0"/>
          </a:p>
          <a:p>
            <a:pPr marL="285750" indent="-285750" algn="just">
              <a:buFont typeface="Arial" panose="020B0604020202020204" pitchFamily="34" charset="0"/>
              <a:buChar char="•"/>
            </a:pPr>
            <a:r>
              <a:rPr lang="en-IN" b="1" dirty="0"/>
              <a:t>Potential for Future Optimization</a:t>
            </a:r>
            <a:r>
              <a:rPr lang="en-IN" dirty="0"/>
              <a:t> – With better quantum circuit optimization and hybrid architectures, QML may outperform traditional models.</a:t>
            </a:r>
          </a:p>
          <a:p>
            <a:pPr algn="just"/>
            <a:endParaRPr lang="en-IN" dirty="0"/>
          </a:p>
          <a:p>
            <a:pPr marL="285750" indent="-285750" algn="just">
              <a:buFont typeface="Arial" panose="020B0604020202020204" pitchFamily="34" charset="0"/>
              <a:buChar char="•"/>
            </a:pPr>
            <a:r>
              <a:rPr lang="en-IN" b="1" dirty="0"/>
              <a:t>Proving Feasibility</a:t>
            </a:r>
            <a:r>
              <a:rPr lang="en-IN" dirty="0"/>
              <a:t> – The fact that QML was successfully integrated into complex models like </a:t>
            </a:r>
            <a:r>
              <a:rPr lang="en-IN" dirty="0" err="1"/>
              <a:t>ResNet</a:t>
            </a:r>
            <a:r>
              <a:rPr lang="en-IN" dirty="0"/>
              <a:t> &amp; </a:t>
            </a:r>
            <a:r>
              <a:rPr lang="en-IN" dirty="0" err="1"/>
              <a:t>MobileNet</a:t>
            </a:r>
            <a:r>
              <a:rPr lang="en-IN" dirty="0"/>
              <a:t> is a big achievement.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We used QML in this project to take advantage of Quantum circuit’s </a:t>
            </a:r>
            <a:r>
              <a:rPr lang="en-IN" dirty="0" err="1"/>
              <a:t>ablility</a:t>
            </a:r>
            <a:r>
              <a:rPr lang="en-IN" dirty="0"/>
              <a:t> to represent complex pattern efficiently, leverages </a:t>
            </a:r>
            <a:r>
              <a:rPr lang="en-IN" dirty="0" err="1"/>
              <a:t>entaglement</a:t>
            </a:r>
            <a:r>
              <a:rPr lang="en-IN" dirty="0"/>
              <a:t> for learning feature(Qubit) relationship, and explain how </a:t>
            </a:r>
            <a:r>
              <a:rPr lang="en-IN" dirty="0" err="1"/>
              <a:t>quatum</a:t>
            </a:r>
            <a:r>
              <a:rPr lang="en-IN" dirty="0"/>
              <a:t> models can improve or compliment.</a:t>
            </a:r>
          </a:p>
          <a:p>
            <a:pPr algn="just"/>
            <a:endParaRPr lang="en-IN" dirty="0"/>
          </a:p>
        </p:txBody>
      </p:sp>
    </p:spTree>
    <p:extLst>
      <p:ext uri="{BB962C8B-B14F-4D97-AF65-F5344CB8AC3E}">
        <p14:creationId xmlns:p14="http://schemas.microsoft.com/office/powerpoint/2010/main" val="570674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51EF9-759F-52DC-E6AF-56655F9287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BEB600-6EAC-0CEF-7ADE-40AEE442D836}"/>
              </a:ext>
            </a:extLst>
          </p:cNvPr>
          <p:cNvSpPr>
            <a:spLocks noGrp="1"/>
          </p:cNvSpPr>
          <p:nvPr>
            <p:ph type="title"/>
          </p:nvPr>
        </p:nvSpPr>
        <p:spPr/>
        <p:txBody>
          <a:bodyPr/>
          <a:lstStyle/>
          <a:p>
            <a:pPr algn="ctr"/>
            <a:r>
              <a:rPr lang="en-IN" sz="3200" b="1" dirty="0">
                <a:latin typeface="Times New Roman" panose="02020603050405020304" pitchFamily="18" charset="0"/>
                <a:cs typeface="Times New Roman" panose="02020603050405020304" pitchFamily="18" charset="0"/>
              </a:rPr>
              <a:t>Progress with QML</a:t>
            </a:r>
          </a:p>
        </p:txBody>
      </p:sp>
      <p:sp>
        <p:nvSpPr>
          <p:cNvPr id="3" name="Subtitle 2">
            <a:extLst>
              <a:ext uri="{FF2B5EF4-FFF2-40B4-BE49-F238E27FC236}">
                <a16:creationId xmlns:a16="http://schemas.microsoft.com/office/drawing/2014/main" id="{E687FF93-51B2-7076-78DA-FDBA33C95A07}"/>
              </a:ext>
            </a:extLst>
          </p:cNvPr>
          <p:cNvSpPr>
            <a:spLocks noGrp="1"/>
          </p:cNvSpPr>
          <p:nvPr>
            <p:ph type="subTitle"/>
          </p:nvPr>
        </p:nvSpPr>
        <p:spPr>
          <a:xfrm>
            <a:off x="903040" y="1916832"/>
            <a:ext cx="10081120" cy="4392488"/>
          </a:xfrm>
        </p:spPr>
        <p:txBody>
          <a:bodyPr/>
          <a:lstStyle/>
          <a:p>
            <a:pPr marL="342900" indent="-342900" algn="just">
              <a:buFont typeface="+mj-lt"/>
              <a:buAutoNum type="arabicPeriod"/>
            </a:pPr>
            <a:r>
              <a:rPr lang="en-US" b="1" dirty="0"/>
              <a:t>Higher Expressivity with fewer parameters: </a:t>
            </a:r>
            <a:r>
              <a:rPr lang="en-US" dirty="0"/>
              <a:t>Quantum Circuits(Using qubits, RY/RZ rotations, and entangling gates) – more complex functions-fewer parameters.</a:t>
            </a:r>
          </a:p>
          <a:p>
            <a:pPr marL="342900" indent="-342900" algn="just">
              <a:buFont typeface="+mj-lt"/>
              <a:buAutoNum type="arabicPeriod"/>
            </a:pPr>
            <a:r>
              <a:rPr lang="en-US" b="1" dirty="0"/>
              <a:t>Quantum Parallelism &amp; Superposition- </a:t>
            </a:r>
            <a:r>
              <a:rPr lang="en-US" dirty="0"/>
              <a:t>process more information simultaneously.</a:t>
            </a:r>
            <a:endParaRPr lang="en-US" b="1" dirty="0"/>
          </a:p>
          <a:p>
            <a:pPr marL="342900" indent="-342900" algn="just">
              <a:buFont typeface="+mj-lt"/>
              <a:buAutoNum type="arabicPeriod"/>
            </a:pPr>
            <a:r>
              <a:rPr lang="en-US" b="1" dirty="0" err="1"/>
              <a:t>Entaglement</a:t>
            </a:r>
            <a:r>
              <a:rPr lang="en-US" b="1" dirty="0"/>
              <a:t> Captures Correlations-</a:t>
            </a:r>
            <a:r>
              <a:rPr lang="en-US" dirty="0"/>
              <a:t>CNOT gates to capture feature interactions and correlations</a:t>
            </a:r>
            <a:endParaRPr lang="en-US" b="1" dirty="0"/>
          </a:p>
          <a:p>
            <a:pPr marL="342900" indent="-342900" algn="just">
              <a:buFont typeface="+mj-lt"/>
              <a:buAutoNum type="arabicPeriod"/>
            </a:pPr>
            <a:r>
              <a:rPr lang="en-US" b="1" dirty="0"/>
              <a:t>Hybrid Quantum-classical Learning-</a:t>
            </a:r>
            <a:r>
              <a:rPr lang="en-US" dirty="0"/>
              <a:t> benefit from quantum learning while remaining compatible with existing ML pipeline.</a:t>
            </a:r>
            <a:endParaRPr lang="en-US" b="1" dirty="0"/>
          </a:p>
          <a:p>
            <a:pPr marL="342900" indent="-342900" algn="just">
              <a:buFont typeface="+mj-lt"/>
              <a:buAutoNum type="arabicPeriod"/>
            </a:pPr>
            <a:r>
              <a:rPr lang="en-US" b="1" dirty="0"/>
              <a:t>Early Research Opportunity</a:t>
            </a:r>
            <a:endParaRPr lang="en-IN" b="1" dirty="0"/>
          </a:p>
        </p:txBody>
      </p:sp>
    </p:spTree>
    <p:extLst>
      <p:ext uri="{BB962C8B-B14F-4D97-AF65-F5344CB8AC3E}">
        <p14:creationId xmlns:p14="http://schemas.microsoft.com/office/powerpoint/2010/main" val="1642036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023D2-EC66-B114-E671-14B11F41A429}"/>
              </a:ext>
            </a:extLst>
          </p:cNvPr>
          <p:cNvSpPr>
            <a:spLocks noGrp="1"/>
          </p:cNvSpPr>
          <p:nvPr>
            <p:ph type="title"/>
          </p:nvPr>
        </p:nvSpPr>
        <p:spPr>
          <a:xfrm>
            <a:off x="687015" y="303456"/>
            <a:ext cx="10698120" cy="1145160"/>
          </a:xfrm>
        </p:spPr>
        <p:txBody>
          <a:bodyPr/>
          <a:lstStyle/>
          <a:p>
            <a:pPr algn="ctr"/>
            <a:r>
              <a:rPr lang="en-US" sz="3600" b="1" dirty="0">
                <a:latin typeface="Times New Roman" panose="02020603050405020304" pitchFamily="18" charset="0"/>
                <a:cs typeface="Times New Roman" panose="02020603050405020304" pitchFamily="18" charset="0"/>
              </a:rPr>
              <a:t>Results</a:t>
            </a:r>
            <a:endParaRPr lang="en-IN" sz="3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B18A611-DD40-D4FF-D1BB-E1F9FBD5BF18}"/>
              </a:ext>
            </a:extLst>
          </p:cNvPr>
          <p:cNvPicPr>
            <a:picLocks noChangeAspect="1"/>
          </p:cNvPicPr>
          <p:nvPr/>
        </p:nvPicPr>
        <p:blipFill>
          <a:blip r:embed="rId2"/>
          <a:stretch>
            <a:fillRect/>
          </a:stretch>
        </p:blipFill>
        <p:spPr>
          <a:xfrm>
            <a:off x="1335088" y="1930177"/>
            <a:ext cx="3359119" cy="4464496"/>
          </a:xfrm>
          <a:prstGeom prst="rect">
            <a:avLst/>
          </a:prstGeom>
        </p:spPr>
      </p:pic>
      <p:pic>
        <p:nvPicPr>
          <p:cNvPr id="7170" name="Picture 2">
            <a:extLst>
              <a:ext uri="{FF2B5EF4-FFF2-40B4-BE49-F238E27FC236}">
                <a16:creationId xmlns:a16="http://schemas.microsoft.com/office/drawing/2014/main" id="{6A1BE134-BBCE-C0B8-38FA-B605954769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284" y="1930177"/>
            <a:ext cx="3685691" cy="433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3272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05EF5-7FB8-DE9D-F6D7-3C2560E42B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A61E03-FE67-BFAF-D593-B0AF8D9A5167}"/>
              </a:ext>
            </a:extLst>
          </p:cNvPr>
          <p:cNvSpPr>
            <a:spLocks noGrp="1"/>
          </p:cNvSpPr>
          <p:nvPr>
            <p:ph type="title"/>
          </p:nvPr>
        </p:nvSpPr>
        <p:spPr>
          <a:xfrm>
            <a:off x="687015" y="303456"/>
            <a:ext cx="10698120" cy="1145160"/>
          </a:xfrm>
        </p:spPr>
        <p:txBody>
          <a:bodyPr/>
          <a:lstStyle/>
          <a:p>
            <a:pPr algn="ctr"/>
            <a:r>
              <a:rPr lang="en-US" sz="3600" b="1" dirty="0">
                <a:latin typeface="Times New Roman" panose="02020603050405020304" pitchFamily="18" charset="0"/>
                <a:cs typeface="Times New Roman" panose="02020603050405020304" pitchFamily="18" charset="0"/>
              </a:rPr>
              <a:t>Results</a:t>
            </a:r>
            <a:endParaRPr lang="en-IN" sz="3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77F909E-4DFE-9808-CC58-64E2D3C7BDC6}"/>
              </a:ext>
            </a:extLst>
          </p:cNvPr>
          <p:cNvPicPr>
            <a:picLocks noChangeAspect="1"/>
          </p:cNvPicPr>
          <p:nvPr/>
        </p:nvPicPr>
        <p:blipFill>
          <a:blip r:embed="rId2"/>
          <a:stretch>
            <a:fillRect/>
          </a:stretch>
        </p:blipFill>
        <p:spPr>
          <a:xfrm>
            <a:off x="1189080" y="1724390"/>
            <a:ext cx="9688016" cy="4825962"/>
          </a:xfrm>
          <a:prstGeom prst="rect">
            <a:avLst/>
          </a:prstGeom>
        </p:spPr>
      </p:pic>
    </p:spTree>
    <p:extLst>
      <p:ext uri="{BB962C8B-B14F-4D97-AF65-F5344CB8AC3E}">
        <p14:creationId xmlns:p14="http://schemas.microsoft.com/office/powerpoint/2010/main" val="16750621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F76284-DDC6-0F12-093E-BE49222669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C5A51B-90F7-7118-9885-9C96D9E13C93}"/>
              </a:ext>
            </a:extLst>
          </p:cNvPr>
          <p:cNvSpPr>
            <a:spLocks noGrp="1"/>
          </p:cNvSpPr>
          <p:nvPr>
            <p:ph type="title"/>
          </p:nvPr>
        </p:nvSpPr>
        <p:spPr>
          <a:xfrm>
            <a:off x="687015" y="303456"/>
            <a:ext cx="10698120" cy="1145160"/>
          </a:xfrm>
        </p:spPr>
        <p:txBody>
          <a:bodyPr/>
          <a:lstStyle/>
          <a:p>
            <a:pPr algn="ctr"/>
            <a:r>
              <a:rPr lang="en-US" sz="3600" b="1" dirty="0">
                <a:latin typeface="Times New Roman" panose="02020603050405020304" pitchFamily="18" charset="0"/>
                <a:cs typeface="Times New Roman" panose="02020603050405020304" pitchFamily="18" charset="0"/>
              </a:rPr>
              <a:t>Results</a:t>
            </a:r>
            <a:endParaRPr lang="en-IN" sz="3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37109AF-A2E1-3278-09A9-F49B447D091D}"/>
              </a:ext>
            </a:extLst>
          </p:cNvPr>
          <p:cNvPicPr>
            <a:picLocks noChangeAspect="1"/>
          </p:cNvPicPr>
          <p:nvPr/>
        </p:nvPicPr>
        <p:blipFill>
          <a:blip r:embed="rId2"/>
          <a:stretch>
            <a:fillRect/>
          </a:stretch>
        </p:blipFill>
        <p:spPr>
          <a:xfrm>
            <a:off x="1032645" y="1701120"/>
            <a:ext cx="9821910" cy="4869160"/>
          </a:xfrm>
          <a:prstGeom prst="rect">
            <a:avLst/>
          </a:prstGeom>
        </p:spPr>
      </p:pic>
    </p:spTree>
    <p:extLst>
      <p:ext uri="{BB962C8B-B14F-4D97-AF65-F5344CB8AC3E}">
        <p14:creationId xmlns:p14="http://schemas.microsoft.com/office/powerpoint/2010/main" val="3529646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1D4CBB-C781-E5B4-AFE3-8D540A361C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5E4B7A-214B-12AF-F689-5539995CCDF5}"/>
              </a:ext>
            </a:extLst>
          </p:cNvPr>
          <p:cNvSpPr>
            <a:spLocks noGrp="1"/>
          </p:cNvSpPr>
          <p:nvPr>
            <p:ph type="title"/>
          </p:nvPr>
        </p:nvSpPr>
        <p:spPr>
          <a:xfrm>
            <a:off x="687015" y="303456"/>
            <a:ext cx="10698120" cy="1145160"/>
          </a:xfrm>
        </p:spPr>
        <p:txBody>
          <a:bodyPr/>
          <a:lstStyle/>
          <a:p>
            <a:pPr algn="ctr"/>
            <a:r>
              <a:rPr lang="en-US" sz="3600" b="1" dirty="0">
                <a:latin typeface="Times New Roman" panose="02020603050405020304" pitchFamily="18" charset="0"/>
                <a:cs typeface="Times New Roman" panose="02020603050405020304" pitchFamily="18" charset="0"/>
              </a:rPr>
              <a:t>Results</a:t>
            </a:r>
            <a:endParaRPr lang="en-IN" sz="3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C53BCD2-A97B-AAE9-98D8-C7D0A1D62EFC}"/>
              </a:ext>
            </a:extLst>
          </p:cNvPr>
          <p:cNvPicPr>
            <a:picLocks noChangeAspect="1"/>
          </p:cNvPicPr>
          <p:nvPr/>
        </p:nvPicPr>
        <p:blipFill>
          <a:blip r:embed="rId2"/>
          <a:stretch>
            <a:fillRect/>
          </a:stretch>
        </p:blipFill>
        <p:spPr>
          <a:xfrm>
            <a:off x="883568" y="1628800"/>
            <a:ext cx="10120064" cy="5060032"/>
          </a:xfrm>
          <a:prstGeom prst="rect">
            <a:avLst/>
          </a:prstGeom>
        </p:spPr>
      </p:pic>
    </p:spTree>
    <p:extLst>
      <p:ext uri="{BB962C8B-B14F-4D97-AF65-F5344CB8AC3E}">
        <p14:creationId xmlns:p14="http://schemas.microsoft.com/office/powerpoint/2010/main" val="722452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594360" y="274680"/>
            <a:ext cx="10696320" cy="1140840"/>
          </a:xfrm>
          <a:prstGeom prst="rect">
            <a:avLst/>
          </a:prstGeom>
          <a:noFill/>
          <a:ln>
            <a:noFill/>
          </a:ln>
        </p:spPr>
        <p:txBody>
          <a:bodyPr lIns="90000" tIns="45000" rIns="90000" bIns="45000" anchor="ctr"/>
          <a:lstStyle/>
          <a:p>
            <a:pPr algn="ctr">
              <a:lnSpc>
                <a:spcPct val="100000"/>
              </a:lnSpc>
            </a:pPr>
            <a:r>
              <a:rPr lang="en-IN" sz="4400" b="1" dirty="0">
                <a:solidFill>
                  <a:srgbClr val="000000"/>
                </a:solidFill>
                <a:latin typeface="Times New Roman" pitchFamily="18" charset="0"/>
                <a:cs typeface="Times New Roman" pitchFamily="18" charset="0"/>
              </a:rPr>
              <a:t>Contents</a:t>
            </a:r>
            <a:endParaRPr sz="1600" dirty="0">
              <a:solidFill>
                <a:srgbClr val="FF0000"/>
              </a:solidFill>
              <a:latin typeface="Times New Roman" pitchFamily="18" charset="0"/>
              <a:cs typeface="Times New Roman" pitchFamily="18" charset="0"/>
            </a:endParaRPr>
          </a:p>
        </p:txBody>
      </p:sp>
      <p:sp>
        <p:nvSpPr>
          <p:cNvPr id="117" name="CustomShape 2"/>
          <p:cNvSpPr/>
          <p:nvPr/>
        </p:nvSpPr>
        <p:spPr>
          <a:xfrm>
            <a:off x="648000" y="1595520"/>
            <a:ext cx="10696320" cy="5145848"/>
          </a:xfrm>
          <a:prstGeom prst="rect">
            <a:avLst/>
          </a:prstGeom>
          <a:noFill/>
          <a:ln>
            <a:noFill/>
          </a:ln>
        </p:spPr>
        <p:txBody>
          <a:bodyPr lIns="90000" tIns="45000" rIns="90000" bIns="45000"/>
          <a:lstStyle/>
          <a:p>
            <a:pPr>
              <a:lnSpc>
                <a:spcPct val="100000"/>
              </a:lnSpc>
              <a:buFont typeface="Arial"/>
              <a:buChar char="•"/>
            </a:pPr>
            <a:r>
              <a:rPr lang="en-IN" sz="2400" dirty="0">
                <a:solidFill>
                  <a:srgbClr val="000000"/>
                </a:solidFill>
                <a:latin typeface="Times New Roman" pitchFamily="18" charset="0"/>
                <a:cs typeface="Times New Roman" pitchFamily="18" charset="0"/>
              </a:rPr>
              <a:t>Problem Statement</a:t>
            </a:r>
            <a:endParaRPr lang="en-IN" sz="2400" dirty="0">
              <a:solidFill>
                <a:srgbClr val="FF0000"/>
              </a:solidFill>
              <a:latin typeface="Times New Roman" pitchFamily="18" charset="0"/>
              <a:cs typeface="Times New Roman" pitchFamily="18" charset="0"/>
            </a:endParaRPr>
          </a:p>
          <a:p>
            <a:pPr>
              <a:lnSpc>
                <a:spcPct val="100000"/>
              </a:lnSpc>
              <a:buFont typeface="Arial"/>
              <a:buChar char="•"/>
            </a:pPr>
            <a:r>
              <a:rPr lang="en-IN" sz="2400" dirty="0">
                <a:solidFill>
                  <a:srgbClr val="000000"/>
                </a:solidFill>
                <a:latin typeface="Times New Roman" pitchFamily="18" charset="0"/>
                <a:cs typeface="Times New Roman" pitchFamily="18" charset="0"/>
              </a:rPr>
              <a:t>Motivation</a:t>
            </a:r>
          </a:p>
          <a:p>
            <a:pPr>
              <a:lnSpc>
                <a:spcPct val="100000"/>
              </a:lnSpc>
              <a:buFont typeface="Arial"/>
              <a:buChar char="•"/>
            </a:pPr>
            <a:r>
              <a:rPr lang="en-IN" sz="2400" dirty="0">
                <a:solidFill>
                  <a:srgbClr val="000000"/>
                </a:solidFill>
                <a:latin typeface="Times New Roman" pitchFamily="18" charset="0"/>
                <a:cs typeface="Times New Roman" pitchFamily="18" charset="0"/>
              </a:rPr>
              <a:t>Objectives</a:t>
            </a:r>
          </a:p>
          <a:p>
            <a:pPr>
              <a:buFont typeface="Arial"/>
              <a:buChar char="•"/>
            </a:pPr>
            <a:r>
              <a:rPr lang="en-IN" sz="2400" dirty="0">
                <a:solidFill>
                  <a:srgbClr val="000000"/>
                </a:solidFill>
                <a:latin typeface="Times New Roman" pitchFamily="18" charset="0"/>
                <a:cs typeface="Times New Roman" pitchFamily="18" charset="0"/>
              </a:rPr>
              <a:t>Literature Survey</a:t>
            </a:r>
          </a:p>
          <a:p>
            <a:pPr>
              <a:lnSpc>
                <a:spcPct val="100000"/>
              </a:lnSpc>
              <a:buFont typeface="Arial"/>
              <a:buChar char="•"/>
            </a:pPr>
            <a:r>
              <a:rPr lang="en-IN" sz="2400" dirty="0">
                <a:solidFill>
                  <a:srgbClr val="000000"/>
                </a:solidFill>
                <a:latin typeface="Times New Roman" pitchFamily="18" charset="0"/>
                <a:cs typeface="Times New Roman" pitchFamily="18" charset="0"/>
              </a:rPr>
              <a:t>Software Requirements Specifications</a:t>
            </a:r>
          </a:p>
          <a:p>
            <a:pPr>
              <a:lnSpc>
                <a:spcPct val="100000"/>
              </a:lnSpc>
              <a:buFont typeface="Arial"/>
              <a:buChar char="•"/>
            </a:pPr>
            <a:r>
              <a:rPr lang="en-IN" sz="2400" dirty="0">
                <a:solidFill>
                  <a:srgbClr val="000000"/>
                </a:solidFill>
                <a:latin typeface="Times New Roman" pitchFamily="18" charset="0"/>
                <a:cs typeface="Times New Roman" pitchFamily="18" charset="0"/>
              </a:rPr>
              <a:t>Algorithms &amp; Datasets</a:t>
            </a:r>
          </a:p>
          <a:p>
            <a:pPr>
              <a:lnSpc>
                <a:spcPct val="100000"/>
              </a:lnSpc>
              <a:buFont typeface="Arial"/>
              <a:buChar char="•"/>
            </a:pPr>
            <a:r>
              <a:rPr lang="en-IN" sz="2400" dirty="0">
                <a:solidFill>
                  <a:srgbClr val="000000"/>
                </a:solidFill>
                <a:latin typeface="Times New Roman" pitchFamily="18" charset="0"/>
                <a:cs typeface="Times New Roman" pitchFamily="18" charset="0"/>
              </a:rPr>
              <a:t>System Architecture</a:t>
            </a:r>
          </a:p>
          <a:p>
            <a:pPr>
              <a:lnSpc>
                <a:spcPct val="100000"/>
              </a:lnSpc>
              <a:buFont typeface="Arial"/>
              <a:buChar char="•"/>
            </a:pPr>
            <a:r>
              <a:rPr lang="en-IN" sz="2400" dirty="0">
                <a:solidFill>
                  <a:srgbClr val="000000"/>
                </a:solidFill>
                <a:latin typeface="Times New Roman" pitchFamily="18" charset="0"/>
                <a:cs typeface="Times New Roman" pitchFamily="18" charset="0"/>
              </a:rPr>
              <a:t>Project Plan</a:t>
            </a:r>
            <a:endParaRPr lang="en-US" sz="2400" dirty="0">
              <a:latin typeface="Times New Roman" pitchFamily="18" charset="0"/>
              <a:cs typeface="Times New Roman" pitchFamily="18" charset="0"/>
            </a:endParaRPr>
          </a:p>
          <a:p>
            <a:pPr>
              <a:lnSpc>
                <a:spcPct val="100000"/>
              </a:lnSpc>
              <a:buFont typeface="Arial"/>
              <a:buChar char="•"/>
            </a:pPr>
            <a:r>
              <a:rPr lang="en-US" sz="2400" dirty="0">
                <a:latin typeface="Times New Roman" pitchFamily="18" charset="0"/>
                <a:cs typeface="Times New Roman" pitchFamily="18" charset="0"/>
              </a:rPr>
              <a:t>Results</a:t>
            </a:r>
          </a:p>
          <a:p>
            <a:pPr>
              <a:lnSpc>
                <a:spcPct val="100000"/>
              </a:lnSpc>
              <a:buFont typeface="Arial"/>
              <a:buChar char="•"/>
            </a:pPr>
            <a:r>
              <a:rPr lang="en-IN" sz="2400" dirty="0">
                <a:solidFill>
                  <a:srgbClr val="000000"/>
                </a:solidFill>
                <a:latin typeface="Times New Roman" pitchFamily="18" charset="0"/>
                <a:cs typeface="Times New Roman" pitchFamily="18" charset="0"/>
              </a:rPr>
              <a:t>Conclusion</a:t>
            </a:r>
          </a:p>
          <a:p>
            <a:pPr>
              <a:lnSpc>
                <a:spcPct val="100000"/>
              </a:lnSpc>
              <a:buFont typeface="Arial"/>
              <a:buChar char="•"/>
            </a:pPr>
            <a:r>
              <a:rPr lang="en-IN" sz="2400" dirty="0">
                <a:solidFill>
                  <a:srgbClr val="000000"/>
                </a:solidFill>
                <a:latin typeface="Times New Roman" pitchFamily="18" charset="0"/>
                <a:cs typeface="Times New Roman" pitchFamily="18" charset="0"/>
              </a:rPr>
              <a:t>Details of Publication</a:t>
            </a:r>
            <a:endParaRPr sz="2400" dirty="0">
              <a:latin typeface="Times New Roman" pitchFamily="18" charset="0"/>
              <a:cs typeface="Times New Roman" pitchFamily="18" charset="0"/>
            </a:endParaRPr>
          </a:p>
          <a:p>
            <a:pPr>
              <a:lnSpc>
                <a:spcPct val="100000"/>
              </a:lnSpc>
              <a:buFont typeface="Arial"/>
              <a:buChar char="•"/>
            </a:pPr>
            <a:r>
              <a:rPr lang="en-IN" sz="2400" dirty="0">
                <a:solidFill>
                  <a:srgbClr val="000000"/>
                </a:solidFill>
                <a:latin typeface="Times New Roman" pitchFamily="18" charset="0"/>
                <a:cs typeface="Times New Roman" pitchFamily="18" charset="0"/>
              </a:rPr>
              <a:t>References</a:t>
            </a:r>
            <a:endParaRPr sz="2400" dirty="0">
              <a:latin typeface="Times New Roman" pitchFamily="18" charset="0"/>
              <a:cs typeface="Times New Roman" pitchFamily="18" charset="0"/>
            </a:endParaRPr>
          </a:p>
          <a:p>
            <a:pPr>
              <a:lnSpc>
                <a:spcPct val="100000"/>
              </a:lnSpc>
            </a:pPr>
            <a:endParaRPr dirty="0"/>
          </a:p>
          <a:p>
            <a:pPr>
              <a:lnSpc>
                <a:spcPct val="100000"/>
              </a:lnSpc>
            </a:pPr>
            <a:endParaRPr dirty="0"/>
          </a:p>
        </p:txBody>
      </p:sp>
      <p:pic>
        <p:nvPicPr>
          <p:cNvPr id="1026" name="Picture 2" descr="Early Detection of Brain Tumors and ...">
            <a:extLst>
              <a:ext uri="{FF2B5EF4-FFF2-40B4-BE49-F238E27FC236}">
                <a16:creationId xmlns:a16="http://schemas.microsoft.com/office/drawing/2014/main" id="{4D3556B6-B1CE-B39D-31B4-8774D998B3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5768" y="2348880"/>
            <a:ext cx="3456384" cy="291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78D038-8D85-27EB-41F0-D21B8A35A5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D8A21F-64DB-0A11-02D3-D3748DA48036}"/>
              </a:ext>
            </a:extLst>
          </p:cNvPr>
          <p:cNvSpPr>
            <a:spLocks noGrp="1"/>
          </p:cNvSpPr>
          <p:nvPr>
            <p:ph type="title"/>
          </p:nvPr>
        </p:nvSpPr>
        <p:spPr>
          <a:xfrm>
            <a:off x="687015" y="303456"/>
            <a:ext cx="10698120" cy="1145160"/>
          </a:xfrm>
        </p:spPr>
        <p:txBody>
          <a:bodyPr/>
          <a:lstStyle/>
          <a:p>
            <a:pPr algn="ctr"/>
            <a:r>
              <a:rPr lang="en-US" sz="3600" b="1" dirty="0">
                <a:latin typeface="Times New Roman" panose="02020603050405020304" pitchFamily="18" charset="0"/>
                <a:cs typeface="Times New Roman" panose="02020603050405020304" pitchFamily="18" charset="0"/>
              </a:rPr>
              <a:t>Results</a:t>
            </a:r>
            <a:endParaRPr lang="en-IN" sz="3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A6D01EE-A630-6A09-8676-F9EC75E99616}"/>
              </a:ext>
            </a:extLst>
          </p:cNvPr>
          <p:cNvPicPr>
            <a:picLocks noChangeAspect="1"/>
          </p:cNvPicPr>
          <p:nvPr/>
        </p:nvPicPr>
        <p:blipFill>
          <a:blip r:embed="rId2"/>
          <a:stretch>
            <a:fillRect/>
          </a:stretch>
        </p:blipFill>
        <p:spPr>
          <a:xfrm>
            <a:off x="951448" y="1700808"/>
            <a:ext cx="9984303" cy="4978896"/>
          </a:xfrm>
          <a:prstGeom prst="rect">
            <a:avLst/>
          </a:prstGeom>
        </p:spPr>
      </p:pic>
    </p:spTree>
    <p:extLst>
      <p:ext uri="{BB962C8B-B14F-4D97-AF65-F5344CB8AC3E}">
        <p14:creationId xmlns:p14="http://schemas.microsoft.com/office/powerpoint/2010/main" val="37765190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96A706-9D0D-BF9B-7EB5-4BE1066BBD2C}"/>
            </a:ext>
          </a:extLst>
        </p:cNvPr>
        <p:cNvGrpSpPr/>
        <p:nvPr/>
      </p:nvGrpSpPr>
      <p:grpSpPr>
        <a:xfrm>
          <a:off x="0" y="0"/>
          <a:ext cx="0" cy="0"/>
          <a:chOff x="0" y="0"/>
          <a:chExt cx="0" cy="0"/>
        </a:xfrm>
      </p:grpSpPr>
      <p:sp>
        <p:nvSpPr>
          <p:cNvPr id="165" name="CustomShape 1">
            <a:extLst>
              <a:ext uri="{FF2B5EF4-FFF2-40B4-BE49-F238E27FC236}">
                <a16:creationId xmlns:a16="http://schemas.microsoft.com/office/drawing/2014/main" id="{6FA48162-9F87-B71A-6CB4-2C2BECF6EF3A}"/>
              </a:ext>
            </a:extLst>
          </p:cNvPr>
          <p:cNvSpPr/>
          <p:nvPr/>
        </p:nvSpPr>
        <p:spPr>
          <a:xfrm>
            <a:off x="594360" y="274680"/>
            <a:ext cx="10696320" cy="1140840"/>
          </a:xfrm>
          <a:prstGeom prst="rect">
            <a:avLst/>
          </a:prstGeom>
          <a:noFill/>
          <a:ln>
            <a:noFill/>
          </a:ln>
        </p:spPr>
        <p:txBody>
          <a:bodyPr lIns="90000" tIns="45000" rIns="90000" bIns="45000" anchor="ctr"/>
          <a:lstStyle/>
          <a:p>
            <a:pPr algn="ctr"/>
            <a:r>
              <a:rPr lang="en-IN" sz="4400" b="1" dirty="0">
                <a:solidFill>
                  <a:srgbClr val="000000"/>
                </a:solidFill>
                <a:latin typeface="Times New Roman" panose="02020603050405020304" pitchFamily="18" charset="0"/>
                <a:cs typeface="Times New Roman" panose="02020603050405020304" pitchFamily="18" charset="0"/>
              </a:rPr>
              <a:t>Conclusion</a:t>
            </a:r>
            <a:r>
              <a:rPr lang="en-IN" sz="4400" b="1" dirty="0">
                <a:solidFill>
                  <a:srgbClr val="000000"/>
                </a:solidFill>
                <a:latin typeface="Calibri"/>
              </a:rPr>
              <a:t> </a:t>
            </a:r>
            <a:endParaRPr lang="en-US" dirty="0"/>
          </a:p>
          <a:p>
            <a:pPr algn="ctr">
              <a:lnSpc>
                <a:spcPct val="100000"/>
              </a:lnSpc>
            </a:pPr>
            <a:endParaRPr dirty="0"/>
          </a:p>
        </p:txBody>
      </p:sp>
      <p:sp>
        <p:nvSpPr>
          <p:cNvPr id="166" name="CustomShape 2">
            <a:extLst>
              <a:ext uri="{FF2B5EF4-FFF2-40B4-BE49-F238E27FC236}">
                <a16:creationId xmlns:a16="http://schemas.microsoft.com/office/drawing/2014/main" id="{75BA7B9B-C5E9-2BD6-5CC1-1A533A987B95}"/>
              </a:ext>
            </a:extLst>
          </p:cNvPr>
          <p:cNvSpPr/>
          <p:nvPr/>
        </p:nvSpPr>
        <p:spPr>
          <a:xfrm>
            <a:off x="594360" y="1600200"/>
            <a:ext cx="10696320" cy="4523760"/>
          </a:xfrm>
          <a:prstGeom prst="rect">
            <a:avLst/>
          </a:prstGeom>
          <a:noFill/>
          <a:ln>
            <a:noFill/>
          </a:ln>
        </p:spPr>
      </p:sp>
      <p:sp>
        <p:nvSpPr>
          <p:cNvPr id="168" name="CustomShape 4">
            <a:extLst>
              <a:ext uri="{FF2B5EF4-FFF2-40B4-BE49-F238E27FC236}">
                <a16:creationId xmlns:a16="http://schemas.microsoft.com/office/drawing/2014/main" id="{73D48614-7D18-C29E-4639-44F428C23D5E}"/>
              </a:ext>
            </a:extLst>
          </p:cNvPr>
          <p:cNvSpPr/>
          <p:nvPr/>
        </p:nvSpPr>
        <p:spPr>
          <a:xfrm>
            <a:off x="10744200" y="6172200"/>
            <a:ext cx="759960" cy="683640"/>
          </a:xfrm>
          <a:prstGeom prst="rect">
            <a:avLst/>
          </a:prstGeom>
          <a:noFill/>
          <a:ln>
            <a:noFill/>
          </a:ln>
        </p:spPr>
        <p:txBody>
          <a:bodyPr lIns="90000" tIns="45000" rIns="90000" bIns="45000" anchor="ctr"/>
          <a:lstStyle/>
          <a:p>
            <a:pPr>
              <a:lnSpc>
                <a:spcPct val="100000"/>
              </a:lnSpc>
            </a:pPr>
            <a:endParaRPr dirty="0"/>
          </a:p>
        </p:txBody>
      </p:sp>
      <p:sp>
        <p:nvSpPr>
          <p:cNvPr id="6" name="Rectangle 5">
            <a:extLst>
              <a:ext uri="{FF2B5EF4-FFF2-40B4-BE49-F238E27FC236}">
                <a16:creationId xmlns:a16="http://schemas.microsoft.com/office/drawing/2014/main" id="{A52C39E5-F828-33E2-E85A-A08E17869CB9}"/>
              </a:ext>
            </a:extLst>
          </p:cNvPr>
          <p:cNvSpPr/>
          <p:nvPr/>
        </p:nvSpPr>
        <p:spPr>
          <a:xfrm>
            <a:off x="711368" y="1841480"/>
            <a:ext cx="10583544" cy="4206280"/>
          </a:xfrm>
          <a:prstGeom prst="rect">
            <a:avLst/>
          </a:prstGeom>
        </p:spPr>
        <p:txBody>
          <a:bodyPr wrap="square">
            <a:spAutoFit/>
          </a:bodyPr>
          <a:lstStyle/>
          <a:p>
            <a:pPr marL="355600" marR="5080" indent="-342900" algn="just">
              <a:lnSpc>
                <a:spcPct val="100000"/>
              </a:lnSpc>
              <a:spcBef>
                <a:spcPts val="105"/>
              </a:spcBef>
              <a:buFont typeface="Arial" panose="020B0604020202020204" pitchFamily="34" charset="0"/>
              <a:buChar char="•"/>
              <a:tabLst>
                <a:tab pos="354965" algn="l"/>
                <a:tab pos="355600" algn="l"/>
                <a:tab pos="2332355" algn="l"/>
                <a:tab pos="2908300" algn="l"/>
                <a:tab pos="4004310" algn="l"/>
                <a:tab pos="4806315" algn="l"/>
                <a:tab pos="6263005" algn="l"/>
                <a:tab pos="7158355" algn="l"/>
              </a:tabLst>
            </a:pPr>
            <a:r>
              <a:rPr lang="en-US" sz="2400" dirty="0">
                <a:latin typeface="Times New Roman" panose="02020603050405020304" pitchFamily="18" charset="0"/>
                <a:cs typeface="Times New Roman" panose="02020603050405020304" pitchFamily="18" charset="0"/>
              </a:rPr>
              <a:t>In conclusion, Review I marks a significant milestone in our Quantum Transfer Learning project for patient health analytics. </a:t>
            </a:r>
          </a:p>
          <a:p>
            <a:pPr marL="355600" marR="5080" indent="-342900" algn="just">
              <a:lnSpc>
                <a:spcPct val="100000"/>
              </a:lnSpc>
              <a:spcBef>
                <a:spcPts val="105"/>
              </a:spcBef>
              <a:buFont typeface="Arial" panose="020B0604020202020204" pitchFamily="34" charset="0"/>
              <a:buChar char="•"/>
              <a:tabLst>
                <a:tab pos="354965" algn="l"/>
                <a:tab pos="355600" algn="l"/>
                <a:tab pos="2332355" algn="l"/>
                <a:tab pos="2908300" algn="l"/>
                <a:tab pos="4004310" algn="l"/>
                <a:tab pos="4806315" algn="l"/>
                <a:tab pos="6263005" algn="l"/>
                <a:tab pos="7158355" algn="l"/>
              </a:tabLst>
            </a:pPr>
            <a:endParaRPr lang="en-US" sz="2400" dirty="0">
              <a:latin typeface="Times New Roman" panose="02020603050405020304" pitchFamily="18" charset="0"/>
              <a:cs typeface="Times New Roman" panose="02020603050405020304" pitchFamily="18" charset="0"/>
            </a:endParaRPr>
          </a:p>
          <a:p>
            <a:pPr marL="355600" marR="5080" indent="-342900" algn="just">
              <a:lnSpc>
                <a:spcPct val="100000"/>
              </a:lnSpc>
              <a:spcBef>
                <a:spcPts val="105"/>
              </a:spcBef>
              <a:buFont typeface="Arial" panose="020B0604020202020204" pitchFamily="34" charset="0"/>
              <a:buChar char="•"/>
              <a:tabLst>
                <a:tab pos="354965" algn="l"/>
                <a:tab pos="355600" algn="l"/>
                <a:tab pos="2332355" algn="l"/>
                <a:tab pos="2908300" algn="l"/>
                <a:tab pos="4004310" algn="l"/>
                <a:tab pos="4806315" algn="l"/>
                <a:tab pos="6263005" algn="l"/>
                <a:tab pos="7158355" algn="l"/>
              </a:tabLst>
            </a:pPr>
            <a:r>
              <a:rPr lang="en-US" sz="2400" dirty="0">
                <a:latin typeface="Times New Roman" panose="02020603050405020304" pitchFamily="18" charset="0"/>
                <a:cs typeface="Times New Roman" panose="02020603050405020304" pitchFamily="18" charset="0"/>
              </a:rPr>
              <a:t>The current phase demonstrated the integration of quantum techniques, achieving a </a:t>
            </a:r>
            <a:r>
              <a:rPr lang="en-US" sz="2400" b="1" dirty="0">
                <a:latin typeface="Times New Roman" panose="02020603050405020304" pitchFamily="18" charset="0"/>
                <a:cs typeface="Times New Roman" panose="02020603050405020304" pitchFamily="18" charset="0"/>
              </a:rPr>
              <a:t>best validation accuracy of 40.08%</a:t>
            </a:r>
            <a:r>
              <a:rPr lang="en-US" sz="2400" dirty="0">
                <a:latin typeface="Times New Roman" panose="02020603050405020304" pitchFamily="18" charset="0"/>
                <a:cs typeface="Times New Roman" panose="02020603050405020304" pitchFamily="18" charset="0"/>
              </a:rPr>
              <a:t>. However, classical models like </a:t>
            </a:r>
            <a:r>
              <a:rPr lang="en-US" sz="2400" b="1" dirty="0">
                <a:latin typeface="Times New Roman" panose="02020603050405020304" pitchFamily="18" charset="0"/>
                <a:cs typeface="Times New Roman" panose="02020603050405020304" pitchFamily="18" charset="0"/>
              </a:rPr>
              <a:t>Inception (96.19%)</a:t>
            </a:r>
            <a:r>
              <a:rPr lang="en-US" sz="2400" dirty="0">
                <a:latin typeface="Times New Roman" panose="02020603050405020304" pitchFamily="18" charset="0"/>
                <a:cs typeface="Times New Roman" panose="02020603050405020304" pitchFamily="18" charset="0"/>
              </a:rPr>
              <a:t> and </a:t>
            </a:r>
            <a:r>
              <a:rPr lang="en-US" sz="2400" b="1" dirty="0" err="1">
                <a:latin typeface="Times New Roman" panose="02020603050405020304" pitchFamily="18" charset="0"/>
                <a:cs typeface="Times New Roman" panose="02020603050405020304" pitchFamily="18" charset="0"/>
              </a:rPr>
              <a:t>MobileNet</a:t>
            </a:r>
            <a:r>
              <a:rPr lang="en-US" sz="2400" b="1" dirty="0">
                <a:latin typeface="Times New Roman" panose="02020603050405020304" pitchFamily="18" charset="0"/>
                <a:cs typeface="Times New Roman" panose="02020603050405020304" pitchFamily="18" charset="0"/>
              </a:rPr>
              <a:t> (96.99%)</a:t>
            </a:r>
            <a:r>
              <a:rPr lang="en-US" sz="2400" dirty="0">
                <a:latin typeface="Times New Roman" panose="02020603050405020304" pitchFamily="18" charset="0"/>
                <a:cs typeface="Times New Roman" panose="02020603050405020304" pitchFamily="18" charset="0"/>
              </a:rPr>
              <a:t> outperformed the quantum-based approach, highlighting the need for further optimization in quantum circuits.</a:t>
            </a:r>
          </a:p>
          <a:p>
            <a:pPr marL="12700" marR="5080" algn="just">
              <a:lnSpc>
                <a:spcPct val="100000"/>
              </a:lnSpc>
              <a:spcBef>
                <a:spcPts val="105"/>
              </a:spcBef>
              <a:tabLst>
                <a:tab pos="354965" algn="l"/>
                <a:tab pos="355600" algn="l"/>
                <a:tab pos="2332355" algn="l"/>
                <a:tab pos="2908300" algn="l"/>
                <a:tab pos="4004310" algn="l"/>
                <a:tab pos="4806315" algn="l"/>
                <a:tab pos="6263005" algn="l"/>
                <a:tab pos="7158355" algn="l"/>
              </a:tabLst>
            </a:pPr>
            <a:endParaRPr lang="en-US" sz="2400" dirty="0">
              <a:latin typeface="Times New Roman" panose="02020603050405020304" pitchFamily="18" charset="0"/>
              <a:cs typeface="Times New Roman" panose="02020603050405020304" pitchFamily="18" charset="0"/>
            </a:endParaRPr>
          </a:p>
          <a:p>
            <a:pPr marL="355600" marR="5080" indent="-342900" algn="just">
              <a:lnSpc>
                <a:spcPct val="100000"/>
              </a:lnSpc>
              <a:spcBef>
                <a:spcPts val="105"/>
              </a:spcBef>
              <a:buFont typeface="Arial" panose="020B0604020202020204" pitchFamily="34" charset="0"/>
              <a:buChar char="•"/>
              <a:tabLst>
                <a:tab pos="354965" algn="l"/>
                <a:tab pos="355600" algn="l"/>
                <a:tab pos="2332355" algn="l"/>
                <a:tab pos="2908300" algn="l"/>
                <a:tab pos="4004310" algn="l"/>
                <a:tab pos="4806315" algn="l"/>
                <a:tab pos="6263005" algn="l"/>
                <a:tab pos="7158355" algn="l"/>
              </a:tabLst>
            </a:pPr>
            <a:r>
              <a:rPr lang="en-US" sz="2400" dirty="0">
                <a:latin typeface="Times New Roman" panose="02020603050405020304" pitchFamily="18" charset="0"/>
                <a:cs typeface="Times New Roman" panose="02020603050405020304" pitchFamily="18" charset="0"/>
              </a:rPr>
              <a:t>Further experimentation with hybrid quantum-classical models and enhanced quantum encoding is needed to improve performance and match classical benchmarks.</a:t>
            </a:r>
          </a:p>
        </p:txBody>
      </p:sp>
    </p:spTree>
    <p:extLst>
      <p:ext uri="{BB962C8B-B14F-4D97-AF65-F5344CB8AC3E}">
        <p14:creationId xmlns:p14="http://schemas.microsoft.com/office/powerpoint/2010/main" val="349070869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8AEBD7-73A0-9B52-A01A-6CBAF48E574E}"/>
            </a:ext>
          </a:extLst>
        </p:cNvPr>
        <p:cNvGrpSpPr/>
        <p:nvPr/>
      </p:nvGrpSpPr>
      <p:grpSpPr>
        <a:xfrm>
          <a:off x="0" y="0"/>
          <a:ext cx="0" cy="0"/>
          <a:chOff x="0" y="0"/>
          <a:chExt cx="0" cy="0"/>
        </a:xfrm>
      </p:grpSpPr>
      <p:sp>
        <p:nvSpPr>
          <p:cNvPr id="169" name="CustomShape 1">
            <a:extLst>
              <a:ext uri="{FF2B5EF4-FFF2-40B4-BE49-F238E27FC236}">
                <a16:creationId xmlns:a16="http://schemas.microsoft.com/office/drawing/2014/main" id="{08FF2EF4-1E2E-0553-ED46-630C13502A8C}"/>
              </a:ext>
            </a:extLst>
          </p:cNvPr>
          <p:cNvSpPr/>
          <p:nvPr/>
        </p:nvSpPr>
        <p:spPr>
          <a:xfrm>
            <a:off x="594360" y="274680"/>
            <a:ext cx="10696320" cy="1140840"/>
          </a:xfrm>
          <a:prstGeom prst="rect">
            <a:avLst/>
          </a:prstGeom>
          <a:noFill/>
          <a:ln>
            <a:noFill/>
          </a:ln>
        </p:spPr>
        <p:txBody>
          <a:bodyPr lIns="90000" tIns="45000" rIns="90000" bIns="45000" anchor="ctr"/>
          <a:lstStyle/>
          <a:p>
            <a:pPr algn="ctr"/>
            <a:r>
              <a:rPr lang="en-IN" sz="4400" b="1" dirty="0">
                <a:solidFill>
                  <a:srgbClr val="000000"/>
                </a:solidFill>
                <a:latin typeface="Times New Roman" panose="02020603050405020304" pitchFamily="18" charset="0"/>
                <a:cs typeface="Times New Roman" panose="02020603050405020304" pitchFamily="18" charset="0"/>
              </a:rPr>
              <a:t>Publication Details </a:t>
            </a:r>
            <a:endParaRPr lang="en-US" dirty="0">
              <a:latin typeface="Times New Roman" panose="02020603050405020304" pitchFamily="18" charset="0"/>
              <a:cs typeface="Times New Roman" panose="02020603050405020304" pitchFamily="18" charset="0"/>
            </a:endParaRPr>
          </a:p>
          <a:p>
            <a:pPr algn="ctr">
              <a:lnSpc>
                <a:spcPct val="100000"/>
              </a:lnSpc>
            </a:pPr>
            <a:endParaRPr dirty="0">
              <a:latin typeface="Times New Roman" panose="02020603050405020304" pitchFamily="18" charset="0"/>
              <a:cs typeface="Times New Roman" panose="02020603050405020304" pitchFamily="18" charset="0"/>
            </a:endParaRPr>
          </a:p>
        </p:txBody>
      </p:sp>
      <p:sp>
        <p:nvSpPr>
          <p:cNvPr id="170" name="CustomShape 2">
            <a:extLst>
              <a:ext uri="{FF2B5EF4-FFF2-40B4-BE49-F238E27FC236}">
                <a16:creationId xmlns:a16="http://schemas.microsoft.com/office/drawing/2014/main" id="{91CA5CB8-5386-5578-3DB7-15FF8CB58F58}"/>
              </a:ext>
            </a:extLst>
          </p:cNvPr>
          <p:cNvSpPr/>
          <p:nvPr/>
        </p:nvSpPr>
        <p:spPr>
          <a:xfrm>
            <a:off x="594360" y="1600200"/>
            <a:ext cx="10696320" cy="4523760"/>
          </a:xfrm>
          <a:prstGeom prst="rect">
            <a:avLst/>
          </a:prstGeom>
          <a:noFill/>
          <a:ln>
            <a:noFill/>
          </a:ln>
        </p:spPr>
        <p:txBody>
          <a:bodyPr lIns="90000" tIns="45000" rIns="90000" bIns="45000"/>
          <a:lstStyle/>
          <a:p>
            <a:pPr marL="355600" marR="63500" indent="-342900">
              <a:lnSpc>
                <a:spcPct val="100000"/>
              </a:lnSpc>
              <a:spcBef>
                <a:spcPts val="105"/>
              </a:spcBef>
              <a:buChar char="•"/>
              <a:tabLst>
                <a:tab pos="354965" algn="l"/>
                <a:tab pos="355600" algn="l"/>
              </a:tabLst>
            </a:pPr>
            <a:endParaRPr lang="en-US" dirty="0">
              <a:latin typeface="Times New Roman" pitchFamily="18" charset="0"/>
              <a:cs typeface="Times New Roman" pitchFamily="18" charset="0"/>
            </a:endParaRPr>
          </a:p>
          <a:p>
            <a:pPr marL="355600" marR="5080" indent="-342900">
              <a:lnSpc>
                <a:spcPct val="100000"/>
              </a:lnSpc>
              <a:spcBef>
                <a:spcPts val="105"/>
              </a:spcBef>
              <a:tabLst>
                <a:tab pos="354965" algn="l"/>
                <a:tab pos="355600" algn="l"/>
                <a:tab pos="2332355" algn="l"/>
                <a:tab pos="2908300" algn="l"/>
                <a:tab pos="4004310" algn="l"/>
                <a:tab pos="4806315" algn="l"/>
                <a:tab pos="6263005" algn="l"/>
                <a:tab pos="7158355" algn="l"/>
              </a:tabLst>
            </a:pPr>
            <a:endParaRPr lang="en-US" dirty="0">
              <a:cs typeface="Arial"/>
            </a:endParaRPr>
          </a:p>
        </p:txBody>
      </p:sp>
      <p:sp>
        <p:nvSpPr>
          <p:cNvPr id="172" name="CustomShape 4">
            <a:extLst>
              <a:ext uri="{FF2B5EF4-FFF2-40B4-BE49-F238E27FC236}">
                <a16:creationId xmlns:a16="http://schemas.microsoft.com/office/drawing/2014/main" id="{28950FBB-44CF-D469-B41A-BC315A54A154}"/>
              </a:ext>
            </a:extLst>
          </p:cNvPr>
          <p:cNvSpPr/>
          <p:nvPr/>
        </p:nvSpPr>
        <p:spPr>
          <a:xfrm>
            <a:off x="10744200" y="6172200"/>
            <a:ext cx="759960" cy="683640"/>
          </a:xfrm>
          <a:prstGeom prst="rect">
            <a:avLst/>
          </a:prstGeom>
          <a:noFill/>
          <a:ln>
            <a:noFill/>
          </a:ln>
        </p:spPr>
        <p:txBody>
          <a:bodyPr lIns="90000" tIns="45000" rIns="90000" bIns="45000" anchor="ctr"/>
          <a:lstStyle/>
          <a:p>
            <a:pPr>
              <a:lnSpc>
                <a:spcPct val="100000"/>
              </a:lnSpc>
            </a:pPr>
            <a:endParaRPr dirty="0"/>
          </a:p>
        </p:txBody>
      </p:sp>
      <p:sp>
        <p:nvSpPr>
          <p:cNvPr id="2" name="TextBox 1">
            <a:extLst>
              <a:ext uri="{FF2B5EF4-FFF2-40B4-BE49-F238E27FC236}">
                <a16:creationId xmlns:a16="http://schemas.microsoft.com/office/drawing/2014/main" id="{9AA0BFC6-1EE4-15AE-AF40-82C0871D8042}"/>
              </a:ext>
            </a:extLst>
          </p:cNvPr>
          <p:cNvSpPr txBox="1"/>
          <p:nvPr/>
        </p:nvSpPr>
        <p:spPr>
          <a:xfrm>
            <a:off x="1911152" y="2204864"/>
            <a:ext cx="7920880" cy="369332"/>
          </a:xfrm>
          <a:prstGeom prst="rect">
            <a:avLst/>
          </a:prstGeom>
        </p:spPr>
        <p:txBody>
          <a:bodyPr wrap="square" rtlCol="0">
            <a:spAutoFit/>
          </a:bodyPr>
          <a:lstStyle/>
          <a:p>
            <a:endParaRPr lang="en-IN" dirty="0"/>
          </a:p>
        </p:txBody>
      </p:sp>
      <p:sp>
        <p:nvSpPr>
          <p:cNvPr id="3" name="TextBox 2">
            <a:extLst>
              <a:ext uri="{FF2B5EF4-FFF2-40B4-BE49-F238E27FC236}">
                <a16:creationId xmlns:a16="http://schemas.microsoft.com/office/drawing/2014/main" id="{168683BE-3E5E-8238-5F26-7391456CD0EB}"/>
              </a:ext>
            </a:extLst>
          </p:cNvPr>
          <p:cNvSpPr txBox="1"/>
          <p:nvPr/>
        </p:nvSpPr>
        <p:spPr>
          <a:xfrm>
            <a:off x="1839144" y="1830491"/>
            <a:ext cx="8712968" cy="2585323"/>
          </a:xfrm>
          <a:prstGeom prst="rect">
            <a:avLst/>
          </a:prstGeom>
          <a:noFill/>
        </p:spPr>
        <p:txBody>
          <a:bodyPr wrap="square" rtlCol="0">
            <a:spAutoFit/>
          </a:bodyPr>
          <a:lstStyle/>
          <a:p>
            <a:pPr algn="just"/>
            <a:r>
              <a:rPr lang="en-IN" b="1" dirty="0">
                <a:latin typeface="Times New Roman" panose="02020603050405020304" pitchFamily="18" charset="0"/>
                <a:cs typeface="Times New Roman" panose="02020603050405020304" pitchFamily="18" charset="0"/>
              </a:rPr>
              <a:t>Publication Details – CICBA 2025</a:t>
            </a:r>
          </a:p>
          <a:p>
            <a:pPr marL="742950" lvl="1"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Conference Dates: 04 – 06 July, 2025</a:t>
            </a:r>
          </a:p>
          <a:p>
            <a:pPr marL="742950" lvl="1"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Venue: Jadavpur University, Kolkata, India (Hybrid Mode)</a:t>
            </a:r>
          </a:p>
          <a:p>
            <a:pPr marL="742950" lvl="1"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 Organized by: Department of Information Technology, Jadavpur University</a:t>
            </a:r>
          </a:p>
          <a:p>
            <a:pPr marL="742950" lvl="1"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Website: </a:t>
            </a:r>
            <a:r>
              <a:rPr lang="en-IN" dirty="0">
                <a:latin typeface="Times New Roman" panose="02020603050405020304" pitchFamily="18" charset="0"/>
                <a:cs typeface="Times New Roman" panose="02020603050405020304" pitchFamily="18" charset="0"/>
                <a:hlinkClick r:id="rId2"/>
              </a:rPr>
              <a:t>https://www.cicba.in/</a:t>
            </a:r>
            <a:endParaRPr lang="en-IN"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Proceedings Publication Partner: Springer Nature (CCIC Series)</a:t>
            </a:r>
          </a:p>
          <a:p>
            <a:pPr marL="742950" lvl="1"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Conference Series: 7th International Conference on Computational Intelligence in Communications and Business Analytics (CICBA)Publication Details – CICBA 2025</a:t>
            </a:r>
          </a:p>
        </p:txBody>
      </p:sp>
    </p:spTree>
    <p:extLst>
      <p:ext uri="{BB962C8B-B14F-4D97-AF65-F5344CB8AC3E}">
        <p14:creationId xmlns:p14="http://schemas.microsoft.com/office/powerpoint/2010/main" val="118780268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594360" y="274680"/>
            <a:ext cx="10696320" cy="1140840"/>
          </a:xfrm>
          <a:prstGeom prst="rect">
            <a:avLst/>
          </a:prstGeom>
          <a:noFill/>
          <a:ln>
            <a:noFill/>
          </a:ln>
        </p:spPr>
        <p:txBody>
          <a:bodyPr lIns="90000" tIns="45000" rIns="90000" bIns="45000" anchor="ctr"/>
          <a:lstStyle/>
          <a:p>
            <a:pPr algn="ctr"/>
            <a:r>
              <a:rPr lang="en-IN" sz="4400" b="1" dirty="0">
                <a:solidFill>
                  <a:srgbClr val="000000"/>
                </a:solidFill>
                <a:latin typeface="Times New Roman" panose="02020603050405020304" pitchFamily="18" charset="0"/>
                <a:cs typeface="Times New Roman" panose="02020603050405020304" pitchFamily="18" charset="0"/>
              </a:rPr>
              <a:t>References </a:t>
            </a:r>
            <a:endParaRPr lang="en-US" dirty="0">
              <a:latin typeface="Times New Roman" panose="02020603050405020304" pitchFamily="18" charset="0"/>
              <a:cs typeface="Times New Roman" panose="02020603050405020304" pitchFamily="18" charset="0"/>
            </a:endParaRPr>
          </a:p>
          <a:p>
            <a:pPr algn="ctr">
              <a:lnSpc>
                <a:spcPct val="100000"/>
              </a:lnSpc>
            </a:pPr>
            <a:endParaRPr dirty="0">
              <a:latin typeface="Times New Roman" panose="02020603050405020304" pitchFamily="18" charset="0"/>
              <a:cs typeface="Times New Roman" panose="02020603050405020304" pitchFamily="18" charset="0"/>
            </a:endParaRPr>
          </a:p>
        </p:txBody>
      </p:sp>
      <p:sp>
        <p:nvSpPr>
          <p:cNvPr id="170" name="CustomShape 2"/>
          <p:cNvSpPr/>
          <p:nvPr/>
        </p:nvSpPr>
        <p:spPr>
          <a:xfrm>
            <a:off x="594360" y="1600200"/>
            <a:ext cx="10696320" cy="4523760"/>
          </a:xfrm>
          <a:prstGeom prst="rect">
            <a:avLst/>
          </a:prstGeom>
          <a:noFill/>
          <a:ln>
            <a:noFill/>
          </a:ln>
        </p:spPr>
        <p:txBody>
          <a:bodyPr lIns="90000" tIns="45000" rIns="90000" bIns="45000"/>
          <a:lstStyle/>
          <a:p>
            <a:pPr marL="355600" marR="63500" indent="-342900">
              <a:lnSpc>
                <a:spcPct val="100000"/>
              </a:lnSpc>
              <a:spcBef>
                <a:spcPts val="105"/>
              </a:spcBef>
              <a:buChar char="•"/>
              <a:tabLst>
                <a:tab pos="354965" algn="l"/>
                <a:tab pos="355600" algn="l"/>
              </a:tabLst>
            </a:pPr>
            <a:endParaRPr lang="en-US" dirty="0">
              <a:latin typeface="Times New Roman" pitchFamily="18" charset="0"/>
              <a:cs typeface="Times New Roman" pitchFamily="18" charset="0"/>
            </a:endParaRPr>
          </a:p>
          <a:p>
            <a:pPr marL="355600" marR="5080" indent="-342900">
              <a:lnSpc>
                <a:spcPct val="100000"/>
              </a:lnSpc>
              <a:spcBef>
                <a:spcPts val="105"/>
              </a:spcBef>
              <a:tabLst>
                <a:tab pos="354965" algn="l"/>
                <a:tab pos="355600" algn="l"/>
                <a:tab pos="2332355" algn="l"/>
                <a:tab pos="2908300" algn="l"/>
                <a:tab pos="4004310" algn="l"/>
                <a:tab pos="4806315" algn="l"/>
                <a:tab pos="6263005" algn="l"/>
                <a:tab pos="7158355" algn="l"/>
              </a:tabLst>
            </a:pPr>
            <a:endParaRPr lang="en-US" dirty="0">
              <a:cs typeface="Arial"/>
            </a:endParaRPr>
          </a:p>
        </p:txBody>
      </p:sp>
      <p:sp>
        <p:nvSpPr>
          <p:cNvPr id="172" name="CustomShape 4"/>
          <p:cNvSpPr/>
          <p:nvPr/>
        </p:nvSpPr>
        <p:spPr>
          <a:xfrm>
            <a:off x="10744200" y="6172200"/>
            <a:ext cx="759960" cy="683640"/>
          </a:xfrm>
          <a:prstGeom prst="rect">
            <a:avLst/>
          </a:prstGeom>
          <a:noFill/>
          <a:ln>
            <a:noFill/>
          </a:ln>
        </p:spPr>
        <p:txBody>
          <a:bodyPr lIns="90000" tIns="45000" rIns="90000" bIns="45000" anchor="ctr"/>
          <a:lstStyle/>
          <a:p>
            <a:pPr>
              <a:lnSpc>
                <a:spcPct val="100000"/>
              </a:lnSpc>
            </a:pPr>
            <a:endParaRPr dirty="0"/>
          </a:p>
        </p:txBody>
      </p:sp>
      <p:sp>
        <p:nvSpPr>
          <p:cNvPr id="5" name="TextBox 4">
            <a:extLst>
              <a:ext uri="{FF2B5EF4-FFF2-40B4-BE49-F238E27FC236}">
                <a16:creationId xmlns:a16="http://schemas.microsoft.com/office/drawing/2014/main" id="{CD236250-D064-4491-3CD7-E091863774AA}"/>
              </a:ext>
            </a:extLst>
          </p:cNvPr>
          <p:cNvSpPr txBox="1"/>
          <p:nvPr/>
        </p:nvSpPr>
        <p:spPr>
          <a:xfrm>
            <a:off x="975048" y="1772816"/>
            <a:ext cx="10315632" cy="5083024"/>
          </a:xfrm>
          <a:prstGeom prst="rect">
            <a:avLst/>
          </a:prstGeom>
          <a:noFill/>
        </p:spPr>
        <p:txBody>
          <a:bodyPr wrap="square">
            <a:spAutoFit/>
          </a:bodyPr>
          <a:lstStyle/>
          <a:p>
            <a:pPr marL="342900" indent="-342900" algn="just">
              <a:buAutoNum type="arabicPeriod"/>
            </a:pPr>
            <a:r>
              <a:rPr lang="en-IN" sz="1600" dirty="0">
                <a:latin typeface="Times New Roman" panose="02020603050405020304" pitchFamily="18" charset="0"/>
                <a:cs typeface="Times New Roman" panose="02020603050405020304" pitchFamily="18" charset="0"/>
              </a:rPr>
              <a:t>Irmak, E. (2021). Multi-classification of brain </a:t>
            </a:r>
            <a:r>
              <a:rPr lang="en-IN" sz="1600" dirty="0" err="1">
                <a:latin typeface="Times New Roman" panose="02020603050405020304" pitchFamily="18" charset="0"/>
                <a:cs typeface="Times New Roman" panose="02020603050405020304" pitchFamily="18" charset="0"/>
              </a:rPr>
              <a:t>tumor</a:t>
            </a:r>
            <a:r>
              <a:rPr lang="en-IN" sz="1600" dirty="0">
                <a:latin typeface="Times New Roman" panose="02020603050405020304" pitchFamily="18" charset="0"/>
                <a:cs typeface="Times New Roman" panose="02020603050405020304" pitchFamily="18" charset="0"/>
              </a:rPr>
              <a:t> MRI images using deep convolutional neural network with fully optimized framework. Iranian Journal of Science and Technology, Transactions of Electrical Engineering, 45(3), 1015-1036.</a:t>
            </a:r>
          </a:p>
          <a:p>
            <a:pPr marL="342900" indent="-342900" algn="just">
              <a:buAutoNum type="arabicPeriod"/>
            </a:pPr>
            <a:r>
              <a:rPr lang="en-IN" sz="1600" dirty="0" err="1">
                <a:latin typeface="Times New Roman" panose="02020603050405020304" pitchFamily="18" charset="0"/>
                <a:cs typeface="Times New Roman" panose="02020603050405020304" pitchFamily="18" charset="0"/>
              </a:rPr>
              <a:t>Abdusalomov</a:t>
            </a:r>
            <a:r>
              <a:rPr lang="en-IN" sz="1600" dirty="0">
                <a:latin typeface="Times New Roman" panose="02020603050405020304" pitchFamily="18" charset="0"/>
                <a:cs typeface="Times New Roman" panose="02020603050405020304" pitchFamily="18" charset="0"/>
              </a:rPr>
              <a:t>, A. B., </a:t>
            </a:r>
            <a:r>
              <a:rPr lang="en-IN" sz="1600" dirty="0" err="1">
                <a:latin typeface="Times New Roman" panose="02020603050405020304" pitchFamily="18" charset="0"/>
                <a:cs typeface="Times New Roman" panose="02020603050405020304" pitchFamily="18" charset="0"/>
              </a:rPr>
              <a:t>Mukhiddinov</a:t>
            </a:r>
            <a:r>
              <a:rPr lang="en-IN" sz="1600" dirty="0">
                <a:latin typeface="Times New Roman" panose="02020603050405020304" pitchFamily="18" charset="0"/>
                <a:cs typeface="Times New Roman" panose="02020603050405020304" pitchFamily="18" charset="0"/>
              </a:rPr>
              <a:t>, M., and </a:t>
            </a:r>
            <a:r>
              <a:rPr lang="en-IN" sz="1600" dirty="0" err="1">
                <a:latin typeface="Times New Roman" panose="02020603050405020304" pitchFamily="18" charset="0"/>
                <a:cs typeface="Times New Roman" panose="02020603050405020304" pitchFamily="18" charset="0"/>
              </a:rPr>
              <a:t>Whangbo</a:t>
            </a:r>
            <a:r>
              <a:rPr lang="en-IN" sz="1600" dirty="0">
                <a:latin typeface="Times New Roman" panose="02020603050405020304" pitchFamily="18" charset="0"/>
                <a:cs typeface="Times New Roman" panose="02020603050405020304" pitchFamily="18" charset="0"/>
              </a:rPr>
              <a:t>, T. K. (2023). Brain </a:t>
            </a:r>
            <a:r>
              <a:rPr lang="en-IN" sz="1600" dirty="0" err="1">
                <a:latin typeface="Times New Roman" panose="02020603050405020304" pitchFamily="18" charset="0"/>
                <a:cs typeface="Times New Roman" panose="02020603050405020304" pitchFamily="18" charset="0"/>
              </a:rPr>
              <a:t>tumor</a:t>
            </a:r>
            <a:r>
              <a:rPr lang="en-IN" sz="1600" dirty="0">
                <a:latin typeface="Times New Roman" panose="02020603050405020304" pitchFamily="18" charset="0"/>
                <a:cs typeface="Times New Roman" panose="02020603050405020304" pitchFamily="18" charset="0"/>
              </a:rPr>
              <a:t> detection based on deep learning approaches and magnetic resonance imaging. Cancers, 15(16), 4172. </a:t>
            </a:r>
          </a:p>
          <a:p>
            <a:pPr marL="342900" indent="-342900" algn="just">
              <a:buAutoNum type="arabicPeriod"/>
            </a:pPr>
            <a:r>
              <a:rPr lang="en-IN" sz="1600" dirty="0">
                <a:latin typeface="Times New Roman" panose="02020603050405020304" pitchFamily="18" charset="0"/>
                <a:cs typeface="Times New Roman" panose="02020603050405020304" pitchFamily="18" charset="0"/>
              </a:rPr>
              <a:t>Imam, R. and Alam, M. T. (2023, August). Optimizing Brain </a:t>
            </a:r>
            <a:r>
              <a:rPr lang="en-IN" sz="1600" dirty="0" err="1">
                <a:latin typeface="Times New Roman" panose="02020603050405020304" pitchFamily="18" charset="0"/>
                <a:cs typeface="Times New Roman" panose="02020603050405020304" pitchFamily="18" charset="0"/>
              </a:rPr>
              <a:t>Tumor</a:t>
            </a:r>
            <a:r>
              <a:rPr lang="en-IN" sz="1600" dirty="0">
                <a:latin typeface="Times New Roman" panose="02020603050405020304" pitchFamily="18" charset="0"/>
                <a:cs typeface="Times New Roman" panose="02020603050405020304" pitchFamily="18" charset="0"/>
              </a:rPr>
              <a:t> Classification: A Comprehensive Study on Transfer Learning and </a:t>
            </a:r>
            <a:r>
              <a:rPr lang="en-IN" sz="1600" dirty="0" err="1">
                <a:latin typeface="Times New Roman" panose="02020603050405020304" pitchFamily="18" charset="0"/>
                <a:cs typeface="Times New Roman" panose="02020603050405020304" pitchFamily="18" charset="0"/>
              </a:rPr>
              <a:t>Im</a:t>
            </a:r>
            <a:r>
              <a:rPr lang="en-IN" sz="1600" dirty="0">
                <a:latin typeface="Times New Roman" panose="02020603050405020304" pitchFamily="18" charset="0"/>
                <a:cs typeface="Times New Roman" panose="02020603050405020304" pitchFamily="18" charset="0"/>
              </a:rPr>
              <a:t> balance Handling in Deep Learning Models. In International Workshop on Epistemic Uncertainty in Artificial Intelligence (pp. 74-88). Cham: Springer Nature Switzerland. </a:t>
            </a:r>
          </a:p>
          <a:p>
            <a:pPr marL="342900" indent="-342900" algn="just">
              <a:buAutoNum type="arabicPeriod"/>
            </a:pPr>
            <a:r>
              <a:rPr lang="en-IN" sz="1600" dirty="0" err="1">
                <a:latin typeface="Times New Roman" panose="02020603050405020304" pitchFamily="18" charset="0"/>
                <a:cs typeface="Times New Roman" panose="02020603050405020304" pitchFamily="18" charset="0"/>
              </a:rPr>
              <a:t>Mercaldo</a:t>
            </a:r>
            <a:r>
              <a:rPr lang="en-IN" sz="1600" dirty="0">
                <a:latin typeface="Times New Roman" panose="02020603050405020304" pitchFamily="18" charset="0"/>
                <a:cs typeface="Times New Roman" panose="02020603050405020304" pitchFamily="18" charset="0"/>
              </a:rPr>
              <a:t>, F., </a:t>
            </a:r>
            <a:r>
              <a:rPr lang="en-IN" sz="1600" dirty="0" err="1">
                <a:latin typeface="Times New Roman" panose="02020603050405020304" pitchFamily="18" charset="0"/>
                <a:cs typeface="Times New Roman" panose="02020603050405020304" pitchFamily="18" charset="0"/>
              </a:rPr>
              <a:t>Brunese</a:t>
            </a:r>
            <a:r>
              <a:rPr lang="en-IN" sz="1600" dirty="0">
                <a:latin typeface="Times New Roman" panose="02020603050405020304" pitchFamily="18" charset="0"/>
                <a:cs typeface="Times New Roman" panose="02020603050405020304" pitchFamily="18" charset="0"/>
              </a:rPr>
              <a:t>, L., Martinelli, F., </a:t>
            </a:r>
            <a:r>
              <a:rPr lang="en-IN" sz="1600" dirty="0" err="1">
                <a:latin typeface="Times New Roman" panose="02020603050405020304" pitchFamily="18" charset="0"/>
                <a:cs typeface="Times New Roman" panose="02020603050405020304" pitchFamily="18" charset="0"/>
              </a:rPr>
              <a:t>Santone</a:t>
            </a:r>
            <a:r>
              <a:rPr lang="en-IN" sz="1600" dirty="0">
                <a:latin typeface="Times New Roman" panose="02020603050405020304" pitchFamily="18" charset="0"/>
                <a:cs typeface="Times New Roman" panose="02020603050405020304" pitchFamily="18" charset="0"/>
              </a:rPr>
              <a:t>, A., and </a:t>
            </a:r>
            <a:r>
              <a:rPr lang="en-IN" sz="1600" dirty="0" err="1">
                <a:latin typeface="Times New Roman" panose="02020603050405020304" pitchFamily="18" charset="0"/>
                <a:cs typeface="Times New Roman" panose="02020603050405020304" pitchFamily="18" charset="0"/>
              </a:rPr>
              <a:t>Cesarelli</a:t>
            </a:r>
            <a:r>
              <a:rPr lang="en-IN" sz="1600" dirty="0">
                <a:latin typeface="Times New Roman" panose="02020603050405020304" pitchFamily="18" charset="0"/>
                <a:cs typeface="Times New Roman" panose="02020603050405020304" pitchFamily="18" charset="0"/>
              </a:rPr>
              <a:t>, M. (2023). Object Detection for Brain Cancer Detection and Localization. Applied Sciences, 13(16), 9158. </a:t>
            </a:r>
          </a:p>
          <a:p>
            <a:pPr marL="342900" indent="-342900" algn="just">
              <a:buAutoNum type="arabicPeriod"/>
            </a:pPr>
            <a:r>
              <a:rPr lang="en-IN" sz="1600" dirty="0">
                <a:latin typeface="Times New Roman" panose="02020603050405020304" pitchFamily="18" charset="0"/>
                <a:cs typeface="Times New Roman" panose="02020603050405020304" pitchFamily="18" charset="0"/>
              </a:rPr>
              <a:t>Khan, S. U. R., Zhao, M., Asif, S., and Chen, X. (2024). Hybrid-NET: A fusion of DenseNet169 and advanced machine learning classifiers for enhanced brain </a:t>
            </a:r>
            <a:r>
              <a:rPr lang="en-IN" sz="1600" dirty="0" err="1">
                <a:latin typeface="Times New Roman" panose="02020603050405020304" pitchFamily="18" charset="0"/>
                <a:cs typeface="Times New Roman" panose="02020603050405020304" pitchFamily="18" charset="0"/>
              </a:rPr>
              <a:t>tumor</a:t>
            </a:r>
            <a:r>
              <a:rPr lang="en-IN" sz="1600" dirty="0">
                <a:latin typeface="Times New Roman" panose="02020603050405020304" pitchFamily="18" charset="0"/>
                <a:cs typeface="Times New Roman" panose="02020603050405020304" pitchFamily="18" charset="0"/>
              </a:rPr>
              <a:t> diagnosis. International Journal of Imaging Systems and Technology, 34(1), e22975. </a:t>
            </a:r>
          </a:p>
          <a:p>
            <a:pPr marL="342900" indent="-342900" algn="just">
              <a:buAutoNum type="arabicPeriod"/>
            </a:pPr>
            <a:r>
              <a:rPr lang="en-IN" sz="1600" dirty="0" err="1">
                <a:latin typeface="Times New Roman" panose="02020603050405020304" pitchFamily="18" charset="0"/>
                <a:cs typeface="Times New Roman" panose="02020603050405020304" pitchFamily="18" charset="0"/>
              </a:rPr>
              <a:t>Shelatkar</a:t>
            </a:r>
            <a:r>
              <a:rPr lang="en-IN" sz="1600" dirty="0">
                <a:latin typeface="Times New Roman" panose="02020603050405020304" pitchFamily="18" charset="0"/>
                <a:cs typeface="Times New Roman" panose="02020603050405020304" pitchFamily="18" charset="0"/>
              </a:rPr>
              <a:t>, T. and Bansal, U. (2022, March). Diagnosis of brain </a:t>
            </a:r>
            <a:r>
              <a:rPr lang="en-IN" sz="1600" dirty="0" err="1">
                <a:latin typeface="Times New Roman" panose="02020603050405020304" pitchFamily="18" charset="0"/>
                <a:cs typeface="Times New Roman" panose="02020603050405020304" pitchFamily="18" charset="0"/>
              </a:rPr>
              <a:t>tumor</a:t>
            </a:r>
            <a:r>
              <a:rPr lang="en-IN" sz="1600" dirty="0">
                <a:latin typeface="Times New Roman" panose="02020603050405020304" pitchFamily="18" charset="0"/>
                <a:cs typeface="Times New Roman" panose="02020603050405020304" pitchFamily="18" charset="0"/>
              </a:rPr>
              <a:t> using light weight deep learning model with fine tuning approach. In International Conference on Machine Intelligence and Signal Processing (pp. 105-114). Singapore: Springer Nature Singapore. </a:t>
            </a:r>
          </a:p>
          <a:p>
            <a:pPr marL="342900" indent="-342900" algn="just">
              <a:buAutoNum type="arabicPeriod"/>
            </a:pPr>
            <a:r>
              <a:rPr lang="en-IN" sz="1600" dirty="0">
                <a:latin typeface="Times New Roman" panose="02020603050405020304" pitchFamily="18" charset="0"/>
                <a:cs typeface="Times New Roman" panose="02020603050405020304" pitchFamily="18" charset="0"/>
              </a:rPr>
              <a:t>Paul, S., Ahad, D. M. T. and Hasan, M. M. (2022). Brain can </a:t>
            </a:r>
            <a:r>
              <a:rPr lang="en-IN" sz="1600" dirty="0" err="1">
                <a:latin typeface="Times New Roman" panose="02020603050405020304" pitchFamily="18" charset="0"/>
                <a:cs typeface="Times New Roman" panose="02020603050405020304" pitchFamily="18" charset="0"/>
              </a:rPr>
              <a:t>cer</a:t>
            </a:r>
            <a:r>
              <a:rPr lang="en-IN" sz="1600" dirty="0">
                <a:latin typeface="Times New Roman" panose="02020603050405020304" pitchFamily="18" charset="0"/>
                <a:cs typeface="Times New Roman" panose="02020603050405020304" pitchFamily="18" charset="0"/>
              </a:rPr>
              <a:t> segmentation using yolov5 deep neural network. </a:t>
            </a:r>
            <a:r>
              <a:rPr lang="en-IN" sz="1600" dirty="0" err="1">
                <a:latin typeface="Times New Roman" panose="02020603050405020304" pitchFamily="18" charset="0"/>
                <a:cs typeface="Times New Roman" panose="02020603050405020304" pitchFamily="18" charset="0"/>
              </a:rPr>
              <a:t>arXiv</a:t>
            </a:r>
            <a:r>
              <a:rPr lang="en-IN" sz="1600" dirty="0">
                <a:latin typeface="Times New Roman" panose="02020603050405020304" pitchFamily="18" charset="0"/>
                <a:cs typeface="Times New Roman" panose="02020603050405020304" pitchFamily="18" charset="0"/>
              </a:rPr>
              <a:t> preprint arXiv:2212.13599. </a:t>
            </a:r>
          </a:p>
          <a:p>
            <a:pPr marL="342900" indent="-342900" algn="just">
              <a:buAutoNum type="arabicPeriod"/>
            </a:pPr>
            <a:r>
              <a:rPr lang="en-IN" sz="1600" dirty="0">
                <a:latin typeface="Times New Roman" panose="02020603050405020304" pitchFamily="18" charset="0"/>
                <a:cs typeface="Times New Roman" panose="02020603050405020304" pitchFamily="18" charset="0"/>
              </a:rPr>
              <a:t>Guan, Y., Aamir, M., Rahman, Z., Ali, A., </a:t>
            </a:r>
            <a:r>
              <a:rPr lang="en-IN" sz="1600" dirty="0" err="1">
                <a:latin typeface="Times New Roman" panose="02020603050405020304" pitchFamily="18" charset="0"/>
                <a:cs typeface="Times New Roman" panose="02020603050405020304" pitchFamily="18" charset="0"/>
              </a:rPr>
              <a:t>Abro</a:t>
            </a:r>
            <a:r>
              <a:rPr lang="en-IN" sz="1600" dirty="0">
                <a:latin typeface="Times New Roman" panose="02020603050405020304" pitchFamily="18" charset="0"/>
                <a:cs typeface="Times New Roman" panose="02020603050405020304" pitchFamily="18" charset="0"/>
              </a:rPr>
              <a:t>, W. A., Dayo, Z. A., ... and Hu, Z. (2021). A framework for efficient brain </a:t>
            </a:r>
            <a:r>
              <a:rPr lang="en-IN" sz="1600" dirty="0" err="1">
                <a:latin typeface="Times New Roman" panose="02020603050405020304" pitchFamily="18" charset="0"/>
                <a:cs typeface="Times New Roman" panose="02020603050405020304" pitchFamily="18" charset="0"/>
              </a:rPr>
              <a:t>tumor</a:t>
            </a:r>
            <a:r>
              <a:rPr lang="en-IN" sz="1600" dirty="0">
                <a:latin typeface="Times New Roman" panose="02020603050405020304" pitchFamily="18" charset="0"/>
                <a:cs typeface="Times New Roman" panose="02020603050405020304" pitchFamily="18" charset="0"/>
              </a:rPr>
              <a:t> classification using MRI images.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594360" y="274680"/>
            <a:ext cx="10696320" cy="1140840"/>
          </a:xfrm>
          <a:prstGeom prst="rect">
            <a:avLst/>
          </a:prstGeom>
          <a:noFill/>
          <a:ln>
            <a:noFill/>
          </a:ln>
        </p:spPr>
        <p:txBody>
          <a:bodyPr lIns="90000" tIns="45000" rIns="90000" bIns="45000" anchor="ctr"/>
          <a:lstStyle/>
          <a:p>
            <a:pPr algn="ctr"/>
            <a:r>
              <a:rPr lang="en-IN" sz="4400" b="1" dirty="0">
                <a:solidFill>
                  <a:srgbClr val="000000"/>
                </a:solidFill>
                <a:latin typeface="Times New Roman" panose="02020603050405020304" pitchFamily="18" charset="0"/>
                <a:cs typeface="Times New Roman" panose="02020603050405020304" pitchFamily="18" charset="0"/>
              </a:rPr>
              <a:t>References </a:t>
            </a:r>
            <a:endParaRPr lang="en-US" dirty="0">
              <a:latin typeface="Times New Roman" panose="02020603050405020304" pitchFamily="18" charset="0"/>
              <a:cs typeface="Times New Roman" panose="02020603050405020304" pitchFamily="18" charset="0"/>
            </a:endParaRPr>
          </a:p>
          <a:p>
            <a:pPr algn="ctr">
              <a:lnSpc>
                <a:spcPct val="100000"/>
              </a:lnSpc>
            </a:pPr>
            <a:endParaRPr dirty="0">
              <a:latin typeface="Times New Roman" panose="02020603050405020304" pitchFamily="18" charset="0"/>
              <a:cs typeface="Times New Roman" panose="02020603050405020304" pitchFamily="18" charset="0"/>
            </a:endParaRPr>
          </a:p>
        </p:txBody>
      </p:sp>
      <p:sp>
        <p:nvSpPr>
          <p:cNvPr id="170" name="CustomShape 2"/>
          <p:cNvSpPr/>
          <p:nvPr/>
        </p:nvSpPr>
        <p:spPr>
          <a:xfrm>
            <a:off x="594360" y="1600200"/>
            <a:ext cx="10696320" cy="4523760"/>
          </a:xfrm>
          <a:prstGeom prst="rect">
            <a:avLst/>
          </a:prstGeom>
          <a:noFill/>
          <a:ln>
            <a:noFill/>
          </a:ln>
        </p:spPr>
        <p:txBody>
          <a:bodyPr lIns="90000" tIns="45000" rIns="90000" bIns="45000"/>
          <a:lstStyle/>
          <a:p>
            <a:pPr marL="355600" marR="63500" indent="-342900">
              <a:lnSpc>
                <a:spcPct val="100000"/>
              </a:lnSpc>
              <a:spcBef>
                <a:spcPts val="105"/>
              </a:spcBef>
              <a:buChar char="•"/>
              <a:tabLst>
                <a:tab pos="354965" algn="l"/>
                <a:tab pos="355600" algn="l"/>
              </a:tabLst>
            </a:pPr>
            <a:endParaRPr lang="en-US" dirty="0">
              <a:latin typeface="Times New Roman" pitchFamily="18" charset="0"/>
              <a:cs typeface="Times New Roman" pitchFamily="18" charset="0"/>
            </a:endParaRPr>
          </a:p>
          <a:p>
            <a:pPr marL="355600" marR="5080" indent="-342900">
              <a:lnSpc>
                <a:spcPct val="100000"/>
              </a:lnSpc>
              <a:spcBef>
                <a:spcPts val="105"/>
              </a:spcBef>
              <a:tabLst>
                <a:tab pos="354965" algn="l"/>
                <a:tab pos="355600" algn="l"/>
                <a:tab pos="2332355" algn="l"/>
                <a:tab pos="2908300" algn="l"/>
                <a:tab pos="4004310" algn="l"/>
                <a:tab pos="4806315" algn="l"/>
                <a:tab pos="6263005" algn="l"/>
                <a:tab pos="7158355" algn="l"/>
              </a:tabLst>
            </a:pPr>
            <a:endParaRPr lang="en-US" dirty="0">
              <a:cs typeface="Arial"/>
            </a:endParaRPr>
          </a:p>
        </p:txBody>
      </p:sp>
      <p:sp>
        <p:nvSpPr>
          <p:cNvPr id="172" name="CustomShape 4"/>
          <p:cNvSpPr/>
          <p:nvPr/>
        </p:nvSpPr>
        <p:spPr>
          <a:xfrm>
            <a:off x="10744200" y="6172200"/>
            <a:ext cx="759960" cy="683640"/>
          </a:xfrm>
          <a:prstGeom prst="rect">
            <a:avLst/>
          </a:prstGeom>
          <a:noFill/>
          <a:ln>
            <a:noFill/>
          </a:ln>
        </p:spPr>
        <p:txBody>
          <a:bodyPr lIns="90000" tIns="45000" rIns="90000" bIns="45000" anchor="ctr"/>
          <a:lstStyle/>
          <a:p>
            <a:pPr>
              <a:lnSpc>
                <a:spcPct val="100000"/>
              </a:lnSpc>
            </a:pPr>
            <a:endParaRPr dirty="0"/>
          </a:p>
        </p:txBody>
      </p:sp>
      <p:sp>
        <p:nvSpPr>
          <p:cNvPr id="5" name="TextBox 4">
            <a:extLst>
              <a:ext uri="{FF2B5EF4-FFF2-40B4-BE49-F238E27FC236}">
                <a16:creationId xmlns:a16="http://schemas.microsoft.com/office/drawing/2014/main" id="{CD236250-D064-4491-3CD7-E091863774AA}"/>
              </a:ext>
            </a:extLst>
          </p:cNvPr>
          <p:cNvSpPr txBox="1"/>
          <p:nvPr/>
        </p:nvSpPr>
        <p:spPr>
          <a:xfrm>
            <a:off x="975048" y="1772816"/>
            <a:ext cx="10081120" cy="3293209"/>
          </a:xfrm>
          <a:prstGeom prst="rect">
            <a:avLst/>
          </a:prstGeom>
          <a:noFill/>
        </p:spPr>
        <p:txBody>
          <a:bodyPr wrap="square">
            <a:spAutoFit/>
          </a:bodyPr>
          <a:lstStyle/>
          <a:p>
            <a:pPr algn="just"/>
            <a:r>
              <a:rPr lang="en-IN" sz="1600" dirty="0">
                <a:latin typeface="Times New Roman" panose="02020603050405020304" pitchFamily="18" charset="0"/>
                <a:cs typeface="Times New Roman" panose="02020603050405020304" pitchFamily="18" charset="0"/>
              </a:rPr>
              <a:t>9. </a:t>
            </a:r>
            <a:r>
              <a:rPr lang="en-IN" sz="1600" dirty="0" err="1">
                <a:latin typeface="Times New Roman" panose="02020603050405020304" pitchFamily="18" charset="0"/>
                <a:cs typeface="Times New Roman" panose="02020603050405020304" pitchFamily="18" charset="0"/>
              </a:rPr>
              <a:t>Veeramuthu</a:t>
            </a:r>
            <a:r>
              <a:rPr lang="en-IN" sz="1600" dirty="0">
                <a:latin typeface="Times New Roman" panose="02020603050405020304" pitchFamily="18" charset="0"/>
                <a:cs typeface="Times New Roman" panose="02020603050405020304" pitchFamily="18" charset="0"/>
              </a:rPr>
              <a:t>, A., Meenakshi, S., </a:t>
            </a:r>
            <a:r>
              <a:rPr lang="en-IN" sz="1600" dirty="0" err="1">
                <a:latin typeface="Times New Roman" panose="02020603050405020304" pitchFamily="18" charset="0"/>
                <a:cs typeface="Times New Roman" panose="02020603050405020304" pitchFamily="18" charset="0"/>
              </a:rPr>
              <a:t>Mathivanan</a:t>
            </a:r>
            <a:r>
              <a:rPr lang="en-IN" sz="1600" dirty="0">
                <a:latin typeface="Times New Roman" panose="02020603050405020304" pitchFamily="18" charset="0"/>
                <a:cs typeface="Times New Roman" panose="02020603050405020304" pitchFamily="18" charset="0"/>
              </a:rPr>
              <a:t>, G., Kotecha, K., Saini, J. R., Vijayakumar, V., and </a:t>
            </a:r>
            <a:r>
              <a:rPr lang="en-IN" sz="1600" dirty="0" err="1">
                <a:latin typeface="Times New Roman" panose="02020603050405020304" pitchFamily="18" charset="0"/>
                <a:cs typeface="Times New Roman" panose="02020603050405020304" pitchFamily="18" charset="0"/>
              </a:rPr>
              <a:t>Subramaniyaswamy</a:t>
            </a:r>
            <a:r>
              <a:rPr lang="en-IN" sz="1600" dirty="0">
                <a:latin typeface="Times New Roman" panose="02020603050405020304" pitchFamily="18" charset="0"/>
                <a:cs typeface="Times New Roman" panose="02020603050405020304" pitchFamily="18" charset="0"/>
              </a:rPr>
              <a:t>, V. (2022). MRI brain </a:t>
            </a:r>
            <a:r>
              <a:rPr lang="en-IN" sz="1600" dirty="0" err="1">
                <a:latin typeface="Times New Roman" panose="02020603050405020304" pitchFamily="18" charset="0"/>
                <a:cs typeface="Times New Roman" panose="02020603050405020304" pitchFamily="18" charset="0"/>
              </a:rPr>
              <a:t>tumor</a:t>
            </a:r>
            <a:r>
              <a:rPr lang="en-IN" sz="1600" dirty="0">
                <a:latin typeface="Times New Roman" panose="02020603050405020304" pitchFamily="18" charset="0"/>
                <a:cs typeface="Times New Roman" panose="02020603050405020304" pitchFamily="18" charset="0"/>
              </a:rPr>
              <a:t> image classification using a combined feature and image-based classifier. Frontiers in Psychology, 13, 848784.</a:t>
            </a:r>
          </a:p>
          <a:p>
            <a:pPr algn="just"/>
            <a:r>
              <a:rPr lang="en-IN" sz="1600" dirty="0">
                <a:latin typeface="Times New Roman" panose="02020603050405020304" pitchFamily="18" charset="0"/>
                <a:cs typeface="Times New Roman" panose="02020603050405020304" pitchFamily="18" charset="0"/>
              </a:rPr>
              <a:t>10. </a:t>
            </a:r>
            <a:r>
              <a:rPr lang="en-IN" sz="1600" dirty="0" err="1">
                <a:latin typeface="Times New Roman" panose="02020603050405020304" pitchFamily="18" charset="0"/>
                <a:cs typeface="Times New Roman" panose="02020603050405020304" pitchFamily="18" charset="0"/>
              </a:rPr>
              <a:t>Talukder</a:t>
            </a:r>
            <a:r>
              <a:rPr lang="en-IN" sz="1600" dirty="0">
                <a:latin typeface="Times New Roman" panose="02020603050405020304" pitchFamily="18" charset="0"/>
                <a:cs typeface="Times New Roman" panose="02020603050405020304" pitchFamily="18" charset="0"/>
              </a:rPr>
              <a:t>, M. A., Islam, M. M., Uddin, M. A., Akhter, A., </a:t>
            </a:r>
            <a:r>
              <a:rPr lang="en-IN" sz="1600" dirty="0" err="1">
                <a:latin typeface="Times New Roman" panose="02020603050405020304" pitchFamily="18" charset="0"/>
                <a:cs typeface="Times New Roman" panose="02020603050405020304" pitchFamily="18" charset="0"/>
              </a:rPr>
              <a:t>Pramanik</a:t>
            </a:r>
            <a:r>
              <a:rPr lang="en-IN" sz="1600" dirty="0">
                <a:latin typeface="Times New Roman" panose="02020603050405020304" pitchFamily="18" charset="0"/>
                <a:cs typeface="Times New Roman" panose="02020603050405020304" pitchFamily="18" charset="0"/>
              </a:rPr>
              <a:t>, M. A. J., </a:t>
            </a:r>
            <a:r>
              <a:rPr lang="en-IN" sz="1600" dirty="0" err="1">
                <a:latin typeface="Times New Roman" panose="02020603050405020304" pitchFamily="18" charset="0"/>
                <a:cs typeface="Times New Roman" panose="02020603050405020304" pitchFamily="18" charset="0"/>
              </a:rPr>
              <a:t>Aryal</a:t>
            </a:r>
            <a:r>
              <a:rPr lang="en-IN" sz="1600" dirty="0">
                <a:latin typeface="Times New Roman" panose="02020603050405020304" pitchFamily="18" charset="0"/>
                <a:cs typeface="Times New Roman" panose="02020603050405020304" pitchFamily="18" charset="0"/>
              </a:rPr>
              <a:t>, S., ... and Moni, M. A. (2023). An efficient deep learning model to categorize brain </a:t>
            </a:r>
            <a:r>
              <a:rPr lang="en-IN" sz="1600" dirty="0" err="1">
                <a:latin typeface="Times New Roman" panose="02020603050405020304" pitchFamily="18" charset="0"/>
                <a:cs typeface="Times New Roman" panose="02020603050405020304" pitchFamily="18" charset="0"/>
              </a:rPr>
              <a:t>tumor</a:t>
            </a:r>
            <a:r>
              <a:rPr lang="en-IN" sz="1600" dirty="0">
                <a:latin typeface="Times New Roman" panose="02020603050405020304" pitchFamily="18" charset="0"/>
                <a:cs typeface="Times New Roman" panose="02020603050405020304" pitchFamily="18" charset="0"/>
              </a:rPr>
              <a:t> using reconstruction and fine-tuning. Expert systems with applications, 230, 120534. </a:t>
            </a:r>
          </a:p>
          <a:p>
            <a:pPr algn="just"/>
            <a:r>
              <a:rPr lang="en-IN" sz="1600" dirty="0">
                <a:latin typeface="Times New Roman" panose="02020603050405020304" pitchFamily="18" charset="0"/>
                <a:cs typeface="Times New Roman" panose="02020603050405020304" pitchFamily="18" charset="0"/>
              </a:rPr>
              <a:t>11. </a:t>
            </a:r>
            <a:r>
              <a:rPr lang="en-IN" sz="1600" dirty="0" err="1">
                <a:latin typeface="Times New Roman" panose="02020603050405020304" pitchFamily="18" charset="0"/>
                <a:cs typeface="Times New Roman" panose="02020603050405020304" pitchFamily="18" charset="0"/>
              </a:rPr>
              <a:t>Ayadi</a:t>
            </a:r>
            <a:r>
              <a:rPr lang="en-IN" sz="1600" dirty="0">
                <a:latin typeface="Times New Roman" panose="02020603050405020304" pitchFamily="18" charset="0"/>
                <a:cs typeface="Times New Roman" panose="02020603050405020304" pitchFamily="18" charset="0"/>
              </a:rPr>
              <a:t>, W., </a:t>
            </a:r>
            <a:r>
              <a:rPr lang="en-IN" sz="1600" dirty="0" err="1">
                <a:latin typeface="Times New Roman" panose="02020603050405020304" pitchFamily="18" charset="0"/>
                <a:cs typeface="Times New Roman" panose="02020603050405020304" pitchFamily="18" charset="0"/>
              </a:rPr>
              <a:t>Elhamzi</a:t>
            </a:r>
            <a:r>
              <a:rPr lang="en-IN" sz="1600" dirty="0">
                <a:latin typeface="Times New Roman" panose="02020603050405020304" pitchFamily="18" charset="0"/>
                <a:cs typeface="Times New Roman" panose="02020603050405020304" pitchFamily="18" charset="0"/>
              </a:rPr>
              <a:t>, W., </a:t>
            </a:r>
            <a:r>
              <a:rPr lang="en-IN" sz="1600" dirty="0" err="1">
                <a:latin typeface="Times New Roman" panose="02020603050405020304" pitchFamily="18" charset="0"/>
                <a:cs typeface="Times New Roman" panose="02020603050405020304" pitchFamily="18" charset="0"/>
              </a:rPr>
              <a:t>Charfi</a:t>
            </a:r>
            <a:r>
              <a:rPr lang="en-IN" sz="1600" dirty="0">
                <a:latin typeface="Times New Roman" panose="02020603050405020304" pitchFamily="18" charset="0"/>
                <a:cs typeface="Times New Roman" panose="02020603050405020304" pitchFamily="18" charset="0"/>
              </a:rPr>
              <a:t>, I., and Atri, M. (2021). Deep CNN for brain </a:t>
            </a:r>
            <a:r>
              <a:rPr lang="en-IN" sz="1600" dirty="0" err="1">
                <a:latin typeface="Times New Roman" panose="02020603050405020304" pitchFamily="18" charset="0"/>
                <a:cs typeface="Times New Roman" panose="02020603050405020304" pitchFamily="18" charset="0"/>
              </a:rPr>
              <a:t>tumor</a:t>
            </a:r>
            <a:r>
              <a:rPr lang="en-IN" sz="1600" dirty="0">
                <a:latin typeface="Times New Roman" panose="02020603050405020304" pitchFamily="18" charset="0"/>
                <a:cs typeface="Times New Roman" panose="02020603050405020304" pitchFamily="18" charset="0"/>
              </a:rPr>
              <a:t> classification. Neural processing letters, 53, 671-700. </a:t>
            </a:r>
          </a:p>
          <a:p>
            <a:pPr algn="just"/>
            <a:r>
              <a:rPr lang="en-IN" sz="1600" dirty="0">
                <a:latin typeface="Times New Roman" panose="02020603050405020304" pitchFamily="18" charset="0"/>
                <a:cs typeface="Times New Roman" panose="02020603050405020304" pitchFamily="18" charset="0"/>
              </a:rPr>
              <a:t>12. Abd El Kader, I., Xu, G., Shuai, Z., </a:t>
            </a:r>
            <a:r>
              <a:rPr lang="en-IN" sz="1600" dirty="0" err="1">
                <a:latin typeface="Times New Roman" panose="02020603050405020304" pitchFamily="18" charset="0"/>
                <a:cs typeface="Times New Roman" panose="02020603050405020304" pitchFamily="18" charset="0"/>
              </a:rPr>
              <a:t>Saminu</a:t>
            </a:r>
            <a:r>
              <a:rPr lang="en-IN" sz="1600" dirty="0">
                <a:latin typeface="Times New Roman" panose="02020603050405020304" pitchFamily="18" charset="0"/>
                <a:cs typeface="Times New Roman" panose="02020603050405020304" pitchFamily="18" charset="0"/>
              </a:rPr>
              <a:t>, S., Javaid, I., and Salim Ahmad, I. (2021). Differential deep convolutional neural network model for brain </a:t>
            </a:r>
            <a:r>
              <a:rPr lang="en-IN" sz="1600" dirty="0" err="1">
                <a:latin typeface="Times New Roman" panose="02020603050405020304" pitchFamily="18" charset="0"/>
                <a:cs typeface="Times New Roman" panose="02020603050405020304" pitchFamily="18" charset="0"/>
              </a:rPr>
              <a:t>tumor</a:t>
            </a:r>
            <a:r>
              <a:rPr lang="en-IN" sz="1600" dirty="0">
                <a:latin typeface="Times New Roman" panose="02020603050405020304" pitchFamily="18" charset="0"/>
                <a:cs typeface="Times New Roman" panose="02020603050405020304" pitchFamily="18" charset="0"/>
              </a:rPr>
              <a:t> classification. Brain Sciences, 11(3), 352.</a:t>
            </a:r>
          </a:p>
          <a:p>
            <a:pPr algn="just"/>
            <a:r>
              <a:rPr lang="en-IN" sz="1600" dirty="0">
                <a:latin typeface="Times New Roman" panose="02020603050405020304" pitchFamily="18" charset="0"/>
                <a:cs typeface="Times New Roman" panose="02020603050405020304" pitchFamily="18" charset="0"/>
              </a:rPr>
              <a:t>13. Subbiah, Geetha &amp; Krishnakumar, Shridevi &amp; Asthana, Nitin &amp; Balaji, </a:t>
            </a:r>
            <a:r>
              <a:rPr lang="en-IN" sz="1600" dirty="0" err="1">
                <a:latin typeface="Times New Roman" panose="02020603050405020304" pitchFamily="18" charset="0"/>
                <a:cs typeface="Times New Roman" panose="02020603050405020304" pitchFamily="18" charset="0"/>
              </a:rPr>
              <a:t>Prasanalakshmi</a:t>
            </a:r>
            <a:r>
              <a:rPr lang="en-IN" sz="1600" dirty="0">
                <a:latin typeface="Times New Roman" panose="02020603050405020304" pitchFamily="18" charset="0"/>
                <a:cs typeface="Times New Roman" panose="02020603050405020304" pitchFamily="18" charset="0"/>
              </a:rPr>
              <a:t> &amp; </a:t>
            </a:r>
            <a:r>
              <a:rPr lang="en-IN" sz="1600" dirty="0" err="1">
                <a:latin typeface="Times New Roman" panose="02020603050405020304" pitchFamily="18" charset="0"/>
                <a:cs typeface="Times New Roman" panose="02020603050405020304" pitchFamily="18" charset="0"/>
              </a:rPr>
              <a:t>Vaiyapuri</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Thavavel</a:t>
            </a:r>
            <a:r>
              <a:rPr lang="en-IN" sz="1600" dirty="0">
                <a:latin typeface="Times New Roman" panose="02020603050405020304" pitchFamily="18" charset="0"/>
                <a:cs typeface="Times New Roman" panose="02020603050405020304" pitchFamily="18" charset="0"/>
              </a:rPr>
              <a:t>. (2023). Quantum transfer learning for image classification. TELKOMNIKA (Telecommunication Computing Electronics and Control). 21. 113. 10.12928/telkomnika.v21i1.24103. </a:t>
            </a:r>
          </a:p>
        </p:txBody>
      </p:sp>
    </p:spTree>
    <p:extLst>
      <p:ext uri="{BB962C8B-B14F-4D97-AF65-F5344CB8AC3E}">
        <p14:creationId xmlns:p14="http://schemas.microsoft.com/office/powerpoint/2010/main" val="229644893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975048" y="2499106"/>
            <a:ext cx="7824368" cy="1314720"/>
          </a:xfrm>
          <a:prstGeom prst="rect">
            <a:avLst/>
          </a:prstGeom>
          <a:noFill/>
          <a:ln>
            <a:noFill/>
          </a:ln>
        </p:spPr>
        <p:txBody>
          <a:bodyPr lIns="90000" tIns="45000" rIns="90000" bIns="45000"/>
          <a:lstStyle/>
          <a:p>
            <a:pPr>
              <a:lnSpc>
                <a:spcPct val="100000"/>
              </a:lnSpc>
            </a:pPr>
            <a:r>
              <a:rPr lang="en-IN" sz="2800" dirty="0">
                <a:solidFill>
                  <a:srgbClr val="0000FF"/>
                </a:solidFill>
                <a:latin typeface="Arial"/>
              </a:rPr>
              <a:t>                               </a:t>
            </a:r>
            <a:r>
              <a:rPr lang="en-IN" sz="4800" b="1" dirty="0">
                <a:solidFill>
                  <a:srgbClr val="0000FF"/>
                </a:solidFill>
                <a:latin typeface="Arial"/>
              </a:rPr>
              <a:t>Thank You</a:t>
            </a:r>
            <a:endParaRPr dirty="0"/>
          </a:p>
          <a:p>
            <a:pPr>
              <a:lnSpc>
                <a:spcPct val="100000"/>
              </a:lnSpc>
            </a:pPr>
            <a:r>
              <a:rPr lang="en-IN" sz="4800" dirty="0">
                <a:solidFill>
                  <a:srgbClr val="0000FF"/>
                </a:solidFill>
                <a:latin typeface="Arial"/>
              </a:rPr>
              <a:t> </a:t>
            </a:r>
            <a:endParaRPr dirty="0"/>
          </a:p>
        </p:txBody>
      </p:sp>
      <p:pic>
        <p:nvPicPr>
          <p:cNvPr id="3" name="Picture 2">
            <a:extLst>
              <a:ext uri="{FF2B5EF4-FFF2-40B4-BE49-F238E27FC236}">
                <a16:creationId xmlns:a16="http://schemas.microsoft.com/office/drawing/2014/main" id="{782E378E-789C-D9A0-AABB-B2B789336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9424" y="3933056"/>
            <a:ext cx="2619375" cy="1743075"/>
          </a:xfrm>
          <a:prstGeom prst="rect">
            <a:avLst/>
          </a:prstGeom>
        </p:spPr>
      </p:pic>
      <p:sp>
        <p:nvSpPr>
          <p:cNvPr id="4" name="TextBox 3">
            <a:extLst>
              <a:ext uri="{FF2B5EF4-FFF2-40B4-BE49-F238E27FC236}">
                <a16:creationId xmlns:a16="http://schemas.microsoft.com/office/drawing/2014/main" id="{E2260E09-9148-D6E0-BC0F-62ECB973BF24}"/>
              </a:ext>
            </a:extLst>
          </p:cNvPr>
          <p:cNvSpPr txBox="1"/>
          <p:nvPr/>
        </p:nvSpPr>
        <p:spPr>
          <a:xfrm>
            <a:off x="7527776" y="5306799"/>
            <a:ext cx="3409528" cy="369332"/>
          </a:xfrm>
          <a:prstGeom prst="rect">
            <a:avLst/>
          </a:prstGeom>
          <a:noFill/>
        </p:spPr>
        <p:txBody>
          <a:bodyPr wrap="square" rtlCol="0">
            <a:spAutoFit/>
          </a:bodyPr>
          <a:lstStyle/>
          <a:p>
            <a:r>
              <a:rPr lang="en-IN" dirty="0"/>
              <a:t>Brain Tumour can be cured…</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533400" y="228600"/>
            <a:ext cx="10696320" cy="1140840"/>
          </a:xfrm>
          <a:prstGeom prst="rect">
            <a:avLst/>
          </a:prstGeom>
          <a:noFill/>
          <a:ln>
            <a:noFill/>
          </a:ln>
        </p:spPr>
        <p:txBody>
          <a:bodyPr lIns="90000" tIns="45000" rIns="90000" bIns="45000" anchor="ctr"/>
          <a:lstStyle/>
          <a:p>
            <a:pPr algn="ctr">
              <a:lnSpc>
                <a:spcPct val="100000"/>
              </a:lnSpc>
            </a:pPr>
            <a:r>
              <a:rPr lang="en-IN" sz="4400" b="1" dirty="0">
                <a:solidFill>
                  <a:srgbClr val="000000"/>
                </a:solidFill>
                <a:latin typeface="Times New Roman" panose="02020603050405020304" pitchFamily="18" charset="0"/>
                <a:cs typeface="Times New Roman" panose="02020603050405020304" pitchFamily="18" charset="0"/>
              </a:rPr>
              <a:t>Problem Statement</a:t>
            </a:r>
            <a:r>
              <a:rPr lang="en-IN" b="1" dirty="0">
                <a:solidFill>
                  <a:srgbClr val="FF0000"/>
                </a:solidFill>
                <a:latin typeface="Times New Roman" panose="02020603050405020304" pitchFamily="18" charset="0"/>
                <a:cs typeface="Times New Roman" pitchFamily="18" charset="0"/>
              </a:rPr>
              <a:t> </a:t>
            </a:r>
            <a:endParaRPr dirty="0">
              <a:latin typeface="Times New Roman" panose="02020603050405020304" pitchFamily="18" charset="0"/>
              <a:cs typeface="Times New Roman" panose="02020603050405020304" pitchFamily="18" charset="0"/>
            </a:endParaRPr>
          </a:p>
        </p:txBody>
      </p:sp>
      <p:sp>
        <p:nvSpPr>
          <p:cNvPr id="121" name="CustomShape 2"/>
          <p:cNvSpPr/>
          <p:nvPr/>
        </p:nvSpPr>
        <p:spPr>
          <a:xfrm>
            <a:off x="594360" y="1600200"/>
            <a:ext cx="10696320" cy="4523760"/>
          </a:xfrm>
          <a:prstGeom prst="rect">
            <a:avLst/>
          </a:prstGeom>
          <a:noFill/>
          <a:ln>
            <a:noFill/>
          </a:ln>
        </p:spPr>
        <p:txBody>
          <a:bodyPr lIns="90000" tIns="45000" rIns="90000" bIns="45000"/>
          <a:lstStyle/>
          <a:p>
            <a:pPr>
              <a:lnSpc>
                <a:spcPct val="100000"/>
              </a:lnSpc>
            </a:pPr>
            <a:endParaRPr dirty="0"/>
          </a:p>
        </p:txBody>
      </p:sp>
      <p:sp>
        <p:nvSpPr>
          <p:cNvPr id="123" name="CustomShape 4"/>
          <p:cNvSpPr/>
          <p:nvPr/>
        </p:nvSpPr>
        <p:spPr>
          <a:xfrm>
            <a:off x="10744200" y="6172200"/>
            <a:ext cx="759960" cy="683640"/>
          </a:xfrm>
          <a:prstGeom prst="rect">
            <a:avLst/>
          </a:prstGeom>
          <a:noFill/>
          <a:ln>
            <a:noFill/>
          </a:ln>
        </p:spPr>
        <p:txBody>
          <a:bodyPr lIns="90000" tIns="45000" rIns="90000" bIns="45000" anchor="ctr"/>
          <a:lstStyle/>
          <a:p>
            <a:pPr>
              <a:lnSpc>
                <a:spcPct val="100000"/>
              </a:lnSpc>
            </a:pPr>
            <a:endParaRPr dirty="0"/>
          </a:p>
        </p:txBody>
      </p:sp>
      <p:sp>
        <p:nvSpPr>
          <p:cNvPr id="6" name="object 3"/>
          <p:cNvSpPr txBox="1"/>
          <p:nvPr/>
        </p:nvSpPr>
        <p:spPr>
          <a:xfrm>
            <a:off x="594360" y="1894875"/>
            <a:ext cx="10533816" cy="3706143"/>
          </a:xfrm>
          <a:prstGeom prst="rect">
            <a:avLst/>
          </a:prstGeom>
        </p:spPr>
        <p:txBody>
          <a:bodyPr vert="horz" wrap="square" lIns="0" tIns="12700" rIns="0" bIns="0"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project addresses the challenge of accurately classifying brain tumors from MRI images, which is often hindered by data imbalance and computational limitations.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issue is crucial because accurate diagnosis is essential for effective treatment and patient survival. By utilizing a Quantum-Augmented Deep Learning Model, the project aims to improve classification accuracy and efficiency by combining quantum computing principles with deep learning techniques.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project benefits medical professionals with more reliable diagnostic tools, patients through timely interventions, and the research community by advancing quantum applications in healthcare.</a:t>
            </a:r>
            <a:endParaRPr lang="en-US" sz="14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594360" y="274680"/>
            <a:ext cx="10696320" cy="1140840"/>
          </a:xfrm>
          <a:prstGeom prst="rect">
            <a:avLst/>
          </a:prstGeom>
          <a:noFill/>
          <a:ln>
            <a:noFill/>
          </a:ln>
        </p:spPr>
        <p:txBody>
          <a:bodyPr lIns="90000" tIns="45000" rIns="90000" bIns="45000" anchor="ctr"/>
          <a:lstStyle/>
          <a:p>
            <a:pPr algn="ctr"/>
            <a:r>
              <a:rPr lang="en-IN" sz="4400" b="1" dirty="0">
                <a:solidFill>
                  <a:srgbClr val="000000"/>
                </a:solidFill>
                <a:latin typeface="Times New Roman" panose="02020603050405020304" pitchFamily="18" charset="0"/>
                <a:cs typeface="Times New Roman" panose="02020603050405020304" pitchFamily="18" charset="0"/>
              </a:rPr>
              <a:t>Motivation</a:t>
            </a:r>
            <a:endParaRPr lang="en-US" dirty="0">
              <a:solidFill>
                <a:srgbClr val="FF0000"/>
              </a:solidFill>
              <a:latin typeface="Times New Roman" panose="02020603050405020304" pitchFamily="18" charset="0"/>
              <a:cs typeface="Times New Roman" pitchFamily="18" charset="0"/>
            </a:endParaRPr>
          </a:p>
          <a:p>
            <a:pPr algn="ctr">
              <a:lnSpc>
                <a:spcPct val="100000"/>
              </a:lnSpc>
            </a:pPr>
            <a:endParaRPr dirty="0"/>
          </a:p>
        </p:txBody>
      </p:sp>
      <p:sp>
        <p:nvSpPr>
          <p:cNvPr id="125" name="CustomShape 2"/>
          <p:cNvSpPr/>
          <p:nvPr/>
        </p:nvSpPr>
        <p:spPr>
          <a:xfrm>
            <a:off x="594360" y="1600200"/>
            <a:ext cx="10696320" cy="4523760"/>
          </a:xfrm>
          <a:prstGeom prst="rect">
            <a:avLst/>
          </a:prstGeom>
          <a:noFill/>
          <a:ln>
            <a:noFill/>
          </a:ln>
        </p:spPr>
      </p:sp>
      <p:sp>
        <p:nvSpPr>
          <p:cNvPr id="127" name="CustomShape 4"/>
          <p:cNvSpPr/>
          <p:nvPr/>
        </p:nvSpPr>
        <p:spPr>
          <a:xfrm>
            <a:off x="10744200" y="6172200"/>
            <a:ext cx="759960" cy="683640"/>
          </a:xfrm>
          <a:prstGeom prst="rect">
            <a:avLst/>
          </a:prstGeom>
          <a:noFill/>
          <a:ln>
            <a:noFill/>
          </a:ln>
        </p:spPr>
        <p:txBody>
          <a:bodyPr lIns="90000" tIns="45000" rIns="90000" bIns="45000" anchor="ctr"/>
          <a:lstStyle/>
          <a:p>
            <a:pPr>
              <a:lnSpc>
                <a:spcPct val="100000"/>
              </a:lnSpc>
            </a:pPr>
            <a:endParaRPr dirty="0"/>
          </a:p>
        </p:txBody>
      </p:sp>
      <p:sp>
        <p:nvSpPr>
          <p:cNvPr id="6" name="Rectangle 5"/>
          <p:cNvSpPr/>
          <p:nvPr/>
        </p:nvSpPr>
        <p:spPr>
          <a:xfrm>
            <a:off x="1066800" y="1767007"/>
            <a:ext cx="9906000" cy="923330"/>
          </a:xfrm>
          <a:prstGeom prst="rect">
            <a:avLst/>
          </a:prstGeom>
        </p:spPr>
        <p:txBody>
          <a:bodyPr wrap="square">
            <a:spAutoFit/>
          </a:bodyPr>
          <a:lstStyle/>
          <a:p>
            <a:pPr marL="12700"/>
            <a:endParaRPr lang="en-US" dirty="0">
              <a:latin typeface="Times New Roman" pitchFamily="18" charset="0"/>
              <a:cs typeface="Times New Roman" pitchFamily="18" charset="0"/>
            </a:endParaRPr>
          </a:p>
          <a:p>
            <a:pPr marL="12700">
              <a:lnSpc>
                <a:spcPct val="100000"/>
              </a:lnSpc>
            </a:pPr>
            <a:endParaRPr lang="en-US" spc="-5" dirty="0">
              <a:latin typeface="Times New Roman" pitchFamily="18" charset="0"/>
              <a:cs typeface="Times New Roman" pitchFamily="18" charset="0"/>
            </a:endParaRPr>
          </a:p>
          <a:p>
            <a:pPr marL="12700">
              <a:lnSpc>
                <a:spcPct val="100000"/>
              </a:lnSpc>
            </a:pPr>
            <a:endParaRPr lang="en-US" dirty="0">
              <a:cs typeface="Arial"/>
            </a:endParaRPr>
          </a:p>
        </p:txBody>
      </p:sp>
      <p:sp>
        <p:nvSpPr>
          <p:cNvPr id="5" name="TextBox 4">
            <a:extLst>
              <a:ext uri="{FF2B5EF4-FFF2-40B4-BE49-F238E27FC236}">
                <a16:creationId xmlns:a16="http://schemas.microsoft.com/office/drawing/2014/main" id="{ADC972AD-4DA7-5DB6-012A-EDD70316B5E4}"/>
              </a:ext>
            </a:extLst>
          </p:cNvPr>
          <p:cNvSpPr txBox="1"/>
          <p:nvPr/>
        </p:nvSpPr>
        <p:spPr>
          <a:xfrm>
            <a:off x="1695128" y="1905506"/>
            <a:ext cx="8712968" cy="2308324"/>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 Brain </a:t>
            </a:r>
            <a:r>
              <a:rPr lang="en-US" sz="2400" dirty="0" err="1">
                <a:latin typeface="Times New Roman" panose="02020603050405020304" pitchFamily="18" charset="0"/>
                <a:cs typeface="Times New Roman" panose="02020603050405020304" pitchFamily="18" charset="0"/>
              </a:rPr>
              <a:t>tumour</a:t>
            </a:r>
            <a:r>
              <a:rPr lang="en-US" sz="2400" dirty="0">
                <a:latin typeface="Times New Roman" panose="02020603050405020304" pitchFamily="18" charset="0"/>
                <a:cs typeface="Times New Roman" panose="02020603050405020304" pitchFamily="18" charset="0"/>
              </a:rPr>
              <a:t> is one of the most dangerous diseases which require early and accurately detection methods.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Now most detection and diagnosis methods depend on decision of neuro specialists, and radiologist for image evaluation which possible to human errors and time consuming.</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BBBC24-89EF-4DB4-98A8-5EA7D4D1DF67}"/>
            </a:ext>
          </a:extLst>
        </p:cNvPr>
        <p:cNvGrpSpPr/>
        <p:nvPr/>
      </p:nvGrpSpPr>
      <p:grpSpPr>
        <a:xfrm>
          <a:off x="0" y="0"/>
          <a:ext cx="0" cy="0"/>
          <a:chOff x="0" y="0"/>
          <a:chExt cx="0" cy="0"/>
        </a:xfrm>
      </p:grpSpPr>
      <p:sp>
        <p:nvSpPr>
          <p:cNvPr id="124" name="CustomShape 1">
            <a:extLst>
              <a:ext uri="{FF2B5EF4-FFF2-40B4-BE49-F238E27FC236}">
                <a16:creationId xmlns:a16="http://schemas.microsoft.com/office/drawing/2014/main" id="{4BEFB616-7E77-DDFC-369C-53B48FECBD6A}"/>
              </a:ext>
            </a:extLst>
          </p:cNvPr>
          <p:cNvSpPr/>
          <p:nvPr/>
        </p:nvSpPr>
        <p:spPr>
          <a:xfrm>
            <a:off x="594360" y="274680"/>
            <a:ext cx="10696320" cy="1140840"/>
          </a:xfrm>
          <a:prstGeom prst="rect">
            <a:avLst/>
          </a:prstGeom>
          <a:noFill/>
          <a:ln>
            <a:noFill/>
          </a:ln>
        </p:spPr>
        <p:txBody>
          <a:bodyPr lIns="90000" tIns="45000" rIns="90000" bIns="45000" anchor="ctr"/>
          <a:lstStyle/>
          <a:p>
            <a:pPr algn="ctr"/>
            <a:r>
              <a:rPr lang="en-US" sz="4400" b="1" dirty="0">
                <a:solidFill>
                  <a:schemeClr val="dk1"/>
                </a:solidFill>
                <a:latin typeface="Times New Roman"/>
                <a:ea typeface="Times New Roman"/>
                <a:cs typeface="Times New Roman"/>
                <a:sym typeface="Times New Roman"/>
              </a:rPr>
              <a:t>Scope &amp; Feasibility</a:t>
            </a:r>
            <a:endParaRPr lang="en-US" dirty="0">
              <a:solidFill>
                <a:srgbClr val="FF0000"/>
              </a:solidFill>
              <a:latin typeface="Times New Roman" panose="02020603050405020304" pitchFamily="18" charset="0"/>
              <a:cs typeface="Times New Roman" pitchFamily="18" charset="0"/>
            </a:endParaRPr>
          </a:p>
          <a:p>
            <a:pPr algn="ctr">
              <a:lnSpc>
                <a:spcPct val="100000"/>
              </a:lnSpc>
            </a:pPr>
            <a:endParaRPr dirty="0"/>
          </a:p>
        </p:txBody>
      </p:sp>
      <p:sp>
        <p:nvSpPr>
          <p:cNvPr id="125" name="CustomShape 2">
            <a:extLst>
              <a:ext uri="{FF2B5EF4-FFF2-40B4-BE49-F238E27FC236}">
                <a16:creationId xmlns:a16="http://schemas.microsoft.com/office/drawing/2014/main" id="{E17C1341-4760-0F9D-9114-0417FBFDAEB1}"/>
              </a:ext>
            </a:extLst>
          </p:cNvPr>
          <p:cNvSpPr/>
          <p:nvPr/>
        </p:nvSpPr>
        <p:spPr>
          <a:xfrm>
            <a:off x="594360" y="1600200"/>
            <a:ext cx="10696320" cy="4523760"/>
          </a:xfrm>
          <a:prstGeom prst="rect">
            <a:avLst/>
          </a:prstGeom>
          <a:noFill/>
          <a:ln>
            <a:noFill/>
          </a:ln>
        </p:spPr>
      </p:sp>
      <p:sp>
        <p:nvSpPr>
          <p:cNvPr id="127" name="CustomShape 4">
            <a:extLst>
              <a:ext uri="{FF2B5EF4-FFF2-40B4-BE49-F238E27FC236}">
                <a16:creationId xmlns:a16="http://schemas.microsoft.com/office/drawing/2014/main" id="{83ABAE93-ECFA-18E3-5951-1C1FD58D7B5D}"/>
              </a:ext>
            </a:extLst>
          </p:cNvPr>
          <p:cNvSpPr/>
          <p:nvPr/>
        </p:nvSpPr>
        <p:spPr>
          <a:xfrm>
            <a:off x="10744200" y="6172200"/>
            <a:ext cx="759960" cy="683640"/>
          </a:xfrm>
          <a:prstGeom prst="rect">
            <a:avLst/>
          </a:prstGeom>
          <a:noFill/>
          <a:ln>
            <a:noFill/>
          </a:ln>
        </p:spPr>
        <p:txBody>
          <a:bodyPr lIns="90000" tIns="45000" rIns="90000" bIns="45000" anchor="ctr"/>
          <a:lstStyle/>
          <a:p>
            <a:pPr>
              <a:lnSpc>
                <a:spcPct val="100000"/>
              </a:lnSpc>
            </a:pPr>
            <a:endParaRPr dirty="0"/>
          </a:p>
        </p:txBody>
      </p:sp>
      <p:sp>
        <p:nvSpPr>
          <p:cNvPr id="6" name="Rectangle 5">
            <a:extLst>
              <a:ext uri="{FF2B5EF4-FFF2-40B4-BE49-F238E27FC236}">
                <a16:creationId xmlns:a16="http://schemas.microsoft.com/office/drawing/2014/main" id="{BE5EA8E4-819A-D780-CB73-0B51BDF94573}"/>
              </a:ext>
            </a:extLst>
          </p:cNvPr>
          <p:cNvSpPr/>
          <p:nvPr/>
        </p:nvSpPr>
        <p:spPr>
          <a:xfrm>
            <a:off x="1066800" y="1767007"/>
            <a:ext cx="9906000" cy="923330"/>
          </a:xfrm>
          <a:prstGeom prst="rect">
            <a:avLst/>
          </a:prstGeom>
        </p:spPr>
        <p:txBody>
          <a:bodyPr wrap="square">
            <a:spAutoFit/>
          </a:bodyPr>
          <a:lstStyle/>
          <a:p>
            <a:pPr marL="12700"/>
            <a:endParaRPr lang="en-US" dirty="0">
              <a:latin typeface="Times New Roman" pitchFamily="18" charset="0"/>
              <a:cs typeface="Times New Roman" pitchFamily="18" charset="0"/>
            </a:endParaRPr>
          </a:p>
          <a:p>
            <a:pPr marL="12700">
              <a:lnSpc>
                <a:spcPct val="100000"/>
              </a:lnSpc>
            </a:pPr>
            <a:endParaRPr lang="en-US" spc="-5" dirty="0">
              <a:latin typeface="Times New Roman" pitchFamily="18" charset="0"/>
              <a:cs typeface="Times New Roman" pitchFamily="18" charset="0"/>
            </a:endParaRPr>
          </a:p>
          <a:p>
            <a:pPr marL="12700">
              <a:lnSpc>
                <a:spcPct val="100000"/>
              </a:lnSpc>
            </a:pPr>
            <a:endParaRPr lang="en-US" dirty="0">
              <a:cs typeface="Arial"/>
            </a:endParaRPr>
          </a:p>
        </p:txBody>
      </p:sp>
      <p:sp>
        <p:nvSpPr>
          <p:cNvPr id="5" name="TextBox 4">
            <a:extLst>
              <a:ext uri="{FF2B5EF4-FFF2-40B4-BE49-F238E27FC236}">
                <a16:creationId xmlns:a16="http://schemas.microsoft.com/office/drawing/2014/main" id="{4BF9E5E1-2FA1-5FA4-562B-3DE28EC8BC7E}"/>
              </a:ext>
            </a:extLst>
          </p:cNvPr>
          <p:cNvSpPr txBox="1"/>
          <p:nvPr/>
        </p:nvSpPr>
        <p:spPr>
          <a:xfrm>
            <a:off x="1066800" y="1905506"/>
            <a:ext cx="9341296" cy="4154984"/>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model aims to enhance tumor classification by integrating classical deep learning with quantum computing for more accurate and efficient predictions.</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approach can be extended to other medical image classification tasks, providing a foundation for future quantum-augmented AI systems in healthcare.</a:t>
            </a:r>
          </a:p>
          <a:p>
            <a:pPr algn="just"/>
            <a:r>
              <a:rPr lang="en-US" sz="2400"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integration of quantum layers with classical models is feasible with current quantum computing frameworks (e.g., PennyLane), leveraging hybrid computing power.</a:t>
            </a:r>
          </a:p>
        </p:txBody>
      </p:sp>
    </p:spTree>
    <p:extLst>
      <p:ext uri="{BB962C8B-B14F-4D97-AF65-F5344CB8AC3E}">
        <p14:creationId xmlns:p14="http://schemas.microsoft.com/office/powerpoint/2010/main" val="271516751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68E960-3ACB-3E4F-056D-83F23EA159AA}"/>
            </a:ext>
          </a:extLst>
        </p:cNvPr>
        <p:cNvGrpSpPr/>
        <p:nvPr/>
      </p:nvGrpSpPr>
      <p:grpSpPr>
        <a:xfrm>
          <a:off x="0" y="0"/>
          <a:ext cx="0" cy="0"/>
          <a:chOff x="0" y="0"/>
          <a:chExt cx="0" cy="0"/>
        </a:xfrm>
      </p:grpSpPr>
      <p:sp>
        <p:nvSpPr>
          <p:cNvPr id="124" name="CustomShape 1">
            <a:extLst>
              <a:ext uri="{FF2B5EF4-FFF2-40B4-BE49-F238E27FC236}">
                <a16:creationId xmlns:a16="http://schemas.microsoft.com/office/drawing/2014/main" id="{D3267302-FC3F-4D97-1457-61AB66A0E6A4}"/>
              </a:ext>
            </a:extLst>
          </p:cNvPr>
          <p:cNvSpPr/>
          <p:nvPr/>
        </p:nvSpPr>
        <p:spPr>
          <a:xfrm>
            <a:off x="594360" y="274680"/>
            <a:ext cx="10696320" cy="1140840"/>
          </a:xfrm>
          <a:prstGeom prst="rect">
            <a:avLst/>
          </a:prstGeom>
          <a:noFill/>
          <a:ln>
            <a:noFill/>
          </a:ln>
        </p:spPr>
        <p:txBody>
          <a:bodyPr lIns="90000" tIns="45000" rIns="90000" bIns="45000" anchor="ctr"/>
          <a:lstStyle/>
          <a:p>
            <a:pPr algn="ctr"/>
            <a:r>
              <a:rPr lang="en-US" sz="4400" b="1" dirty="0">
                <a:solidFill>
                  <a:schemeClr val="dk1"/>
                </a:solidFill>
                <a:latin typeface="Times New Roman"/>
                <a:ea typeface="Times New Roman"/>
                <a:cs typeface="Times New Roman"/>
                <a:sym typeface="Times New Roman"/>
              </a:rPr>
              <a:t>Objectives</a:t>
            </a:r>
            <a:endParaRPr lang="en-US" dirty="0">
              <a:solidFill>
                <a:srgbClr val="FF0000"/>
              </a:solidFill>
              <a:latin typeface="Times New Roman" panose="02020603050405020304" pitchFamily="18" charset="0"/>
              <a:cs typeface="Times New Roman" pitchFamily="18" charset="0"/>
            </a:endParaRPr>
          </a:p>
          <a:p>
            <a:pPr algn="ctr">
              <a:lnSpc>
                <a:spcPct val="100000"/>
              </a:lnSpc>
            </a:pPr>
            <a:endParaRPr dirty="0"/>
          </a:p>
        </p:txBody>
      </p:sp>
      <p:sp>
        <p:nvSpPr>
          <p:cNvPr id="125" name="CustomShape 2">
            <a:extLst>
              <a:ext uri="{FF2B5EF4-FFF2-40B4-BE49-F238E27FC236}">
                <a16:creationId xmlns:a16="http://schemas.microsoft.com/office/drawing/2014/main" id="{708388C7-7DDC-BFF1-F2C2-C2A60F9F79DB}"/>
              </a:ext>
            </a:extLst>
          </p:cNvPr>
          <p:cNvSpPr/>
          <p:nvPr/>
        </p:nvSpPr>
        <p:spPr>
          <a:xfrm>
            <a:off x="594360" y="1600200"/>
            <a:ext cx="10696320" cy="4523760"/>
          </a:xfrm>
          <a:prstGeom prst="rect">
            <a:avLst/>
          </a:prstGeom>
          <a:noFill/>
          <a:ln>
            <a:noFill/>
          </a:ln>
        </p:spPr>
      </p:sp>
      <p:sp>
        <p:nvSpPr>
          <p:cNvPr id="6" name="Rectangle 5">
            <a:extLst>
              <a:ext uri="{FF2B5EF4-FFF2-40B4-BE49-F238E27FC236}">
                <a16:creationId xmlns:a16="http://schemas.microsoft.com/office/drawing/2014/main" id="{071805B1-5E37-F92B-2DB6-A2E7ABE7BADC}"/>
              </a:ext>
            </a:extLst>
          </p:cNvPr>
          <p:cNvSpPr/>
          <p:nvPr/>
        </p:nvSpPr>
        <p:spPr>
          <a:xfrm>
            <a:off x="1066800" y="1767007"/>
            <a:ext cx="9906000" cy="923330"/>
          </a:xfrm>
          <a:prstGeom prst="rect">
            <a:avLst/>
          </a:prstGeom>
        </p:spPr>
        <p:txBody>
          <a:bodyPr wrap="square">
            <a:spAutoFit/>
          </a:bodyPr>
          <a:lstStyle/>
          <a:p>
            <a:pPr marL="12700"/>
            <a:endParaRPr lang="en-US" dirty="0">
              <a:latin typeface="Times New Roman" pitchFamily="18" charset="0"/>
              <a:cs typeface="Times New Roman" pitchFamily="18" charset="0"/>
            </a:endParaRPr>
          </a:p>
          <a:p>
            <a:pPr marL="12700">
              <a:lnSpc>
                <a:spcPct val="100000"/>
              </a:lnSpc>
            </a:pPr>
            <a:endParaRPr lang="en-US" spc="-5" dirty="0">
              <a:latin typeface="Times New Roman" pitchFamily="18" charset="0"/>
              <a:cs typeface="Times New Roman" pitchFamily="18" charset="0"/>
            </a:endParaRPr>
          </a:p>
          <a:p>
            <a:pPr marL="12700">
              <a:lnSpc>
                <a:spcPct val="100000"/>
              </a:lnSpc>
            </a:pPr>
            <a:endParaRPr lang="en-US" dirty="0">
              <a:cs typeface="Arial"/>
            </a:endParaRPr>
          </a:p>
        </p:txBody>
      </p:sp>
      <p:sp>
        <p:nvSpPr>
          <p:cNvPr id="5" name="TextBox 4">
            <a:extLst>
              <a:ext uri="{FF2B5EF4-FFF2-40B4-BE49-F238E27FC236}">
                <a16:creationId xmlns:a16="http://schemas.microsoft.com/office/drawing/2014/main" id="{9CB4B741-DA48-6790-6589-5E48498B4A50}"/>
              </a:ext>
            </a:extLst>
          </p:cNvPr>
          <p:cNvSpPr txBox="1"/>
          <p:nvPr/>
        </p:nvSpPr>
        <p:spPr>
          <a:xfrm>
            <a:off x="1695128" y="1905506"/>
            <a:ext cx="8712968" cy="4524315"/>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Compare with Existing Methods: Test our model against traditional AI approaches to prove its accuracy, speed, and reliability. </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Handle Complex Data: Explore how quantum computing can deal with challenging MRI datasets and different imaging conditions.</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Leverage Quantum Potential for Future Advancements: Explore the application of quantum computing in medical imaging to enhance current capabilities and lay the foundation for more advanced and efficient diagnostic tools in the future.</a:t>
            </a:r>
          </a:p>
        </p:txBody>
      </p:sp>
    </p:spTree>
    <p:extLst>
      <p:ext uri="{BB962C8B-B14F-4D97-AF65-F5344CB8AC3E}">
        <p14:creationId xmlns:p14="http://schemas.microsoft.com/office/powerpoint/2010/main" val="178397165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594360" y="274680"/>
            <a:ext cx="10696320" cy="1140840"/>
          </a:xfrm>
          <a:prstGeom prst="rect">
            <a:avLst/>
          </a:prstGeom>
          <a:noFill/>
          <a:ln>
            <a:noFill/>
          </a:ln>
        </p:spPr>
        <p:txBody>
          <a:bodyPr lIns="90000" tIns="45000" rIns="90000" bIns="45000" anchor="ctr"/>
          <a:lstStyle/>
          <a:p>
            <a:pPr algn="ctr">
              <a:lnSpc>
                <a:spcPct val="100000"/>
              </a:lnSpc>
            </a:pPr>
            <a:r>
              <a:rPr lang="en-IN" sz="4400" b="1" dirty="0">
                <a:solidFill>
                  <a:srgbClr val="000000"/>
                </a:solidFill>
                <a:latin typeface="Times New Roman" panose="02020603050405020304" pitchFamily="18" charset="0"/>
                <a:cs typeface="Times New Roman" panose="02020603050405020304" pitchFamily="18" charset="0"/>
              </a:rPr>
              <a:t>Literature Survey</a:t>
            </a:r>
            <a:endParaRPr dirty="0">
              <a:latin typeface="Times New Roman" panose="02020603050405020304" pitchFamily="18" charset="0"/>
              <a:cs typeface="Times New Roman" panose="02020603050405020304" pitchFamily="18" charset="0"/>
            </a:endParaRPr>
          </a:p>
        </p:txBody>
      </p:sp>
      <p:graphicFrame>
        <p:nvGraphicFramePr>
          <p:cNvPr id="129" name="Table 2"/>
          <p:cNvGraphicFramePr/>
          <p:nvPr>
            <p:extLst>
              <p:ext uri="{D42A27DB-BD31-4B8C-83A1-F6EECF244321}">
                <p14:modId xmlns:p14="http://schemas.microsoft.com/office/powerpoint/2010/main" val="3080032191"/>
              </p:ext>
            </p:extLst>
          </p:nvPr>
        </p:nvGraphicFramePr>
        <p:xfrm>
          <a:off x="594360" y="1552376"/>
          <a:ext cx="11241303" cy="5305624"/>
        </p:xfrm>
        <a:graphic>
          <a:graphicData uri="http://schemas.openxmlformats.org/drawingml/2006/table">
            <a:tbl>
              <a:tblPr/>
              <a:tblGrid>
                <a:gridCol w="1527040">
                  <a:extLst>
                    <a:ext uri="{9D8B030D-6E8A-4147-A177-3AD203B41FA5}">
                      <a16:colId xmlns:a16="http://schemas.microsoft.com/office/drawing/2014/main" val="20000"/>
                    </a:ext>
                  </a:extLst>
                </a:gridCol>
                <a:gridCol w="3885705">
                  <a:extLst>
                    <a:ext uri="{9D8B030D-6E8A-4147-A177-3AD203B41FA5}">
                      <a16:colId xmlns:a16="http://schemas.microsoft.com/office/drawing/2014/main" val="881789197"/>
                    </a:ext>
                  </a:extLst>
                </a:gridCol>
                <a:gridCol w="2950257">
                  <a:extLst>
                    <a:ext uri="{9D8B030D-6E8A-4147-A177-3AD203B41FA5}">
                      <a16:colId xmlns:a16="http://schemas.microsoft.com/office/drawing/2014/main" val="2701613703"/>
                    </a:ext>
                  </a:extLst>
                </a:gridCol>
                <a:gridCol w="1655023">
                  <a:extLst>
                    <a:ext uri="{9D8B030D-6E8A-4147-A177-3AD203B41FA5}">
                      <a16:colId xmlns:a16="http://schemas.microsoft.com/office/drawing/2014/main" val="1509210192"/>
                    </a:ext>
                  </a:extLst>
                </a:gridCol>
                <a:gridCol w="1223278">
                  <a:extLst>
                    <a:ext uri="{9D8B030D-6E8A-4147-A177-3AD203B41FA5}">
                      <a16:colId xmlns:a16="http://schemas.microsoft.com/office/drawing/2014/main" val="20001"/>
                    </a:ext>
                  </a:extLst>
                </a:gridCol>
              </a:tblGrid>
              <a:tr h="860580">
                <a:tc>
                  <a:txBody>
                    <a:bodyPr/>
                    <a:lstStyle/>
                    <a:p>
                      <a:pPr algn="ctr">
                        <a:lnSpc>
                          <a:spcPct val="71000"/>
                        </a:lnSpc>
                      </a:pPr>
                      <a:endParaRPr dirty="0"/>
                    </a:p>
                    <a:p>
                      <a:pPr marL="0" marR="0" indent="0" algn="ctr" defTabSz="914400" eaLnBrk="1" fontAlgn="auto" latinLnBrk="0" hangingPunct="1">
                        <a:lnSpc>
                          <a:spcPct val="71000"/>
                        </a:lnSpc>
                        <a:spcBef>
                          <a:spcPts val="0"/>
                        </a:spcBef>
                        <a:spcAft>
                          <a:spcPts val="0"/>
                        </a:spcAft>
                        <a:buClrTx/>
                        <a:buSzTx/>
                        <a:buFontTx/>
                        <a:buNone/>
                        <a:tabLst/>
                        <a:defRPr/>
                      </a:pPr>
                      <a:r>
                        <a:rPr lang="en-IN" b="1" dirty="0">
                          <a:solidFill>
                            <a:srgbClr val="FFFFFF"/>
                          </a:solidFill>
                          <a:latin typeface="Arial"/>
                        </a:rPr>
                        <a:t> </a:t>
                      </a:r>
                      <a:r>
                        <a:rPr lang="en-IN" sz="2000" b="1" dirty="0">
                          <a:solidFill>
                            <a:srgbClr val="000000"/>
                          </a:solidFill>
                          <a:latin typeface="Arial"/>
                        </a:rPr>
                        <a:t>Websites / Paper / Article</a:t>
                      </a:r>
                      <a:endParaRPr dirty="0"/>
                    </a:p>
                  </a:txBody>
                  <a:tcPr/>
                </a:tc>
                <a:tc>
                  <a:txBody>
                    <a:bodyPr/>
                    <a:lstStyle/>
                    <a:p>
                      <a:pPr algn="ctr">
                        <a:lnSpc>
                          <a:spcPct val="71000"/>
                        </a:lnSpc>
                      </a:pPr>
                      <a:endParaRPr lang="en-IN" sz="1800" b="1" dirty="0">
                        <a:solidFill>
                          <a:srgbClr val="FFFFFF"/>
                        </a:solidFill>
                        <a:latin typeface="+mn-lt"/>
                      </a:endParaRPr>
                    </a:p>
                    <a:p>
                      <a:pPr algn="ctr">
                        <a:lnSpc>
                          <a:spcPct val="71000"/>
                        </a:lnSpc>
                      </a:pPr>
                      <a:r>
                        <a:rPr lang="en-IN" sz="1800" b="1" dirty="0">
                          <a:solidFill>
                            <a:srgbClr val="FFFFFF"/>
                          </a:solidFill>
                          <a:latin typeface="+mn-lt"/>
                        </a:rPr>
                        <a:t> </a:t>
                      </a:r>
                      <a:r>
                        <a:rPr lang="en-IN" sz="1800" b="1" dirty="0">
                          <a:solidFill>
                            <a:srgbClr val="000000"/>
                          </a:solidFill>
                          <a:latin typeface="+mn-lt"/>
                        </a:rPr>
                        <a:t>Reviews / Findings </a:t>
                      </a:r>
                      <a:endParaRPr dirty="0"/>
                    </a:p>
                  </a:txBody>
                  <a:tcPr/>
                </a:tc>
                <a:tc>
                  <a:txBody>
                    <a:bodyPr/>
                    <a:lstStyle/>
                    <a:p>
                      <a:pPr algn="ctr">
                        <a:lnSpc>
                          <a:spcPct val="71000"/>
                        </a:lnSpc>
                      </a:pPr>
                      <a:endParaRPr lang="en-IN" b="1" dirty="0"/>
                    </a:p>
                    <a:p>
                      <a:pPr algn="ctr">
                        <a:lnSpc>
                          <a:spcPct val="71000"/>
                        </a:lnSpc>
                      </a:pPr>
                      <a:r>
                        <a:rPr lang="en-IN" b="1" dirty="0"/>
                        <a:t>Limitations</a:t>
                      </a:r>
                      <a:endParaRPr b="1" dirty="0"/>
                    </a:p>
                  </a:txBody>
                  <a:tcPr/>
                </a:tc>
                <a:tc>
                  <a:txBody>
                    <a:bodyPr/>
                    <a:lstStyle/>
                    <a:p>
                      <a:pPr algn="ctr">
                        <a:lnSpc>
                          <a:spcPct val="71000"/>
                        </a:lnSpc>
                      </a:pPr>
                      <a:endParaRPr lang="en-IN" b="1" dirty="0"/>
                    </a:p>
                    <a:p>
                      <a:pPr algn="ctr">
                        <a:lnSpc>
                          <a:spcPct val="71000"/>
                        </a:lnSpc>
                      </a:pPr>
                      <a:r>
                        <a:rPr lang="en-IN" b="1" dirty="0"/>
                        <a:t>Algorithms</a:t>
                      </a:r>
                    </a:p>
                    <a:p>
                      <a:pPr algn="ctr">
                        <a:lnSpc>
                          <a:spcPct val="71000"/>
                        </a:lnSpc>
                      </a:pPr>
                      <a:endParaRPr lang="en-IN" b="1" dirty="0"/>
                    </a:p>
                    <a:p>
                      <a:pPr algn="ctr">
                        <a:lnSpc>
                          <a:spcPct val="71000"/>
                        </a:lnSpc>
                      </a:pPr>
                      <a:r>
                        <a:rPr lang="en-IN" b="1" dirty="0"/>
                        <a:t> Used</a:t>
                      </a:r>
                      <a:endParaRPr b="1" dirty="0"/>
                    </a:p>
                  </a:txBody>
                  <a:tcPr/>
                </a:tc>
                <a:tc>
                  <a:txBody>
                    <a:bodyPr/>
                    <a:lstStyle/>
                    <a:p>
                      <a:pPr algn="ctr">
                        <a:lnSpc>
                          <a:spcPct val="71000"/>
                        </a:lnSpc>
                      </a:pPr>
                      <a:endParaRPr b="1" dirty="0"/>
                    </a:p>
                    <a:p>
                      <a:pPr algn="ctr">
                        <a:lnSpc>
                          <a:spcPct val="71000"/>
                        </a:lnSpc>
                      </a:pPr>
                      <a:r>
                        <a:rPr lang="en-IN" b="1" dirty="0"/>
                        <a:t>Accuracy</a:t>
                      </a:r>
                      <a:endParaRPr b="1" dirty="0"/>
                    </a:p>
                  </a:txBody>
                  <a:tcPr/>
                </a:tc>
                <a:extLst>
                  <a:ext uri="{0D108BD9-81ED-4DB2-BD59-A6C34878D82A}">
                    <a16:rowId xmlns:a16="http://schemas.microsoft.com/office/drawing/2014/main" val="10000"/>
                  </a:ext>
                </a:extLst>
              </a:tr>
              <a:tr h="2059650">
                <a:tc>
                  <a:txBody>
                    <a:bodyPr/>
                    <a:lstStyle/>
                    <a:p>
                      <a:r>
                        <a:rPr lang="pt-BR" dirty="0"/>
                        <a:t>Imam, R., &amp; Alam, M. T. (2023)</a:t>
                      </a:r>
                      <a:endParaRPr lang="en-US" dirty="0"/>
                    </a:p>
                  </a:txBody>
                  <a:tcPr/>
                </a:tc>
                <a:tc>
                  <a:txBody>
                    <a:bodyPr/>
                    <a:lstStyle/>
                    <a:p>
                      <a:r>
                        <a:rPr lang="en-US" dirty="0"/>
                        <a:t>This study investigates the impact of focal loss and oversampling methods like SMOTE and ADASYN on data imbalance. The proposed model combines VGG-16 and CNN, achieving an accuracy of 96% in classifying three brain tumor types.</a:t>
                      </a:r>
                    </a:p>
                  </a:txBody>
                  <a:tcPr/>
                </a:tc>
                <a:tc>
                  <a:txBody>
                    <a:bodyPr/>
                    <a:lstStyle/>
                    <a:p>
                      <a:r>
                        <a:rPr lang="en-US" dirty="0"/>
                        <a:t>The study lacks a comprehensive comparison with other models on the same dataset.</a:t>
                      </a:r>
                    </a:p>
                  </a:txBody>
                  <a:tcPr/>
                </a:tc>
                <a:tc>
                  <a:txBody>
                    <a:bodyPr/>
                    <a:lstStyle/>
                    <a:p>
                      <a:r>
                        <a:rPr lang="en-IN" dirty="0"/>
                        <a:t>VGG-16, CNN</a:t>
                      </a:r>
                      <a:endParaRPr lang="en-US" dirty="0"/>
                    </a:p>
                  </a:txBody>
                  <a:tcPr/>
                </a:tc>
                <a:tc>
                  <a:txBody>
                    <a:bodyPr/>
                    <a:lstStyle/>
                    <a:p>
                      <a:r>
                        <a:rPr lang="en-IN" dirty="0"/>
                        <a:t>96%</a:t>
                      </a:r>
                      <a:endParaRPr lang="en-US" dirty="0"/>
                    </a:p>
                  </a:txBody>
                  <a:tcPr/>
                </a:tc>
                <a:extLst>
                  <a:ext uri="{0D108BD9-81ED-4DB2-BD59-A6C34878D82A}">
                    <a16:rowId xmlns:a16="http://schemas.microsoft.com/office/drawing/2014/main" val="10001"/>
                  </a:ext>
                </a:extLst>
              </a:tr>
              <a:tr h="2306809">
                <a:tc>
                  <a:txBody>
                    <a:bodyPr/>
                    <a:lstStyle/>
                    <a:p>
                      <a:r>
                        <a:rPr lang="da-DK" dirty="0"/>
                        <a:t>Talukder, M. A. et al. (2023)</a:t>
                      </a:r>
                      <a:endParaRPr lang="en-US" dirty="0"/>
                    </a:p>
                  </a:txBody>
                  <a:tcPr/>
                </a:tc>
                <a:tc>
                  <a:txBody>
                    <a:bodyPr/>
                    <a:lstStyle/>
                    <a:p>
                      <a:r>
                        <a:rPr lang="en-IN" dirty="0"/>
                        <a:t>Presents a deep learning model that utilizes transfer learning and fine-tuning techniques with </a:t>
                      </a:r>
                      <a:r>
                        <a:rPr lang="en-IN" dirty="0" err="1"/>
                        <a:t>Xception</a:t>
                      </a:r>
                      <a:r>
                        <a:rPr lang="en-IN" dirty="0"/>
                        <a:t>, ResNet50V4, InceptionResNetV4, and DenseNet201. Evaluated with various metrics, showcasing substantial improvements in classification.</a:t>
                      </a:r>
                      <a:endParaRPr lang="en-US" dirty="0"/>
                    </a:p>
                  </a:txBody>
                  <a:tcPr/>
                </a:tc>
                <a:tc>
                  <a:txBody>
                    <a:bodyPr/>
                    <a:lstStyle/>
                    <a:p>
                      <a:r>
                        <a:rPr lang="en-US" dirty="0"/>
                        <a:t>Limited dataset diversity may affect model generalization.</a:t>
                      </a:r>
                    </a:p>
                  </a:txBody>
                  <a:tcPr/>
                </a:tc>
                <a:tc>
                  <a:txBody>
                    <a:bodyPr/>
                    <a:lstStyle/>
                    <a:p>
                      <a:r>
                        <a:rPr lang="en-IN" dirty="0" err="1"/>
                        <a:t>Xception</a:t>
                      </a:r>
                      <a:r>
                        <a:rPr lang="en-IN" dirty="0"/>
                        <a:t>, ResNet50V4, InceptionResNetV4, DenseNet201</a:t>
                      </a:r>
                      <a:endParaRPr lang="en-US" dirty="0"/>
                    </a:p>
                  </a:txBody>
                  <a:tcPr/>
                </a:tc>
                <a:tc>
                  <a:txBody>
                    <a:bodyPr/>
                    <a:lstStyle/>
                    <a:p>
                      <a:r>
                        <a:rPr lang="en-US" dirty="0"/>
                        <a:t>92%</a:t>
                      </a:r>
                    </a:p>
                  </a:txBody>
                  <a:tcPr/>
                </a:tc>
                <a:extLst>
                  <a:ext uri="{0D108BD9-81ED-4DB2-BD59-A6C34878D82A}">
                    <a16:rowId xmlns:a16="http://schemas.microsoft.com/office/drawing/2014/main" val="10002"/>
                  </a:ext>
                </a:extLst>
              </a:tr>
            </a:tbl>
          </a:graphicData>
        </a:graphic>
      </p:graphicFrame>
      <p:sp>
        <p:nvSpPr>
          <p:cNvPr id="131" name="CustomShape 4"/>
          <p:cNvSpPr/>
          <p:nvPr/>
        </p:nvSpPr>
        <p:spPr>
          <a:xfrm>
            <a:off x="10744200" y="6172200"/>
            <a:ext cx="759960" cy="683640"/>
          </a:xfrm>
          <a:prstGeom prst="rect">
            <a:avLst/>
          </a:prstGeom>
          <a:noFill/>
          <a:ln>
            <a:noFill/>
          </a:ln>
        </p:spPr>
        <p:txBody>
          <a:bodyPr lIns="90000" tIns="45000" rIns="90000" bIns="45000" anchor="ctr"/>
          <a:lstStyle/>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594360" y="274680"/>
            <a:ext cx="10696320" cy="1140840"/>
          </a:xfrm>
          <a:prstGeom prst="rect">
            <a:avLst/>
          </a:prstGeom>
          <a:noFill/>
          <a:ln>
            <a:noFill/>
          </a:ln>
        </p:spPr>
        <p:txBody>
          <a:bodyPr lIns="90000" tIns="45000" rIns="90000" bIns="45000" anchor="ctr"/>
          <a:lstStyle/>
          <a:p>
            <a:pPr algn="ctr">
              <a:lnSpc>
                <a:spcPct val="100000"/>
              </a:lnSpc>
            </a:pPr>
            <a:r>
              <a:rPr lang="en-IN" sz="4400" b="1" dirty="0">
                <a:solidFill>
                  <a:srgbClr val="000000"/>
                </a:solidFill>
                <a:latin typeface="Times New Roman" panose="02020603050405020304" pitchFamily="18" charset="0"/>
                <a:cs typeface="Times New Roman" panose="02020603050405020304" pitchFamily="18" charset="0"/>
              </a:rPr>
              <a:t>Literature Survey</a:t>
            </a:r>
            <a:endParaRPr dirty="0">
              <a:latin typeface="Times New Roman" panose="02020603050405020304" pitchFamily="18" charset="0"/>
              <a:cs typeface="Times New Roman" panose="02020603050405020304" pitchFamily="18" charset="0"/>
            </a:endParaRPr>
          </a:p>
        </p:txBody>
      </p:sp>
      <p:graphicFrame>
        <p:nvGraphicFramePr>
          <p:cNvPr id="129" name="Table 2"/>
          <p:cNvGraphicFramePr/>
          <p:nvPr>
            <p:extLst>
              <p:ext uri="{D42A27DB-BD31-4B8C-83A1-F6EECF244321}">
                <p14:modId xmlns:p14="http://schemas.microsoft.com/office/powerpoint/2010/main" val="971311151"/>
              </p:ext>
            </p:extLst>
          </p:nvPr>
        </p:nvGraphicFramePr>
        <p:xfrm>
          <a:off x="383041" y="1700808"/>
          <a:ext cx="11321199" cy="5040561"/>
        </p:xfrm>
        <a:graphic>
          <a:graphicData uri="http://schemas.openxmlformats.org/drawingml/2006/table">
            <a:tbl>
              <a:tblPr/>
              <a:tblGrid>
                <a:gridCol w="1537893">
                  <a:extLst>
                    <a:ext uri="{9D8B030D-6E8A-4147-A177-3AD203B41FA5}">
                      <a16:colId xmlns:a16="http://schemas.microsoft.com/office/drawing/2014/main" val="20000"/>
                    </a:ext>
                  </a:extLst>
                </a:gridCol>
                <a:gridCol w="3913321">
                  <a:extLst>
                    <a:ext uri="{9D8B030D-6E8A-4147-A177-3AD203B41FA5}">
                      <a16:colId xmlns:a16="http://schemas.microsoft.com/office/drawing/2014/main" val="881789197"/>
                    </a:ext>
                  </a:extLst>
                </a:gridCol>
                <a:gridCol w="2971226">
                  <a:extLst>
                    <a:ext uri="{9D8B030D-6E8A-4147-A177-3AD203B41FA5}">
                      <a16:colId xmlns:a16="http://schemas.microsoft.com/office/drawing/2014/main" val="2701613703"/>
                    </a:ext>
                  </a:extLst>
                </a:gridCol>
                <a:gridCol w="1666786">
                  <a:extLst>
                    <a:ext uri="{9D8B030D-6E8A-4147-A177-3AD203B41FA5}">
                      <a16:colId xmlns:a16="http://schemas.microsoft.com/office/drawing/2014/main" val="1509210192"/>
                    </a:ext>
                  </a:extLst>
                </a:gridCol>
                <a:gridCol w="1231973">
                  <a:extLst>
                    <a:ext uri="{9D8B030D-6E8A-4147-A177-3AD203B41FA5}">
                      <a16:colId xmlns:a16="http://schemas.microsoft.com/office/drawing/2014/main" val="20001"/>
                    </a:ext>
                  </a:extLst>
                </a:gridCol>
              </a:tblGrid>
              <a:tr h="953933">
                <a:tc>
                  <a:txBody>
                    <a:bodyPr/>
                    <a:lstStyle/>
                    <a:p>
                      <a:pPr algn="ctr">
                        <a:lnSpc>
                          <a:spcPct val="71000"/>
                        </a:lnSpc>
                      </a:pPr>
                      <a:endParaRPr dirty="0"/>
                    </a:p>
                    <a:p>
                      <a:pPr marL="0" marR="0" indent="0" algn="ctr" defTabSz="914400" eaLnBrk="1" fontAlgn="auto" latinLnBrk="0" hangingPunct="1">
                        <a:lnSpc>
                          <a:spcPct val="71000"/>
                        </a:lnSpc>
                        <a:spcBef>
                          <a:spcPts val="0"/>
                        </a:spcBef>
                        <a:spcAft>
                          <a:spcPts val="0"/>
                        </a:spcAft>
                        <a:buClrTx/>
                        <a:buSzTx/>
                        <a:buFontTx/>
                        <a:buNone/>
                        <a:tabLst/>
                        <a:defRPr/>
                      </a:pPr>
                      <a:r>
                        <a:rPr lang="en-IN" b="1" dirty="0">
                          <a:solidFill>
                            <a:srgbClr val="FFFFFF"/>
                          </a:solidFill>
                          <a:latin typeface="Arial"/>
                        </a:rPr>
                        <a:t> </a:t>
                      </a:r>
                      <a:r>
                        <a:rPr lang="en-IN" sz="2000" b="1" dirty="0">
                          <a:solidFill>
                            <a:srgbClr val="000000"/>
                          </a:solidFill>
                          <a:latin typeface="Arial"/>
                        </a:rPr>
                        <a:t>Websites / Paper / Article</a:t>
                      </a:r>
                      <a:endParaRPr dirty="0"/>
                    </a:p>
                  </a:txBody>
                  <a:tcPr/>
                </a:tc>
                <a:tc>
                  <a:txBody>
                    <a:bodyPr/>
                    <a:lstStyle/>
                    <a:p>
                      <a:pPr algn="ctr">
                        <a:lnSpc>
                          <a:spcPct val="71000"/>
                        </a:lnSpc>
                      </a:pPr>
                      <a:endParaRPr lang="en-IN" sz="1800" b="1" dirty="0">
                        <a:solidFill>
                          <a:srgbClr val="FFFFFF"/>
                        </a:solidFill>
                        <a:latin typeface="+mn-lt"/>
                      </a:endParaRPr>
                    </a:p>
                    <a:p>
                      <a:pPr algn="ctr">
                        <a:lnSpc>
                          <a:spcPct val="71000"/>
                        </a:lnSpc>
                      </a:pPr>
                      <a:r>
                        <a:rPr lang="en-IN" sz="1800" b="1" dirty="0">
                          <a:solidFill>
                            <a:srgbClr val="FFFFFF"/>
                          </a:solidFill>
                          <a:latin typeface="+mn-lt"/>
                        </a:rPr>
                        <a:t> </a:t>
                      </a:r>
                      <a:r>
                        <a:rPr lang="en-IN" sz="1800" b="1" dirty="0">
                          <a:solidFill>
                            <a:srgbClr val="000000"/>
                          </a:solidFill>
                          <a:latin typeface="+mn-lt"/>
                        </a:rPr>
                        <a:t>Reviews / Findings </a:t>
                      </a:r>
                      <a:endParaRPr dirty="0"/>
                    </a:p>
                  </a:txBody>
                  <a:tcPr/>
                </a:tc>
                <a:tc>
                  <a:txBody>
                    <a:bodyPr/>
                    <a:lstStyle/>
                    <a:p>
                      <a:pPr algn="ctr">
                        <a:lnSpc>
                          <a:spcPct val="71000"/>
                        </a:lnSpc>
                      </a:pPr>
                      <a:endParaRPr lang="en-IN" b="1" dirty="0"/>
                    </a:p>
                    <a:p>
                      <a:pPr algn="ctr">
                        <a:lnSpc>
                          <a:spcPct val="71000"/>
                        </a:lnSpc>
                      </a:pPr>
                      <a:r>
                        <a:rPr lang="en-IN" b="1" dirty="0"/>
                        <a:t>Limitations</a:t>
                      </a:r>
                      <a:endParaRPr b="1" dirty="0"/>
                    </a:p>
                  </a:txBody>
                  <a:tcPr/>
                </a:tc>
                <a:tc>
                  <a:txBody>
                    <a:bodyPr/>
                    <a:lstStyle/>
                    <a:p>
                      <a:pPr algn="ctr">
                        <a:lnSpc>
                          <a:spcPct val="71000"/>
                        </a:lnSpc>
                      </a:pPr>
                      <a:endParaRPr lang="en-IN" b="1" dirty="0"/>
                    </a:p>
                    <a:p>
                      <a:pPr algn="ctr">
                        <a:lnSpc>
                          <a:spcPct val="71000"/>
                        </a:lnSpc>
                      </a:pPr>
                      <a:r>
                        <a:rPr lang="en-IN" b="1" dirty="0"/>
                        <a:t>Algorithms</a:t>
                      </a:r>
                    </a:p>
                    <a:p>
                      <a:pPr algn="ctr">
                        <a:lnSpc>
                          <a:spcPct val="71000"/>
                        </a:lnSpc>
                      </a:pPr>
                      <a:endParaRPr lang="en-IN" b="1" dirty="0"/>
                    </a:p>
                    <a:p>
                      <a:pPr algn="ctr">
                        <a:lnSpc>
                          <a:spcPct val="71000"/>
                        </a:lnSpc>
                      </a:pPr>
                      <a:r>
                        <a:rPr lang="en-IN" b="1" dirty="0"/>
                        <a:t> Used</a:t>
                      </a:r>
                      <a:endParaRPr b="1" dirty="0"/>
                    </a:p>
                  </a:txBody>
                  <a:tcPr/>
                </a:tc>
                <a:tc>
                  <a:txBody>
                    <a:bodyPr/>
                    <a:lstStyle/>
                    <a:p>
                      <a:pPr algn="ctr">
                        <a:lnSpc>
                          <a:spcPct val="71000"/>
                        </a:lnSpc>
                      </a:pPr>
                      <a:endParaRPr b="1" dirty="0"/>
                    </a:p>
                    <a:p>
                      <a:pPr algn="ctr">
                        <a:lnSpc>
                          <a:spcPct val="71000"/>
                        </a:lnSpc>
                      </a:pPr>
                      <a:r>
                        <a:rPr lang="en-IN" b="1" dirty="0"/>
                        <a:t>Accuracy</a:t>
                      </a:r>
                      <a:endParaRPr b="1" dirty="0"/>
                    </a:p>
                  </a:txBody>
                  <a:tcPr/>
                </a:tc>
                <a:extLst>
                  <a:ext uri="{0D108BD9-81ED-4DB2-BD59-A6C34878D82A}">
                    <a16:rowId xmlns:a16="http://schemas.microsoft.com/office/drawing/2014/main" val="10000"/>
                  </a:ext>
                </a:extLst>
              </a:tr>
              <a:tr h="2043314">
                <a:tc>
                  <a:txBody>
                    <a:bodyPr/>
                    <a:lstStyle/>
                    <a:p>
                      <a:r>
                        <a:rPr lang="en-IN" dirty="0"/>
                        <a:t>Paul, S. et al. (2022)</a:t>
                      </a:r>
                      <a:endParaRPr lang="en-US" dirty="0"/>
                    </a:p>
                  </a:txBody>
                  <a:tcPr/>
                </a:tc>
                <a:tc>
                  <a:txBody>
                    <a:bodyPr/>
                    <a:lstStyle/>
                    <a:p>
                      <a:r>
                        <a:rPr lang="en-US" dirty="0"/>
                        <a:t>Introduces a YOLOv5 deep learning model for brain tumor segmentation and detection. The model demonstrates effective real-time object detection capabilities and is suitable for brain MRI analysis.</a:t>
                      </a:r>
                    </a:p>
                  </a:txBody>
                  <a:tcPr/>
                </a:tc>
                <a:tc>
                  <a:txBody>
                    <a:bodyPr/>
                    <a:lstStyle/>
                    <a:p>
                      <a:r>
                        <a:rPr lang="en-US" dirty="0"/>
                        <a:t>Requires further optimization for precision in complex scenarios.</a:t>
                      </a:r>
                    </a:p>
                  </a:txBody>
                  <a:tcPr/>
                </a:tc>
                <a:tc>
                  <a:txBody>
                    <a:bodyPr/>
                    <a:lstStyle/>
                    <a:p>
                      <a:r>
                        <a:rPr lang="en-IN" dirty="0"/>
                        <a:t>YOLOv5</a:t>
                      </a:r>
                      <a:endParaRPr lang="en-US" dirty="0"/>
                    </a:p>
                  </a:txBody>
                  <a:tcPr/>
                </a:tc>
                <a:tc>
                  <a:txBody>
                    <a:bodyPr/>
                    <a:lstStyle/>
                    <a:p>
                      <a:r>
                        <a:rPr lang="en-US" dirty="0"/>
                        <a:t>8</a:t>
                      </a:r>
                      <a:r>
                        <a:rPr lang="en-IN" dirty="0"/>
                        <a:t>9%</a:t>
                      </a:r>
                      <a:endParaRPr lang="en-US" dirty="0"/>
                    </a:p>
                  </a:txBody>
                  <a:tcPr/>
                </a:tc>
                <a:extLst>
                  <a:ext uri="{0D108BD9-81ED-4DB2-BD59-A6C34878D82A}">
                    <a16:rowId xmlns:a16="http://schemas.microsoft.com/office/drawing/2014/main" val="10001"/>
                  </a:ext>
                </a:extLst>
              </a:tr>
              <a:tr h="2043314">
                <a:tc>
                  <a:txBody>
                    <a:bodyPr/>
                    <a:lstStyle/>
                    <a:p>
                      <a:r>
                        <a:rPr lang="da-DK" dirty="0"/>
                        <a:t>Guan, Y. et al. (2021)</a:t>
                      </a:r>
                      <a:endParaRPr lang="en-US" dirty="0"/>
                    </a:p>
                  </a:txBody>
                  <a:tcPr/>
                </a:tc>
                <a:tc>
                  <a:txBody>
                    <a:bodyPr/>
                    <a:lstStyle/>
                    <a:p>
                      <a:r>
                        <a:rPr lang="en-US" dirty="0"/>
                        <a:t>Focuses on designing a brain tumor classification model aimed at achieving high accuracy with low complexity. The model efficiently classifies tumors using MRI images, showcasing good performance.</a:t>
                      </a:r>
                    </a:p>
                  </a:txBody>
                  <a:tcPr/>
                </a:tc>
                <a:tc>
                  <a:txBody>
                    <a:bodyPr/>
                    <a:lstStyle/>
                    <a:p>
                      <a:r>
                        <a:rPr lang="en-US" dirty="0"/>
                        <a:t>May not address specific tumor types comprehensively.</a:t>
                      </a:r>
                    </a:p>
                  </a:txBody>
                  <a:tcPr/>
                </a:tc>
                <a:tc>
                  <a:txBody>
                    <a:bodyPr/>
                    <a:lstStyle/>
                    <a:p>
                      <a:r>
                        <a:rPr lang="en-IN" dirty="0"/>
                        <a:t>CNN, Transfer Learning</a:t>
                      </a:r>
                      <a:endParaRPr lang="en-US" dirty="0"/>
                    </a:p>
                  </a:txBody>
                  <a:tcPr/>
                </a:tc>
                <a:tc>
                  <a:txBody>
                    <a:bodyPr/>
                    <a:lstStyle/>
                    <a:p>
                      <a:r>
                        <a:rPr lang="en-US" dirty="0"/>
                        <a:t>93%</a:t>
                      </a:r>
                    </a:p>
                  </a:txBody>
                  <a:tcPr/>
                </a:tc>
                <a:extLst>
                  <a:ext uri="{0D108BD9-81ED-4DB2-BD59-A6C34878D82A}">
                    <a16:rowId xmlns:a16="http://schemas.microsoft.com/office/drawing/2014/main" val="10002"/>
                  </a:ext>
                </a:extLst>
              </a:tr>
            </a:tbl>
          </a:graphicData>
        </a:graphic>
      </p:graphicFrame>
      <p:sp>
        <p:nvSpPr>
          <p:cNvPr id="131" name="CustomShape 4"/>
          <p:cNvSpPr/>
          <p:nvPr/>
        </p:nvSpPr>
        <p:spPr>
          <a:xfrm>
            <a:off x="10744200" y="6172200"/>
            <a:ext cx="759960" cy="683640"/>
          </a:xfrm>
          <a:prstGeom prst="rect">
            <a:avLst/>
          </a:prstGeom>
          <a:noFill/>
          <a:ln>
            <a:noFill/>
          </a:ln>
        </p:spPr>
        <p:txBody>
          <a:bodyPr lIns="90000" tIns="45000" rIns="90000" bIns="45000" anchor="ctr"/>
          <a:lstStyle/>
          <a:p>
            <a:pPr>
              <a:lnSpc>
                <a:spcPct val="100000"/>
              </a:lnSpc>
            </a:pPr>
            <a:endParaRPr dirty="0"/>
          </a:p>
        </p:txBody>
      </p:sp>
    </p:spTree>
    <p:extLst>
      <p:ext uri="{BB962C8B-B14F-4D97-AF65-F5344CB8AC3E}">
        <p14:creationId xmlns:p14="http://schemas.microsoft.com/office/powerpoint/2010/main" val="406879821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4165</TotalTime>
  <Words>2383</Words>
  <Application>Microsoft Office PowerPoint</Application>
  <PresentationFormat>Custom</PresentationFormat>
  <Paragraphs>295</Paragraphs>
  <Slides>35</Slides>
  <Notes>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35</vt:i4>
      </vt:variant>
    </vt:vector>
  </HeadingPairs>
  <TitlesOfParts>
    <vt:vector size="43" baseType="lpstr">
      <vt:lpstr>Arial</vt:lpstr>
      <vt:lpstr>Calibri</vt:lpstr>
      <vt:lpstr>StarSymbol</vt:lpstr>
      <vt:lpstr>Times New Roman</vt:lpstr>
      <vt:lpstr>Office Theme</vt:lpstr>
      <vt:lpstr>1_Custom Design</vt:lpstr>
      <vt:lpstr>Custom Design</vt:lpstr>
      <vt:lpstr>Office Theme</vt:lpstr>
      <vt:lpstr>A Project Review Presentation on Brain Tumor Classification with Quantum-Augmented Deep Learning Model</vt:lpstr>
      <vt:lpstr>Sponsorship Details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Methodology</vt:lpstr>
      <vt:lpstr>PowerPoint Presentation</vt:lpstr>
      <vt:lpstr>PowerPoint Presentation</vt:lpstr>
      <vt:lpstr>Comparison of Traditional vs. Quantum Integrated Results</vt:lpstr>
      <vt:lpstr>Progress with QML</vt:lpstr>
      <vt:lpstr>Progress with QML</vt:lpstr>
      <vt:lpstr>Results</vt:lpstr>
      <vt:lpstr>Results</vt:lpstr>
      <vt:lpstr>Results</vt:lpstr>
      <vt:lpstr>Results</vt:lpstr>
      <vt:lpstr>Results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VIBE21</dc:creator>
  <cp:lastModifiedBy>Vishwajeet Koshti</cp:lastModifiedBy>
  <cp:revision>48</cp:revision>
  <dcterms:modified xsi:type="dcterms:W3CDTF">2025-05-17T09:38:16Z</dcterms:modified>
</cp:coreProperties>
</file>