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1275"/>
            <a:ext cx="9144000" cy="107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67587" y="344487"/>
            <a:ext cx="1338262" cy="515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24" y="189077"/>
            <a:ext cx="8072150" cy="74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3997" cy="888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19925"/>
            <a:ext cx="9143998" cy="87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95752" y="6346272"/>
            <a:ext cx="1201930" cy="354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42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1143000"/>
                </a:lnTo>
                <a:lnTo>
                  <a:pt x="0" y="114300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011" y="189077"/>
            <a:ext cx="8207976" cy="74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131" y="1464704"/>
            <a:ext cx="7675737" cy="294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13" Type="http://schemas.openxmlformats.org/officeDocument/2006/relationships/image" Target="../media/image41.jp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g"/><Relationship Id="rId11" Type="http://schemas.openxmlformats.org/officeDocument/2006/relationships/image" Target="../media/image39.jp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png"/><Relationship Id="rId9" Type="http://schemas.openxmlformats.org/officeDocument/2006/relationships/image" Target="../media/image37.jpg"/><Relationship Id="rId14" Type="http://schemas.openxmlformats.org/officeDocument/2006/relationships/image" Target="../media/image4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3.jpg"/><Relationship Id="rId7" Type="http://schemas.openxmlformats.org/officeDocument/2006/relationships/image" Target="../media/image4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11" Type="http://schemas.openxmlformats.org/officeDocument/2006/relationships/image" Target="../media/image41.jpg"/><Relationship Id="rId5" Type="http://schemas.openxmlformats.org/officeDocument/2006/relationships/image" Target="../media/image42.jpg"/><Relationship Id="rId10" Type="http://schemas.openxmlformats.org/officeDocument/2006/relationships/image" Target="../media/image47.jpg"/><Relationship Id="rId4" Type="http://schemas.openxmlformats.org/officeDocument/2006/relationships/image" Target="../media/image44.jpg"/><Relationship Id="rId9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5.jp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g"/><Relationship Id="rId3" Type="http://schemas.openxmlformats.org/officeDocument/2006/relationships/image" Target="../media/image71.jpg"/><Relationship Id="rId7" Type="http://schemas.openxmlformats.org/officeDocument/2006/relationships/image" Target="../media/image75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g"/><Relationship Id="rId11" Type="http://schemas.openxmlformats.org/officeDocument/2006/relationships/image" Target="../media/image79.jpg"/><Relationship Id="rId5" Type="http://schemas.openxmlformats.org/officeDocument/2006/relationships/image" Target="../media/image73.png"/><Relationship Id="rId10" Type="http://schemas.openxmlformats.org/officeDocument/2006/relationships/image" Target="../media/image78.jpg"/><Relationship Id="rId4" Type="http://schemas.openxmlformats.org/officeDocument/2006/relationships/image" Target="../media/image72.jpg"/><Relationship Id="rId9" Type="http://schemas.openxmlformats.org/officeDocument/2006/relationships/image" Target="../media/image77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g"/><Relationship Id="rId3" Type="http://schemas.openxmlformats.org/officeDocument/2006/relationships/image" Target="../media/image71.jpg"/><Relationship Id="rId7" Type="http://schemas.openxmlformats.org/officeDocument/2006/relationships/image" Target="../media/image75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g"/><Relationship Id="rId11" Type="http://schemas.openxmlformats.org/officeDocument/2006/relationships/image" Target="../media/image79.jpg"/><Relationship Id="rId5" Type="http://schemas.openxmlformats.org/officeDocument/2006/relationships/image" Target="../media/image73.png"/><Relationship Id="rId10" Type="http://schemas.openxmlformats.org/officeDocument/2006/relationships/image" Target="../media/image78.jpg"/><Relationship Id="rId4" Type="http://schemas.openxmlformats.org/officeDocument/2006/relationships/image" Target="../media/image72.jpg"/><Relationship Id="rId9" Type="http://schemas.openxmlformats.org/officeDocument/2006/relationships/image" Target="../media/image7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5.jpg"/><Relationship Id="rId39" Type="http://schemas.openxmlformats.org/officeDocument/2006/relationships/image" Target="../media/image106.png"/><Relationship Id="rId21" Type="http://schemas.openxmlformats.org/officeDocument/2006/relationships/image" Target="../media/image73.png"/><Relationship Id="rId34" Type="http://schemas.openxmlformats.org/officeDocument/2006/relationships/image" Target="../media/image10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78.jpg"/><Relationship Id="rId38" Type="http://schemas.openxmlformats.org/officeDocument/2006/relationships/image" Target="../media/image105.png"/><Relationship Id="rId2" Type="http://schemas.openxmlformats.org/officeDocument/2006/relationships/image" Target="../media/image69.jpg"/><Relationship Id="rId16" Type="http://schemas.openxmlformats.org/officeDocument/2006/relationships/image" Target="../media/image93.png"/><Relationship Id="rId20" Type="http://schemas.openxmlformats.org/officeDocument/2006/relationships/image" Target="../media/image72.jp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97.png"/><Relationship Id="rId32" Type="http://schemas.openxmlformats.org/officeDocument/2006/relationships/image" Target="../media/image77.jpg"/><Relationship Id="rId37" Type="http://schemas.openxmlformats.org/officeDocument/2006/relationships/image" Target="../media/image79.jpg"/><Relationship Id="rId40" Type="http://schemas.openxmlformats.org/officeDocument/2006/relationships/image" Target="../media/image107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96.png"/><Relationship Id="rId28" Type="http://schemas.openxmlformats.org/officeDocument/2006/relationships/image" Target="../media/image99.png"/><Relationship Id="rId36" Type="http://schemas.openxmlformats.org/officeDocument/2006/relationships/image" Target="../media/image104.png"/><Relationship Id="rId10" Type="http://schemas.openxmlformats.org/officeDocument/2006/relationships/image" Target="../media/image87.png"/><Relationship Id="rId19" Type="http://schemas.openxmlformats.org/officeDocument/2006/relationships/image" Target="../media/image71.jpg"/><Relationship Id="rId31" Type="http://schemas.openxmlformats.org/officeDocument/2006/relationships/image" Target="../media/image55.jp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74.jpg"/><Relationship Id="rId27" Type="http://schemas.openxmlformats.org/officeDocument/2006/relationships/image" Target="../media/image76.jpg"/><Relationship Id="rId30" Type="http://schemas.openxmlformats.org/officeDocument/2006/relationships/image" Target="../media/image101.png"/><Relationship Id="rId35" Type="http://schemas.openxmlformats.org/officeDocument/2006/relationships/image" Target="../media/image103.png"/><Relationship Id="rId8" Type="http://schemas.openxmlformats.org/officeDocument/2006/relationships/image" Target="../media/image85.png"/><Relationship Id="rId3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jp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43.png"/><Relationship Id="rId39" Type="http://schemas.openxmlformats.org/officeDocument/2006/relationships/image" Target="../media/image115.png"/><Relationship Id="rId21" Type="http://schemas.openxmlformats.org/officeDocument/2006/relationships/image" Target="../media/image138.png"/><Relationship Id="rId34" Type="http://schemas.openxmlformats.org/officeDocument/2006/relationships/image" Target="../media/image151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33" Type="http://schemas.openxmlformats.org/officeDocument/2006/relationships/image" Target="../media/image150.png"/><Relationship Id="rId38" Type="http://schemas.openxmlformats.org/officeDocument/2006/relationships/image" Target="../media/image155.png"/><Relationship Id="rId2" Type="http://schemas.openxmlformats.org/officeDocument/2006/relationships/image" Target="../media/image2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29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32" Type="http://schemas.openxmlformats.org/officeDocument/2006/relationships/image" Target="../media/image149.png"/><Relationship Id="rId37" Type="http://schemas.openxmlformats.org/officeDocument/2006/relationships/image" Target="../media/image154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36" Type="http://schemas.openxmlformats.org/officeDocument/2006/relationships/image" Target="../media/image153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31" Type="http://schemas.openxmlformats.org/officeDocument/2006/relationships/image" Target="../media/image148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Relationship Id="rId30" Type="http://schemas.openxmlformats.org/officeDocument/2006/relationships/image" Target="../media/image147.png"/><Relationship Id="rId35" Type="http://schemas.openxmlformats.org/officeDocument/2006/relationships/image" Target="../media/image152.png"/><Relationship Id="rId8" Type="http://schemas.openxmlformats.org/officeDocument/2006/relationships/image" Target="../media/image125.png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3.png"/><Relationship Id="rId7" Type="http://schemas.openxmlformats.org/officeDocument/2006/relationships/image" Target="../media/image1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09.png"/><Relationship Id="rId10" Type="http://schemas.openxmlformats.org/officeDocument/2006/relationships/image" Target="../media/image160.png"/><Relationship Id="rId4" Type="http://schemas.openxmlformats.org/officeDocument/2006/relationships/image" Target="../media/image30.png"/><Relationship Id="rId9" Type="http://schemas.openxmlformats.org/officeDocument/2006/relationships/image" Target="../media/image1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jpg"/><Relationship Id="rId13" Type="http://schemas.openxmlformats.org/officeDocument/2006/relationships/image" Target="../media/image171.jpg"/><Relationship Id="rId3" Type="http://schemas.openxmlformats.org/officeDocument/2006/relationships/image" Target="../media/image3.png"/><Relationship Id="rId7" Type="http://schemas.openxmlformats.org/officeDocument/2006/relationships/image" Target="../media/image165.png"/><Relationship Id="rId12" Type="http://schemas.openxmlformats.org/officeDocument/2006/relationships/image" Target="../media/image17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jp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jpg"/><Relationship Id="rId4" Type="http://schemas.openxmlformats.org/officeDocument/2006/relationships/image" Target="../media/image162.jpg"/><Relationship Id="rId9" Type="http://schemas.openxmlformats.org/officeDocument/2006/relationships/image" Target="../media/image16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png"/><Relationship Id="rId18" Type="http://schemas.openxmlformats.org/officeDocument/2006/relationships/image" Target="../media/image188.jpg"/><Relationship Id="rId26" Type="http://schemas.openxmlformats.org/officeDocument/2006/relationships/image" Target="../media/image40.png"/><Relationship Id="rId3" Type="http://schemas.openxmlformats.org/officeDocument/2006/relationships/image" Target="../media/image179.png"/><Relationship Id="rId21" Type="http://schemas.openxmlformats.org/officeDocument/2006/relationships/image" Target="../media/image191.jpg"/><Relationship Id="rId34" Type="http://schemas.openxmlformats.org/officeDocument/2006/relationships/image" Target="../media/image199.png"/><Relationship Id="rId7" Type="http://schemas.openxmlformats.org/officeDocument/2006/relationships/image" Target="../media/image173.png"/><Relationship Id="rId12" Type="http://schemas.openxmlformats.org/officeDocument/2006/relationships/image" Target="../media/image35.png"/><Relationship Id="rId17" Type="http://schemas.openxmlformats.org/officeDocument/2006/relationships/image" Target="../media/image187.png"/><Relationship Id="rId25" Type="http://schemas.openxmlformats.org/officeDocument/2006/relationships/image" Target="../media/image39.jpg"/><Relationship Id="rId33" Type="http://schemas.openxmlformats.org/officeDocument/2006/relationships/image" Target="../media/image198.png"/><Relationship Id="rId2" Type="http://schemas.openxmlformats.org/officeDocument/2006/relationships/image" Target="../media/image178.png"/><Relationship Id="rId16" Type="http://schemas.openxmlformats.org/officeDocument/2006/relationships/image" Target="../media/image186.jpg"/><Relationship Id="rId20" Type="http://schemas.openxmlformats.org/officeDocument/2006/relationships/image" Target="../media/image190.jpg"/><Relationship Id="rId29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34.jpg"/><Relationship Id="rId24" Type="http://schemas.openxmlformats.org/officeDocument/2006/relationships/image" Target="../media/image38.jpg"/><Relationship Id="rId32" Type="http://schemas.openxmlformats.org/officeDocument/2006/relationships/image" Target="../media/image197.png"/><Relationship Id="rId5" Type="http://schemas.openxmlformats.org/officeDocument/2006/relationships/image" Target="../media/image181.png"/><Relationship Id="rId15" Type="http://schemas.openxmlformats.org/officeDocument/2006/relationships/image" Target="../media/image185.jpg"/><Relationship Id="rId23" Type="http://schemas.openxmlformats.org/officeDocument/2006/relationships/image" Target="../media/image192.jpg"/><Relationship Id="rId28" Type="http://schemas.openxmlformats.org/officeDocument/2006/relationships/image" Target="../media/image193.jpg"/><Relationship Id="rId10" Type="http://schemas.openxmlformats.org/officeDocument/2006/relationships/image" Target="../media/image33.jpg"/><Relationship Id="rId19" Type="http://schemas.openxmlformats.org/officeDocument/2006/relationships/image" Target="../media/image189.jpg"/><Relationship Id="rId31" Type="http://schemas.openxmlformats.org/officeDocument/2006/relationships/image" Target="../media/image196.png"/><Relationship Id="rId4" Type="http://schemas.openxmlformats.org/officeDocument/2006/relationships/image" Target="../media/image180.png"/><Relationship Id="rId9" Type="http://schemas.openxmlformats.org/officeDocument/2006/relationships/image" Target="../media/image158.png"/><Relationship Id="rId14" Type="http://schemas.openxmlformats.org/officeDocument/2006/relationships/image" Target="../media/image184.jpg"/><Relationship Id="rId22" Type="http://schemas.openxmlformats.org/officeDocument/2006/relationships/image" Target="../media/image36.jpg"/><Relationship Id="rId27" Type="http://schemas.openxmlformats.org/officeDocument/2006/relationships/image" Target="../media/image41.jpg"/><Relationship Id="rId30" Type="http://schemas.openxmlformats.org/officeDocument/2006/relationships/image" Target="../media/image195.png"/><Relationship Id="rId35" Type="http://schemas.openxmlformats.org/officeDocument/2006/relationships/image" Target="../media/image200.png"/><Relationship Id="rId8" Type="http://schemas.openxmlformats.org/officeDocument/2006/relationships/image" Target="../media/image1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02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275"/>
            <a:ext cx="9144000" cy="107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7587" y="344487"/>
            <a:ext cx="1338262" cy="515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16250" y="1543050"/>
            <a:ext cx="2741612" cy="849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734131" y="1958339"/>
            <a:ext cx="7675737" cy="294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algn="ctr">
              <a:lnSpc>
                <a:spcPct val="100000"/>
              </a:lnSpc>
              <a:spcBef>
                <a:spcPts val="100"/>
              </a:spcBef>
            </a:pPr>
            <a:r>
              <a:rPr sz="4000" spc="30" dirty="0"/>
              <a:t>Planning</a:t>
            </a:r>
            <a:r>
              <a:rPr sz="4000" spc="-200" dirty="0"/>
              <a:t> </a:t>
            </a:r>
            <a:r>
              <a:rPr sz="4000" spc="-35" dirty="0"/>
              <a:t>an</a:t>
            </a:r>
            <a:r>
              <a:rPr sz="4000" spc="-195" dirty="0"/>
              <a:t> </a:t>
            </a:r>
            <a:r>
              <a:rPr sz="4000" spc="100" dirty="0"/>
              <a:t>architecture</a:t>
            </a:r>
            <a:r>
              <a:rPr sz="4000" spc="-200" dirty="0"/>
              <a:t> </a:t>
            </a:r>
            <a:r>
              <a:rPr sz="4000" spc="260" dirty="0"/>
              <a:t>for</a:t>
            </a:r>
            <a:r>
              <a:rPr sz="4000" spc="-195" dirty="0"/>
              <a:t> </a:t>
            </a:r>
            <a:r>
              <a:rPr sz="4000" spc="185" dirty="0"/>
              <a:t>the</a:t>
            </a:r>
            <a:endParaRPr sz="4000" dirty="0"/>
          </a:p>
          <a:p>
            <a:pPr marL="44450" algn="ctr">
              <a:lnSpc>
                <a:spcPct val="100000"/>
              </a:lnSpc>
            </a:pPr>
            <a:r>
              <a:rPr spc="240" dirty="0"/>
              <a:t>Internet </a:t>
            </a:r>
            <a:r>
              <a:rPr spc="425" dirty="0"/>
              <a:t>of</a:t>
            </a:r>
            <a:r>
              <a:rPr spc="-840" dirty="0"/>
              <a:t> </a:t>
            </a:r>
            <a:r>
              <a:rPr spc="-15" dirty="0"/>
              <a:t>Things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6197"/>
            <a:ext cx="731012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pc="-30" dirty="0"/>
              <a:t>Devices:</a:t>
            </a:r>
            <a:r>
              <a:rPr spc="-114" dirty="0"/>
              <a:t> </a:t>
            </a:r>
            <a:r>
              <a:rPr spc="10" dirty="0"/>
              <a:t>Many</a:t>
            </a:r>
            <a:r>
              <a:rPr spc="-114" dirty="0"/>
              <a:t> </a:t>
            </a:r>
            <a:r>
              <a:rPr spc="15" dirty="0"/>
              <a:t>chipsets</a:t>
            </a:r>
            <a:r>
              <a:rPr spc="-114" dirty="0"/>
              <a:t> </a:t>
            </a:r>
            <a:r>
              <a:rPr spc="250" dirty="0"/>
              <a:t>/</a:t>
            </a:r>
            <a:r>
              <a:rPr spc="-114" dirty="0"/>
              <a:t> </a:t>
            </a:r>
            <a:r>
              <a:rPr spc="90" dirty="0"/>
              <a:t>platforms</a:t>
            </a:r>
            <a:r>
              <a:rPr spc="-110" dirty="0"/>
              <a:t> </a:t>
            </a:r>
            <a:r>
              <a:rPr spc="185" dirty="0"/>
              <a:t>to</a:t>
            </a:r>
            <a:r>
              <a:rPr spc="-114" dirty="0"/>
              <a:t> </a:t>
            </a:r>
            <a:r>
              <a:rPr spc="-5" dirty="0"/>
              <a:t>choose</a:t>
            </a:r>
            <a:r>
              <a:rPr spc="-114" dirty="0"/>
              <a:t> </a:t>
            </a:r>
            <a:r>
              <a:rPr spc="90" dirty="0"/>
              <a:t>from.</a:t>
            </a:r>
          </a:p>
          <a:p>
            <a:pPr marL="12700" marR="5080">
              <a:lnSpc>
                <a:spcPts val="2900"/>
              </a:lnSpc>
              <a:spcBef>
                <a:spcPts val="40"/>
              </a:spcBef>
            </a:pPr>
            <a:r>
              <a:rPr spc="-25" dirty="0"/>
              <a:t>(</a:t>
            </a:r>
            <a:r>
              <a:rPr spc="-120" dirty="0"/>
              <a:t> </a:t>
            </a:r>
            <a:r>
              <a:rPr spc="20" dirty="0"/>
              <a:t>Becoming</a:t>
            </a:r>
            <a:r>
              <a:rPr spc="-114" dirty="0"/>
              <a:t> </a:t>
            </a:r>
            <a:r>
              <a:rPr spc="70" dirty="0"/>
              <a:t>more</a:t>
            </a:r>
            <a:r>
              <a:rPr spc="-114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70" dirty="0"/>
              <a:t>more</a:t>
            </a:r>
            <a:r>
              <a:rPr spc="-114" dirty="0"/>
              <a:t> </a:t>
            </a:r>
            <a:r>
              <a:rPr spc="55" dirty="0"/>
              <a:t>vertically</a:t>
            </a:r>
            <a:r>
              <a:rPr spc="-114" dirty="0"/>
              <a:t> </a:t>
            </a:r>
            <a:r>
              <a:rPr spc="90" dirty="0"/>
              <a:t>integrated</a:t>
            </a:r>
            <a:r>
              <a:rPr spc="-120" dirty="0"/>
              <a:t> </a:t>
            </a:r>
            <a:r>
              <a:rPr spc="130" dirty="0"/>
              <a:t>with  </a:t>
            </a:r>
            <a:r>
              <a:rPr spc="85" dirty="0"/>
              <a:t>software</a:t>
            </a:r>
            <a:r>
              <a:rPr spc="-120" dirty="0"/>
              <a:t> </a:t>
            </a:r>
            <a:r>
              <a:rPr spc="-25" dirty="0"/>
              <a:t>stacks).</a:t>
            </a:r>
          </a:p>
        </p:txBody>
      </p:sp>
      <p:sp>
        <p:nvSpPr>
          <p:cNvPr id="3" name="object 3"/>
          <p:cNvSpPr/>
          <p:nvPr/>
        </p:nvSpPr>
        <p:spPr>
          <a:xfrm>
            <a:off x="45719" y="3719945"/>
            <a:ext cx="9035935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600" y="3769283"/>
            <a:ext cx="8887460" cy="2823845"/>
          </a:xfrm>
          <a:custGeom>
            <a:avLst/>
            <a:gdLst/>
            <a:ahLst/>
            <a:cxnLst/>
            <a:rect l="l" t="t" r="r" b="b"/>
            <a:pathLst>
              <a:path w="8887460" h="2823845">
                <a:moveTo>
                  <a:pt x="0" y="1411788"/>
                </a:moveTo>
                <a:lnTo>
                  <a:pt x="2154" y="1367398"/>
                </a:lnTo>
                <a:lnTo>
                  <a:pt x="8577" y="1323348"/>
                </a:lnTo>
                <a:lnTo>
                  <a:pt x="19204" y="1279661"/>
                </a:lnTo>
                <a:lnTo>
                  <a:pt x="33972" y="1236355"/>
                </a:lnTo>
                <a:lnTo>
                  <a:pt x="52818" y="1193450"/>
                </a:lnTo>
                <a:lnTo>
                  <a:pt x="75678" y="1150968"/>
                </a:lnTo>
                <a:lnTo>
                  <a:pt x="102491" y="1108927"/>
                </a:lnTo>
                <a:lnTo>
                  <a:pt x="133191" y="1067348"/>
                </a:lnTo>
                <a:lnTo>
                  <a:pt x="167717" y="1026251"/>
                </a:lnTo>
                <a:lnTo>
                  <a:pt x="206004" y="985657"/>
                </a:lnTo>
                <a:lnTo>
                  <a:pt x="247990" y="945585"/>
                </a:lnTo>
                <a:lnTo>
                  <a:pt x="293611" y="906055"/>
                </a:lnTo>
                <a:lnTo>
                  <a:pt x="342805" y="867087"/>
                </a:lnTo>
                <a:lnTo>
                  <a:pt x="395507" y="828702"/>
                </a:lnTo>
                <a:lnTo>
                  <a:pt x="451655" y="790920"/>
                </a:lnTo>
                <a:lnTo>
                  <a:pt x="511185" y="753760"/>
                </a:lnTo>
                <a:lnTo>
                  <a:pt x="574035" y="717243"/>
                </a:lnTo>
                <a:lnTo>
                  <a:pt x="640141" y="681389"/>
                </a:lnTo>
                <a:lnTo>
                  <a:pt x="674395" y="663717"/>
                </a:lnTo>
                <a:lnTo>
                  <a:pt x="709439" y="646218"/>
                </a:lnTo>
                <a:lnTo>
                  <a:pt x="745266" y="628895"/>
                </a:lnTo>
                <a:lnTo>
                  <a:pt x="781868" y="611750"/>
                </a:lnTo>
                <a:lnTo>
                  <a:pt x="819236" y="594786"/>
                </a:lnTo>
                <a:lnTo>
                  <a:pt x="857362" y="578005"/>
                </a:lnTo>
                <a:lnTo>
                  <a:pt x="896239" y="561410"/>
                </a:lnTo>
                <a:lnTo>
                  <a:pt x="935860" y="545003"/>
                </a:lnTo>
                <a:lnTo>
                  <a:pt x="976215" y="528787"/>
                </a:lnTo>
                <a:lnTo>
                  <a:pt x="1017297" y="512764"/>
                </a:lnTo>
                <a:lnTo>
                  <a:pt x="1059099" y="496938"/>
                </a:lnTo>
                <a:lnTo>
                  <a:pt x="1101611" y="481309"/>
                </a:lnTo>
                <a:lnTo>
                  <a:pt x="1144827" y="465882"/>
                </a:lnTo>
                <a:lnTo>
                  <a:pt x="1188739" y="450657"/>
                </a:lnTo>
                <a:lnTo>
                  <a:pt x="1233338" y="435639"/>
                </a:lnTo>
                <a:lnTo>
                  <a:pt x="1278617" y="420829"/>
                </a:lnTo>
                <a:lnTo>
                  <a:pt x="1324567" y="406230"/>
                </a:lnTo>
                <a:lnTo>
                  <a:pt x="1371182" y="391845"/>
                </a:lnTo>
                <a:lnTo>
                  <a:pt x="1418452" y="377675"/>
                </a:lnTo>
                <a:lnTo>
                  <a:pt x="1466370" y="363724"/>
                </a:lnTo>
                <a:lnTo>
                  <a:pt x="1514929" y="349994"/>
                </a:lnTo>
                <a:lnTo>
                  <a:pt x="1564119" y="336487"/>
                </a:lnTo>
                <a:lnTo>
                  <a:pt x="1613934" y="323206"/>
                </a:lnTo>
                <a:lnTo>
                  <a:pt x="1664366" y="310154"/>
                </a:lnTo>
                <a:lnTo>
                  <a:pt x="1715406" y="297333"/>
                </a:lnTo>
                <a:lnTo>
                  <a:pt x="1767046" y="284745"/>
                </a:lnTo>
                <a:lnTo>
                  <a:pt x="1819280" y="272393"/>
                </a:lnTo>
                <a:lnTo>
                  <a:pt x="1872098" y="260280"/>
                </a:lnTo>
                <a:lnTo>
                  <a:pt x="1925493" y="248408"/>
                </a:lnTo>
                <a:lnTo>
                  <a:pt x="1979457" y="236779"/>
                </a:lnTo>
                <a:lnTo>
                  <a:pt x="2033982" y="225397"/>
                </a:lnTo>
                <a:lnTo>
                  <a:pt x="2089061" y="214263"/>
                </a:lnTo>
                <a:lnTo>
                  <a:pt x="2144684" y="203380"/>
                </a:lnTo>
                <a:lnTo>
                  <a:pt x="2200845" y="192750"/>
                </a:lnTo>
                <a:lnTo>
                  <a:pt x="2257536" y="182377"/>
                </a:lnTo>
                <a:lnTo>
                  <a:pt x="2314748" y="172262"/>
                </a:lnTo>
                <a:lnTo>
                  <a:pt x="2372474" y="162409"/>
                </a:lnTo>
                <a:lnTo>
                  <a:pt x="2430706" y="152819"/>
                </a:lnTo>
                <a:lnTo>
                  <a:pt x="2489435" y="143496"/>
                </a:lnTo>
                <a:lnTo>
                  <a:pt x="2548655" y="134441"/>
                </a:lnTo>
                <a:lnTo>
                  <a:pt x="2608356" y="125657"/>
                </a:lnTo>
                <a:lnTo>
                  <a:pt x="2668532" y="117147"/>
                </a:lnTo>
                <a:lnTo>
                  <a:pt x="2729174" y="108913"/>
                </a:lnTo>
                <a:lnTo>
                  <a:pt x="2790274" y="100957"/>
                </a:lnTo>
                <a:lnTo>
                  <a:pt x="2851825" y="93283"/>
                </a:lnTo>
                <a:lnTo>
                  <a:pt x="2913818" y="85893"/>
                </a:lnTo>
                <a:lnTo>
                  <a:pt x="2976246" y="78789"/>
                </a:lnTo>
                <a:lnTo>
                  <a:pt x="3039101" y="71974"/>
                </a:lnTo>
                <a:lnTo>
                  <a:pt x="3102375" y="65449"/>
                </a:lnTo>
                <a:lnTo>
                  <a:pt x="3166060" y="59219"/>
                </a:lnTo>
                <a:lnTo>
                  <a:pt x="3230147" y="53285"/>
                </a:lnTo>
                <a:lnTo>
                  <a:pt x="3294630" y="47650"/>
                </a:lnTo>
                <a:lnTo>
                  <a:pt x="3359500" y="42316"/>
                </a:lnTo>
                <a:lnTo>
                  <a:pt x="3424749" y="37286"/>
                </a:lnTo>
                <a:lnTo>
                  <a:pt x="3490370" y="32562"/>
                </a:lnTo>
                <a:lnTo>
                  <a:pt x="3556355" y="28147"/>
                </a:lnTo>
                <a:lnTo>
                  <a:pt x="3622695" y="24044"/>
                </a:lnTo>
                <a:lnTo>
                  <a:pt x="3689382" y="20254"/>
                </a:lnTo>
                <a:lnTo>
                  <a:pt x="3756410" y="16780"/>
                </a:lnTo>
                <a:lnTo>
                  <a:pt x="3823769" y="13626"/>
                </a:lnTo>
                <a:lnTo>
                  <a:pt x="3891453" y="10793"/>
                </a:lnTo>
                <a:lnTo>
                  <a:pt x="3959452" y="8284"/>
                </a:lnTo>
                <a:lnTo>
                  <a:pt x="4027760" y="6101"/>
                </a:lnTo>
                <a:lnTo>
                  <a:pt x="4096368" y="4247"/>
                </a:lnTo>
                <a:lnTo>
                  <a:pt x="4165268" y="2725"/>
                </a:lnTo>
                <a:lnTo>
                  <a:pt x="4234453" y="1536"/>
                </a:lnTo>
                <a:lnTo>
                  <a:pt x="4303915" y="684"/>
                </a:lnTo>
                <a:lnTo>
                  <a:pt x="4373645" y="171"/>
                </a:lnTo>
                <a:lnTo>
                  <a:pt x="4443636" y="0"/>
                </a:lnTo>
                <a:lnTo>
                  <a:pt x="4513627" y="171"/>
                </a:lnTo>
                <a:lnTo>
                  <a:pt x="4583357" y="684"/>
                </a:lnTo>
                <a:lnTo>
                  <a:pt x="4652818" y="1536"/>
                </a:lnTo>
                <a:lnTo>
                  <a:pt x="4722003" y="2725"/>
                </a:lnTo>
                <a:lnTo>
                  <a:pt x="4790903" y="4247"/>
                </a:lnTo>
                <a:lnTo>
                  <a:pt x="4859511" y="6101"/>
                </a:lnTo>
                <a:lnTo>
                  <a:pt x="4927819" y="8284"/>
                </a:lnTo>
                <a:lnTo>
                  <a:pt x="4995818" y="10793"/>
                </a:lnTo>
                <a:lnTo>
                  <a:pt x="5063501" y="13626"/>
                </a:lnTo>
                <a:lnTo>
                  <a:pt x="5130860" y="16780"/>
                </a:lnTo>
                <a:lnTo>
                  <a:pt x="5197888" y="20254"/>
                </a:lnTo>
                <a:lnTo>
                  <a:pt x="5264575" y="24044"/>
                </a:lnTo>
                <a:lnTo>
                  <a:pt x="5330915" y="28147"/>
                </a:lnTo>
                <a:lnTo>
                  <a:pt x="5396899" y="32562"/>
                </a:lnTo>
                <a:lnTo>
                  <a:pt x="5462520" y="37286"/>
                </a:lnTo>
                <a:lnTo>
                  <a:pt x="5527769" y="42316"/>
                </a:lnTo>
                <a:lnTo>
                  <a:pt x="5592639" y="47650"/>
                </a:lnTo>
                <a:lnTo>
                  <a:pt x="5657122" y="53285"/>
                </a:lnTo>
                <a:lnTo>
                  <a:pt x="5721209" y="59219"/>
                </a:lnTo>
                <a:lnTo>
                  <a:pt x="5784894" y="65449"/>
                </a:lnTo>
                <a:lnTo>
                  <a:pt x="5848167" y="71974"/>
                </a:lnTo>
                <a:lnTo>
                  <a:pt x="5911022" y="78789"/>
                </a:lnTo>
                <a:lnTo>
                  <a:pt x="5973450" y="85893"/>
                </a:lnTo>
                <a:lnTo>
                  <a:pt x="6035443" y="93283"/>
                </a:lnTo>
                <a:lnTo>
                  <a:pt x="6096994" y="100957"/>
                </a:lnTo>
                <a:lnTo>
                  <a:pt x="6158095" y="108913"/>
                </a:lnTo>
                <a:lnTo>
                  <a:pt x="6218737" y="117147"/>
                </a:lnTo>
                <a:lnTo>
                  <a:pt x="6278912" y="125657"/>
                </a:lnTo>
                <a:lnTo>
                  <a:pt x="6338614" y="134441"/>
                </a:lnTo>
                <a:lnTo>
                  <a:pt x="6397833" y="143496"/>
                </a:lnTo>
                <a:lnTo>
                  <a:pt x="6456563" y="152819"/>
                </a:lnTo>
                <a:lnTo>
                  <a:pt x="6514794" y="162409"/>
                </a:lnTo>
                <a:lnTo>
                  <a:pt x="6572520" y="172262"/>
                </a:lnTo>
                <a:lnTo>
                  <a:pt x="6629732" y="182377"/>
                </a:lnTo>
                <a:lnTo>
                  <a:pt x="6686423" y="192750"/>
                </a:lnTo>
                <a:lnTo>
                  <a:pt x="6742584" y="203380"/>
                </a:lnTo>
                <a:lnTo>
                  <a:pt x="6798208" y="214263"/>
                </a:lnTo>
                <a:lnTo>
                  <a:pt x="6853286" y="225397"/>
                </a:lnTo>
                <a:lnTo>
                  <a:pt x="6907811" y="236779"/>
                </a:lnTo>
                <a:lnTo>
                  <a:pt x="6961775" y="248408"/>
                </a:lnTo>
                <a:lnTo>
                  <a:pt x="7015170" y="260280"/>
                </a:lnTo>
                <a:lnTo>
                  <a:pt x="7067988" y="272393"/>
                </a:lnTo>
                <a:lnTo>
                  <a:pt x="7120222" y="284745"/>
                </a:lnTo>
                <a:lnTo>
                  <a:pt x="7171862" y="297333"/>
                </a:lnTo>
                <a:lnTo>
                  <a:pt x="7222902" y="310154"/>
                </a:lnTo>
                <a:lnTo>
                  <a:pt x="7273334" y="323206"/>
                </a:lnTo>
                <a:lnTo>
                  <a:pt x="7323149" y="336487"/>
                </a:lnTo>
                <a:lnTo>
                  <a:pt x="7372340" y="349994"/>
                </a:lnTo>
                <a:lnTo>
                  <a:pt x="7420898" y="363724"/>
                </a:lnTo>
                <a:lnTo>
                  <a:pt x="7468817" y="377675"/>
                </a:lnTo>
                <a:lnTo>
                  <a:pt x="7516087" y="391845"/>
                </a:lnTo>
                <a:lnTo>
                  <a:pt x="7562702" y="406230"/>
                </a:lnTo>
                <a:lnTo>
                  <a:pt x="7608652" y="420829"/>
                </a:lnTo>
                <a:lnTo>
                  <a:pt x="7653931" y="435639"/>
                </a:lnTo>
                <a:lnTo>
                  <a:pt x="7698530" y="450657"/>
                </a:lnTo>
                <a:lnTo>
                  <a:pt x="7742442" y="465882"/>
                </a:lnTo>
                <a:lnTo>
                  <a:pt x="7785658" y="481309"/>
                </a:lnTo>
                <a:lnTo>
                  <a:pt x="7828171" y="496938"/>
                </a:lnTo>
                <a:lnTo>
                  <a:pt x="7869972" y="512764"/>
                </a:lnTo>
                <a:lnTo>
                  <a:pt x="7911055" y="528787"/>
                </a:lnTo>
                <a:lnTo>
                  <a:pt x="7951410" y="545003"/>
                </a:lnTo>
                <a:lnTo>
                  <a:pt x="7991030" y="561410"/>
                </a:lnTo>
                <a:lnTo>
                  <a:pt x="8029908" y="578005"/>
                </a:lnTo>
                <a:lnTo>
                  <a:pt x="8068034" y="594786"/>
                </a:lnTo>
                <a:lnTo>
                  <a:pt x="8105402" y="611750"/>
                </a:lnTo>
                <a:lnTo>
                  <a:pt x="8142004" y="628895"/>
                </a:lnTo>
                <a:lnTo>
                  <a:pt x="8177831" y="646218"/>
                </a:lnTo>
                <a:lnTo>
                  <a:pt x="8212875" y="663717"/>
                </a:lnTo>
                <a:lnTo>
                  <a:pt x="8247129" y="681389"/>
                </a:lnTo>
                <a:lnTo>
                  <a:pt x="8313235" y="717243"/>
                </a:lnTo>
                <a:lnTo>
                  <a:pt x="8376085" y="753760"/>
                </a:lnTo>
                <a:lnTo>
                  <a:pt x="8435616" y="790920"/>
                </a:lnTo>
                <a:lnTo>
                  <a:pt x="8491764" y="828702"/>
                </a:lnTo>
                <a:lnTo>
                  <a:pt x="8544467" y="867087"/>
                </a:lnTo>
                <a:lnTo>
                  <a:pt x="8593660" y="906055"/>
                </a:lnTo>
                <a:lnTo>
                  <a:pt x="8639282" y="945585"/>
                </a:lnTo>
                <a:lnTo>
                  <a:pt x="8681268" y="985657"/>
                </a:lnTo>
                <a:lnTo>
                  <a:pt x="8719555" y="1026251"/>
                </a:lnTo>
                <a:lnTo>
                  <a:pt x="8754081" y="1067348"/>
                </a:lnTo>
                <a:lnTo>
                  <a:pt x="8784781" y="1108927"/>
                </a:lnTo>
                <a:lnTo>
                  <a:pt x="8811594" y="1150968"/>
                </a:lnTo>
                <a:lnTo>
                  <a:pt x="8834455" y="1193450"/>
                </a:lnTo>
                <a:lnTo>
                  <a:pt x="8853301" y="1236355"/>
                </a:lnTo>
                <a:lnTo>
                  <a:pt x="8868069" y="1279661"/>
                </a:lnTo>
                <a:lnTo>
                  <a:pt x="8878696" y="1323348"/>
                </a:lnTo>
                <a:lnTo>
                  <a:pt x="8885118" y="1367398"/>
                </a:lnTo>
                <a:lnTo>
                  <a:pt x="8887273" y="1411788"/>
                </a:lnTo>
                <a:lnTo>
                  <a:pt x="8886733" y="1434025"/>
                </a:lnTo>
                <a:lnTo>
                  <a:pt x="8882436" y="1478248"/>
                </a:lnTo>
                <a:lnTo>
                  <a:pt x="8873904" y="1522119"/>
                </a:lnTo>
                <a:lnTo>
                  <a:pt x="8861198" y="1565618"/>
                </a:lnTo>
                <a:lnTo>
                  <a:pt x="8844383" y="1608726"/>
                </a:lnTo>
                <a:lnTo>
                  <a:pt x="8823522" y="1651422"/>
                </a:lnTo>
                <a:lnTo>
                  <a:pt x="8798678" y="1693687"/>
                </a:lnTo>
                <a:lnTo>
                  <a:pt x="8769913" y="1735499"/>
                </a:lnTo>
                <a:lnTo>
                  <a:pt x="8737292" y="1776840"/>
                </a:lnTo>
                <a:lnTo>
                  <a:pt x="8700878" y="1817688"/>
                </a:lnTo>
                <a:lnTo>
                  <a:pt x="8660733" y="1858024"/>
                </a:lnTo>
                <a:lnTo>
                  <a:pt x="8616921" y="1897828"/>
                </a:lnTo>
                <a:lnTo>
                  <a:pt x="8569506" y="1937079"/>
                </a:lnTo>
                <a:lnTo>
                  <a:pt x="8518550" y="1975758"/>
                </a:lnTo>
                <a:lnTo>
                  <a:pt x="8464117" y="2013845"/>
                </a:lnTo>
                <a:lnTo>
                  <a:pt x="8406269" y="2051318"/>
                </a:lnTo>
                <a:lnTo>
                  <a:pt x="8345071" y="2088160"/>
                </a:lnTo>
                <a:lnTo>
                  <a:pt x="8280585" y="2124348"/>
                </a:lnTo>
                <a:lnTo>
                  <a:pt x="8212875" y="2159863"/>
                </a:lnTo>
                <a:lnTo>
                  <a:pt x="8177831" y="2177362"/>
                </a:lnTo>
                <a:lnTo>
                  <a:pt x="8142004" y="2194686"/>
                </a:lnTo>
                <a:lnTo>
                  <a:pt x="8105402" y="2211831"/>
                </a:lnTo>
                <a:lnTo>
                  <a:pt x="8068034" y="2228795"/>
                </a:lnTo>
                <a:lnTo>
                  <a:pt x="8029908" y="2245576"/>
                </a:lnTo>
                <a:lnTo>
                  <a:pt x="7991030" y="2262171"/>
                </a:lnTo>
                <a:lnTo>
                  <a:pt x="7951410" y="2278578"/>
                </a:lnTo>
                <a:lnTo>
                  <a:pt x="7911055" y="2294794"/>
                </a:lnTo>
                <a:lnTo>
                  <a:pt x="7869972" y="2310817"/>
                </a:lnTo>
                <a:lnTo>
                  <a:pt x="7828171" y="2326644"/>
                </a:lnTo>
                <a:lnTo>
                  <a:pt x="7785658" y="2342272"/>
                </a:lnTo>
                <a:lnTo>
                  <a:pt x="7742442" y="2357700"/>
                </a:lnTo>
                <a:lnTo>
                  <a:pt x="7698530" y="2372924"/>
                </a:lnTo>
                <a:lnTo>
                  <a:pt x="7653931" y="2387943"/>
                </a:lnTo>
                <a:lnTo>
                  <a:pt x="7608652" y="2402753"/>
                </a:lnTo>
                <a:lnTo>
                  <a:pt x="7562702" y="2417352"/>
                </a:lnTo>
                <a:lnTo>
                  <a:pt x="7516087" y="2431738"/>
                </a:lnTo>
                <a:lnTo>
                  <a:pt x="7468817" y="2445907"/>
                </a:lnTo>
                <a:lnTo>
                  <a:pt x="7420898" y="2459859"/>
                </a:lnTo>
                <a:lnTo>
                  <a:pt x="7372340" y="2473589"/>
                </a:lnTo>
                <a:lnTo>
                  <a:pt x="7323149" y="2487096"/>
                </a:lnTo>
                <a:lnTo>
                  <a:pt x="7273334" y="2500377"/>
                </a:lnTo>
                <a:lnTo>
                  <a:pt x="7222902" y="2513429"/>
                </a:lnTo>
                <a:lnTo>
                  <a:pt x="7171862" y="2526251"/>
                </a:lnTo>
                <a:lnTo>
                  <a:pt x="7120222" y="2538839"/>
                </a:lnTo>
                <a:lnTo>
                  <a:pt x="7067988" y="2551190"/>
                </a:lnTo>
                <a:lnTo>
                  <a:pt x="7015170" y="2563304"/>
                </a:lnTo>
                <a:lnTo>
                  <a:pt x="6961775" y="2575176"/>
                </a:lnTo>
                <a:lnTo>
                  <a:pt x="6907811" y="2586805"/>
                </a:lnTo>
                <a:lnTo>
                  <a:pt x="6853286" y="2598188"/>
                </a:lnTo>
                <a:lnTo>
                  <a:pt x="6798208" y="2609322"/>
                </a:lnTo>
                <a:lnTo>
                  <a:pt x="6742584" y="2620205"/>
                </a:lnTo>
                <a:lnTo>
                  <a:pt x="6686423" y="2630834"/>
                </a:lnTo>
                <a:lnTo>
                  <a:pt x="6629732" y="2641207"/>
                </a:lnTo>
                <a:lnTo>
                  <a:pt x="6572520" y="2651322"/>
                </a:lnTo>
                <a:lnTo>
                  <a:pt x="6514794" y="2661176"/>
                </a:lnTo>
                <a:lnTo>
                  <a:pt x="6456563" y="2670766"/>
                </a:lnTo>
                <a:lnTo>
                  <a:pt x="6397833" y="2680089"/>
                </a:lnTo>
                <a:lnTo>
                  <a:pt x="6338614" y="2689145"/>
                </a:lnTo>
                <a:lnTo>
                  <a:pt x="6278912" y="2697929"/>
                </a:lnTo>
                <a:lnTo>
                  <a:pt x="6218737" y="2706439"/>
                </a:lnTo>
                <a:lnTo>
                  <a:pt x="6158095" y="2714673"/>
                </a:lnTo>
                <a:lnTo>
                  <a:pt x="6096994" y="2722628"/>
                </a:lnTo>
                <a:lnTo>
                  <a:pt x="6035443" y="2730302"/>
                </a:lnTo>
                <a:lnTo>
                  <a:pt x="5973450" y="2737693"/>
                </a:lnTo>
                <a:lnTo>
                  <a:pt x="5911022" y="2744797"/>
                </a:lnTo>
                <a:lnTo>
                  <a:pt x="5848167" y="2751612"/>
                </a:lnTo>
                <a:lnTo>
                  <a:pt x="5784894" y="2758137"/>
                </a:lnTo>
                <a:lnTo>
                  <a:pt x="5721209" y="2764367"/>
                </a:lnTo>
                <a:lnTo>
                  <a:pt x="5657122" y="2770301"/>
                </a:lnTo>
                <a:lnTo>
                  <a:pt x="5592639" y="2775936"/>
                </a:lnTo>
                <a:lnTo>
                  <a:pt x="5527769" y="2781270"/>
                </a:lnTo>
                <a:lnTo>
                  <a:pt x="5462520" y="2786300"/>
                </a:lnTo>
                <a:lnTo>
                  <a:pt x="5396899" y="2791024"/>
                </a:lnTo>
                <a:lnTo>
                  <a:pt x="5330915" y="2795439"/>
                </a:lnTo>
                <a:lnTo>
                  <a:pt x="5264575" y="2799543"/>
                </a:lnTo>
                <a:lnTo>
                  <a:pt x="5197888" y="2803333"/>
                </a:lnTo>
                <a:lnTo>
                  <a:pt x="5130860" y="2806806"/>
                </a:lnTo>
                <a:lnTo>
                  <a:pt x="5063501" y="2809961"/>
                </a:lnTo>
                <a:lnTo>
                  <a:pt x="4995818" y="2812794"/>
                </a:lnTo>
                <a:lnTo>
                  <a:pt x="4927819" y="2815303"/>
                </a:lnTo>
                <a:lnTo>
                  <a:pt x="4859511" y="2817486"/>
                </a:lnTo>
                <a:lnTo>
                  <a:pt x="4790903" y="2819340"/>
                </a:lnTo>
                <a:lnTo>
                  <a:pt x="4722003" y="2820862"/>
                </a:lnTo>
                <a:lnTo>
                  <a:pt x="4652818" y="2822051"/>
                </a:lnTo>
                <a:lnTo>
                  <a:pt x="4583357" y="2822903"/>
                </a:lnTo>
                <a:lnTo>
                  <a:pt x="4513627" y="2823416"/>
                </a:lnTo>
                <a:lnTo>
                  <a:pt x="4443636" y="2823587"/>
                </a:lnTo>
                <a:lnTo>
                  <a:pt x="4373645" y="2823416"/>
                </a:lnTo>
                <a:lnTo>
                  <a:pt x="4303915" y="2822903"/>
                </a:lnTo>
                <a:lnTo>
                  <a:pt x="4234453" y="2822051"/>
                </a:lnTo>
                <a:lnTo>
                  <a:pt x="4165268" y="2820862"/>
                </a:lnTo>
                <a:lnTo>
                  <a:pt x="4096368" y="2819340"/>
                </a:lnTo>
                <a:lnTo>
                  <a:pt x="4027760" y="2817486"/>
                </a:lnTo>
                <a:lnTo>
                  <a:pt x="3959452" y="2815303"/>
                </a:lnTo>
                <a:lnTo>
                  <a:pt x="3891453" y="2812794"/>
                </a:lnTo>
                <a:lnTo>
                  <a:pt x="3823769" y="2809961"/>
                </a:lnTo>
                <a:lnTo>
                  <a:pt x="3756410" y="2806806"/>
                </a:lnTo>
                <a:lnTo>
                  <a:pt x="3689382" y="2803333"/>
                </a:lnTo>
                <a:lnTo>
                  <a:pt x="3622695" y="2799543"/>
                </a:lnTo>
                <a:lnTo>
                  <a:pt x="3556355" y="2795439"/>
                </a:lnTo>
                <a:lnTo>
                  <a:pt x="3490370" y="2791024"/>
                </a:lnTo>
                <a:lnTo>
                  <a:pt x="3424749" y="2786300"/>
                </a:lnTo>
                <a:lnTo>
                  <a:pt x="3359500" y="2781270"/>
                </a:lnTo>
                <a:lnTo>
                  <a:pt x="3294630" y="2775936"/>
                </a:lnTo>
                <a:lnTo>
                  <a:pt x="3230147" y="2770301"/>
                </a:lnTo>
                <a:lnTo>
                  <a:pt x="3166060" y="2764367"/>
                </a:lnTo>
                <a:lnTo>
                  <a:pt x="3102375" y="2758137"/>
                </a:lnTo>
                <a:lnTo>
                  <a:pt x="3039101" y="2751612"/>
                </a:lnTo>
                <a:lnTo>
                  <a:pt x="2976246" y="2744797"/>
                </a:lnTo>
                <a:lnTo>
                  <a:pt x="2913818" y="2737693"/>
                </a:lnTo>
                <a:lnTo>
                  <a:pt x="2851825" y="2730302"/>
                </a:lnTo>
                <a:lnTo>
                  <a:pt x="2790274" y="2722628"/>
                </a:lnTo>
                <a:lnTo>
                  <a:pt x="2729174" y="2714673"/>
                </a:lnTo>
                <a:lnTo>
                  <a:pt x="2668532" y="2706439"/>
                </a:lnTo>
                <a:lnTo>
                  <a:pt x="2608356" y="2697929"/>
                </a:lnTo>
                <a:lnTo>
                  <a:pt x="2548655" y="2689145"/>
                </a:lnTo>
                <a:lnTo>
                  <a:pt x="2489435" y="2680089"/>
                </a:lnTo>
                <a:lnTo>
                  <a:pt x="2430706" y="2670766"/>
                </a:lnTo>
                <a:lnTo>
                  <a:pt x="2372474" y="2661176"/>
                </a:lnTo>
                <a:lnTo>
                  <a:pt x="2314748" y="2651322"/>
                </a:lnTo>
                <a:lnTo>
                  <a:pt x="2257536" y="2641207"/>
                </a:lnTo>
                <a:lnTo>
                  <a:pt x="2200845" y="2630834"/>
                </a:lnTo>
                <a:lnTo>
                  <a:pt x="2144684" y="2620205"/>
                </a:lnTo>
                <a:lnTo>
                  <a:pt x="2089061" y="2609322"/>
                </a:lnTo>
                <a:lnTo>
                  <a:pt x="2033982" y="2598188"/>
                </a:lnTo>
                <a:lnTo>
                  <a:pt x="1979457" y="2586805"/>
                </a:lnTo>
                <a:lnTo>
                  <a:pt x="1925493" y="2575176"/>
                </a:lnTo>
                <a:lnTo>
                  <a:pt x="1872098" y="2563304"/>
                </a:lnTo>
                <a:lnTo>
                  <a:pt x="1819280" y="2551190"/>
                </a:lnTo>
                <a:lnTo>
                  <a:pt x="1767046" y="2538839"/>
                </a:lnTo>
                <a:lnTo>
                  <a:pt x="1715406" y="2526251"/>
                </a:lnTo>
                <a:lnTo>
                  <a:pt x="1664366" y="2513429"/>
                </a:lnTo>
                <a:lnTo>
                  <a:pt x="1613934" y="2500377"/>
                </a:lnTo>
                <a:lnTo>
                  <a:pt x="1564119" y="2487096"/>
                </a:lnTo>
                <a:lnTo>
                  <a:pt x="1514929" y="2473589"/>
                </a:lnTo>
                <a:lnTo>
                  <a:pt x="1466370" y="2459859"/>
                </a:lnTo>
                <a:lnTo>
                  <a:pt x="1418452" y="2445907"/>
                </a:lnTo>
                <a:lnTo>
                  <a:pt x="1371182" y="2431738"/>
                </a:lnTo>
                <a:lnTo>
                  <a:pt x="1324567" y="2417352"/>
                </a:lnTo>
                <a:lnTo>
                  <a:pt x="1278617" y="2402753"/>
                </a:lnTo>
                <a:lnTo>
                  <a:pt x="1233338" y="2387943"/>
                </a:lnTo>
                <a:lnTo>
                  <a:pt x="1188739" y="2372924"/>
                </a:lnTo>
                <a:lnTo>
                  <a:pt x="1144827" y="2357700"/>
                </a:lnTo>
                <a:lnTo>
                  <a:pt x="1101611" y="2342272"/>
                </a:lnTo>
                <a:lnTo>
                  <a:pt x="1059099" y="2326644"/>
                </a:lnTo>
                <a:lnTo>
                  <a:pt x="1017297" y="2310817"/>
                </a:lnTo>
                <a:lnTo>
                  <a:pt x="976215" y="2294794"/>
                </a:lnTo>
                <a:lnTo>
                  <a:pt x="935860" y="2278578"/>
                </a:lnTo>
                <a:lnTo>
                  <a:pt x="896239" y="2262171"/>
                </a:lnTo>
                <a:lnTo>
                  <a:pt x="857362" y="2245576"/>
                </a:lnTo>
                <a:lnTo>
                  <a:pt x="819236" y="2228795"/>
                </a:lnTo>
                <a:lnTo>
                  <a:pt x="781868" y="2211831"/>
                </a:lnTo>
                <a:lnTo>
                  <a:pt x="745266" y="2194686"/>
                </a:lnTo>
                <a:lnTo>
                  <a:pt x="709439" y="2177362"/>
                </a:lnTo>
                <a:lnTo>
                  <a:pt x="674395" y="2159863"/>
                </a:lnTo>
                <a:lnTo>
                  <a:pt x="640141" y="2142191"/>
                </a:lnTo>
                <a:lnTo>
                  <a:pt x="574035" y="2106337"/>
                </a:lnTo>
                <a:lnTo>
                  <a:pt x="511185" y="2069819"/>
                </a:lnTo>
                <a:lnTo>
                  <a:pt x="451655" y="2032659"/>
                </a:lnTo>
                <a:lnTo>
                  <a:pt x="395507" y="1994877"/>
                </a:lnTo>
                <a:lnTo>
                  <a:pt x="342805" y="1956491"/>
                </a:lnTo>
                <a:lnTo>
                  <a:pt x="293611" y="1917524"/>
                </a:lnTo>
                <a:lnTo>
                  <a:pt x="247990" y="1877994"/>
                </a:lnTo>
                <a:lnTo>
                  <a:pt x="206004" y="1837921"/>
                </a:lnTo>
                <a:lnTo>
                  <a:pt x="167717" y="1797326"/>
                </a:lnTo>
                <a:lnTo>
                  <a:pt x="133191" y="1756230"/>
                </a:lnTo>
                <a:lnTo>
                  <a:pt x="102491" y="1714651"/>
                </a:lnTo>
                <a:lnTo>
                  <a:pt x="75678" y="1672610"/>
                </a:lnTo>
                <a:lnTo>
                  <a:pt x="52818" y="1630127"/>
                </a:lnTo>
                <a:lnTo>
                  <a:pt x="33972" y="1587223"/>
                </a:lnTo>
                <a:lnTo>
                  <a:pt x="19204" y="1543916"/>
                </a:lnTo>
                <a:lnTo>
                  <a:pt x="8577" y="1500229"/>
                </a:lnTo>
                <a:lnTo>
                  <a:pt x="2154" y="1456179"/>
                </a:lnTo>
                <a:lnTo>
                  <a:pt x="0" y="1411788"/>
                </a:lnTo>
                <a:close/>
              </a:path>
            </a:pathLst>
          </a:custGeom>
          <a:ln w="571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2497" y="2651747"/>
            <a:ext cx="4285208" cy="1363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5062" y="2674972"/>
            <a:ext cx="4189095" cy="1270635"/>
          </a:xfrm>
          <a:custGeom>
            <a:avLst/>
            <a:gdLst/>
            <a:ahLst/>
            <a:cxnLst/>
            <a:rect l="l" t="t" r="r" b="b"/>
            <a:pathLst>
              <a:path w="4189095" h="1270635">
                <a:moveTo>
                  <a:pt x="2122177" y="0"/>
                </a:moveTo>
                <a:lnTo>
                  <a:pt x="2097792" y="6548"/>
                </a:lnTo>
                <a:lnTo>
                  <a:pt x="2080793" y="23574"/>
                </a:lnTo>
                <a:lnTo>
                  <a:pt x="2076044" y="54342"/>
                </a:lnTo>
                <a:lnTo>
                  <a:pt x="2079950" y="99517"/>
                </a:lnTo>
                <a:lnTo>
                  <a:pt x="2084277" y="151240"/>
                </a:lnTo>
                <a:lnTo>
                  <a:pt x="2080793" y="201653"/>
                </a:lnTo>
                <a:lnTo>
                  <a:pt x="2070025" y="250178"/>
                </a:lnTo>
                <a:lnTo>
                  <a:pt x="2055458" y="300507"/>
                </a:lnTo>
                <a:lnTo>
                  <a:pt x="2033292" y="351165"/>
                </a:lnTo>
                <a:lnTo>
                  <a:pt x="1999729" y="400675"/>
                </a:lnTo>
                <a:lnTo>
                  <a:pt x="1968419" y="433190"/>
                </a:lnTo>
                <a:lnTo>
                  <a:pt x="1930167" y="465853"/>
                </a:lnTo>
                <a:lnTo>
                  <a:pt x="1887412" y="498225"/>
                </a:lnTo>
                <a:lnTo>
                  <a:pt x="1842591" y="529871"/>
                </a:lnTo>
                <a:lnTo>
                  <a:pt x="1756511" y="589232"/>
                </a:lnTo>
                <a:lnTo>
                  <a:pt x="1678578" y="646384"/>
                </a:lnTo>
                <a:lnTo>
                  <a:pt x="1640423" y="672445"/>
                </a:lnTo>
                <a:lnTo>
                  <a:pt x="1592430" y="701187"/>
                </a:lnTo>
                <a:lnTo>
                  <a:pt x="1526819" y="735879"/>
                </a:lnTo>
                <a:lnTo>
                  <a:pt x="1386200" y="807650"/>
                </a:lnTo>
                <a:lnTo>
                  <a:pt x="1346236" y="827458"/>
                </a:lnTo>
                <a:lnTo>
                  <a:pt x="1303880" y="847829"/>
                </a:lnTo>
                <a:lnTo>
                  <a:pt x="1258896" y="868674"/>
                </a:lnTo>
                <a:lnTo>
                  <a:pt x="1211051" y="889901"/>
                </a:lnTo>
                <a:lnTo>
                  <a:pt x="1160109" y="911419"/>
                </a:lnTo>
                <a:lnTo>
                  <a:pt x="1105836" y="933137"/>
                </a:lnTo>
                <a:lnTo>
                  <a:pt x="1047997" y="954964"/>
                </a:lnTo>
                <a:lnTo>
                  <a:pt x="986358" y="976810"/>
                </a:lnTo>
                <a:lnTo>
                  <a:pt x="945319" y="990391"/>
                </a:lnTo>
                <a:lnTo>
                  <a:pt x="899032" y="1004856"/>
                </a:lnTo>
                <a:lnTo>
                  <a:pt x="848225" y="1020068"/>
                </a:lnTo>
                <a:lnTo>
                  <a:pt x="735970" y="1052180"/>
                </a:lnTo>
                <a:lnTo>
                  <a:pt x="427275" y="1135908"/>
                </a:lnTo>
                <a:lnTo>
                  <a:pt x="108422" y="1223184"/>
                </a:lnTo>
                <a:lnTo>
                  <a:pt x="70950" y="1234410"/>
                </a:lnTo>
                <a:lnTo>
                  <a:pt x="39902" y="1244319"/>
                </a:lnTo>
                <a:lnTo>
                  <a:pt x="16009" y="1252775"/>
                </a:lnTo>
                <a:lnTo>
                  <a:pt x="0" y="1259639"/>
                </a:lnTo>
                <a:lnTo>
                  <a:pt x="46975" y="1270027"/>
                </a:lnTo>
                <a:lnTo>
                  <a:pt x="227168" y="1253739"/>
                </a:lnTo>
                <a:lnTo>
                  <a:pt x="422138" y="1229923"/>
                </a:lnTo>
                <a:lnTo>
                  <a:pt x="513448" y="1217729"/>
                </a:lnTo>
                <a:lnTo>
                  <a:pt x="1134997" y="1165902"/>
                </a:lnTo>
                <a:lnTo>
                  <a:pt x="1352086" y="1151737"/>
                </a:lnTo>
                <a:lnTo>
                  <a:pt x="1459992" y="1146461"/>
                </a:lnTo>
                <a:lnTo>
                  <a:pt x="1711270" y="1139097"/>
                </a:lnTo>
                <a:lnTo>
                  <a:pt x="2020931" y="1135908"/>
                </a:lnTo>
                <a:lnTo>
                  <a:pt x="3775191" y="1135897"/>
                </a:lnTo>
                <a:lnTo>
                  <a:pt x="3745887" y="1127363"/>
                </a:lnTo>
                <a:lnTo>
                  <a:pt x="3688069" y="1109636"/>
                </a:lnTo>
                <a:lnTo>
                  <a:pt x="3634638" y="1092038"/>
                </a:lnTo>
                <a:lnTo>
                  <a:pt x="3352074" y="994002"/>
                </a:lnTo>
                <a:lnTo>
                  <a:pt x="3253474" y="957904"/>
                </a:lnTo>
                <a:lnTo>
                  <a:pt x="3204477" y="939264"/>
                </a:lnTo>
                <a:lnTo>
                  <a:pt x="3156017" y="920247"/>
                </a:lnTo>
                <a:lnTo>
                  <a:pt x="3108344" y="900864"/>
                </a:lnTo>
                <a:lnTo>
                  <a:pt x="3061710" y="881125"/>
                </a:lnTo>
                <a:lnTo>
                  <a:pt x="3016365" y="861043"/>
                </a:lnTo>
                <a:lnTo>
                  <a:pt x="2972562" y="840628"/>
                </a:lnTo>
                <a:lnTo>
                  <a:pt x="2922062" y="815701"/>
                </a:lnTo>
                <a:lnTo>
                  <a:pt x="2871069" y="789173"/>
                </a:lnTo>
                <a:lnTo>
                  <a:pt x="2820029" y="761410"/>
                </a:lnTo>
                <a:lnTo>
                  <a:pt x="2769388" y="732773"/>
                </a:lnTo>
                <a:lnTo>
                  <a:pt x="2719591" y="703627"/>
                </a:lnTo>
                <a:lnTo>
                  <a:pt x="2671084" y="674336"/>
                </a:lnTo>
                <a:lnTo>
                  <a:pt x="2624313" y="645263"/>
                </a:lnTo>
                <a:lnTo>
                  <a:pt x="2579724" y="616773"/>
                </a:lnTo>
                <a:lnTo>
                  <a:pt x="2537763" y="589227"/>
                </a:lnTo>
                <a:lnTo>
                  <a:pt x="2498874" y="562991"/>
                </a:lnTo>
                <a:lnTo>
                  <a:pt x="2463505" y="538428"/>
                </a:lnTo>
                <a:lnTo>
                  <a:pt x="2432100" y="515902"/>
                </a:lnTo>
                <a:lnTo>
                  <a:pt x="2374376" y="471152"/>
                </a:lnTo>
                <a:lnTo>
                  <a:pt x="2336759" y="435704"/>
                </a:lnTo>
                <a:lnTo>
                  <a:pt x="2311790" y="403776"/>
                </a:lnTo>
                <a:lnTo>
                  <a:pt x="2292010" y="369583"/>
                </a:lnTo>
                <a:lnTo>
                  <a:pt x="2269959" y="327345"/>
                </a:lnTo>
                <a:lnTo>
                  <a:pt x="2250286" y="281132"/>
                </a:lnTo>
                <a:lnTo>
                  <a:pt x="2233428" y="226479"/>
                </a:lnTo>
                <a:lnTo>
                  <a:pt x="2218447" y="168916"/>
                </a:lnTo>
                <a:lnTo>
                  <a:pt x="2204404" y="113971"/>
                </a:lnTo>
                <a:lnTo>
                  <a:pt x="2190362" y="67173"/>
                </a:lnTo>
                <a:lnTo>
                  <a:pt x="2175383" y="34051"/>
                </a:lnTo>
                <a:lnTo>
                  <a:pt x="2149518" y="7858"/>
                </a:lnTo>
                <a:lnTo>
                  <a:pt x="2122177" y="0"/>
                </a:lnTo>
                <a:close/>
              </a:path>
              <a:path w="4189095" h="1270635">
                <a:moveTo>
                  <a:pt x="3775191" y="1135897"/>
                </a:moveTo>
                <a:lnTo>
                  <a:pt x="2073194" y="1135897"/>
                </a:lnTo>
                <a:lnTo>
                  <a:pt x="2333422" y="1137893"/>
                </a:lnTo>
                <a:lnTo>
                  <a:pt x="2688437" y="1146148"/>
                </a:lnTo>
                <a:lnTo>
                  <a:pt x="2851930" y="1153123"/>
                </a:lnTo>
                <a:lnTo>
                  <a:pt x="3124484" y="1168994"/>
                </a:lnTo>
                <a:lnTo>
                  <a:pt x="3719159" y="1213245"/>
                </a:lnTo>
                <a:lnTo>
                  <a:pt x="3789994" y="1220399"/>
                </a:lnTo>
                <a:lnTo>
                  <a:pt x="3859257" y="1228253"/>
                </a:lnTo>
                <a:lnTo>
                  <a:pt x="4092556" y="1257230"/>
                </a:lnTo>
                <a:lnTo>
                  <a:pt x="4132939" y="1261504"/>
                </a:lnTo>
                <a:lnTo>
                  <a:pt x="4163343" y="1263645"/>
                </a:lnTo>
                <a:lnTo>
                  <a:pt x="4182368" y="1263181"/>
                </a:lnTo>
                <a:lnTo>
                  <a:pt x="4188612" y="1259639"/>
                </a:lnTo>
                <a:lnTo>
                  <a:pt x="4129605" y="1235164"/>
                </a:lnTo>
                <a:lnTo>
                  <a:pt x="4089027" y="1223164"/>
                </a:lnTo>
                <a:lnTo>
                  <a:pt x="3806380" y="1144981"/>
                </a:lnTo>
                <a:lnTo>
                  <a:pt x="3775191" y="1135897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9995" y="1161961"/>
            <a:ext cx="1655051" cy="1655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3194" y="3945674"/>
            <a:ext cx="594360" cy="7677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3564" y="4177008"/>
            <a:ext cx="1366901" cy="592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2430" y="4863896"/>
            <a:ext cx="1946605" cy="553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8540" y="5555894"/>
            <a:ext cx="1049235" cy="712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2731" y="5587493"/>
            <a:ext cx="1175067" cy="7024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206" y="5522848"/>
            <a:ext cx="1862829" cy="4563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9502" y="5363705"/>
            <a:ext cx="1193228" cy="8866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3526" y="4846840"/>
            <a:ext cx="1961730" cy="487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7361" y="4277020"/>
            <a:ext cx="2065667" cy="4093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07799" y="4809858"/>
            <a:ext cx="2728277" cy="2805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1143000"/>
                </a:lnTo>
                <a:lnTo>
                  <a:pt x="0" y="114300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24" y="189077"/>
            <a:ext cx="6801484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Big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focus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spc="-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prototyping: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Lots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cater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makers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tinkerers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9103" y="2238451"/>
            <a:ext cx="1307109" cy="1453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6726" y="2311717"/>
            <a:ext cx="2872689" cy="1321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603" y="2462796"/>
            <a:ext cx="1800512" cy="185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8815" y="3877284"/>
            <a:ext cx="1992884" cy="16383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303" y="4142174"/>
            <a:ext cx="2702153" cy="22717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494" y="3633152"/>
            <a:ext cx="1946605" cy="5538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8535" y="3798112"/>
            <a:ext cx="1175067" cy="702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1700" y="4052049"/>
            <a:ext cx="3048000" cy="24383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93510" y="4186999"/>
            <a:ext cx="2065667" cy="4093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8049" y="1321714"/>
            <a:ext cx="788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Integrated </a:t>
            </a:r>
            <a:r>
              <a:rPr sz="2000" b="1" dirty="0">
                <a:latin typeface="Arial"/>
                <a:cs typeface="Arial"/>
              </a:rPr>
              <a:t>SDKs to </a:t>
            </a:r>
            <a:r>
              <a:rPr sz="2000" b="1" spc="-5" dirty="0">
                <a:latin typeface="Arial"/>
                <a:cs typeface="Arial"/>
              </a:rPr>
              <a:t>speed development, testing and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optimization.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0010" marR="5080">
              <a:lnSpc>
                <a:spcPts val="2800"/>
              </a:lnSpc>
              <a:spcBef>
                <a:spcPts val="260"/>
              </a:spcBef>
            </a:pPr>
            <a:r>
              <a:rPr spc="40" dirty="0"/>
              <a:t>Dragonboard</a:t>
            </a:r>
            <a:r>
              <a:rPr spc="-120" dirty="0"/>
              <a:t> </a:t>
            </a:r>
            <a:r>
              <a:rPr spc="-10" dirty="0"/>
              <a:t>based</a:t>
            </a:r>
            <a:r>
              <a:rPr spc="-114" dirty="0"/>
              <a:t> </a:t>
            </a:r>
            <a:r>
              <a:rPr spc="60" dirty="0"/>
              <a:t>on</a:t>
            </a:r>
            <a:r>
              <a:rPr spc="-114" dirty="0"/>
              <a:t> </a:t>
            </a:r>
            <a:r>
              <a:rPr dirty="0"/>
              <a:t>Snapdragon</a:t>
            </a:r>
            <a:r>
              <a:rPr spc="-114" dirty="0"/>
              <a:t> </a:t>
            </a:r>
            <a:r>
              <a:rPr spc="15" dirty="0"/>
              <a:t>processor</a:t>
            </a:r>
            <a:r>
              <a:rPr spc="-114" dirty="0"/>
              <a:t> </a:t>
            </a:r>
            <a:r>
              <a:rPr spc="-25" dirty="0"/>
              <a:t>(</a:t>
            </a:r>
            <a:r>
              <a:rPr spc="-114" dirty="0"/>
              <a:t> </a:t>
            </a:r>
            <a:r>
              <a:rPr spc="5" dirty="0"/>
              <a:t>many</a:t>
            </a:r>
            <a:r>
              <a:rPr spc="-114" dirty="0"/>
              <a:t> </a:t>
            </a:r>
            <a:r>
              <a:rPr spc="70" dirty="0"/>
              <a:t>more  </a:t>
            </a:r>
            <a:r>
              <a:rPr spc="60" dirty="0"/>
              <a:t>like</a:t>
            </a:r>
            <a:r>
              <a:rPr spc="-120" dirty="0"/>
              <a:t> </a:t>
            </a:r>
            <a:r>
              <a:rPr spc="65" dirty="0"/>
              <a:t>this</a:t>
            </a:r>
            <a:r>
              <a:rPr spc="-114" dirty="0"/>
              <a:t> </a:t>
            </a:r>
            <a:r>
              <a:rPr spc="130" dirty="0"/>
              <a:t>from</a:t>
            </a:r>
            <a:r>
              <a:rPr spc="-114" dirty="0"/>
              <a:t> </a:t>
            </a:r>
            <a:r>
              <a:rPr spc="5" dirty="0"/>
              <a:t>many</a:t>
            </a:r>
            <a:r>
              <a:rPr spc="-114" dirty="0"/>
              <a:t> </a:t>
            </a:r>
            <a:r>
              <a:rPr spc="30" dirty="0"/>
              <a:t>vendors</a:t>
            </a:r>
            <a:r>
              <a:rPr spc="-114" dirty="0"/>
              <a:t> </a:t>
            </a:r>
            <a:r>
              <a:rPr spc="-2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172012"/>
            <a:ext cx="9144000" cy="5658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908" y="1459614"/>
            <a:ext cx="2065668" cy="409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344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Sensors: </a:t>
            </a:r>
            <a:r>
              <a:rPr spc="15" dirty="0"/>
              <a:t>Smart </a:t>
            </a:r>
            <a:r>
              <a:rPr spc="100" dirty="0"/>
              <a:t>or</a:t>
            </a:r>
            <a:r>
              <a:rPr spc="-325" dirty="0"/>
              <a:t> </a:t>
            </a:r>
            <a:r>
              <a:rPr dirty="0"/>
              <a:t>Simple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384" y="5252999"/>
            <a:ext cx="4225925" cy="1292225"/>
          </a:xfrm>
          <a:prstGeom prst="rect">
            <a:avLst/>
          </a:prstGeom>
          <a:solidFill>
            <a:srgbClr val="B5B5B5"/>
          </a:solidFill>
          <a:ln w="25399">
            <a:solidFill>
              <a:srgbClr val="878B7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308100">
              <a:lnSpc>
                <a:spcPct val="100000"/>
              </a:lnSpc>
              <a:spcBef>
                <a:spcPts val="359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481" y="5252999"/>
            <a:ext cx="2185035" cy="1292225"/>
          </a:xfrm>
          <a:prstGeom prst="rect">
            <a:avLst/>
          </a:prstGeom>
          <a:solidFill>
            <a:srgbClr val="B5B5B5"/>
          </a:solidFill>
          <a:ln w="25399">
            <a:solidFill>
              <a:srgbClr val="1332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  <a:spcBef>
                <a:spcPts val="135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Sensors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1053" y="6061773"/>
            <a:ext cx="1981835" cy="364490"/>
          </a:xfrm>
          <a:prstGeom prst="rect">
            <a:avLst/>
          </a:prstGeom>
          <a:solidFill>
            <a:srgbClr val="133250"/>
          </a:solidFill>
          <a:ln w="4156">
            <a:solidFill>
              <a:srgbClr val="FFFFFF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47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1053" y="5633109"/>
            <a:ext cx="1981835" cy="363855"/>
          </a:xfrm>
          <a:prstGeom prst="rect">
            <a:avLst/>
          </a:prstGeom>
          <a:solidFill>
            <a:srgbClr val="133250"/>
          </a:solidFill>
          <a:ln w="4156">
            <a:solidFill>
              <a:srgbClr val="FFFFFF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47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Receive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Notifications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860" y="6061773"/>
            <a:ext cx="1981835" cy="364490"/>
          </a:xfrm>
          <a:prstGeom prst="rect">
            <a:avLst/>
          </a:prstGeom>
          <a:solidFill>
            <a:srgbClr val="133250"/>
          </a:solidFill>
          <a:ln w="4156">
            <a:solidFill>
              <a:srgbClr val="FFFFFF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47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Receive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Config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860" y="5633109"/>
            <a:ext cx="1981835" cy="364490"/>
          </a:xfrm>
          <a:prstGeom prst="rect">
            <a:avLst/>
          </a:prstGeom>
          <a:solidFill>
            <a:srgbClr val="133250"/>
          </a:solidFill>
          <a:ln w="4156">
            <a:solidFill>
              <a:srgbClr val="FFFFFF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47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Onboarding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9369" y="1525917"/>
            <a:ext cx="6134100" cy="344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1" y="0"/>
                </a:lnTo>
                <a:lnTo>
                  <a:pt x="5782881" y="1151622"/>
                </a:lnTo>
                <a:lnTo>
                  <a:pt x="0" y="115162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5" y="0"/>
                </a:lnTo>
                <a:lnTo>
                  <a:pt x="5782885" y="1151619"/>
                </a:lnTo>
                <a:lnTo>
                  <a:pt x="0" y="11516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5456" y="5489612"/>
            <a:ext cx="5612130" cy="499745"/>
          </a:xfrm>
          <a:custGeom>
            <a:avLst/>
            <a:gdLst/>
            <a:ahLst/>
            <a:cxnLst/>
            <a:rect l="l" t="t" r="r" b="b"/>
            <a:pathLst>
              <a:path w="5612130" h="499745">
                <a:moveTo>
                  <a:pt x="0" y="0"/>
                </a:moveTo>
                <a:lnTo>
                  <a:pt x="5611558" y="0"/>
                </a:lnTo>
                <a:lnTo>
                  <a:pt x="5611558" y="499592"/>
                </a:lnTo>
                <a:lnTo>
                  <a:pt x="0" y="49959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456" y="5489612"/>
            <a:ext cx="5612130" cy="499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86817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Hardware 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Firmware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3120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IoT </a:t>
            </a:r>
            <a:r>
              <a:rPr spc="-40" dirty="0"/>
              <a:t>Stack: </a:t>
            </a:r>
            <a:r>
              <a:rPr spc="-5" dirty="0"/>
              <a:t>Device</a:t>
            </a:r>
            <a:r>
              <a:rPr spc="-325" dirty="0"/>
              <a:t> </a:t>
            </a:r>
            <a:r>
              <a:rPr spc="-25" dirty="0"/>
              <a:t>Edge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4471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6503" y="4169371"/>
            <a:ext cx="2513330" cy="574675"/>
          </a:xfrm>
          <a:custGeom>
            <a:avLst/>
            <a:gdLst/>
            <a:ahLst/>
            <a:cxnLst/>
            <a:rect l="l" t="t" r="r" b="b"/>
            <a:pathLst>
              <a:path w="2513329" h="574675">
                <a:moveTo>
                  <a:pt x="0" y="0"/>
                </a:moveTo>
                <a:lnTo>
                  <a:pt x="2513164" y="0"/>
                </a:lnTo>
                <a:lnTo>
                  <a:pt x="2513164" y="574319"/>
                </a:lnTo>
                <a:lnTo>
                  <a:pt x="0" y="57431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2916" y="4169371"/>
            <a:ext cx="2129790" cy="574675"/>
          </a:xfrm>
          <a:custGeom>
            <a:avLst/>
            <a:gdLst/>
            <a:ahLst/>
            <a:cxnLst/>
            <a:rect l="l" t="t" r="r" b="b"/>
            <a:pathLst>
              <a:path w="2129790" h="574675">
                <a:moveTo>
                  <a:pt x="0" y="0"/>
                </a:moveTo>
                <a:lnTo>
                  <a:pt x="2129535" y="0"/>
                </a:lnTo>
                <a:lnTo>
                  <a:pt x="2129535" y="574319"/>
                </a:lnTo>
                <a:lnTo>
                  <a:pt x="0" y="57431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4542" y="5044541"/>
            <a:ext cx="5618480" cy="335280"/>
          </a:xfrm>
          <a:custGeom>
            <a:avLst/>
            <a:gdLst/>
            <a:ahLst/>
            <a:cxnLst/>
            <a:rect l="l" t="t" r="r" b="b"/>
            <a:pathLst>
              <a:path w="5618480" h="335279">
                <a:moveTo>
                  <a:pt x="0" y="0"/>
                </a:moveTo>
                <a:lnTo>
                  <a:pt x="5618289" y="0"/>
                </a:lnTo>
                <a:lnTo>
                  <a:pt x="5618289" y="335267"/>
                </a:lnTo>
                <a:lnTo>
                  <a:pt x="0" y="335267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4541" y="5044541"/>
            <a:ext cx="5618480" cy="335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6503" y="4169371"/>
            <a:ext cx="2513330" cy="5746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71805" marR="698500" indent="31750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Device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2916" y="4169371"/>
            <a:ext cx="2129790" cy="5746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 marR="628650" indent="34290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Device  Hub</a:t>
            </a:r>
            <a:r>
              <a:rPr sz="1800" spc="-5" dirty="0">
                <a:latin typeface="Arial"/>
                <a:cs typeface="Arial"/>
              </a:rPr>
              <a:t>/G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95055" y="4006733"/>
            <a:ext cx="5070767" cy="947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6970" y="4066489"/>
            <a:ext cx="4904740" cy="781685"/>
          </a:xfrm>
          <a:custGeom>
            <a:avLst/>
            <a:gdLst/>
            <a:ahLst/>
            <a:cxnLst/>
            <a:rect l="l" t="t" r="r" b="b"/>
            <a:pathLst>
              <a:path w="4904740" h="781685">
                <a:moveTo>
                  <a:pt x="0" y="0"/>
                </a:moveTo>
                <a:lnTo>
                  <a:pt x="4904416" y="0"/>
                </a:lnTo>
                <a:lnTo>
                  <a:pt x="4904416" y="781489"/>
                </a:lnTo>
                <a:lnTo>
                  <a:pt x="0" y="78148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1" y="0"/>
                </a:lnTo>
                <a:lnTo>
                  <a:pt x="5782881" y="1151622"/>
                </a:lnTo>
                <a:lnTo>
                  <a:pt x="0" y="115162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5" y="0"/>
                </a:lnTo>
                <a:lnTo>
                  <a:pt x="5782885" y="1151619"/>
                </a:lnTo>
                <a:lnTo>
                  <a:pt x="0" y="11516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5456" y="5489612"/>
            <a:ext cx="5612130" cy="499745"/>
          </a:xfrm>
          <a:custGeom>
            <a:avLst/>
            <a:gdLst/>
            <a:ahLst/>
            <a:cxnLst/>
            <a:rect l="l" t="t" r="r" b="b"/>
            <a:pathLst>
              <a:path w="5612130" h="499745">
                <a:moveTo>
                  <a:pt x="0" y="0"/>
                </a:moveTo>
                <a:lnTo>
                  <a:pt x="5611558" y="0"/>
                </a:lnTo>
                <a:lnTo>
                  <a:pt x="5611558" y="499592"/>
                </a:lnTo>
                <a:lnTo>
                  <a:pt x="0" y="49959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456" y="5489612"/>
            <a:ext cx="5612130" cy="499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86817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Hardware 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Firmware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3120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IoT </a:t>
            </a:r>
            <a:r>
              <a:rPr spc="-40" dirty="0"/>
              <a:t>Stack: </a:t>
            </a:r>
            <a:r>
              <a:rPr spc="-5" dirty="0"/>
              <a:t>Device</a:t>
            </a:r>
            <a:r>
              <a:rPr spc="-325" dirty="0"/>
              <a:t> </a:t>
            </a:r>
            <a:r>
              <a:rPr spc="-25" dirty="0"/>
              <a:t>Edge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4471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6503" y="4169371"/>
            <a:ext cx="2513330" cy="574675"/>
          </a:xfrm>
          <a:custGeom>
            <a:avLst/>
            <a:gdLst/>
            <a:ahLst/>
            <a:cxnLst/>
            <a:rect l="l" t="t" r="r" b="b"/>
            <a:pathLst>
              <a:path w="2513329" h="574675">
                <a:moveTo>
                  <a:pt x="0" y="0"/>
                </a:moveTo>
                <a:lnTo>
                  <a:pt x="2513164" y="0"/>
                </a:lnTo>
                <a:lnTo>
                  <a:pt x="2513164" y="574319"/>
                </a:lnTo>
                <a:lnTo>
                  <a:pt x="0" y="57431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2916" y="4169371"/>
            <a:ext cx="2129790" cy="574675"/>
          </a:xfrm>
          <a:custGeom>
            <a:avLst/>
            <a:gdLst/>
            <a:ahLst/>
            <a:cxnLst/>
            <a:rect l="l" t="t" r="r" b="b"/>
            <a:pathLst>
              <a:path w="2129790" h="574675">
                <a:moveTo>
                  <a:pt x="0" y="0"/>
                </a:moveTo>
                <a:lnTo>
                  <a:pt x="2129535" y="0"/>
                </a:lnTo>
                <a:lnTo>
                  <a:pt x="2129535" y="574319"/>
                </a:lnTo>
                <a:lnTo>
                  <a:pt x="0" y="57431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4542" y="5044541"/>
            <a:ext cx="5618480" cy="335280"/>
          </a:xfrm>
          <a:custGeom>
            <a:avLst/>
            <a:gdLst/>
            <a:ahLst/>
            <a:cxnLst/>
            <a:rect l="l" t="t" r="r" b="b"/>
            <a:pathLst>
              <a:path w="5618480" h="335279">
                <a:moveTo>
                  <a:pt x="0" y="0"/>
                </a:moveTo>
                <a:lnTo>
                  <a:pt x="5618289" y="0"/>
                </a:lnTo>
                <a:lnTo>
                  <a:pt x="5618289" y="335267"/>
                </a:lnTo>
                <a:lnTo>
                  <a:pt x="0" y="335267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4541" y="5044541"/>
            <a:ext cx="5618480" cy="335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6503" y="4169371"/>
            <a:ext cx="2513330" cy="5746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71805" marR="698500" indent="31750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Device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2916" y="4169371"/>
            <a:ext cx="2129790" cy="5746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 marR="628650" indent="34290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Device  Hub</a:t>
            </a:r>
            <a:r>
              <a:rPr sz="1800" spc="-5" dirty="0">
                <a:latin typeface="Arial"/>
                <a:cs typeface="Arial"/>
              </a:rPr>
              <a:t>/G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95055" y="4006733"/>
            <a:ext cx="5070767" cy="947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6970" y="4066489"/>
            <a:ext cx="4904740" cy="781685"/>
          </a:xfrm>
          <a:custGeom>
            <a:avLst/>
            <a:gdLst/>
            <a:ahLst/>
            <a:cxnLst/>
            <a:rect l="l" t="t" r="r" b="b"/>
            <a:pathLst>
              <a:path w="4904740" h="781685">
                <a:moveTo>
                  <a:pt x="0" y="0"/>
                </a:moveTo>
                <a:lnTo>
                  <a:pt x="4904416" y="0"/>
                </a:lnTo>
                <a:lnTo>
                  <a:pt x="4904416" y="781489"/>
                </a:lnTo>
                <a:lnTo>
                  <a:pt x="0" y="78148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5127" y="1673313"/>
            <a:ext cx="5804535" cy="2219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Arial"/>
                <a:cs typeface="Arial"/>
              </a:rPr>
              <a:t>Key </a:t>
            </a:r>
            <a:r>
              <a:rPr sz="2400" spc="-5" dirty="0">
                <a:latin typeface="Arial"/>
                <a:cs typeface="Arial"/>
              </a:rPr>
              <a:t>charter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to establish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maintain </a:t>
            </a:r>
            <a:r>
              <a:rPr sz="2400" dirty="0">
                <a:latin typeface="Arial"/>
                <a:cs typeface="Arial"/>
              </a:rPr>
              <a:t>a  secure, </a:t>
            </a:r>
            <a:r>
              <a:rPr sz="2400" spc="-5" dirty="0">
                <a:latin typeface="Arial"/>
                <a:cs typeface="Arial"/>
              </a:rPr>
              <a:t>robust, fault-tolerant connection  between the </a:t>
            </a:r>
            <a:r>
              <a:rPr sz="2400" dirty="0">
                <a:latin typeface="Arial"/>
                <a:cs typeface="Arial"/>
              </a:rPr>
              <a:t>cloud and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edge devices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 order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 marL="699770" indent="-229870">
              <a:lnSpc>
                <a:spcPts val="2840"/>
              </a:lnSpc>
              <a:spcBef>
                <a:spcPts val="20"/>
              </a:spcBef>
              <a:buChar char="•"/>
              <a:tabLst>
                <a:tab pos="700405" algn="l"/>
              </a:tabLst>
            </a:pPr>
            <a:r>
              <a:rPr sz="2400" dirty="0">
                <a:latin typeface="Arial"/>
                <a:cs typeface="Arial"/>
              </a:rPr>
              <a:t>Collect and </a:t>
            </a:r>
            <a:r>
              <a:rPr sz="2400" spc="-5" dirty="0">
                <a:latin typeface="Arial"/>
                <a:cs typeface="Arial"/>
              </a:rPr>
              <a:t>aggregate </a:t>
            </a:r>
            <a:r>
              <a:rPr sz="2400" dirty="0">
                <a:latin typeface="Arial"/>
                <a:cs typeface="Arial"/>
              </a:rPr>
              <a:t>device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699770" indent="-229870">
              <a:lnSpc>
                <a:spcPts val="2840"/>
              </a:lnSpc>
              <a:buChar char="•"/>
              <a:tabLst>
                <a:tab pos="700405" algn="l"/>
              </a:tabLst>
            </a:pPr>
            <a:r>
              <a:rPr sz="2400" dirty="0">
                <a:latin typeface="Arial"/>
                <a:cs typeface="Arial"/>
              </a:rPr>
              <a:t>Manage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50786" y="3117723"/>
            <a:ext cx="547075" cy="548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33983" y="3135007"/>
            <a:ext cx="506742" cy="509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9" y="2359144"/>
            <a:ext cx="481469" cy="477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15082" y="1879739"/>
            <a:ext cx="425503" cy="430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25245" y="2350465"/>
            <a:ext cx="911910" cy="8999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0675" y="2398585"/>
            <a:ext cx="465626" cy="461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8112" y="3124381"/>
            <a:ext cx="2372246" cy="148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24" y="189077"/>
            <a:ext cx="727392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pc="10" dirty="0"/>
              <a:t>Typically</a:t>
            </a:r>
            <a:r>
              <a:rPr spc="-120" dirty="0"/>
              <a:t> </a:t>
            </a:r>
            <a:r>
              <a:rPr spc="-85" dirty="0"/>
              <a:t>a</a:t>
            </a:r>
            <a:r>
              <a:rPr spc="-120" dirty="0"/>
              <a:t> </a:t>
            </a:r>
            <a:r>
              <a:rPr spc="60" dirty="0"/>
              <a:t>combination</a:t>
            </a:r>
            <a:r>
              <a:rPr spc="-114" dirty="0"/>
              <a:t> </a:t>
            </a:r>
            <a:r>
              <a:rPr spc="170" dirty="0"/>
              <a:t>of</a:t>
            </a:r>
            <a:r>
              <a:rPr spc="-120" dirty="0"/>
              <a:t> </a:t>
            </a:r>
            <a:r>
              <a:rPr spc="-85" dirty="0"/>
              <a:t>a</a:t>
            </a:r>
            <a:r>
              <a:rPr spc="-114" dirty="0"/>
              <a:t> </a:t>
            </a:r>
            <a:r>
              <a:rPr spc="25" dirty="0"/>
              <a:t>localized</a:t>
            </a:r>
            <a:r>
              <a:rPr spc="-120" dirty="0"/>
              <a:t> </a:t>
            </a:r>
            <a:r>
              <a:rPr spc="30" dirty="0"/>
              <a:t>gateway,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-85" dirty="0"/>
              <a:t>a  </a:t>
            </a:r>
            <a:r>
              <a:rPr spc="45" dirty="0"/>
              <a:t>cloud</a:t>
            </a:r>
            <a:r>
              <a:rPr spc="-120" dirty="0"/>
              <a:t> </a:t>
            </a:r>
            <a:r>
              <a:rPr spc="-10" dirty="0"/>
              <a:t>based</a:t>
            </a:r>
            <a:r>
              <a:rPr spc="-114" dirty="0"/>
              <a:t> </a:t>
            </a:r>
            <a:r>
              <a:rPr spc="30" dirty="0"/>
              <a:t>gateway,</a:t>
            </a:r>
            <a:r>
              <a:rPr spc="-114" dirty="0"/>
              <a:t> </a:t>
            </a:r>
            <a:r>
              <a:rPr spc="105" dirty="0"/>
              <a:t>at</a:t>
            </a:r>
            <a:r>
              <a:rPr spc="-120" dirty="0"/>
              <a:t> </a:t>
            </a:r>
            <a:r>
              <a:rPr spc="110" dirty="0"/>
              <a:t>the</a:t>
            </a:r>
            <a:r>
              <a:rPr spc="-114" dirty="0"/>
              <a:t> </a:t>
            </a:r>
            <a:r>
              <a:rPr spc="35" dirty="0"/>
              <a:t>edge</a:t>
            </a:r>
          </a:p>
        </p:txBody>
      </p:sp>
      <p:sp>
        <p:nvSpPr>
          <p:cNvPr id="4" name="object 4"/>
          <p:cNvSpPr/>
          <p:nvPr/>
        </p:nvSpPr>
        <p:spPr>
          <a:xfrm>
            <a:off x="3732250" y="3550881"/>
            <a:ext cx="911910" cy="899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7952" y="5462854"/>
            <a:ext cx="686587" cy="6949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2090" y="2191796"/>
            <a:ext cx="894388" cy="888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3930" y="2689250"/>
            <a:ext cx="898063" cy="9043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9072" y="4527406"/>
            <a:ext cx="1370268" cy="14842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6503" y="4320472"/>
            <a:ext cx="1370268" cy="14842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0480" y="1173825"/>
            <a:ext cx="1336315" cy="1414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9408" y="2360815"/>
            <a:ext cx="573577" cy="822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5199" y="2390838"/>
            <a:ext cx="462280" cy="719455"/>
          </a:xfrm>
          <a:custGeom>
            <a:avLst/>
            <a:gdLst/>
            <a:ahLst/>
            <a:cxnLst/>
            <a:rect l="l" t="t" r="r" b="b"/>
            <a:pathLst>
              <a:path w="462279" h="719455">
                <a:moveTo>
                  <a:pt x="255171" y="184734"/>
                </a:moveTo>
                <a:lnTo>
                  <a:pt x="78016" y="184734"/>
                </a:lnTo>
                <a:lnTo>
                  <a:pt x="227876" y="592010"/>
                </a:lnTo>
                <a:lnTo>
                  <a:pt x="149860" y="620712"/>
                </a:lnTo>
                <a:lnTo>
                  <a:pt x="363308" y="719340"/>
                </a:lnTo>
                <a:lnTo>
                  <a:pt x="448663" y="534593"/>
                </a:lnTo>
                <a:lnTo>
                  <a:pt x="383908" y="534593"/>
                </a:lnTo>
                <a:lnTo>
                  <a:pt x="255171" y="184734"/>
                </a:lnTo>
                <a:close/>
              </a:path>
              <a:path w="462279" h="719455">
                <a:moveTo>
                  <a:pt x="461924" y="505891"/>
                </a:moveTo>
                <a:lnTo>
                  <a:pt x="383908" y="534593"/>
                </a:lnTo>
                <a:lnTo>
                  <a:pt x="448663" y="534593"/>
                </a:lnTo>
                <a:lnTo>
                  <a:pt x="461924" y="505891"/>
                </a:lnTo>
                <a:close/>
              </a:path>
              <a:path w="462279" h="719455">
                <a:moveTo>
                  <a:pt x="98628" y="0"/>
                </a:moveTo>
                <a:lnTo>
                  <a:pt x="0" y="213448"/>
                </a:lnTo>
                <a:lnTo>
                  <a:pt x="78016" y="184734"/>
                </a:lnTo>
                <a:lnTo>
                  <a:pt x="255171" y="184734"/>
                </a:lnTo>
                <a:lnTo>
                  <a:pt x="234048" y="127330"/>
                </a:lnTo>
                <a:lnTo>
                  <a:pt x="312064" y="98615"/>
                </a:lnTo>
                <a:lnTo>
                  <a:pt x="98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5209" y="2390841"/>
            <a:ext cx="462280" cy="719455"/>
          </a:xfrm>
          <a:custGeom>
            <a:avLst/>
            <a:gdLst/>
            <a:ahLst/>
            <a:cxnLst/>
            <a:rect l="l" t="t" r="r" b="b"/>
            <a:pathLst>
              <a:path w="462279" h="719455">
                <a:moveTo>
                  <a:pt x="0" y="213445"/>
                </a:moveTo>
                <a:lnTo>
                  <a:pt x="98618" y="0"/>
                </a:lnTo>
                <a:lnTo>
                  <a:pt x="312063" y="98619"/>
                </a:lnTo>
                <a:lnTo>
                  <a:pt x="234047" y="127325"/>
                </a:lnTo>
                <a:lnTo>
                  <a:pt x="383906" y="534598"/>
                </a:lnTo>
                <a:lnTo>
                  <a:pt x="461922" y="505891"/>
                </a:lnTo>
                <a:lnTo>
                  <a:pt x="363304" y="719335"/>
                </a:lnTo>
                <a:lnTo>
                  <a:pt x="149859" y="620718"/>
                </a:lnTo>
                <a:lnTo>
                  <a:pt x="227875" y="592011"/>
                </a:lnTo>
                <a:lnTo>
                  <a:pt x="78016" y="184738"/>
                </a:lnTo>
                <a:lnTo>
                  <a:pt x="0" y="213445"/>
                </a:lnTo>
                <a:close/>
              </a:path>
            </a:pathLst>
          </a:custGeom>
          <a:ln w="9524">
            <a:solidFill>
              <a:srgbClr val="033B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8839" y="3312621"/>
            <a:ext cx="1097280" cy="727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2408" y="3343325"/>
            <a:ext cx="992505" cy="621030"/>
          </a:xfrm>
          <a:custGeom>
            <a:avLst/>
            <a:gdLst/>
            <a:ahLst/>
            <a:cxnLst/>
            <a:rect l="l" t="t" r="r" b="b"/>
            <a:pathLst>
              <a:path w="992505" h="621029">
                <a:moveTo>
                  <a:pt x="512409" y="226390"/>
                </a:moveTo>
                <a:lnTo>
                  <a:pt x="116052" y="226390"/>
                </a:lnTo>
                <a:lnTo>
                  <a:pt x="806564" y="545452"/>
                </a:lnTo>
                <a:lnTo>
                  <a:pt x="771690" y="620915"/>
                </a:lnTo>
                <a:lnTo>
                  <a:pt x="992352" y="539737"/>
                </a:lnTo>
                <a:lnTo>
                  <a:pt x="938936" y="394538"/>
                </a:lnTo>
                <a:lnTo>
                  <a:pt x="876300" y="394538"/>
                </a:lnTo>
                <a:lnTo>
                  <a:pt x="512409" y="226390"/>
                </a:lnTo>
                <a:close/>
              </a:path>
              <a:path w="992505" h="621029">
                <a:moveTo>
                  <a:pt x="911174" y="319074"/>
                </a:moveTo>
                <a:lnTo>
                  <a:pt x="876300" y="394538"/>
                </a:lnTo>
                <a:lnTo>
                  <a:pt x="938936" y="394538"/>
                </a:lnTo>
                <a:lnTo>
                  <a:pt x="911174" y="319074"/>
                </a:lnTo>
                <a:close/>
              </a:path>
              <a:path w="992505" h="621029">
                <a:moveTo>
                  <a:pt x="220662" y="0"/>
                </a:moveTo>
                <a:lnTo>
                  <a:pt x="0" y="81178"/>
                </a:lnTo>
                <a:lnTo>
                  <a:pt x="81178" y="301853"/>
                </a:lnTo>
                <a:lnTo>
                  <a:pt x="116052" y="226390"/>
                </a:lnTo>
                <a:lnTo>
                  <a:pt x="512409" y="226390"/>
                </a:lnTo>
                <a:lnTo>
                  <a:pt x="185788" y="75463"/>
                </a:lnTo>
                <a:lnTo>
                  <a:pt x="220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2400" y="3343320"/>
            <a:ext cx="992505" cy="621030"/>
          </a:xfrm>
          <a:custGeom>
            <a:avLst/>
            <a:gdLst/>
            <a:ahLst/>
            <a:cxnLst/>
            <a:rect l="l" t="t" r="r" b="b"/>
            <a:pathLst>
              <a:path w="992505" h="621029">
                <a:moveTo>
                  <a:pt x="81185" y="301851"/>
                </a:moveTo>
                <a:lnTo>
                  <a:pt x="0" y="81184"/>
                </a:lnTo>
                <a:lnTo>
                  <a:pt x="220666" y="0"/>
                </a:lnTo>
                <a:lnTo>
                  <a:pt x="185795" y="75462"/>
                </a:lnTo>
                <a:lnTo>
                  <a:pt x="876304" y="394536"/>
                </a:lnTo>
                <a:lnTo>
                  <a:pt x="911174" y="319073"/>
                </a:lnTo>
                <a:lnTo>
                  <a:pt x="992356" y="539737"/>
                </a:lnTo>
                <a:lnTo>
                  <a:pt x="771693" y="620924"/>
                </a:lnTo>
                <a:lnTo>
                  <a:pt x="806564" y="545461"/>
                </a:lnTo>
                <a:lnTo>
                  <a:pt x="116055" y="226388"/>
                </a:lnTo>
                <a:lnTo>
                  <a:pt x="81185" y="301851"/>
                </a:lnTo>
                <a:close/>
              </a:path>
            </a:pathLst>
          </a:custGeom>
          <a:ln w="9525">
            <a:solidFill>
              <a:srgbClr val="033B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6944" y="4447306"/>
            <a:ext cx="818803" cy="6608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7782" y="4478705"/>
            <a:ext cx="715010" cy="555625"/>
          </a:xfrm>
          <a:custGeom>
            <a:avLst/>
            <a:gdLst/>
            <a:ahLst/>
            <a:cxnLst/>
            <a:rect l="l" t="t" r="r" b="b"/>
            <a:pathLst>
              <a:path w="715010" h="555625">
                <a:moveTo>
                  <a:pt x="51562" y="274650"/>
                </a:moveTo>
                <a:lnTo>
                  <a:pt x="0" y="504050"/>
                </a:lnTo>
                <a:lnTo>
                  <a:pt x="229400" y="555612"/>
                </a:lnTo>
                <a:lnTo>
                  <a:pt x="184937" y="485381"/>
                </a:lnTo>
                <a:lnTo>
                  <a:pt x="406906" y="344893"/>
                </a:lnTo>
                <a:lnTo>
                  <a:pt x="96024" y="344893"/>
                </a:lnTo>
                <a:lnTo>
                  <a:pt x="51562" y="274650"/>
                </a:lnTo>
                <a:close/>
              </a:path>
              <a:path w="715010" h="555625">
                <a:moveTo>
                  <a:pt x="485508" y="0"/>
                </a:moveTo>
                <a:lnTo>
                  <a:pt x="529970" y="70243"/>
                </a:lnTo>
                <a:lnTo>
                  <a:pt x="96024" y="344893"/>
                </a:lnTo>
                <a:lnTo>
                  <a:pt x="406906" y="344893"/>
                </a:lnTo>
                <a:lnTo>
                  <a:pt x="618883" y="210731"/>
                </a:lnTo>
                <a:lnTo>
                  <a:pt x="679126" y="210731"/>
                </a:lnTo>
                <a:lnTo>
                  <a:pt x="714908" y="51574"/>
                </a:lnTo>
                <a:lnTo>
                  <a:pt x="485508" y="0"/>
                </a:lnTo>
                <a:close/>
              </a:path>
              <a:path w="715010" h="555625">
                <a:moveTo>
                  <a:pt x="679126" y="210731"/>
                </a:moveTo>
                <a:lnTo>
                  <a:pt x="618883" y="210731"/>
                </a:lnTo>
                <a:lnTo>
                  <a:pt x="663333" y="280974"/>
                </a:lnTo>
                <a:lnTo>
                  <a:pt x="679126" y="210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7779" y="4478708"/>
            <a:ext cx="715010" cy="555625"/>
          </a:xfrm>
          <a:custGeom>
            <a:avLst/>
            <a:gdLst/>
            <a:ahLst/>
            <a:cxnLst/>
            <a:rect l="l" t="t" r="r" b="b"/>
            <a:pathLst>
              <a:path w="715010" h="555625">
                <a:moveTo>
                  <a:pt x="229402" y="555619"/>
                </a:moveTo>
                <a:lnTo>
                  <a:pt x="0" y="504049"/>
                </a:lnTo>
                <a:lnTo>
                  <a:pt x="51571" y="274647"/>
                </a:lnTo>
                <a:lnTo>
                  <a:pt x="96028" y="344891"/>
                </a:lnTo>
                <a:lnTo>
                  <a:pt x="529970" y="70243"/>
                </a:lnTo>
                <a:lnTo>
                  <a:pt x="485512" y="0"/>
                </a:lnTo>
                <a:lnTo>
                  <a:pt x="714913" y="51570"/>
                </a:lnTo>
                <a:lnTo>
                  <a:pt x="663343" y="280971"/>
                </a:lnTo>
                <a:lnTo>
                  <a:pt x="618885" y="210728"/>
                </a:lnTo>
                <a:lnTo>
                  <a:pt x="184944" y="485376"/>
                </a:lnTo>
                <a:lnTo>
                  <a:pt x="229402" y="555619"/>
                </a:lnTo>
                <a:close/>
              </a:path>
            </a:pathLst>
          </a:custGeom>
          <a:ln w="9525">
            <a:solidFill>
              <a:srgbClr val="033B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8952" y="4601090"/>
            <a:ext cx="515388" cy="7980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72864" y="4629035"/>
            <a:ext cx="405130" cy="695960"/>
          </a:xfrm>
          <a:custGeom>
            <a:avLst/>
            <a:gdLst/>
            <a:ahLst/>
            <a:cxnLst/>
            <a:rect l="l" t="t" r="r" b="b"/>
            <a:pathLst>
              <a:path w="405129" h="695960">
                <a:moveTo>
                  <a:pt x="251326" y="180009"/>
                </a:moveTo>
                <a:lnTo>
                  <a:pt x="81279" y="180009"/>
                </a:lnTo>
                <a:lnTo>
                  <a:pt x="160832" y="550379"/>
                </a:lnTo>
                <a:lnTo>
                  <a:pt x="79552" y="567842"/>
                </a:lnTo>
                <a:lnTo>
                  <a:pt x="277012" y="695477"/>
                </a:lnTo>
                <a:lnTo>
                  <a:pt x="393372" y="515467"/>
                </a:lnTo>
                <a:lnTo>
                  <a:pt x="323380" y="515467"/>
                </a:lnTo>
                <a:lnTo>
                  <a:pt x="251326" y="180009"/>
                </a:lnTo>
                <a:close/>
              </a:path>
              <a:path w="405129" h="695960">
                <a:moveTo>
                  <a:pt x="404660" y="498005"/>
                </a:moveTo>
                <a:lnTo>
                  <a:pt x="323380" y="515467"/>
                </a:lnTo>
                <a:lnTo>
                  <a:pt x="393372" y="515467"/>
                </a:lnTo>
                <a:lnTo>
                  <a:pt x="404660" y="498005"/>
                </a:lnTo>
                <a:close/>
              </a:path>
              <a:path w="405129" h="695960">
                <a:moveTo>
                  <a:pt x="127635" y="0"/>
                </a:moveTo>
                <a:lnTo>
                  <a:pt x="0" y="197459"/>
                </a:lnTo>
                <a:lnTo>
                  <a:pt x="81279" y="180009"/>
                </a:lnTo>
                <a:lnTo>
                  <a:pt x="251326" y="180009"/>
                </a:lnTo>
                <a:lnTo>
                  <a:pt x="243827" y="145097"/>
                </a:lnTo>
                <a:lnTo>
                  <a:pt x="325107" y="127635"/>
                </a:lnTo>
                <a:lnTo>
                  <a:pt x="127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2865" y="4629036"/>
            <a:ext cx="405130" cy="695960"/>
          </a:xfrm>
          <a:custGeom>
            <a:avLst/>
            <a:gdLst/>
            <a:ahLst/>
            <a:cxnLst/>
            <a:rect l="l" t="t" r="r" b="b"/>
            <a:pathLst>
              <a:path w="405129" h="695960">
                <a:moveTo>
                  <a:pt x="404656" y="498011"/>
                </a:moveTo>
                <a:lnTo>
                  <a:pt x="277018" y="695478"/>
                </a:lnTo>
                <a:lnTo>
                  <a:pt x="79552" y="567840"/>
                </a:lnTo>
                <a:lnTo>
                  <a:pt x="160828" y="550382"/>
                </a:lnTo>
                <a:lnTo>
                  <a:pt x="81276" y="180008"/>
                </a:lnTo>
                <a:lnTo>
                  <a:pt x="0" y="197466"/>
                </a:lnTo>
                <a:lnTo>
                  <a:pt x="127637" y="0"/>
                </a:lnTo>
                <a:lnTo>
                  <a:pt x="325104" y="127637"/>
                </a:lnTo>
                <a:lnTo>
                  <a:pt x="243827" y="145094"/>
                </a:lnTo>
                <a:lnTo>
                  <a:pt x="323379" y="515468"/>
                </a:lnTo>
                <a:lnTo>
                  <a:pt x="404656" y="498011"/>
                </a:lnTo>
                <a:close/>
              </a:path>
            </a:pathLst>
          </a:custGeom>
          <a:ln w="9525">
            <a:solidFill>
              <a:srgbClr val="033B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2247" y="4214554"/>
            <a:ext cx="739832" cy="5985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32475" y="4244721"/>
            <a:ext cx="638175" cy="492759"/>
          </a:xfrm>
          <a:custGeom>
            <a:avLst/>
            <a:gdLst/>
            <a:ahLst/>
            <a:cxnLst/>
            <a:rect l="l" t="t" r="r" b="b"/>
            <a:pathLst>
              <a:path w="638175" h="492760">
                <a:moveTo>
                  <a:pt x="430719" y="215239"/>
                </a:moveTo>
                <a:lnTo>
                  <a:pt x="101523" y="215239"/>
                </a:lnTo>
                <a:lnTo>
                  <a:pt x="452424" y="420585"/>
                </a:lnTo>
                <a:lnTo>
                  <a:pt x="410451" y="492328"/>
                </a:lnTo>
                <a:lnTo>
                  <a:pt x="637908" y="432803"/>
                </a:lnTo>
                <a:lnTo>
                  <a:pt x="597157" y="277075"/>
                </a:lnTo>
                <a:lnTo>
                  <a:pt x="536397" y="277075"/>
                </a:lnTo>
                <a:lnTo>
                  <a:pt x="430719" y="215239"/>
                </a:lnTo>
                <a:close/>
              </a:path>
              <a:path w="638175" h="492760">
                <a:moveTo>
                  <a:pt x="227469" y="0"/>
                </a:moveTo>
                <a:lnTo>
                  <a:pt x="0" y="59524"/>
                </a:lnTo>
                <a:lnTo>
                  <a:pt x="59537" y="286994"/>
                </a:lnTo>
                <a:lnTo>
                  <a:pt x="101523" y="215239"/>
                </a:lnTo>
                <a:lnTo>
                  <a:pt x="430719" y="215239"/>
                </a:lnTo>
                <a:lnTo>
                  <a:pt x="185483" y="71742"/>
                </a:lnTo>
                <a:lnTo>
                  <a:pt x="227469" y="0"/>
                </a:lnTo>
                <a:close/>
              </a:path>
              <a:path w="638175" h="492760">
                <a:moveTo>
                  <a:pt x="578383" y="205333"/>
                </a:moveTo>
                <a:lnTo>
                  <a:pt x="536397" y="277075"/>
                </a:lnTo>
                <a:lnTo>
                  <a:pt x="597157" y="277075"/>
                </a:lnTo>
                <a:lnTo>
                  <a:pt x="578383" y="20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32482" y="4244723"/>
            <a:ext cx="638175" cy="492759"/>
          </a:xfrm>
          <a:custGeom>
            <a:avLst/>
            <a:gdLst/>
            <a:ahLst/>
            <a:cxnLst/>
            <a:rect l="l" t="t" r="r" b="b"/>
            <a:pathLst>
              <a:path w="638175" h="492760">
                <a:moveTo>
                  <a:pt x="578375" y="205335"/>
                </a:moveTo>
                <a:lnTo>
                  <a:pt x="637905" y="432801"/>
                </a:lnTo>
                <a:lnTo>
                  <a:pt x="410439" y="492330"/>
                </a:lnTo>
                <a:lnTo>
                  <a:pt x="452423" y="420581"/>
                </a:lnTo>
                <a:lnTo>
                  <a:pt x="101513" y="215246"/>
                </a:lnTo>
                <a:lnTo>
                  <a:pt x="59529" y="286995"/>
                </a:lnTo>
                <a:lnTo>
                  <a:pt x="0" y="59530"/>
                </a:lnTo>
                <a:lnTo>
                  <a:pt x="227465" y="0"/>
                </a:lnTo>
                <a:lnTo>
                  <a:pt x="185481" y="71749"/>
                </a:lnTo>
                <a:lnTo>
                  <a:pt x="536391" y="277084"/>
                </a:lnTo>
                <a:lnTo>
                  <a:pt x="578375" y="205335"/>
                </a:lnTo>
                <a:close/>
              </a:path>
            </a:pathLst>
          </a:custGeom>
          <a:ln w="9525">
            <a:solidFill>
              <a:srgbClr val="033B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7224" y="2847112"/>
            <a:ext cx="1159625" cy="8063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9332" y="2877261"/>
            <a:ext cx="1056005" cy="701040"/>
          </a:xfrm>
          <a:custGeom>
            <a:avLst/>
            <a:gdLst/>
            <a:ahLst/>
            <a:cxnLst/>
            <a:rect l="l" t="t" r="r" b="b"/>
            <a:pathLst>
              <a:path w="1056004" h="701039">
                <a:moveTo>
                  <a:pt x="68275" y="407492"/>
                </a:moveTo>
                <a:lnTo>
                  <a:pt x="0" y="632485"/>
                </a:lnTo>
                <a:lnTo>
                  <a:pt x="224993" y="700760"/>
                </a:lnTo>
                <a:lnTo>
                  <a:pt x="185813" y="627443"/>
                </a:lnTo>
                <a:lnTo>
                  <a:pt x="460216" y="480809"/>
                </a:lnTo>
                <a:lnTo>
                  <a:pt x="107454" y="480809"/>
                </a:lnTo>
                <a:lnTo>
                  <a:pt x="68275" y="407492"/>
                </a:lnTo>
                <a:close/>
              </a:path>
              <a:path w="1056004" h="701039">
                <a:moveTo>
                  <a:pt x="830834" y="0"/>
                </a:moveTo>
                <a:lnTo>
                  <a:pt x="870013" y="73317"/>
                </a:lnTo>
                <a:lnTo>
                  <a:pt x="107454" y="480809"/>
                </a:lnTo>
                <a:lnTo>
                  <a:pt x="460216" y="480809"/>
                </a:lnTo>
                <a:lnTo>
                  <a:pt x="948372" y="219951"/>
                </a:lnTo>
                <a:lnTo>
                  <a:pt x="1009804" y="219951"/>
                </a:lnTo>
                <a:lnTo>
                  <a:pt x="1055839" y="68275"/>
                </a:lnTo>
                <a:lnTo>
                  <a:pt x="830834" y="0"/>
                </a:lnTo>
                <a:close/>
              </a:path>
              <a:path w="1056004" h="701039">
                <a:moveTo>
                  <a:pt x="1009804" y="219951"/>
                </a:moveTo>
                <a:lnTo>
                  <a:pt x="948372" y="219951"/>
                </a:lnTo>
                <a:lnTo>
                  <a:pt x="987552" y="293268"/>
                </a:lnTo>
                <a:lnTo>
                  <a:pt x="1009804" y="219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69340" y="2877248"/>
            <a:ext cx="1056005" cy="701040"/>
          </a:xfrm>
          <a:custGeom>
            <a:avLst/>
            <a:gdLst/>
            <a:ahLst/>
            <a:cxnLst/>
            <a:rect l="l" t="t" r="r" b="b"/>
            <a:pathLst>
              <a:path w="1056004" h="701039">
                <a:moveTo>
                  <a:pt x="830836" y="0"/>
                </a:moveTo>
                <a:lnTo>
                  <a:pt x="1055832" y="68276"/>
                </a:lnTo>
                <a:lnTo>
                  <a:pt x="987554" y="293271"/>
                </a:lnTo>
                <a:lnTo>
                  <a:pt x="948375" y="219953"/>
                </a:lnTo>
                <a:lnTo>
                  <a:pt x="185815" y="627450"/>
                </a:lnTo>
                <a:lnTo>
                  <a:pt x="224995" y="700768"/>
                </a:lnTo>
                <a:lnTo>
                  <a:pt x="0" y="632492"/>
                </a:lnTo>
                <a:lnTo>
                  <a:pt x="68276" y="407496"/>
                </a:lnTo>
                <a:lnTo>
                  <a:pt x="107456" y="480814"/>
                </a:lnTo>
                <a:lnTo>
                  <a:pt x="870015" y="73318"/>
                </a:lnTo>
                <a:lnTo>
                  <a:pt x="830836" y="0"/>
                </a:lnTo>
                <a:close/>
              </a:path>
            </a:pathLst>
          </a:custGeom>
          <a:ln w="9525">
            <a:solidFill>
              <a:srgbClr val="033B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5045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Reference </a:t>
            </a:r>
            <a:r>
              <a:rPr spc="35" dirty="0"/>
              <a:t>capabilities </a:t>
            </a:r>
            <a:r>
              <a:rPr spc="155" dirty="0"/>
              <a:t>for</a:t>
            </a:r>
            <a:r>
              <a:rPr spc="-490" dirty="0"/>
              <a:t> </a:t>
            </a:r>
            <a:r>
              <a:rPr spc="-85" dirty="0"/>
              <a:t>a </a:t>
            </a:r>
            <a:r>
              <a:rPr spc="45" dirty="0"/>
              <a:t>gateway</a:t>
            </a:r>
          </a:p>
        </p:txBody>
      </p:sp>
      <p:sp>
        <p:nvSpPr>
          <p:cNvPr id="3" name="object 3"/>
          <p:cNvSpPr/>
          <p:nvPr/>
        </p:nvSpPr>
        <p:spPr>
          <a:xfrm>
            <a:off x="1288491" y="4322978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5" h="405764">
                <a:moveTo>
                  <a:pt x="0" y="0"/>
                </a:moveTo>
                <a:lnTo>
                  <a:pt x="1766671" y="0"/>
                </a:lnTo>
                <a:lnTo>
                  <a:pt x="1766671" y="405752"/>
                </a:lnTo>
                <a:lnTo>
                  <a:pt x="0" y="405752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8491" y="4322978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5" h="405764">
                <a:moveTo>
                  <a:pt x="0" y="0"/>
                </a:moveTo>
                <a:lnTo>
                  <a:pt x="1766678" y="0"/>
                </a:lnTo>
                <a:lnTo>
                  <a:pt x="1766678" y="405754"/>
                </a:lnTo>
                <a:lnTo>
                  <a:pt x="0" y="405754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9875" y="4360748"/>
            <a:ext cx="1409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Connectivity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8491" y="4957470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5" h="405764">
                <a:moveTo>
                  <a:pt x="0" y="0"/>
                </a:moveTo>
                <a:lnTo>
                  <a:pt x="1766671" y="0"/>
                </a:lnTo>
                <a:lnTo>
                  <a:pt x="1766671" y="405765"/>
                </a:lnTo>
                <a:lnTo>
                  <a:pt x="0" y="405765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8491" y="4957470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5" h="405764">
                <a:moveTo>
                  <a:pt x="0" y="0"/>
                </a:moveTo>
                <a:lnTo>
                  <a:pt x="1766678" y="0"/>
                </a:lnTo>
                <a:lnTo>
                  <a:pt x="1766678" y="405754"/>
                </a:lnTo>
                <a:lnTo>
                  <a:pt x="0" y="405754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3875" y="4995252"/>
            <a:ext cx="901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16701" y="4322978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1" y="0"/>
                </a:lnTo>
                <a:lnTo>
                  <a:pt x="1766671" y="405752"/>
                </a:lnTo>
                <a:lnTo>
                  <a:pt x="0" y="405752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16701" y="4322978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9" y="0"/>
                </a:lnTo>
                <a:lnTo>
                  <a:pt x="1766679" y="405754"/>
                </a:lnTo>
                <a:lnTo>
                  <a:pt x="0" y="405754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24056" y="4360748"/>
            <a:ext cx="9569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Registry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1326" y="4984038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1" y="0"/>
                </a:lnTo>
                <a:lnTo>
                  <a:pt x="1766671" y="405752"/>
                </a:lnTo>
                <a:lnTo>
                  <a:pt x="0" y="405752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1326" y="4984038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8" y="0"/>
                </a:lnTo>
                <a:lnTo>
                  <a:pt x="1766678" y="405754"/>
                </a:lnTo>
                <a:lnTo>
                  <a:pt x="0" y="405754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91509" y="5021821"/>
            <a:ext cx="16916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16701" y="4957470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1" y="0"/>
                </a:lnTo>
                <a:lnTo>
                  <a:pt x="1766671" y="405765"/>
                </a:lnTo>
                <a:lnTo>
                  <a:pt x="0" y="405765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6701" y="4957470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9" y="0"/>
                </a:lnTo>
                <a:lnTo>
                  <a:pt x="1766679" y="405754"/>
                </a:lnTo>
                <a:lnTo>
                  <a:pt x="0" y="405754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16863" y="4995252"/>
            <a:ext cx="971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Actuator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19" y="3719945"/>
            <a:ext cx="9035935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600" y="3769283"/>
            <a:ext cx="8887460" cy="2823845"/>
          </a:xfrm>
          <a:custGeom>
            <a:avLst/>
            <a:gdLst/>
            <a:ahLst/>
            <a:cxnLst/>
            <a:rect l="l" t="t" r="r" b="b"/>
            <a:pathLst>
              <a:path w="8887460" h="2823845">
                <a:moveTo>
                  <a:pt x="0" y="1411788"/>
                </a:moveTo>
                <a:lnTo>
                  <a:pt x="2154" y="1367398"/>
                </a:lnTo>
                <a:lnTo>
                  <a:pt x="8577" y="1323348"/>
                </a:lnTo>
                <a:lnTo>
                  <a:pt x="19204" y="1279661"/>
                </a:lnTo>
                <a:lnTo>
                  <a:pt x="33972" y="1236355"/>
                </a:lnTo>
                <a:lnTo>
                  <a:pt x="52818" y="1193450"/>
                </a:lnTo>
                <a:lnTo>
                  <a:pt x="75678" y="1150968"/>
                </a:lnTo>
                <a:lnTo>
                  <a:pt x="102491" y="1108927"/>
                </a:lnTo>
                <a:lnTo>
                  <a:pt x="133191" y="1067348"/>
                </a:lnTo>
                <a:lnTo>
                  <a:pt x="167717" y="1026251"/>
                </a:lnTo>
                <a:lnTo>
                  <a:pt x="206004" y="985657"/>
                </a:lnTo>
                <a:lnTo>
                  <a:pt x="247990" y="945585"/>
                </a:lnTo>
                <a:lnTo>
                  <a:pt x="293611" y="906055"/>
                </a:lnTo>
                <a:lnTo>
                  <a:pt x="342805" y="867087"/>
                </a:lnTo>
                <a:lnTo>
                  <a:pt x="395507" y="828702"/>
                </a:lnTo>
                <a:lnTo>
                  <a:pt x="451655" y="790920"/>
                </a:lnTo>
                <a:lnTo>
                  <a:pt x="511185" y="753760"/>
                </a:lnTo>
                <a:lnTo>
                  <a:pt x="574035" y="717243"/>
                </a:lnTo>
                <a:lnTo>
                  <a:pt x="640141" y="681389"/>
                </a:lnTo>
                <a:lnTo>
                  <a:pt x="674395" y="663717"/>
                </a:lnTo>
                <a:lnTo>
                  <a:pt x="709439" y="646218"/>
                </a:lnTo>
                <a:lnTo>
                  <a:pt x="745266" y="628895"/>
                </a:lnTo>
                <a:lnTo>
                  <a:pt x="781868" y="611750"/>
                </a:lnTo>
                <a:lnTo>
                  <a:pt x="819236" y="594786"/>
                </a:lnTo>
                <a:lnTo>
                  <a:pt x="857362" y="578005"/>
                </a:lnTo>
                <a:lnTo>
                  <a:pt x="896239" y="561410"/>
                </a:lnTo>
                <a:lnTo>
                  <a:pt x="935860" y="545003"/>
                </a:lnTo>
                <a:lnTo>
                  <a:pt x="976215" y="528787"/>
                </a:lnTo>
                <a:lnTo>
                  <a:pt x="1017297" y="512764"/>
                </a:lnTo>
                <a:lnTo>
                  <a:pt x="1059099" y="496938"/>
                </a:lnTo>
                <a:lnTo>
                  <a:pt x="1101611" y="481309"/>
                </a:lnTo>
                <a:lnTo>
                  <a:pt x="1144827" y="465882"/>
                </a:lnTo>
                <a:lnTo>
                  <a:pt x="1188739" y="450657"/>
                </a:lnTo>
                <a:lnTo>
                  <a:pt x="1233338" y="435639"/>
                </a:lnTo>
                <a:lnTo>
                  <a:pt x="1278617" y="420829"/>
                </a:lnTo>
                <a:lnTo>
                  <a:pt x="1324567" y="406230"/>
                </a:lnTo>
                <a:lnTo>
                  <a:pt x="1371182" y="391845"/>
                </a:lnTo>
                <a:lnTo>
                  <a:pt x="1418452" y="377675"/>
                </a:lnTo>
                <a:lnTo>
                  <a:pt x="1466370" y="363724"/>
                </a:lnTo>
                <a:lnTo>
                  <a:pt x="1514929" y="349994"/>
                </a:lnTo>
                <a:lnTo>
                  <a:pt x="1564119" y="336487"/>
                </a:lnTo>
                <a:lnTo>
                  <a:pt x="1613934" y="323206"/>
                </a:lnTo>
                <a:lnTo>
                  <a:pt x="1664366" y="310154"/>
                </a:lnTo>
                <a:lnTo>
                  <a:pt x="1715406" y="297333"/>
                </a:lnTo>
                <a:lnTo>
                  <a:pt x="1767046" y="284745"/>
                </a:lnTo>
                <a:lnTo>
                  <a:pt x="1819280" y="272393"/>
                </a:lnTo>
                <a:lnTo>
                  <a:pt x="1872098" y="260280"/>
                </a:lnTo>
                <a:lnTo>
                  <a:pt x="1925493" y="248408"/>
                </a:lnTo>
                <a:lnTo>
                  <a:pt x="1979457" y="236779"/>
                </a:lnTo>
                <a:lnTo>
                  <a:pt x="2033982" y="225397"/>
                </a:lnTo>
                <a:lnTo>
                  <a:pt x="2089061" y="214263"/>
                </a:lnTo>
                <a:lnTo>
                  <a:pt x="2144684" y="203380"/>
                </a:lnTo>
                <a:lnTo>
                  <a:pt x="2200845" y="192750"/>
                </a:lnTo>
                <a:lnTo>
                  <a:pt x="2257536" y="182377"/>
                </a:lnTo>
                <a:lnTo>
                  <a:pt x="2314748" y="172262"/>
                </a:lnTo>
                <a:lnTo>
                  <a:pt x="2372474" y="162409"/>
                </a:lnTo>
                <a:lnTo>
                  <a:pt x="2430706" y="152819"/>
                </a:lnTo>
                <a:lnTo>
                  <a:pt x="2489435" y="143496"/>
                </a:lnTo>
                <a:lnTo>
                  <a:pt x="2548655" y="134441"/>
                </a:lnTo>
                <a:lnTo>
                  <a:pt x="2608356" y="125657"/>
                </a:lnTo>
                <a:lnTo>
                  <a:pt x="2668532" y="117147"/>
                </a:lnTo>
                <a:lnTo>
                  <a:pt x="2729174" y="108913"/>
                </a:lnTo>
                <a:lnTo>
                  <a:pt x="2790274" y="100957"/>
                </a:lnTo>
                <a:lnTo>
                  <a:pt x="2851825" y="93283"/>
                </a:lnTo>
                <a:lnTo>
                  <a:pt x="2913818" y="85893"/>
                </a:lnTo>
                <a:lnTo>
                  <a:pt x="2976246" y="78789"/>
                </a:lnTo>
                <a:lnTo>
                  <a:pt x="3039101" y="71974"/>
                </a:lnTo>
                <a:lnTo>
                  <a:pt x="3102375" y="65449"/>
                </a:lnTo>
                <a:lnTo>
                  <a:pt x="3166060" y="59219"/>
                </a:lnTo>
                <a:lnTo>
                  <a:pt x="3230147" y="53285"/>
                </a:lnTo>
                <a:lnTo>
                  <a:pt x="3294630" y="47650"/>
                </a:lnTo>
                <a:lnTo>
                  <a:pt x="3359500" y="42316"/>
                </a:lnTo>
                <a:lnTo>
                  <a:pt x="3424749" y="37286"/>
                </a:lnTo>
                <a:lnTo>
                  <a:pt x="3490370" y="32562"/>
                </a:lnTo>
                <a:lnTo>
                  <a:pt x="3556355" y="28147"/>
                </a:lnTo>
                <a:lnTo>
                  <a:pt x="3622695" y="24044"/>
                </a:lnTo>
                <a:lnTo>
                  <a:pt x="3689382" y="20254"/>
                </a:lnTo>
                <a:lnTo>
                  <a:pt x="3756410" y="16780"/>
                </a:lnTo>
                <a:lnTo>
                  <a:pt x="3823769" y="13626"/>
                </a:lnTo>
                <a:lnTo>
                  <a:pt x="3891453" y="10793"/>
                </a:lnTo>
                <a:lnTo>
                  <a:pt x="3959452" y="8284"/>
                </a:lnTo>
                <a:lnTo>
                  <a:pt x="4027760" y="6101"/>
                </a:lnTo>
                <a:lnTo>
                  <a:pt x="4096368" y="4247"/>
                </a:lnTo>
                <a:lnTo>
                  <a:pt x="4165268" y="2725"/>
                </a:lnTo>
                <a:lnTo>
                  <a:pt x="4234453" y="1536"/>
                </a:lnTo>
                <a:lnTo>
                  <a:pt x="4303915" y="684"/>
                </a:lnTo>
                <a:lnTo>
                  <a:pt x="4373645" y="171"/>
                </a:lnTo>
                <a:lnTo>
                  <a:pt x="4443636" y="0"/>
                </a:lnTo>
                <a:lnTo>
                  <a:pt x="4513627" y="171"/>
                </a:lnTo>
                <a:lnTo>
                  <a:pt x="4583357" y="684"/>
                </a:lnTo>
                <a:lnTo>
                  <a:pt x="4652818" y="1536"/>
                </a:lnTo>
                <a:lnTo>
                  <a:pt x="4722003" y="2725"/>
                </a:lnTo>
                <a:lnTo>
                  <a:pt x="4790903" y="4247"/>
                </a:lnTo>
                <a:lnTo>
                  <a:pt x="4859511" y="6101"/>
                </a:lnTo>
                <a:lnTo>
                  <a:pt x="4927819" y="8284"/>
                </a:lnTo>
                <a:lnTo>
                  <a:pt x="4995818" y="10793"/>
                </a:lnTo>
                <a:lnTo>
                  <a:pt x="5063501" y="13626"/>
                </a:lnTo>
                <a:lnTo>
                  <a:pt x="5130860" y="16780"/>
                </a:lnTo>
                <a:lnTo>
                  <a:pt x="5197888" y="20254"/>
                </a:lnTo>
                <a:lnTo>
                  <a:pt x="5264575" y="24044"/>
                </a:lnTo>
                <a:lnTo>
                  <a:pt x="5330915" y="28147"/>
                </a:lnTo>
                <a:lnTo>
                  <a:pt x="5396899" y="32562"/>
                </a:lnTo>
                <a:lnTo>
                  <a:pt x="5462520" y="37286"/>
                </a:lnTo>
                <a:lnTo>
                  <a:pt x="5527769" y="42316"/>
                </a:lnTo>
                <a:lnTo>
                  <a:pt x="5592639" y="47650"/>
                </a:lnTo>
                <a:lnTo>
                  <a:pt x="5657122" y="53285"/>
                </a:lnTo>
                <a:lnTo>
                  <a:pt x="5721209" y="59219"/>
                </a:lnTo>
                <a:lnTo>
                  <a:pt x="5784894" y="65449"/>
                </a:lnTo>
                <a:lnTo>
                  <a:pt x="5848167" y="71974"/>
                </a:lnTo>
                <a:lnTo>
                  <a:pt x="5911022" y="78789"/>
                </a:lnTo>
                <a:lnTo>
                  <a:pt x="5973450" y="85893"/>
                </a:lnTo>
                <a:lnTo>
                  <a:pt x="6035443" y="93283"/>
                </a:lnTo>
                <a:lnTo>
                  <a:pt x="6096994" y="100957"/>
                </a:lnTo>
                <a:lnTo>
                  <a:pt x="6158095" y="108913"/>
                </a:lnTo>
                <a:lnTo>
                  <a:pt x="6218737" y="117147"/>
                </a:lnTo>
                <a:lnTo>
                  <a:pt x="6278912" y="125657"/>
                </a:lnTo>
                <a:lnTo>
                  <a:pt x="6338614" y="134441"/>
                </a:lnTo>
                <a:lnTo>
                  <a:pt x="6397833" y="143496"/>
                </a:lnTo>
                <a:lnTo>
                  <a:pt x="6456563" y="152819"/>
                </a:lnTo>
                <a:lnTo>
                  <a:pt x="6514794" y="162409"/>
                </a:lnTo>
                <a:lnTo>
                  <a:pt x="6572520" y="172262"/>
                </a:lnTo>
                <a:lnTo>
                  <a:pt x="6629732" y="182377"/>
                </a:lnTo>
                <a:lnTo>
                  <a:pt x="6686423" y="192750"/>
                </a:lnTo>
                <a:lnTo>
                  <a:pt x="6742584" y="203380"/>
                </a:lnTo>
                <a:lnTo>
                  <a:pt x="6798208" y="214263"/>
                </a:lnTo>
                <a:lnTo>
                  <a:pt x="6853286" y="225397"/>
                </a:lnTo>
                <a:lnTo>
                  <a:pt x="6907811" y="236779"/>
                </a:lnTo>
                <a:lnTo>
                  <a:pt x="6961775" y="248408"/>
                </a:lnTo>
                <a:lnTo>
                  <a:pt x="7015170" y="260280"/>
                </a:lnTo>
                <a:lnTo>
                  <a:pt x="7067988" y="272393"/>
                </a:lnTo>
                <a:lnTo>
                  <a:pt x="7120222" y="284745"/>
                </a:lnTo>
                <a:lnTo>
                  <a:pt x="7171862" y="297333"/>
                </a:lnTo>
                <a:lnTo>
                  <a:pt x="7222902" y="310154"/>
                </a:lnTo>
                <a:lnTo>
                  <a:pt x="7273334" y="323206"/>
                </a:lnTo>
                <a:lnTo>
                  <a:pt x="7323149" y="336487"/>
                </a:lnTo>
                <a:lnTo>
                  <a:pt x="7372340" y="349994"/>
                </a:lnTo>
                <a:lnTo>
                  <a:pt x="7420898" y="363724"/>
                </a:lnTo>
                <a:lnTo>
                  <a:pt x="7468817" y="377675"/>
                </a:lnTo>
                <a:lnTo>
                  <a:pt x="7516087" y="391845"/>
                </a:lnTo>
                <a:lnTo>
                  <a:pt x="7562702" y="406230"/>
                </a:lnTo>
                <a:lnTo>
                  <a:pt x="7608652" y="420829"/>
                </a:lnTo>
                <a:lnTo>
                  <a:pt x="7653931" y="435639"/>
                </a:lnTo>
                <a:lnTo>
                  <a:pt x="7698530" y="450657"/>
                </a:lnTo>
                <a:lnTo>
                  <a:pt x="7742442" y="465882"/>
                </a:lnTo>
                <a:lnTo>
                  <a:pt x="7785658" y="481309"/>
                </a:lnTo>
                <a:lnTo>
                  <a:pt x="7828171" y="496938"/>
                </a:lnTo>
                <a:lnTo>
                  <a:pt x="7869972" y="512764"/>
                </a:lnTo>
                <a:lnTo>
                  <a:pt x="7911055" y="528787"/>
                </a:lnTo>
                <a:lnTo>
                  <a:pt x="7951410" y="545003"/>
                </a:lnTo>
                <a:lnTo>
                  <a:pt x="7991030" y="561410"/>
                </a:lnTo>
                <a:lnTo>
                  <a:pt x="8029908" y="578005"/>
                </a:lnTo>
                <a:lnTo>
                  <a:pt x="8068034" y="594786"/>
                </a:lnTo>
                <a:lnTo>
                  <a:pt x="8105402" y="611750"/>
                </a:lnTo>
                <a:lnTo>
                  <a:pt x="8142004" y="628895"/>
                </a:lnTo>
                <a:lnTo>
                  <a:pt x="8177831" y="646218"/>
                </a:lnTo>
                <a:lnTo>
                  <a:pt x="8212875" y="663717"/>
                </a:lnTo>
                <a:lnTo>
                  <a:pt x="8247129" y="681389"/>
                </a:lnTo>
                <a:lnTo>
                  <a:pt x="8313235" y="717243"/>
                </a:lnTo>
                <a:lnTo>
                  <a:pt x="8376085" y="753760"/>
                </a:lnTo>
                <a:lnTo>
                  <a:pt x="8435616" y="790920"/>
                </a:lnTo>
                <a:lnTo>
                  <a:pt x="8491764" y="828702"/>
                </a:lnTo>
                <a:lnTo>
                  <a:pt x="8544467" y="867087"/>
                </a:lnTo>
                <a:lnTo>
                  <a:pt x="8593660" y="906055"/>
                </a:lnTo>
                <a:lnTo>
                  <a:pt x="8639282" y="945585"/>
                </a:lnTo>
                <a:lnTo>
                  <a:pt x="8681268" y="985657"/>
                </a:lnTo>
                <a:lnTo>
                  <a:pt x="8719555" y="1026251"/>
                </a:lnTo>
                <a:lnTo>
                  <a:pt x="8754081" y="1067348"/>
                </a:lnTo>
                <a:lnTo>
                  <a:pt x="8784781" y="1108927"/>
                </a:lnTo>
                <a:lnTo>
                  <a:pt x="8811594" y="1150968"/>
                </a:lnTo>
                <a:lnTo>
                  <a:pt x="8834455" y="1193450"/>
                </a:lnTo>
                <a:lnTo>
                  <a:pt x="8853301" y="1236355"/>
                </a:lnTo>
                <a:lnTo>
                  <a:pt x="8868069" y="1279661"/>
                </a:lnTo>
                <a:lnTo>
                  <a:pt x="8878696" y="1323348"/>
                </a:lnTo>
                <a:lnTo>
                  <a:pt x="8885118" y="1367398"/>
                </a:lnTo>
                <a:lnTo>
                  <a:pt x="8887273" y="1411788"/>
                </a:lnTo>
                <a:lnTo>
                  <a:pt x="8886733" y="1434025"/>
                </a:lnTo>
                <a:lnTo>
                  <a:pt x="8882436" y="1478248"/>
                </a:lnTo>
                <a:lnTo>
                  <a:pt x="8873904" y="1522119"/>
                </a:lnTo>
                <a:lnTo>
                  <a:pt x="8861198" y="1565618"/>
                </a:lnTo>
                <a:lnTo>
                  <a:pt x="8844383" y="1608726"/>
                </a:lnTo>
                <a:lnTo>
                  <a:pt x="8823522" y="1651422"/>
                </a:lnTo>
                <a:lnTo>
                  <a:pt x="8798678" y="1693687"/>
                </a:lnTo>
                <a:lnTo>
                  <a:pt x="8769913" y="1735499"/>
                </a:lnTo>
                <a:lnTo>
                  <a:pt x="8737292" y="1776840"/>
                </a:lnTo>
                <a:lnTo>
                  <a:pt x="8700878" y="1817688"/>
                </a:lnTo>
                <a:lnTo>
                  <a:pt x="8660733" y="1858024"/>
                </a:lnTo>
                <a:lnTo>
                  <a:pt x="8616921" y="1897828"/>
                </a:lnTo>
                <a:lnTo>
                  <a:pt x="8569506" y="1937079"/>
                </a:lnTo>
                <a:lnTo>
                  <a:pt x="8518550" y="1975758"/>
                </a:lnTo>
                <a:lnTo>
                  <a:pt x="8464117" y="2013845"/>
                </a:lnTo>
                <a:lnTo>
                  <a:pt x="8406269" y="2051318"/>
                </a:lnTo>
                <a:lnTo>
                  <a:pt x="8345071" y="2088160"/>
                </a:lnTo>
                <a:lnTo>
                  <a:pt x="8280585" y="2124348"/>
                </a:lnTo>
                <a:lnTo>
                  <a:pt x="8212875" y="2159863"/>
                </a:lnTo>
                <a:lnTo>
                  <a:pt x="8177831" y="2177362"/>
                </a:lnTo>
                <a:lnTo>
                  <a:pt x="8142004" y="2194686"/>
                </a:lnTo>
                <a:lnTo>
                  <a:pt x="8105402" y="2211831"/>
                </a:lnTo>
                <a:lnTo>
                  <a:pt x="8068034" y="2228795"/>
                </a:lnTo>
                <a:lnTo>
                  <a:pt x="8029908" y="2245576"/>
                </a:lnTo>
                <a:lnTo>
                  <a:pt x="7991030" y="2262171"/>
                </a:lnTo>
                <a:lnTo>
                  <a:pt x="7951410" y="2278578"/>
                </a:lnTo>
                <a:lnTo>
                  <a:pt x="7911055" y="2294794"/>
                </a:lnTo>
                <a:lnTo>
                  <a:pt x="7869972" y="2310817"/>
                </a:lnTo>
                <a:lnTo>
                  <a:pt x="7828171" y="2326644"/>
                </a:lnTo>
                <a:lnTo>
                  <a:pt x="7785658" y="2342272"/>
                </a:lnTo>
                <a:lnTo>
                  <a:pt x="7742442" y="2357700"/>
                </a:lnTo>
                <a:lnTo>
                  <a:pt x="7698530" y="2372924"/>
                </a:lnTo>
                <a:lnTo>
                  <a:pt x="7653931" y="2387943"/>
                </a:lnTo>
                <a:lnTo>
                  <a:pt x="7608652" y="2402753"/>
                </a:lnTo>
                <a:lnTo>
                  <a:pt x="7562702" y="2417352"/>
                </a:lnTo>
                <a:lnTo>
                  <a:pt x="7516087" y="2431738"/>
                </a:lnTo>
                <a:lnTo>
                  <a:pt x="7468817" y="2445907"/>
                </a:lnTo>
                <a:lnTo>
                  <a:pt x="7420898" y="2459859"/>
                </a:lnTo>
                <a:lnTo>
                  <a:pt x="7372340" y="2473589"/>
                </a:lnTo>
                <a:lnTo>
                  <a:pt x="7323149" y="2487096"/>
                </a:lnTo>
                <a:lnTo>
                  <a:pt x="7273334" y="2500377"/>
                </a:lnTo>
                <a:lnTo>
                  <a:pt x="7222902" y="2513429"/>
                </a:lnTo>
                <a:lnTo>
                  <a:pt x="7171862" y="2526251"/>
                </a:lnTo>
                <a:lnTo>
                  <a:pt x="7120222" y="2538839"/>
                </a:lnTo>
                <a:lnTo>
                  <a:pt x="7067988" y="2551190"/>
                </a:lnTo>
                <a:lnTo>
                  <a:pt x="7015170" y="2563304"/>
                </a:lnTo>
                <a:lnTo>
                  <a:pt x="6961775" y="2575176"/>
                </a:lnTo>
                <a:lnTo>
                  <a:pt x="6907811" y="2586805"/>
                </a:lnTo>
                <a:lnTo>
                  <a:pt x="6853286" y="2598188"/>
                </a:lnTo>
                <a:lnTo>
                  <a:pt x="6798208" y="2609322"/>
                </a:lnTo>
                <a:lnTo>
                  <a:pt x="6742584" y="2620205"/>
                </a:lnTo>
                <a:lnTo>
                  <a:pt x="6686423" y="2630834"/>
                </a:lnTo>
                <a:lnTo>
                  <a:pt x="6629732" y="2641207"/>
                </a:lnTo>
                <a:lnTo>
                  <a:pt x="6572520" y="2651322"/>
                </a:lnTo>
                <a:lnTo>
                  <a:pt x="6514794" y="2661176"/>
                </a:lnTo>
                <a:lnTo>
                  <a:pt x="6456563" y="2670766"/>
                </a:lnTo>
                <a:lnTo>
                  <a:pt x="6397833" y="2680089"/>
                </a:lnTo>
                <a:lnTo>
                  <a:pt x="6338614" y="2689145"/>
                </a:lnTo>
                <a:lnTo>
                  <a:pt x="6278912" y="2697929"/>
                </a:lnTo>
                <a:lnTo>
                  <a:pt x="6218737" y="2706439"/>
                </a:lnTo>
                <a:lnTo>
                  <a:pt x="6158095" y="2714673"/>
                </a:lnTo>
                <a:lnTo>
                  <a:pt x="6096994" y="2722628"/>
                </a:lnTo>
                <a:lnTo>
                  <a:pt x="6035443" y="2730302"/>
                </a:lnTo>
                <a:lnTo>
                  <a:pt x="5973450" y="2737693"/>
                </a:lnTo>
                <a:lnTo>
                  <a:pt x="5911022" y="2744797"/>
                </a:lnTo>
                <a:lnTo>
                  <a:pt x="5848167" y="2751612"/>
                </a:lnTo>
                <a:lnTo>
                  <a:pt x="5784894" y="2758137"/>
                </a:lnTo>
                <a:lnTo>
                  <a:pt x="5721209" y="2764367"/>
                </a:lnTo>
                <a:lnTo>
                  <a:pt x="5657122" y="2770301"/>
                </a:lnTo>
                <a:lnTo>
                  <a:pt x="5592639" y="2775936"/>
                </a:lnTo>
                <a:lnTo>
                  <a:pt x="5527769" y="2781270"/>
                </a:lnTo>
                <a:lnTo>
                  <a:pt x="5462520" y="2786300"/>
                </a:lnTo>
                <a:lnTo>
                  <a:pt x="5396899" y="2791024"/>
                </a:lnTo>
                <a:lnTo>
                  <a:pt x="5330915" y="2795439"/>
                </a:lnTo>
                <a:lnTo>
                  <a:pt x="5264575" y="2799543"/>
                </a:lnTo>
                <a:lnTo>
                  <a:pt x="5197888" y="2803333"/>
                </a:lnTo>
                <a:lnTo>
                  <a:pt x="5130860" y="2806806"/>
                </a:lnTo>
                <a:lnTo>
                  <a:pt x="5063501" y="2809961"/>
                </a:lnTo>
                <a:lnTo>
                  <a:pt x="4995818" y="2812794"/>
                </a:lnTo>
                <a:lnTo>
                  <a:pt x="4927819" y="2815303"/>
                </a:lnTo>
                <a:lnTo>
                  <a:pt x="4859511" y="2817486"/>
                </a:lnTo>
                <a:lnTo>
                  <a:pt x="4790903" y="2819340"/>
                </a:lnTo>
                <a:lnTo>
                  <a:pt x="4722003" y="2820862"/>
                </a:lnTo>
                <a:lnTo>
                  <a:pt x="4652818" y="2822051"/>
                </a:lnTo>
                <a:lnTo>
                  <a:pt x="4583357" y="2822903"/>
                </a:lnTo>
                <a:lnTo>
                  <a:pt x="4513627" y="2823416"/>
                </a:lnTo>
                <a:lnTo>
                  <a:pt x="4443636" y="2823587"/>
                </a:lnTo>
                <a:lnTo>
                  <a:pt x="4373645" y="2823416"/>
                </a:lnTo>
                <a:lnTo>
                  <a:pt x="4303915" y="2822903"/>
                </a:lnTo>
                <a:lnTo>
                  <a:pt x="4234453" y="2822051"/>
                </a:lnTo>
                <a:lnTo>
                  <a:pt x="4165268" y="2820862"/>
                </a:lnTo>
                <a:lnTo>
                  <a:pt x="4096368" y="2819340"/>
                </a:lnTo>
                <a:lnTo>
                  <a:pt x="4027760" y="2817486"/>
                </a:lnTo>
                <a:lnTo>
                  <a:pt x="3959452" y="2815303"/>
                </a:lnTo>
                <a:lnTo>
                  <a:pt x="3891453" y="2812794"/>
                </a:lnTo>
                <a:lnTo>
                  <a:pt x="3823769" y="2809961"/>
                </a:lnTo>
                <a:lnTo>
                  <a:pt x="3756410" y="2806806"/>
                </a:lnTo>
                <a:lnTo>
                  <a:pt x="3689382" y="2803333"/>
                </a:lnTo>
                <a:lnTo>
                  <a:pt x="3622695" y="2799543"/>
                </a:lnTo>
                <a:lnTo>
                  <a:pt x="3556355" y="2795439"/>
                </a:lnTo>
                <a:lnTo>
                  <a:pt x="3490370" y="2791024"/>
                </a:lnTo>
                <a:lnTo>
                  <a:pt x="3424749" y="2786300"/>
                </a:lnTo>
                <a:lnTo>
                  <a:pt x="3359500" y="2781270"/>
                </a:lnTo>
                <a:lnTo>
                  <a:pt x="3294630" y="2775936"/>
                </a:lnTo>
                <a:lnTo>
                  <a:pt x="3230147" y="2770301"/>
                </a:lnTo>
                <a:lnTo>
                  <a:pt x="3166060" y="2764367"/>
                </a:lnTo>
                <a:lnTo>
                  <a:pt x="3102375" y="2758137"/>
                </a:lnTo>
                <a:lnTo>
                  <a:pt x="3039101" y="2751612"/>
                </a:lnTo>
                <a:lnTo>
                  <a:pt x="2976246" y="2744797"/>
                </a:lnTo>
                <a:lnTo>
                  <a:pt x="2913818" y="2737693"/>
                </a:lnTo>
                <a:lnTo>
                  <a:pt x="2851825" y="2730302"/>
                </a:lnTo>
                <a:lnTo>
                  <a:pt x="2790274" y="2722628"/>
                </a:lnTo>
                <a:lnTo>
                  <a:pt x="2729174" y="2714673"/>
                </a:lnTo>
                <a:lnTo>
                  <a:pt x="2668532" y="2706439"/>
                </a:lnTo>
                <a:lnTo>
                  <a:pt x="2608356" y="2697929"/>
                </a:lnTo>
                <a:lnTo>
                  <a:pt x="2548655" y="2689145"/>
                </a:lnTo>
                <a:lnTo>
                  <a:pt x="2489435" y="2680089"/>
                </a:lnTo>
                <a:lnTo>
                  <a:pt x="2430706" y="2670766"/>
                </a:lnTo>
                <a:lnTo>
                  <a:pt x="2372474" y="2661176"/>
                </a:lnTo>
                <a:lnTo>
                  <a:pt x="2314748" y="2651322"/>
                </a:lnTo>
                <a:lnTo>
                  <a:pt x="2257536" y="2641207"/>
                </a:lnTo>
                <a:lnTo>
                  <a:pt x="2200845" y="2630834"/>
                </a:lnTo>
                <a:lnTo>
                  <a:pt x="2144684" y="2620205"/>
                </a:lnTo>
                <a:lnTo>
                  <a:pt x="2089061" y="2609322"/>
                </a:lnTo>
                <a:lnTo>
                  <a:pt x="2033982" y="2598188"/>
                </a:lnTo>
                <a:lnTo>
                  <a:pt x="1979457" y="2586805"/>
                </a:lnTo>
                <a:lnTo>
                  <a:pt x="1925493" y="2575176"/>
                </a:lnTo>
                <a:lnTo>
                  <a:pt x="1872098" y="2563304"/>
                </a:lnTo>
                <a:lnTo>
                  <a:pt x="1819280" y="2551190"/>
                </a:lnTo>
                <a:lnTo>
                  <a:pt x="1767046" y="2538839"/>
                </a:lnTo>
                <a:lnTo>
                  <a:pt x="1715406" y="2526251"/>
                </a:lnTo>
                <a:lnTo>
                  <a:pt x="1664366" y="2513429"/>
                </a:lnTo>
                <a:lnTo>
                  <a:pt x="1613934" y="2500377"/>
                </a:lnTo>
                <a:lnTo>
                  <a:pt x="1564119" y="2487096"/>
                </a:lnTo>
                <a:lnTo>
                  <a:pt x="1514929" y="2473589"/>
                </a:lnTo>
                <a:lnTo>
                  <a:pt x="1466370" y="2459859"/>
                </a:lnTo>
                <a:lnTo>
                  <a:pt x="1418452" y="2445907"/>
                </a:lnTo>
                <a:lnTo>
                  <a:pt x="1371182" y="2431738"/>
                </a:lnTo>
                <a:lnTo>
                  <a:pt x="1324567" y="2417352"/>
                </a:lnTo>
                <a:lnTo>
                  <a:pt x="1278617" y="2402753"/>
                </a:lnTo>
                <a:lnTo>
                  <a:pt x="1233338" y="2387943"/>
                </a:lnTo>
                <a:lnTo>
                  <a:pt x="1188739" y="2372924"/>
                </a:lnTo>
                <a:lnTo>
                  <a:pt x="1144827" y="2357700"/>
                </a:lnTo>
                <a:lnTo>
                  <a:pt x="1101611" y="2342272"/>
                </a:lnTo>
                <a:lnTo>
                  <a:pt x="1059099" y="2326644"/>
                </a:lnTo>
                <a:lnTo>
                  <a:pt x="1017297" y="2310817"/>
                </a:lnTo>
                <a:lnTo>
                  <a:pt x="976215" y="2294794"/>
                </a:lnTo>
                <a:lnTo>
                  <a:pt x="935860" y="2278578"/>
                </a:lnTo>
                <a:lnTo>
                  <a:pt x="896239" y="2262171"/>
                </a:lnTo>
                <a:lnTo>
                  <a:pt x="857362" y="2245576"/>
                </a:lnTo>
                <a:lnTo>
                  <a:pt x="819236" y="2228795"/>
                </a:lnTo>
                <a:lnTo>
                  <a:pt x="781868" y="2211831"/>
                </a:lnTo>
                <a:lnTo>
                  <a:pt x="745266" y="2194686"/>
                </a:lnTo>
                <a:lnTo>
                  <a:pt x="709439" y="2177362"/>
                </a:lnTo>
                <a:lnTo>
                  <a:pt x="674395" y="2159863"/>
                </a:lnTo>
                <a:lnTo>
                  <a:pt x="640141" y="2142191"/>
                </a:lnTo>
                <a:lnTo>
                  <a:pt x="574035" y="2106337"/>
                </a:lnTo>
                <a:lnTo>
                  <a:pt x="511185" y="2069819"/>
                </a:lnTo>
                <a:lnTo>
                  <a:pt x="451655" y="2032659"/>
                </a:lnTo>
                <a:lnTo>
                  <a:pt x="395507" y="1994877"/>
                </a:lnTo>
                <a:lnTo>
                  <a:pt x="342805" y="1956491"/>
                </a:lnTo>
                <a:lnTo>
                  <a:pt x="293611" y="1917524"/>
                </a:lnTo>
                <a:lnTo>
                  <a:pt x="247990" y="1877994"/>
                </a:lnTo>
                <a:lnTo>
                  <a:pt x="206004" y="1837921"/>
                </a:lnTo>
                <a:lnTo>
                  <a:pt x="167717" y="1797326"/>
                </a:lnTo>
                <a:lnTo>
                  <a:pt x="133191" y="1756230"/>
                </a:lnTo>
                <a:lnTo>
                  <a:pt x="102491" y="1714651"/>
                </a:lnTo>
                <a:lnTo>
                  <a:pt x="75678" y="1672610"/>
                </a:lnTo>
                <a:lnTo>
                  <a:pt x="52818" y="1630127"/>
                </a:lnTo>
                <a:lnTo>
                  <a:pt x="33972" y="1587223"/>
                </a:lnTo>
                <a:lnTo>
                  <a:pt x="19204" y="1543916"/>
                </a:lnTo>
                <a:lnTo>
                  <a:pt x="8577" y="1500229"/>
                </a:lnTo>
                <a:lnTo>
                  <a:pt x="2154" y="1456179"/>
                </a:lnTo>
                <a:lnTo>
                  <a:pt x="0" y="1411788"/>
                </a:lnTo>
                <a:close/>
              </a:path>
            </a:pathLst>
          </a:custGeom>
          <a:ln w="571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8665" y="1303997"/>
            <a:ext cx="1613804" cy="1613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7363" y="2448102"/>
            <a:ext cx="4231182" cy="20490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8816" y="2471913"/>
            <a:ext cx="4133850" cy="1951355"/>
          </a:xfrm>
          <a:custGeom>
            <a:avLst/>
            <a:gdLst/>
            <a:ahLst/>
            <a:cxnLst/>
            <a:rect l="l" t="t" r="r" b="b"/>
            <a:pathLst>
              <a:path w="4133850" h="1951354">
                <a:moveTo>
                  <a:pt x="1832276" y="0"/>
                </a:moveTo>
                <a:lnTo>
                  <a:pt x="1809572" y="12269"/>
                </a:lnTo>
                <a:lnTo>
                  <a:pt x="1796337" y="36679"/>
                </a:lnTo>
                <a:lnTo>
                  <a:pt x="1796475" y="66993"/>
                </a:lnTo>
                <a:lnTo>
                  <a:pt x="1805247" y="109256"/>
                </a:lnTo>
                <a:lnTo>
                  <a:pt x="1817655" y="159028"/>
                </a:lnTo>
                <a:lnTo>
                  <a:pt x="1828704" y="211868"/>
                </a:lnTo>
                <a:lnTo>
                  <a:pt x="1833396" y="263336"/>
                </a:lnTo>
                <a:lnTo>
                  <a:pt x="1833114" y="313870"/>
                </a:lnTo>
                <a:lnTo>
                  <a:pt x="1831189" y="366425"/>
                </a:lnTo>
                <a:lnTo>
                  <a:pt x="1825546" y="420354"/>
                </a:lnTo>
                <a:lnTo>
                  <a:pt x="1814108" y="475009"/>
                </a:lnTo>
                <a:lnTo>
                  <a:pt x="1794800" y="529743"/>
                </a:lnTo>
                <a:lnTo>
                  <a:pt x="1774585" y="569448"/>
                </a:lnTo>
                <a:lnTo>
                  <a:pt x="1749116" y="610209"/>
                </a:lnTo>
                <a:lnTo>
                  <a:pt x="1719851" y="651431"/>
                </a:lnTo>
                <a:lnTo>
                  <a:pt x="1688249" y="692516"/>
                </a:lnTo>
                <a:lnTo>
                  <a:pt x="1655770" y="732867"/>
                </a:lnTo>
                <a:lnTo>
                  <a:pt x="1623872" y="771887"/>
                </a:lnTo>
                <a:lnTo>
                  <a:pt x="1594013" y="808978"/>
                </a:lnTo>
                <a:lnTo>
                  <a:pt x="1564370" y="847506"/>
                </a:lnTo>
                <a:lnTo>
                  <a:pt x="1538908" y="881360"/>
                </a:lnTo>
                <a:lnTo>
                  <a:pt x="1513575" y="913672"/>
                </a:lnTo>
                <a:lnTo>
                  <a:pt x="1484319" y="947578"/>
                </a:lnTo>
                <a:lnTo>
                  <a:pt x="1447090" y="986210"/>
                </a:lnTo>
                <a:lnTo>
                  <a:pt x="1397836" y="1032702"/>
                </a:lnTo>
                <a:lnTo>
                  <a:pt x="1307314" y="1116262"/>
                </a:lnTo>
                <a:lnTo>
                  <a:pt x="1273989" y="1146738"/>
                </a:lnTo>
                <a:lnTo>
                  <a:pt x="1238670" y="1178397"/>
                </a:lnTo>
                <a:lnTo>
                  <a:pt x="1201107" y="1211159"/>
                </a:lnTo>
                <a:lnTo>
                  <a:pt x="1161050" y="1244947"/>
                </a:lnTo>
                <a:lnTo>
                  <a:pt x="1118247" y="1279684"/>
                </a:lnTo>
                <a:lnTo>
                  <a:pt x="1072449" y="1315290"/>
                </a:lnTo>
                <a:lnTo>
                  <a:pt x="1023405" y="1351690"/>
                </a:lnTo>
                <a:lnTo>
                  <a:pt x="970864" y="1388804"/>
                </a:lnTo>
                <a:lnTo>
                  <a:pt x="914576" y="1426554"/>
                </a:lnTo>
                <a:lnTo>
                  <a:pt x="878815" y="1449276"/>
                </a:lnTo>
                <a:lnTo>
                  <a:pt x="838491" y="1473799"/>
                </a:lnTo>
                <a:lnTo>
                  <a:pt x="794203" y="1499870"/>
                </a:lnTo>
                <a:lnTo>
                  <a:pt x="746548" y="1527238"/>
                </a:lnTo>
                <a:lnTo>
                  <a:pt x="643524" y="1584847"/>
                </a:lnTo>
                <a:lnTo>
                  <a:pt x="129452" y="1864650"/>
                </a:lnTo>
                <a:lnTo>
                  <a:pt x="92377" y="1885848"/>
                </a:lnTo>
                <a:lnTo>
                  <a:pt x="60297" y="1904802"/>
                </a:lnTo>
                <a:lnTo>
                  <a:pt x="33809" y="1921258"/>
                </a:lnTo>
                <a:lnTo>
                  <a:pt x="13511" y="1934964"/>
                </a:lnTo>
                <a:lnTo>
                  <a:pt x="0" y="1945666"/>
                </a:lnTo>
                <a:lnTo>
                  <a:pt x="48521" y="1951318"/>
                </a:lnTo>
                <a:lnTo>
                  <a:pt x="222965" y="1901518"/>
                </a:lnTo>
                <a:lnTo>
                  <a:pt x="410427" y="1839750"/>
                </a:lnTo>
                <a:lnTo>
                  <a:pt x="498003" y="1809497"/>
                </a:lnTo>
                <a:lnTo>
                  <a:pt x="1048432" y="1657098"/>
                </a:lnTo>
                <a:lnTo>
                  <a:pt x="1206017" y="1616116"/>
                </a:lnTo>
                <a:lnTo>
                  <a:pt x="1311919" y="1590196"/>
                </a:lnTo>
                <a:lnTo>
                  <a:pt x="1417313" y="1566071"/>
                </a:lnTo>
                <a:lnTo>
                  <a:pt x="1565389" y="1535279"/>
                </a:lnTo>
                <a:lnTo>
                  <a:pt x="1764126" y="1497567"/>
                </a:lnTo>
                <a:lnTo>
                  <a:pt x="2020287" y="1453703"/>
                </a:lnTo>
                <a:lnTo>
                  <a:pt x="2277525" y="1414260"/>
                </a:lnTo>
                <a:lnTo>
                  <a:pt x="2527779" y="1380071"/>
                </a:lnTo>
                <a:lnTo>
                  <a:pt x="2683501" y="1361359"/>
                </a:lnTo>
                <a:lnTo>
                  <a:pt x="2847147" y="1344739"/>
                </a:lnTo>
                <a:lnTo>
                  <a:pt x="3170652" y="1318307"/>
                </a:lnTo>
                <a:lnTo>
                  <a:pt x="3589450" y="1290448"/>
                </a:lnTo>
                <a:lnTo>
                  <a:pt x="3660774" y="1286605"/>
                </a:lnTo>
                <a:lnTo>
                  <a:pt x="3732172" y="1284282"/>
                </a:lnTo>
                <a:lnTo>
                  <a:pt x="3802163" y="1283104"/>
                </a:lnTo>
                <a:lnTo>
                  <a:pt x="4038439" y="1282345"/>
                </a:lnTo>
                <a:lnTo>
                  <a:pt x="4079182" y="1281269"/>
                </a:lnTo>
                <a:lnTo>
                  <a:pt x="4109633" y="1279088"/>
                </a:lnTo>
                <a:lnTo>
                  <a:pt x="4128310" y="1275427"/>
                </a:lnTo>
                <a:lnTo>
                  <a:pt x="4133734" y="1269912"/>
                </a:lnTo>
                <a:lnTo>
                  <a:pt x="4125081" y="1263488"/>
                </a:lnTo>
                <a:lnTo>
                  <a:pt x="4103392" y="1256271"/>
                </a:lnTo>
                <a:lnTo>
                  <a:pt x="4070406" y="1248287"/>
                </a:lnTo>
                <a:lnTo>
                  <a:pt x="4027862" y="1239560"/>
                </a:lnTo>
                <a:lnTo>
                  <a:pt x="3732652" y="1185645"/>
                </a:lnTo>
                <a:lnTo>
                  <a:pt x="3669284" y="1172978"/>
                </a:lnTo>
                <a:lnTo>
                  <a:pt x="3608533" y="1159742"/>
                </a:lnTo>
                <a:lnTo>
                  <a:pt x="3552137" y="1145960"/>
                </a:lnTo>
                <a:lnTo>
                  <a:pt x="3273769" y="1072537"/>
                </a:lnTo>
                <a:lnTo>
                  <a:pt x="3176023" y="1044945"/>
                </a:lnTo>
                <a:lnTo>
                  <a:pt x="3127136" y="1030470"/>
                </a:lnTo>
                <a:lnTo>
                  <a:pt x="3078511" y="1015513"/>
                </a:lnTo>
                <a:lnTo>
                  <a:pt x="3030352" y="1000055"/>
                </a:lnTo>
                <a:lnTo>
                  <a:pt x="2982861" y="984073"/>
                </a:lnTo>
                <a:lnTo>
                  <a:pt x="2936242" y="967547"/>
                </a:lnTo>
                <a:lnTo>
                  <a:pt x="2890700" y="950456"/>
                </a:lnTo>
                <a:lnTo>
                  <a:pt x="2846437" y="932778"/>
                </a:lnTo>
                <a:lnTo>
                  <a:pt x="2799333" y="912697"/>
                </a:lnTo>
                <a:lnTo>
                  <a:pt x="2751574" y="891136"/>
                </a:lnTo>
                <a:lnTo>
                  <a:pt x="2703484" y="868342"/>
                </a:lnTo>
                <a:lnTo>
                  <a:pt x="2655387" y="844561"/>
                </a:lnTo>
                <a:lnTo>
                  <a:pt x="2607609" y="820039"/>
                </a:lnTo>
                <a:lnTo>
                  <a:pt x="2560473" y="795023"/>
                </a:lnTo>
                <a:lnTo>
                  <a:pt x="2514305" y="769759"/>
                </a:lnTo>
                <a:lnTo>
                  <a:pt x="2469428" y="744493"/>
                </a:lnTo>
                <a:lnTo>
                  <a:pt x="2426169" y="719472"/>
                </a:lnTo>
                <a:lnTo>
                  <a:pt x="2384851" y="694942"/>
                </a:lnTo>
                <a:lnTo>
                  <a:pt x="2345799" y="671149"/>
                </a:lnTo>
                <a:lnTo>
                  <a:pt x="2309337" y="648339"/>
                </a:lnTo>
                <a:lnTo>
                  <a:pt x="2275791" y="626759"/>
                </a:lnTo>
                <a:lnTo>
                  <a:pt x="2188508" y="566187"/>
                </a:lnTo>
                <a:lnTo>
                  <a:pt x="2147648" y="532401"/>
                </a:lnTo>
                <a:lnTo>
                  <a:pt x="2117947" y="501734"/>
                </a:lnTo>
                <a:lnTo>
                  <a:pt x="2094449" y="470622"/>
                </a:lnTo>
                <a:lnTo>
                  <a:pt x="2072198" y="435502"/>
                </a:lnTo>
                <a:lnTo>
                  <a:pt x="2046235" y="392812"/>
                </a:lnTo>
                <a:lnTo>
                  <a:pt x="2024373" y="352405"/>
                </a:lnTo>
                <a:lnTo>
                  <a:pt x="2003055" y="304689"/>
                </a:lnTo>
                <a:lnTo>
                  <a:pt x="1982377" y="252698"/>
                </a:lnTo>
                <a:lnTo>
                  <a:pt x="1962431" y="199464"/>
                </a:lnTo>
                <a:lnTo>
                  <a:pt x="1943313" y="148020"/>
                </a:lnTo>
                <a:lnTo>
                  <a:pt x="1925116" y="101397"/>
                </a:lnTo>
                <a:lnTo>
                  <a:pt x="1907936" y="62629"/>
                </a:lnTo>
                <a:lnTo>
                  <a:pt x="1891866" y="34748"/>
                </a:lnTo>
                <a:lnTo>
                  <a:pt x="1860893" y="5587"/>
                </a:lnTo>
                <a:lnTo>
                  <a:pt x="1832276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1326" y="4322978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1" y="0"/>
                </a:lnTo>
                <a:lnTo>
                  <a:pt x="1766671" y="405752"/>
                </a:lnTo>
                <a:lnTo>
                  <a:pt x="0" y="405752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51326" y="4322978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8" y="0"/>
                </a:lnTo>
                <a:lnTo>
                  <a:pt x="1766678" y="405754"/>
                </a:lnTo>
                <a:lnTo>
                  <a:pt x="0" y="405754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51326" y="4360748"/>
            <a:ext cx="1767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mgmt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85138" y="5573229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5" h="405764">
                <a:moveTo>
                  <a:pt x="0" y="0"/>
                </a:moveTo>
                <a:lnTo>
                  <a:pt x="1766671" y="0"/>
                </a:lnTo>
                <a:lnTo>
                  <a:pt x="1766671" y="405758"/>
                </a:lnTo>
                <a:lnTo>
                  <a:pt x="0" y="40575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5138" y="5573229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5" h="405764">
                <a:moveTo>
                  <a:pt x="0" y="0"/>
                </a:moveTo>
                <a:lnTo>
                  <a:pt x="1766678" y="0"/>
                </a:lnTo>
                <a:lnTo>
                  <a:pt x="1766678" y="405754"/>
                </a:lnTo>
                <a:lnTo>
                  <a:pt x="0" y="405754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85138" y="5611010"/>
            <a:ext cx="1767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Aggregation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47973" y="5573229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1" y="0"/>
                </a:lnTo>
                <a:lnTo>
                  <a:pt x="1766671" y="405758"/>
                </a:lnTo>
                <a:lnTo>
                  <a:pt x="0" y="40575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7973" y="5573229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8" y="0"/>
                </a:lnTo>
                <a:lnTo>
                  <a:pt x="1766678" y="405754"/>
                </a:lnTo>
                <a:lnTo>
                  <a:pt x="0" y="405754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47973" y="5611010"/>
            <a:ext cx="1767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16701" y="5573229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1" y="0"/>
                </a:lnTo>
                <a:lnTo>
                  <a:pt x="1766671" y="405758"/>
                </a:lnTo>
                <a:lnTo>
                  <a:pt x="0" y="40575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16701" y="5573229"/>
            <a:ext cx="1767205" cy="405765"/>
          </a:xfrm>
          <a:custGeom>
            <a:avLst/>
            <a:gdLst/>
            <a:ahLst/>
            <a:cxnLst/>
            <a:rect l="l" t="t" r="r" b="b"/>
            <a:pathLst>
              <a:path w="1767204" h="405764">
                <a:moveTo>
                  <a:pt x="0" y="0"/>
                </a:moveTo>
                <a:lnTo>
                  <a:pt x="1766679" y="0"/>
                </a:lnTo>
                <a:lnTo>
                  <a:pt x="1766679" y="405754"/>
                </a:lnTo>
                <a:lnTo>
                  <a:pt x="0" y="405754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16701" y="5611010"/>
            <a:ext cx="1767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Provisioning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0066" y="1562188"/>
            <a:ext cx="51231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Enable scalable, </a:t>
            </a:r>
            <a:r>
              <a:rPr sz="2000" spc="-5" dirty="0">
                <a:latin typeface="Arial"/>
                <a:cs typeface="Arial"/>
              </a:rPr>
              <a:t>real-time, </a:t>
            </a:r>
            <a:r>
              <a:rPr sz="2000" dirty="0">
                <a:latin typeface="Arial"/>
                <a:cs typeface="Arial"/>
              </a:rPr>
              <a:t>dependable,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high-  </a:t>
            </a:r>
            <a:r>
              <a:rPr sz="2000" spc="-5" dirty="0">
                <a:latin typeface="Arial"/>
                <a:cs typeface="Arial"/>
              </a:rPr>
              <a:t>performance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interoperable data </a:t>
            </a:r>
            <a:r>
              <a:rPr sz="2000" dirty="0">
                <a:latin typeface="Arial"/>
                <a:cs typeface="Arial"/>
              </a:rPr>
              <a:t>and  device management </a:t>
            </a:r>
            <a:r>
              <a:rPr sz="2000" spc="-5" dirty="0">
                <a:latin typeface="Arial"/>
                <a:cs typeface="Arial"/>
              </a:rPr>
              <a:t>related </a:t>
            </a:r>
            <a:r>
              <a:rPr sz="2000" dirty="0">
                <a:latin typeface="Arial"/>
                <a:cs typeface="Arial"/>
              </a:rPr>
              <a:t>exchanges  </a:t>
            </a:r>
            <a:r>
              <a:rPr sz="2000" spc="-5" dirty="0">
                <a:latin typeface="Arial"/>
                <a:cs typeface="Arial"/>
              </a:rPr>
              <a:t>between </a:t>
            </a:r>
            <a:r>
              <a:rPr sz="2000" dirty="0">
                <a:latin typeface="Arial"/>
                <a:cs typeface="Arial"/>
              </a:rPr>
              <a:t>publishers 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subscribers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8157" y="3442246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92944" y="2109584"/>
            <a:ext cx="819127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5452" y="4662690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7983" y="5576938"/>
            <a:ext cx="819120" cy="81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6665" y="5534346"/>
            <a:ext cx="819120" cy="8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53310" y="2533180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4093" y="4652962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0151" y="5978888"/>
            <a:ext cx="1081252" cy="375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0889" y="1499488"/>
            <a:ext cx="457073" cy="667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4368" y="5195214"/>
            <a:ext cx="1950364" cy="510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2126" y="5745410"/>
            <a:ext cx="1364170" cy="896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100" y="4733251"/>
            <a:ext cx="1078050" cy="588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303" y="3322032"/>
            <a:ext cx="1464703" cy="5630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6548" y="2360015"/>
            <a:ext cx="819127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5713" y="1735836"/>
            <a:ext cx="782299" cy="782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4972" y="3534905"/>
            <a:ext cx="819127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8423" y="3437725"/>
            <a:ext cx="826058" cy="810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1804" y="2115439"/>
            <a:ext cx="1921573" cy="379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840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Device,</a:t>
            </a:r>
            <a:r>
              <a:rPr spc="-114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-5" dirty="0"/>
              <a:t>Device</a:t>
            </a:r>
            <a:r>
              <a:rPr spc="-110" dirty="0"/>
              <a:t> </a:t>
            </a:r>
            <a:r>
              <a:rPr spc="45" dirty="0"/>
              <a:t>gateway</a:t>
            </a:r>
            <a:r>
              <a:rPr spc="-114" dirty="0"/>
              <a:t> </a:t>
            </a:r>
            <a:r>
              <a:rPr spc="40" dirty="0"/>
              <a:t>sprawl</a:t>
            </a:r>
            <a:r>
              <a:rPr spc="-114" dirty="0"/>
              <a:t> </a:t>
            </a:r>
            <a:r>
              <a:rPr spc="-30" dirty="0"/>
              <a:t>is</a:t>
            </a:r>
            <a:r>
              <a:rPr spc="-110" dirty="0"/>
              <a:t> </a:t>
            </a:r>
            <a:r>
              <a:rPr spc="60" dirty="0"/>
              <a:t>going</a:t>
            </a:r>
            <a:r>
              <a:rPr spc="-114" dirty="0"/>
              <a:t> </a:t>
            </a:r>
            <a:r>
              <a:rPr spc="185" dirty="0"/>
              <a:t>to</a:t>
            </a:r>
            <a:r>
              <a:rPr spc="-110" dirty="0"/>
              <a:t> </a:t>
            </a:r>
            <a:r>
              <a:rPr spc="40" dirty="0"/>
              <a:t>be</a:t>
            </a:r>
            <a:r>
              <a:rPr spc="-114" dirty="0"/>
              <a:t> </a:t>
            </a:r>
            <a:r>
              <a:rPr spc="-85" dirty="0"/>
              <a:t>a</a:t>
            </a:r>
            <a:r>
              <a:rPr spc="-114" dirty="0"/>
              <a:t> </a:t>
            </a:r>
            <a:r>
              <a:rPr spc="20" dirty="0"/>
              <a:t>challenge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50717" y="3720363"/>
            <a:ext cx="2701290" cy="1323975"/>
          </a:xfrm>
          <a:prstGeom prst="rect">
            <a:avLst/>
          </a:prstGeom>
          <a:solidFill>
            <a:srgbClr val="FF26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110489" marR="97155" algn="ctr">
              <a:lnSpc>
                <a:spcPct val="100000"/>
              </a:lnSpc>
              <a:spcBef>
                <a:spcPts val="360"/>
              </a:spcBef>
            </a:pPr>
            <a:r>
              <a:rPr sz="2000" spc="-75" dirty="0">
                <a:latin typeface="Arial"/>
                <a:cs typeface="Arial"/>
              </a:rPr>
              <a:t>Too </a:t>
            </a:r>
            <a:r>
              <a:rPr sz="2000" dirty="0">
                <a:latin typeface="Arial"/>
                <a:cs typeface="Arial"/>
              </a:rPr>
              <a:t>many </a:t>
            </a:r>
            <a:r>
              <a:rPr sz="2000" spc="-5" dirty="0">
                <a:latin typeface="Arial"/>
                <a:cs typeface="Arial"/>
              </a:rPr>
              <a:t>disparate  ecosystems. </a:t>
            </a:r>
            <a:r>
              <a:rPr sz="2000" spc="-75" dirty="0">
                <a:latin typeface="Arial"/>
                <a:cs typeface="Arial"/>
              </a:rPr>
              <a:t>Too  </a:t>
            </a:r>
            <a:r>
              <a:rPr sz="2000" dirty="0">
                <a:latin typeface="Arial"/>
                <a:cs typeface="Arial"/>
              </a:rPr>
              <a:t>many </a:t>
            </a:r>
            <a:r>
              <a:rPr sz="2000" spc="-5" dirty="0">
                <a:latin typeface="Arial"/>
                <a:cs typeface="Arial"/>
              </a:rPr>
              <a:t>gateways,  </a:t>
            </a:r>
            <a:r>
              <a:rPr sz="2000" dirty="0">
                <a:latin typeface="Arial"/>
                <a:cs typeface="Arial"/>
              </a:rPr>
              <a:t>hubs, </a:t>
            </a:r>
            <a:r>
              <a:rPr sz="2000" spc="-5" dirty="0">
                <a:latin typeface="Arial"/>
                <a:cs typeface="Arial"/>
              </a:rPr>
              <a:t>protocols,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8157" y="3442246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92944" y="2109584"/>
            <a:ext cx="819127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5452" y="4662690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551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Solution</a:t>
            </a:r>
            <a:r>
              <a:rPr spc="-120" dirty="0"/>
              <a:t> </a:t>
            </a:r>
            <a:r>
              <a:rPr spc="185" dirty="0"/>
              <a:t>to</a:t>
            </a:r>
            <a:r>
              <a:rPr spc="-114" dirty="0"/>
              <a:t> </a:t>
            </a:r>
            <a:r>
              <a:rPr spc="110" dirty="0"/>
              <a:t>the</a:t>
            </a:r>
            <a:r>
              <a:rPr spc="-114" dirty="0"/>
              <a:t> </a:t>
            </a:r>
            <a:r>
              <a:rPr spc="20" dirty="0"/>
              <a:t>sprawl:</a:t>
            </a:r>
            <a:r>
              <a:rPr spc="-114" dirty="0"/>
              <a:t> </a:t>
            </a:r>
            <a:r>
              <a:rPr spc="-10" dirty="0"/>
              <a:t>A</a:t>
            </a:r>
            <a:r>
              <a:rPr spc="-114" dirty="0"/>
              <a:t> </a:t>
            </a:r>
            <a:r>
              <a:rPr spc="50" dirty="0"/>
              <a:t>hub</a:t>
            </a:r>
            <a:r>
              <a:rPr spc="-114" dirty="0"/>
              <a:t> </a:t>
            </a:r>
            <a:r>
              <a:rPr spc="170" dirty="0"/>
              <a:t>of</a:t>
            </a:r>
            <a:r>
              <a:rPr spc="-114" dirty="0"/>
              <a:t> </a:t>
            </a:r>
            <a:r>
              <a:rPr spc="50" dirty="0"/>
              <a:t>all</a:t>
            </a:r>
            <a:r>
              <a:rPr spc="-114" dirty="0"/>
              <a:t> </a:t>
            </a:r>
            <a:r>
              <a:rPr spc="5" dirty="0"/>
              <a:t>hubs</a:t>
            </a:r>
          </a:p>
        </p:txBody>
      </p:sp>
      <p:sp>
        <p:nvSpPr>
          <p:cNvPr id="6" name="object 6"/>
          <p:cNvSpPr/>
          <p:nvPr/>
        </p:nvSpPr>
        <p:spPr>
          <a:xfrm>
            <a:off x="2707983" y="5576938"/>
            <a:ext cx="819120" cy="81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6665" y="5534346"/>
            <a:ext cx="819120" cy="8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3310" y="2533180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4093" y="4652962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0151" y="5978888"/>
            <a:ext cx="1081252" cy="375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0889" y="1499488"/>
            <a:ext cx="457073" cy="667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4368" y="5195214"/>
            <a:ext cx="1950364" cy="510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2126" y="5745410"/>
            <a:ext cx="1364170" cy="8964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100" y="4733251"/>
            <a:ext cx="1078050" cy="588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303" y="3322032"/>
            <a:ext cx="1464703" cy="5630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6548" y="2360015"/>
            <a:ext cx="819127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5713" y="1735836"/>
            <a:ext cx="782299" cy="782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4972" y="3534905"/>
            <a:ext cx="819127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8423" y="3437725"/>
            <a:ext cx="826058" cy="810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1804" y="2115439"/>
            <a:ext cx="1921573" cy="379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37115" y="3755135"/>
            <a:ext cx="2409190" cy="1200785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1600" marR="87630" indent="-635" algn="ctr">
              <a:lnSpc>
                <a:spcPct val="98800"/>
              </a:lnSpc>
              <a:spcBef>
                <a:spcPts val="38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interoperability  between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devices/  machines so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can  all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talk 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other.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275"/>
            <a:ext cx="9144000" cy="107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7587" y="344487"/>
            <a:ext cx="1338262" cy="515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4975" y="1309776"/>
            <a:ext cx="5427345" cy="219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0" marR="5080" indent="-1194435">
              <a:lnSpc>
                <a:spcPct val="118600"/>
              </a:lnSpc>
              <a:spcBef>
                <a:spcPts val="100"/>
              </a:spcBef>
            </a:pPr>
            <a:r>
              <a:rPr sz="6000" spc="-45" dirty="0"/>
              <a:t>Why </a:t>
            </a:r>
            <a:r>
              <a:rPr sz="6000" spc="100" dirty="0"/>
              <a:t>plan </a:t>
            </a:r>
            <a:r>
              <a:rPr sz="6000" spc="390" dirty="0"/>
              <a:t>for</a:t>
            </a:r>
            <a:r>
              <a:rPr sz="6000" spc="-994" dirty="0"/>
              <a:t> </a:t>
            </a:r>
            <a:r>
              <a:rPr sz="6000" spc="-50" dirty="0"/>
              <a:t>an  </a:t>
            </a:r>
            <a:r>
              <a:rPr sz="6000" spc="-45" dirty="0"/>
              <a:t>IoT</a:t>
            </a:r>
            <a:r>
              <a:rPr sz="6000" spc="-300" dirty="0"/>
              <a:t> </a:t>
            </a:r>
            <a:r>
              <a:rPr sz="6000" spc="-130" dirty="0"/>
              <a:t>stack?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8516111" y="6367462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8157" y="3442246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92944" y="2109584"/>
            <a:ext cx="819127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5452" y="4662690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551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Solution</a:t>
            </a:r>
            <a:r>
              <a:rPr spc="-120" dirty="0"/>
              <a:t> </a:t>
            </a:r>
            <a:r>
              <a:rPr spc="185" dirty="0"/>
              <a:t>to</a:t>
            </a:r>
            <a:r>
              <a:rPr spc="-114" dirty="0"/>
              <a:t> </a:t>
            </a:r>
            <a:r>
              <a:rPr spc="110" dirty="0"/>
              <a:t>the</a:t>
            </a:r>
            <a:r>
              <a:rPr spc="-114" dirty="0"/>
              <a:t> </a:t>
            </a:r>
            <a:r>
              <a:rPr spc="20" dirty="0"/>
              <a:t>sprawl:</a:t>
            </a:r>
            <a:r>
              <a:rPr spc="-114" dirty="0"/>
              <a:t> </a:t>
            </a:r>
            <a:r>
              <a:rPr spc="-10" dirty="0"/>
              <a:t>A</a:t>
            </a:r>
            <a:r>
              <a:rPr spc="-114" dirty="0"/>
              <a:t> </a:t>
            </a:r>
            <a:r>
              <a:rPr spc="50" dirty="0"/>
              <a:t>hub</a:t>
            </a:r>
            <a:r>
              <a:rPr spc="-114" dirty="0"/>
              <a:t> </a:t>
            </a:r>
            <a:r>
              <a:rPr spc="170" dirty="0"/>
              <a:t>of</a:t>
            </a:r>
            <a:r>
              <a:rPr spc="-114" dirty="0"/>
              <a:t> </a:t>
            </a:r>
            <a:r>
              <a:rPr spc="50" dirty="0"/>
              <a:t>all</a:t>
            </a:r>
            <a:r>
              <a:rPr spc="-114" dirty="0"/>
              <a:t> </a:t>
            </a:r>
            <a:r>
              <a:rPr spc="5" dirty="0"/>
              <a:t>hubs</a:t>
            </a:r>
          </a:p>
        </p:txBody>
      </p:sp>
      <p:sp>
        <p:nvSpPr>
          <p:cNvPr id="6" name="object 6"/>
          <p:cNvSpPr/>
          <p:nvPr/>
        </p:nvSpPr>
        <p:spPr>
          <a:xfrm>
            <a:off x="2707983" y="5576938"/>
            <a:ext cx="819120" cy="81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6665" y="5534346"/>
            <a:ext cx="819120" cy="81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3310" y="2533180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74093" y="4652962"/>
            <a:ext cx="819120" cy="819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9788" y="3784203"/>
            <a:ext cx="1005536" cy="1170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9697" y="3940233"/>
            <a:ext cx="1209502" cy="432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2313" y="4070184"/>
            <a:ext cx="864235" cy="132080"/>
          </a:xfrm>
          <a:custGeom>
            <a:avLst/>
            <a:gdLst/>
            <a:ahLst/>
            <a:cxnLst/>
            <a:rect l="l" t="t" r="r" b="b"/>
            <a:pathLst>
              <a:path w="864235" h="132079">
                <a:moveTo>
                  <a:pt x="0" y="0"/>
                </a:moveTo>
                <a:lnTo>
                  <a:pt x="863774" y="132079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7398" y="4023372"/>
            <a:ext cx="121348" cy="116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9662" y="4132516"/>
            <a:ext cx="121348" cy="116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2208" y="4667595"/>
            <a:ext cx="1034934" cy="10349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07113" y="4813156"/>
            <a:ext cx="706120" cy="703580"/>
          </a:xfrm>
          <a:custGeom>
            <a:avLst/>
            <a:gdLst/>
            <a:ahLst/>
            <a:cxnLst/>
            <a:rect l="l" t="t" r="r" b="b"/>
            <a:pathLst>
              <a:path w="706120" h="703579">
                <a:moveTo>
                  <a:pt x="0" y="703392"/>
                </a:moveTo>
                <a:lnTo>
                  <a:pt x="705659" y="0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9262" y="5417197"/>
            <a:ext cx="117259" cy="117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13365" y="4795367"/>
            <a:ext cx="117259" cy="117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4431" y="4729941"/>
            <a:ext cx="436417" cy="8853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287" y="4880928"/>
            <a:ext cx="131445" cy="544830"/>
          </a:xfrm>
          <a:custGeom>
            <a:avLst/>
            <a:gdLst/>
            <a:ahLst/>
            <a:cxnLst/>
            <a:rect l="l" t="t" r="r" b="b"/>
            <a:pathLst>
              <a:path w="131445" h="544829">
                <a:moveTo>
                  <a:pt x="131230" y="544823"/>
                </a:moveTo>
                <a:lnTo>
                  <a:pt x="0" y="0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2444" y="5327078"/>
            <a:ext cx="114630" cy="1231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76737" y="4856429"/>
            <a:ext cx="114630" cy="1231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09401" y="4281054"/>
            <a:ext cx="1188719" cy="8395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78342" y="4421334"/>
            <a:ext cx="852169" cy="520700"/>
          </a:xfrm>
          <a:custGeom>
            <a:avLst/>
            <a:gdLst/>
            <a:ahLst/>
            <a:cxnLst/>
            <a:rect l="l" t="t" r="r" b="b"/>
            <a:pathLst>
              <a:path w="852170" h="520700">
                <a:moveTo>
                  <a:pt x="851798" y="52010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9097" y="4849291"/>
            <a:ext cx="122554" cy="1052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56823" y="4408195"/>
            <a:ext cx="122554" cy="1052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09401" y="2963492"/>
            <a:ext cx="860367" cy="1159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70594" y="3109790"/>
            <a:ext cx="539750" cy="828040"/>
          </a:xfrm>
          <a:custGeom>
            <a:avLst/>
            <a:gdLst/>
            <a:ahLst/>
            <a:cxnLst/>
            <a:rect l="l" t="t" r="r" b="b"/>
            <a:pathLst>
              <a:path w="539750" h="828039">
                <a:moveTo>
                  <a:pt x="539743" y="0"/>
                </a:moveTo>
                <a:lnTo>
                  <a:pt x="0" y="827590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6982" y="3088678"/>
            <a:ext cx="107124" cy="1222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56823" y="3836238"/>
            <a:ext cx="107124" cy="1222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20151" y="5978888"/>
            <a:ext cx="1081252" cy="3755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60889" y="1499488"/>
            <a:ext cx="457073" cy="6672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04368" y="5195214"/>
            <a:ext cx="1950364" cy="5100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22126" y="5745410"/>
            <a:ext cx="1364170" cy="8964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39542" y="4439000"/>
            <a:ext cx="1479664" cy="52370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10287" y="4570382"/>
            <a:ext cx="1136015" cy="220345"/>
          </a:xfrm>
          <a:custGeom>
            <a:avLst/>
            <a:gdLst/>
            <a:ahLst/>
            <a:cxnLst/>
            <a:rect l="l" t="t" r="r" b="b"/>
            <a:pathLst>
              <a:path w="1136014" h="220345">
                <a:moveTo>
                  <a:pt x="0" y="219813"/>
                </a:moveTo>
                <a:lnTo>
                  <a:pt x="1135573" y="0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85542" y="4717897"/>
            <a:ext cx="122300" cy="1157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48290" y="4526915"/>
            <a:ext cx="122313" cy="1157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2100" y="4733251"/>
            <a:ext cx="1078050" cy="5887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8303" y="3322032"/>
            <a:ext cx="1464703" cy="5630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42208" y="2963487"/>
            <a:ext cx="972588" cy="10889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05635" y="3107840"/>
            <a:ext cx="647700" cy="758190"/>
          </a:xfrm>
          <a:custGeom>
            <a:avLst/>
            <a:gdLst/>
            <a:ahLst/>
            <a:cxnLst/>
            <a:rect l="l" t="t" r="r" b="b"/>
            <a:pathLst>
              <a:path w="647700" h="758189">
                <a:moveTo>
                  <a:pt x="0" y="0"/>
                </a:moveTo>
                <a:lnTo>
                  <a:pt x="647497" y="757805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89262" y="3088678"/>
            <a:ext cx="113969" cy="11971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55542" y="3765092"/>
            <a:ext cx="113969" cy="11971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4106" y="2360015"/>
            <a:ext cx="858400" cy="84717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95713" y="1735836"/>
            <a:ext cx="782299" cy="78229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62530" y="3534905"/>
            <a:ext cx="858400" cy="84717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48423" y="3437725"/>
            <a:ext cx="826058" cy="81075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64672" y="2655925"/>
            <a:ext cx="295102" cy="137575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12704" y="2808816"/>
            <a:ext cx="0" cy="1031875"/>
          </a:xfrm>
          <a:custGeom>
            <a:avLst/>
            <a:gdLst/>
            <a:ahLst/>
            <a:cxnLst/>
            <a:rect l="l" t="t" r="r" b="b"/>
            <a:pathLst>
              <a:path h="1031875">
                <a:moveTo>
                  <a:pt x="0" y="0"/>
                </a:moveTo>
                <a:lnTo>
                  <a:pt x="0" y="1031474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53750" y="2783611"/>
            <a:ext cx="117906" cy="1159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53750" y="3749586"/>
            <a:ext cx="117906" cy="1159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51804" y="2115439"/>
            <a:ext cx="1921573" cy="3797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63198" y="3832171"/>
            <a:ext cx="1334198" cy="44473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34174" y="3962134"/>
            <a:ext cx="993140" cy="145415"/>
          </a:xfrm>
          <a:custGeom>
            <a:avLst/>
            <a:gdLst/>
            <a:ahLst/>
            <a:cxnLst/>
            <a:rect l="l" t="t" r="r" b="b"/>
            <a:pathLst>
              <a:path w="993139" h="145414">
                <a:moveTo>
                  <a:pt x="992689" y="0"/>
                </a:moveTo>
                <a:lnTo>
                  <a:pt x="0" y="145108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30633" y="3914775"/>
            <a:ext cx="121170" cy="11666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09223" y="4037939"/>
            <a:ext cx="121170" cy="11666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1" y="0"/>
                </a:lnTo>
                <a:lnTo>
                  <a:pt x="5782881" y="1151622"/>
                </a:lnTo>
                <a:lnTo>
                  <a:pt x="0" y="115162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5" y="0"/>
                </a:lnTo>
                <a:lnTo>
                  <a:pt x="5782885" y="1151619"/>
                </a:lnTo>
                <a:lnTo>
                  <a:pt x="0" y="11516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5456" y="5489612"/>
            <a:ext cx="5612130" cy="499745"/>
          </a:xfrm>
          <a:custGeom>
            <a:avLst/>
            <a:gdLst/>
            <a:ahLst/>
            <a:cxnLst/>
            <a:rect l="l" t="t" r="r" b="b"/>
            <a:pathLst>
              <a:path w="5612130" h="499745">
                <a:moveTo>
                  <a:pt x="0" y="0"/>
                </a:moveTo>
                <a:lnTo>
                  <a:pt x="5611558" y="0"/>
                </a:lnTo>
                <a:lnTo>
                  <a:pt x="5611558" y="499592"/>
                </a:lnTo>
                <a:lnTo>
                  <a:pt x="0" y="49959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456" y="5489612"/>
            <a:ext cx="5612130" cy="499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86817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Hardware 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Firmware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24" y="189077"/>
            <a:ext cx="456501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pc="-20" dirty="0"/>
              <a:t>IoT </a:t>
            </a:r>
            <a:r>
              <a:rPr spc="-40" dirty="0"/>
              <a:t>Stack: </a:t>
            </a:r>
            <a:r>
              <a:rPr spc="25" dirty="0"/>
              <a:t>Data </a:t>
            </a:r>
            <a:r>
              <a:rPr spc="40" dirty="0"/>
              <a:t>management</a:t>
            </a:r>
            <a:r>
              <a:rPr spc="-450" dirty="0"/>
              <a:t> </a:t>
            </a:r>
            <a:r>
              <a:rPr spc="10" dirty="0"/>
              <a:t>and  </a:t>
            </a:r>
            <a:r>
              <a:rPr spc="60" dirty="0"/>
              <a:t>intelligence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4471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6503" y="4169371"/>
            <a:ext cx="2513330" cy="574675"/>
          </a:xfrm>
          <a:custGeom>
            <a:avLst/>
            <a:gdLst/>
            <a:ahLst/>
            <a:cxnLst/>
            <a:rect l="l" t="t" r="r" b="b"/>
            <a:pathLst>
              <a:path w="2513329" h="574675">
                <a:moveTo>
                  <a:pt x="0" y="0"/>
                </a:moveTo>
                <a:lnTo>
                  <a:pt x="2513164" y="0"/>
                </a:lnTo>
                <a:lnTo>
                  <a:pt x="2513164" y="574319"/>
                </a:lnTo>
                <a:lnTo>
                  <a:pt x="0" y="57431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3909" y="3453688"/>
            <a:ext cx="4676140" cy="574675"/>
          </a:xfrm>
          <a:custGeom>
            <a:avLst/>
            <a:gdLst/>
            <a:ahLst/>
            <a:cxnLst/>
            <a:rect l="l" t="t" r="r" b="b"/>
            <a:pathLst>
              <a:path w="4676140" h="574675">
                <a:moveTo>
                  <a:pt x="0" y="0"/>
                </a:moveTo>
                <a:lnTo>
                  <a:pt x="4675758" y="0"/>
                </a:lnTo>
                <a:lnTo>
                  <a:pt x="4675758" y="574319"/>
                </a:lnTo>
                <a:lnTo>
                  <a:pt x="0" y="574319"/>
                </a:lnTo>
                <a:lnTo>
                  <a:pt x="0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3909" y="3453688"/>
            <a:ext cx="4676140" cy="5746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 and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2916" y="4169371"/>
            <a:ext cx="2129790" cy="574675"/>
          </a:xfrm>
          <a:custGeom>
            <a:avLst/>
            <a:gdLst/>
            <a:ahLst/>
            <a:cxnLst/>
            <a:rect l="l" t="t" r="r" b="b"/>
            <a:pathLst>
              <a:path w="2129790" h="574675">
                <a:moveTo>
                  <a:pt x="0" y="0"/>
                </a:moveTo>
                <a:lnTo>
                  <a:pt x="2129535" y="0"/>
                </a:lnTo>
                <a:lnTo>
                  <a:pt x="2129535" y="574319"/>
                </a:lnTo>
                <a:lnTo>
                  <a:pt x="0" y="574319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4542" y="5044541"/>
            <a:ext cx="5618480" cy="335280"/>
          </a:xfrm>
          <a:custGeom>
            <a:avLst/>
            <a:gdLst/>
            <a:ahLst/>
            <a:cxnLst/>
            <a:rect l="l" t="t" r="r" b="b"/>
            <a:pathLst>
              <a:path w="5618480" h="335279">
                <a:moveTo>
                  <a:pt x="0" y="0"/>
                </a:moveTo>
                <a:lnTo>
                  <a:pt x="5618289" y="0"/>
                </a:lnTo>
                <a:lnTo>
                  <a:pt x="5618289" y="335267"/>
                </a:lnTo>
                <a:lnTo>
                  <a:pt x="0" y="335267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4541" y="5044541"/>
            <a:ext cx="5618480" cy="335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6503" y="4169371"/>
            <a:ext cx="2513330" cy="5746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71805" marR="698500" indent="31750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Device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2916" y="4169371"/>
            <a:ext cx="2129790" cy="5746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 marR="628650" indent="34290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Device  Hub</a:t>
            </a:r>
            <a:r>
              <a:rPr sz="1800" spc="-5" dirty="0">
                <a:latin typeface="Arial"/>
                <a:cs typeface="Arial"/>
              </a:rPr>
              <a:t>/G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95055" y="3271060"/>
            <a:ext cx="5070767" cy="947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6970" y="3331324"/>
            <a:ext cx="4904740" cy="781685"/>
          </a:xfrm>
          <a:custGeom>
            <a:avLst/>
            <a:gdLst/>
            <a:ahLst/>
            <a:cxnLst/>
            <a:rect l="l" t="t" r="r" b="b"/>
            <a:pathLst>
              <a:path w="4904740" h="781685">
                <a:moveTo>
                  <a:pt x="0" y="0"/>
                </a:moveTo>
                <a:lnTo>
                  <a:pt x="4904416" y="0"/>
                </a:lnTo>
                <a:lnTo>
                  <a:pt x="4904416" y="781489"/>
                </a:lnTo>
                <a:lnTo>
                  <a:pt x="0" y="78148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0010" marR="5080">
              <a:lnSpc>
                <a:spcPts val="2800"/>
              </a:lnSpc>
              <a:spcBef>
                <a:spcPts val="260"/>
              </a:spcBef>
            </a:pPr>
            <a:r>
              <a:rPr spc="20" dirty="0"/>
              <a:t>Capabilities</a:t>
            </a:r>
            <a:r>
              <a:rPr spc="-114" dirty="0"/>
              <a:t> </a:t>
            </a:r>
            <a:r>
              <a:rPr spc="65" dirty="0"/>
              <a:t>required</a:t>
            </a:r>
            <a:r>
              <a:rPr spc="-110" dirty="0"/>
              <a:t> </a:t>
            </a:r>
            <a:r>
              <a:rPr spc="155" dirty="0"/>
              <a:t>for</a:t>
            </a:r>
            <a:r>
              <a:rPr spc="-110" dirty="0"/>
              <a:t> </a:t>
            </a:r>
            <a:r>
              <a:rPr spc="25" dirty="0"/>
              <a:t>Data</a:t>
            </a:r>
            <a:r>
              <a:rPr spc="-110" dirty="0"/>
              <a:t> </a:t>
            </a:r>
            <a:r>
              <a:rPr spc="40" dirty="0"/>
              <a:t>Management</a:t>
            </a:r>
            <a:r>
              <a:rPr spc="-114" dirty="0"/>
              <a:t> </a:t>
            </a:r>
            <a:r>
              <a:rPr spc="10" dirty="0"/>
              <a:t>and  </a:t>
            </a:r>
            <a:r>
              <a:rPr spc="55" dirty="0"/>
              <a:t>Intelligence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994" y="1428889"/>
            <a:ext cx="5610860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13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Data collection, storage, </a:t>
            </a:r>
            <a:r>
              <a:rPr sz="1800" dirty="0">
                <a:latin typeface="Arial"/>
                <a:cs typeface="Arial"/>
              </a:rPr>
              <a:t>and analysis of sensor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ts val="213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Run rules on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streams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ts val="2130"/>
              </a:lnSpc>
              <a:spcBef>
                <a:spcPts val="4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Arial"/>
                <a:cs typeface="Arial"/>
              </a:rPr>
              <a:t>Trigger </a:t>
            </a:r>
            <a:r>
              <a:rPr sz="1800" spc="-5" dirty="0">
                <a:latin typeface="Arial"/>
                <a:cs typeface="Arial"/>
              </a:rPr>
              <a:t>alerts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ts val="213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Advanced </a:t>
            </a:r>
            <a:r>
              <a:rPr sz="1800" spc="-5" dirty="0">
                <a:latin typeface="Arial"/>
                <a:cs typeface="Arial"/>
              </a:rPr>
              <a:t>analytics/machine </a:t>
            </a:r>
            <a:r>
              <a:rPr sz="1800" dirty="0"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"/>
                <a:cs typeface="Arial"/>
              </a:rPr>
              <a:t>Expose </a:t>
            </a:r>
            <a:r>
              <a:rPr sz="1800" spc="-5" dirty="0">
                <a:latin typeface="Arial"/>
                <a:cs typeface="Arial"/>
              </a:rPr>
              <a:t>HTTP (REST)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9905" y="4212170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2"/>
                </a:lnTo>
                <a:lnTo>
                  <a:pt x="0" y="519302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9905" y="4212171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7"/>
                </a:lnTo>
                <a:lnTo>
                  <a:pt x="0" y="519307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1142" y="4245762"/>
            <a:ext cx="99060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480" marR="5080" indent="-18415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Data,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HTTP,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connectivity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9442" y="4944427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3"/>
                </a:lnTo>
                <a:lnTo>
                  <a:pt x="0" y="51930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9442" y="4944427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7"/>
                </a:lnTo>
                <a:lnTo>
                  <a:pt x="0" y="519307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5549" y="4978019"/>
            <a:ext cx="126111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00025" marR="5080" indent="-18796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Real time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event  processing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19" y="3719945"/>
            <a:ext cx="9035935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600" y="3769283"/>
            <a:ext cx="8887460" cy="2823845"/>
          </a:xfrm>
          <a:custGeom>
            <a:avLst/>
            <a:gdLst/>
            <a:ahLst/>
            <a:cxnLst/>
            <a:rect l="l" t="t" r="r" b="b"/>
            <a:pathLst>
              <a:path w="8887460" h="2823845">
                <a:moveTo>
                  <a:pt x="0" y="1411788"/>
                </a:moveTo>
                <a:lnTo>
                  <a:pt x="2154" y="1367398"/>
                </a:lnTo>
                <a:lnTo>
                  <a:pt x="8577" y="1323348"/>
                </a:lnTo>
                <a:lnTo>
                  <a:pt x="19204" y="1279661"/>
                </a:lnTo>
                <a:lnTo>
                  <a:pt x="33972" y="1236355"/>
                </a:lnTo>
                <a:lnTo>
                  <a:pt x="52818" y="1193450"/>
                </a:lnTo>
                <a:lnTo>
                  <a:pt x="75678" y="1150968"/>
                </a:lnTo>
                <a:lnTo>
                  <a:pt x="102491" y="1108927"/>
                </a:lnTo>
                <a:lnTo>
                  <a:pt x="133191" y="1067348"/>
                </a:lnTo>
                <a:lnTo>
                  <a:pt x="167717" y="1026251"/>
                </a:lnTo>
                <a:lnTo>
                  <a:pt x="206004" y="985657"/>
                </a:lnTo>
                <a:lnTo>
                  <a:pt x="247990" y="945585"/>
                </a:lnTo>
                <a:lnTo>
                  <a:pt x="293611" y="906055"/>
                </a:lnTo>
                <a:lnTo>
                  <a:pt x="342805" y="867087"/>
                </a:lnTo>
                <a:lnTo>
                  <a:pt x="395507" y="828702"/>
                </a:lnTo>
                <a:lnTo>
                  <a:pt x="451655" y="790920"/>
                </a:lnTo>
                <a:lnTo>
                  <a:pt x="511185" y="753760"/>
                </a:lnTo>
                <a:lnTo>
                  <a:pt x="574035" y="717243"/>
                </a:lnTo>
                <a:lnTo>
                  <a:pt x="640141" y="681389"/>
                </a:lnTo>
                <a:lnTo>
                  <a:pt x="674395" y="663717"/>
                </a:lnTo>
                <a:lnTo>
                  <a:pt x="709439" y="646218"/>
                </a:lnTo>
                <a:lnTo>
                  <a:pt x="745266" y="628895"/>
                </a:lnTo>
                <a:lnTo>
                  <a:pt x="781868" y="611750"/>
                </a:lnTo>
                <a:lnTo>
                  <a:pt x="819236" y="594786"/>
                </a:lnTo>
                <a:lnTo>
                  <a:pt x="857362" y="578005"/>
                </a:lnTo>
                <a:lnTo>
                  <a:pt x="896239" y="561410"/>
                </a:lnTo>
                <a:lnTo>
                  <a:pt x="935860" y="545003"/>
                </a:lnTo>
                <a:lnTo>
                  <a:pt x="976215" y="528787"/>
                </a:lnTo>
                <a:lnTo>
                  <a:pt x="1017297" y="512764"/>
                </a:lnTo>
                <a:lnTo>
                  <a:pt x="1059099" y="496938"/>
                </a:lnTo>
                <a:lnTo>
                  <a:pt x="1101611" y="481309"/>
                </a:lnTo>
                <a:lnTo>
                  <a:pt x="1144827" y="465882"/>
                </a:lnTo>
                <a:lnTo>
                  <a:pt x="1188739" y="450657"/>
                </a:lnTo>
                <a:lnTo>
                  <a:pt x="1233338" y="435639"/>
                </a:lnTo>
                <a:lnTo>
                  <a:pt x="1278617" y="420829"/>
                </a:lnTo>
                <a:lnTo>
                  <a:pt x="1324567" y="406230"/>
                </a:lnTo>
                <a:lnTo>
                  <a:pt x="1371182" y="391845"/>
                </a:lnTo>
                <a:lnTo>
                  <a:pt x="1418452" y="377675"/>
                </a:lnTo>
                <a:lnTo>
                  <a:pt x="1466370" y="363724"/>
                </a:lnTo>
                <a:lnTo>
                  <a:pt x="1514929" y="349994"/>
                </a:lnTo>
                <a:lnTo>
                  <a:pt x="1564119" y="336487"/>
                </a:lnTo>
                <a:lnTo>
                  <a:pt x="1613934" y="323206"/>
                </a:lnTo>
                <a:lnTo>
                  <a:pt x="1664366" y="310154"/>
                </a:lnTo>
                <a:lnTo>
                  <a:pt x="1715406" y="297333"/>
                </a:lnTo>
                <a:lnTo>
                  <a:pt x="1767046" y="284745"/>
                </a:lnTo>
                <a:lnTo>
                  <a:pt x="1819280" y="272393"/>
                </a:lnTo>
                <a:lnTo>
                  <a:pt x="1872098" y="260280"/>
                </a:lnTo>
                <a:lnTo>
                  <a:pt x="1925493" y="248408"/>
                </a:lnTo>
                <a:lnTo>
                  <a:pt x="1979457" y="236779"/>
                </a:lnTo>
                <a:lnTo>
                  <a:pt x="2033982" y="225397"/>
                </a:lnTo>
                <a:lnTo>
                  <a:pt x="2089061" y="214263"/>
                </a:lnTo>
                <a:lnTo>
                  <a:pt x="2144684" y="203380"/>
                </a:lnTo>
                <a:lnTo>
                  <a:pt x="2200845" y="192750"/>
                </a:lnTo>
                <a:lnTo>
                  <a:pt x="2257536" y="182377"/>
                </a:lnTo>
                <a:lnTo>
                  <a:pt x="2314748" y="172262"/>
                </a:lnTo>
                <a:lnTo>
                  <a:pt x="2372474" y="162409"/>
                </a:lnTo>
                <a:lnTo>
                  <a:pt x="2430706" y="152819"/>
                </a:lnTo>
                <a:lnTo>
                  <a:pt x="2489435" y="143496"/>
                </a:lnTo>
                <a:lnTo>
                  <a:pt x="2548655" y="134441"/>
                </a:lnTo>
                <a:lnTo>
                  <a:pt x="2608356" y="125657"/>
                </a:lnTo>
                <a:lnTo>
                  <a:pt x="2668532" y="117147"/>
                </a:lnTo>
                <a:lnTo>
                  <a:pt x="2729174" y="108913"/>
                </a:lnTo>
                <a:lnTo>
                  <a:pt x="2790274" y="100957"/>
                </a:lnTo>
                <a:lnTo>
                  <a:pt x="2851825" y="93283"/>
                </a:lnTo>
                <a:lnTo>
                  <a:pt x="2913818" y="85893"/>
                </a:lnTo>
                <a:lnTo>
                  <a:pt x="2976246" y="78789"/>
                </a:lnTo>
                <a:lnTo>
                  <a:pt x="3039101" y="71974"/>
                </a:lnTo>
                <a:lnTo>
                  <a:pt x="3102375" y="65449"/>
                </a:lnTo>
                <a:lnTo>
                  <a:pt x="3166060" y="59219"/>
                </a:lnTo>
                <a:lnTo>
                  <a:pt x="3230147" y="53285"/>
                </a:lnTo>
                <a:lnTo>
                  <a:pt x="3294630" y="47650"/>
                </a:lnTo>
                <a:lnTo>
                  <a:pt x="3359500" y="42316"/>
                </a:lnTo>
                <a:lnTo>
                  <a:pt x="3424749" y="37286"/>
                </a:lnTo>
                <a:lnTo>
                  <a:pt x="3490370" y="32562"/>
                </a:lnTo>
                <a:lnTo>
                  <a:pt x="3556355" y="28147"/>
                </a:lnTo>
                <a:lnTo>
                  <a:pt x="3622695" y="24044"/>
                </a:lnTo>
                <a:lnTo>
                  <a:pt x="3689382" y="20254"/>
                </a:lnTo>
                <a:lnTo>
                  <a:pt x="3756410" y="16780"/>
                </a:lnTo>
                <a:lnTo>
                  <a:pt x="3823769" y="13626"/>
                </a:lnTo>
                <a:lnTo>
                  <a:pt x="3891453" y="10793"/>
                </a:lnTo>
                <a:lnTo>
                  <a:pt x="3959452" y="8284"/>
                </a:lnTo>
                <a:lnTo>
                  <a:pt x="4027760" y="6101"/>
                </a:lnTo>
                <a:lnTo>
                  <a:pt x="4096368" y="4247"/>
                </a:lnTo>
                <a:lnTo>
                  <a:pt x="4165268" y="2725"/>
                </a:lnTo>
                <a:lnTo>
                  <a:pt x="4234453" y="1536"/>
                </a:lnTo>
                <a:lnTo>
                  <a:pt x="4303915" y="684"/>
                </a:lnTo>
                <a:lnTo>
                  <a:pt x="4373645" y="171"/>
                </a:lnTo>
                <a:lnTo>
                  <a:pt x="4443636" y="0"/>
                </a:lnTo>
                <a:lnTo>
                  <a:pt x="4513627" y="171"/>
                </a:lnTo>
                <a:lnTo>
                  <a:pt x="4583357" y="684"/>
                </a:lnTo>
                <a:lnTo>
                  <a:pt x="4652818" y="1536"/>
                </a:lnTo>
                <a:lnTo>
                  <a:pt x="4722003" y="2725"/>
                </a:lnTo>
                <a:lnTo>
                  <a:pt x="4790903" y="4247"/>
                </a:lnTo>
                <a:lnTo>
                  <a:pt x="4859511" y="6101"/>
                </a:lnTo>
                <a:lnTo>
                  <a:pt x="4927819" y="8284"/>
                </a:lnTo>
                <a:lnTo>
                  <a:pt x="4995818" y="10793"/>
                </a:lnTo>
                <a:lnTo>
                  <a:pt x="5063501" y="13626"/>
                </a:lnTo>
                <a:lnTo>
                  <a:pt x="5130860" y="16780"/>
                </a:lnTo>
                <a:lnTo>
                  <a:pt x="5197888" y="20254"/>
                </a:lnTo>
                <a:lnTo>
                  <a:pt x="5264575" y="24044"/>
                </a:lnTo>
                <a:lnTo>
                  <a:pt x="5330915" y="28147"/>
                </a:lnTo>
                <a:lnTo>
                  <a:pt x="5396899" y="32562"/>
                </a:lnTo>
                <a:lnTo>
                  <a:pt x="5462520" y="37286"/>
                </a:lnTo>
                <a:lnTo>
                  <a:pt x="5527769" y="42316"/>
                </a:lnTo>
                <a:lnTo>
                  <a:pt x="5592639" y="47650"/>
                </a:lnTo>
                <a:lnTo>
                  <a:pt x="5657122" y="53285"/>
                </a:lnTo>
                <a:lnTo>
                  <a:pt x="5721209" y="59219"/>
                </a:lnTo>
                <a:lnTo>
                  <a:pt x="5784894" y="65449"/>
                </a:lnTo>
                <a:lnTo>
                  <a:pt x="5848167" y="71974"/>
                </a:lnTo>
                <a:lnTo>
                  <a:pt x="5911022" y="78789"/>
                </a:lnTo>
                <a:lnTo>
                  <a:pt x="5973450" y="85893"/>
                </a:lnTo>
                <a:lnTo>
                  <a:pt x="6035443" y="93283"/>
                </a:lnTo>
                <a:lnTo>
                  <a:pt x="6096994" y="100957"/>
                </a:lnTo>
                <a:lnTo>
                  <a:pt x="6158095" y="108913"/>
                </a:lnTo>
                <a:lnTo>
                  <a:pt x="6218737" y="117147"/>
                </a:lnTo>
                <a:lnTo>
                  <a:pt x="6278912" y="125657"/>
                </a:lnTo>
                <a:lnTo>
                  <a:pt x="6338614" y="134441"/>
                </a:lnTo>
                <a:lnTo>
                  <a:pt x="6397833" y="143496"/>
                </a:lnTo>
                <a:lnTo>
                  <a:pt x="6456563" y="152819"/>
                </a:lnTo>
                <a:lnTo>
                  <a:pt x="6514794" y="162409"/>
                </a:lnTo>
                <a:lnTo>
                  <a:pt x="6572520" y="172262"/>
                </a:lnTo>
                <a:lnTo>
                  <a:pt x="6629732" y="182377"/>
                </a:lnTo>
                <a:lnTo>
                  <a:pt x="6686423" y="192750"/>
                </a:lnTo>
                <a:lnTo>
                  <a:pt x="6742584" y="203380"/>
                </a:lnTo>
                <a:lnTo>
                  <a:pt x="6798208" y="214263"/>
                </a:lnTo>
                <a:lnTo>
                  <a:pt x="6853286" y="225397"/>
                </a:lnTo>
                <a:lnTo>
                  <a:pt x="6907811" y="236779"/>
                </a:lnTo>
                <a:lnTo>
                  <a:pt x="6961775" y="248408"/>
                </a:lnTo>
                <a:lnTo>
                  <a:pt x="7015170" y="260280"/>
                </a:lnTo>
                <a:lnTo>
                  <a:pt x="7067988" y="272393"/>
                </a:lnTo>
                <a:lnTo>
                  <a:pt x="7120222" y="284745"/>
                </a:lnTo>
                <a:lnTo>
                  <a:pt x="7171862" y="297333"/>
                </a:lnTo>
                <a:lnTo>
                  <a:pt x="7222902" y="310154"/>
                </a:lnTo>
                <a:lnTo>
                  <a:pt x="7273334" y="323206"/>
                </a:lnTo>
                <a:lnTo>
                  <a:pt x="7323149" y="336487"/>
                </a:lnTo>
                <a:lnTo>
                  <a:pt x="7372340" y="349994"/>
                </a:lnTo>
                <a:lnTo>
                  <a:pt x="7420898" y="363724"/>
                </a:lnTo>
                <a:lnTo>
                  <a:pt x="7468817" y="377675"/>
                </a:lnTo>
                <a:lnTo>
                  <a:pt x="7516087" y="391845"/>
                </a:lnTo>
                <a:lnTo>
                  <a:pt x="7562702" y="406230"/>
                </a:lnTo>
                <a:lnTo>
                  <a:pt x="7608652" y="420829"/>
                </a:lnTo>
                <a:lnTo>
                  <a:pt x="7653931" y="435639"/>
                </a:lnTo>
                <a:lnTo>
                  <a:pt x="7698530" y="450657"/>
                </a:lnTo>
                <a:lnTo>
                  <a:pt x="7742442" y="465882"/>
                </a:lnTo>
                <a:lnTo>
                  <a:pt x="7785658" y="481309"/>
                </a:lnTo>
                <a:lnTo>
                  <a:pt x="7828171" y="496938"/>
                </a:lnTo>
                <a:lnTo>
                  <a:pt x="7869972" y="512764"/>
                </a:lnTo>
                <a:lnTo>
                  <a:pt x="7911055" y="528787"/>
                </a:lnTo>
                <a:lnTo>
                  <a:pt x="7951410" y="545003"/>
                </a:lnTo>
                <a:lnTo>
                  <a:pt x="7991030" y="561410"/>
                </a:lnTo>
                <a:lnTo>
                  <a:pt x="8029908" y="578005"/>
                </a:lnTo>
                <a:lnTo>
                  <a:pt x="8068034" y="594786"/>
                </a:lnTo>
                <a:lnTo>
                  <a:pt x="8105402" y="611750"/>
                </a:lnTo>
                <a:lnTo>
                  <a:pt x="8142004" y="628895"/>
                </a:lnTo>
                <a:lnTo>
                  <a:pt x="8177831" y="646218"/>
                </a:lnTo>
                <a:lnTo>
                  <a:pt x="8212875" y="663717"/>
                </a:lnTo>
                <a:lnTo>
                  <a:pt x="8247129" y="681389"/>
                </a:lnTo>
                <a:lnTo>
                  <a:pt x="8313235" y="717243"/>
                </a:lnTo>
                <a:lnTo>
                  <a:pt x="8376085" y="753760"/>
                </a:lnTo>
                <a:lnTo>
                  <a:pt x="8435616" y="790920"/>
                </a:lnTo>
                <a:lnTo>
                  <a:pt x="8491764" y="828702"/>
                </a:lnTo>
                <a:lnTo>
                  <a:pt x="8544467" y="867087"/>
                </a:lnTo>
                <a:lnTo>
                  <a:pt x="8593660" y="906055"/>
                </a:lnTo>
                <a:lnTo>
                  <a:pt x="8639282" y="945585"/>
                </a:lnTo>
                <a:lnTo>
                  <a:pt x="8681268" y="985657"/>
                </a:lnTo>
                <a:lnTo>
                  <a:pt x="8719555" y="1026251"/>
                </a:lnTo>
                <a:lnTo>
                  <a:pt x="8754081" y="1067348"/>
                </a:lnTo>
                <a:lnTo>
                  <a:pt x="8784781" y="1108927"/>
                </a:lnTo>
                <a:lnTo>
                  <a:pt x="8811594" y="1150968"/>
                </a:lnTo>
                <a:lnTo>
                  <a:pt x="8834455" y="1193450"/>
                </a:lnTo>
                <a:lnTo>
                  <a:pt x="8853301" y="1236355"/>
                </a:lnTo>
                <a:lnTo>
                  <a:pt x="8868069" y="1279661"/>
                </a:lnTo>
                <a:lnTo>
                  <a:pt x="8878696" y="1323348"/>
                </a:lnTo>
                <a:lnTo>
                  <a:pt x="8885118" y="1367398"/>
                </a:lnTo>
                <a:lnTo>
                  <a:pt x="8887273" y="1411788"/>
                </a:lnTo>
                <a:lnTo>
                  <a:pt x="8886733" y="1434025"/>
                </a:lnTo>
                <a:lnTo>
                  <a:pt x="8882436" y="1478248"/>
                </a:lnTo>
                <a:lnTo>
                  <a:pt x="8873904" y="1522119"/>
                </a:lnTo>
                <a:lnTo>
                  <a:pt x="8861198" y="1565618"/>
                </a:lnTo>
                <a:lnTo>
                  <a:pt x="8844383" y="1608726"/>
                </a:lnTo>
                <a:lnTo>
                  <a:pt x="8823522" y="1651422"/>
                </a:lnTo>
                <a:lnTo>
                  <a:pt x="8798678" y="1693687"/>
                </a:lnTo>
                <a:lnTo>
                  <a:pt x="8769913" y="1735499"/>
                </a:lnTo>
                <a:lnTo>
                  <a:pt x="8737292" y="1776840"/>
                </a:lnTo>
                <a:lnTo>
                  <a:pt x="8700878" y="1817688"/>
                </a:lnTo>
                <a:lnTo>
                  <a:pt x="8660733" y="1858024"/>
                </a:lnTo>
                <a:lnTo>
                  <a:pt x="8616921" y="1897828"/>
                </a:lnTo>
                <a:lnTo>
                  <a:pt x="8569506" y="1937079"/>
                </a:lnTo>
                <a:lnTo>
                  <a:pt x="8518550" y="1975758"/>
                </a:lnTo>
                <a:lnTo>
                  <a:pt x="8464117" y="2013845"/>
                </a:lnTo>
                <a:lnTo>
                  <a:pt x="8406269" y="2051318"/>
                </a:lnTo>
                <a:lnTo>
                  <a:pt x="8345071" y="2088160"/>
                </a:lnTo>
                <a:lnTo>
                  <a:pt x="8280585" y="2124348"/>
                </a:lnTo>
                <a:lnTo>
                  <a:pt x="8212875" y="2159863"/>
                </a:lnTo>
                <a:lnTo>
                  <a:pt x="8177831" y="2177362"/>
                </a:lnTo>
                <a:lnTo>
                  <a:pt x="8142004" y="2194686"/>
                </a:lnTo>
                <a:lnTo>
                  <a:pt x="8105402" y="2211831"/>
                </a:lnTo>
                <a:lnTo>
                  <a:pt x="8068034" y="2228795"/>
                </a:lnTo>
                <a:lnTo>
                  <a:pt x="8029908" y="2245576"/>
                </a:lnTo>
                <a:lnTo>
                  <a:pt x="7991030" y="2262171"/>
                </a:lnTo>
                <a:lnTo>
                  <a:pt x="7951410" y="2278578"/>
                </a:lnTo>
                <a:lnTo>
                  <a:pt x="7911055" y="2294794"/>
                </a:lnTo>
                <a:lnTo>
                  <a:pt x="7869972" y="2310817"/>
                </a:lnTo>
                <a:lnTo>
                  <a:pt x="7828171" y="2326644"/>
                </a:lnTo>
                <a:lnTo>
                  <a:pt x="7785658" y="2342272"/>
                </a:lnTo>
                <a:lnTo>
                  <a:pt x="7742442" y="2357700"/>
                </a:lnTo>
                <a:lnTo>
                  <a:pt x="7698530" y="2372924"/>
                </a:lnTo>
                <a:lnTo>
                  <a:pt x="7653931" y="2387943"/>
                </a:lnTo>
                <a:lnTo>
                  <a:pt x="7608652" y="2402753"/>
                </a:lnTo>
                <a:lnTo>
                  <a:pt x="7562702" y="2417352"/>
                </a:lnTo>
                <a:lnTo>
                  <a:pt x="7516087" y="2431738"/>
                </a:lnTo>
                <a:lnTo>
                  <a:pt x="7468817" y="2445907"/>
                </a:lnTo>
                <a:lnTo>
                  <a:pt x="7420898" y="2459859"/>
                </a:lnTo>
                <a:lnTo>
                  <a:pt x="7372340" y="2473589"/>
                </a:lnTo>
                <a:lnTo>
                  <a:pt x="7323149" y="2487096"/>
                </a:lnTo>
                <a:lnTo>
                  <a:pt x="7273334" y="2500377"/>
                </a:lnTo>
                <a:lnTo>
                  <a:pt x="7222902" y="2513429"/>
                </a:lnTo>
                <a:lnTo>
                  <a:pt x="7171862" y="2526251"/>
                </a:lnTo>
                <a:lnTo>
                  <a:pt x="7120222" y="2538839"/>
                </a:lnTo>
                <a:lnTo>
                  <a:pt x="7067988" y="2551190"/>
                </a:lnTo>
                <a:lnTo>
                  <a:pt x="7015170" y="2563304"/>
                </a:lnTo>
                <a:lnTo>
                  <a:pt x="6961775" y="2575176"/>
                </a:lnTo>
                <a:lnTo>
                  <a:pt x="6907811" y="2586805"/>
                </a:lnTo>
                <a:lnTo>
                  <a:pt x="6853286" y="2598188"/>
                </a:lnTo>
                <a:lnTo>
                  <a:pt x="6798208" y="2609322"/>
                </a:lnTo>
                <a:lnTo>
                  <a:pt x="6742584" y="2620205"/>
                </a:lnTo>
                <a:lnTo>
                  <a:pt x="6686423" y="2630834"/>
                </a:lnTo>
                <a:lnTo>
                  <a:pt x="6629732" y="2641207"/>
                </a:lnTo>
                <a:lnTo>
                  <a:pt x="6572520" y="2651322"/>
                </a:lnTo>
                <a:lnTo>
                  <a:pt x="6514794" y="2661176"/>
                </a:lnTo>
                <a:lnTo>
                  <a:pt x="6456563" y="2670766"/>
                </a:lnTo>
                <a:lnTo>
                  <a:pt x="6397833" y="2680089"/>
                </a:lnTo>
                <a:lnTo>
                  <a:pt x="6338614" y="2689145"/>
                </a:lnTo>
                <a:lnTo>
                  <a:pt x="6278912" y="2697929"/>
                </a:lnTo>
                <a:lnTo>
                  <a:pt x="6218737" y="2706439"/>
                </a:lnTo>
                <a:lnTo>
                  <a:pt x="6158095" y="2714673"/>
                </a:lnTo>
                <a:lnTo>
                  <a:pt x="6096994" y="2722628"/>
                </a:lnTo>
                <a:lnTo>
                  <a:pt x="6035443" y="2730302"/>
                </a:lnTo>
                <a:lnTo>
                  <a:pt x="5973450" y="2737693"/>
                </a:lnTo>
                <a:lnTo>
                  <a:pt x="5911022" y="2744797"/>
                </a:lnTo>
                <a:lnTo>
                  <a:pt x="5848167" y="2751612"/>
                </a:lnTo>
                <a:lnTo>
                  <a:pt x="5784894" y="2758137"/>
                </a:lnTo>
                <a:lnTo>
                  <a:pt x="5721209" y="2764367"/>
                </a:lnTo>
                <a:lnTo>
                  <a:pt x="5657122" y="2770301"/>
                </a:lnTo>
                <a:lnTo>
                  <a:pt x="5592639" y="2775936"/>
                </a:lnTo>
                <a:lnTo>
                  <a:pt x="5527769" y="2781270"/>
                </a:lnTo>
                <a:lnTo>
                  <a:pt x="5462520" y="2786300"/>
                </a:lnTo>
                <a:lnTo>
                  <a:pt x="5396899" y="2791024"/>
                </a:lnTo>
                <a:lnTo>
                  <a:pt x="5330915" y="2795439"/>
                </a:lnTo>
                <a:lnTo>
                  <a:pt x="5264575" y="2799543"/>
                </a:lnTo>
                <a:lnTo>
                  <a:pt x="5197888" y="2803333"/>
                </a:lnTo>
                <a:lnTo>
                  <a:pt x="5130860" y="2806806"/>
                </a:lnTo>
                <a:lnTo>
                  <a:pt x="5063501" y="2809961"/>
                </a:lnTo>
                <a:lnTo>
                  <a:pt x="4995818" y="2812794"/>
                </a:lnTo>
                <a:lnTo>
                  <a:pt x="4927819" y="2815303"/>
                </a:lnTo>
                <a:lnTo>
                  <a:pt x="4859511" y="2817486"/>
                </a:lnTo>
                <a:lnTo>
                  <a:pt x="4790903" y="2819340"/>
                </a:lnTo>
                <a:lnTo>
                  <a:pt x="4722003" y="2820862"/>
                </a:lnTo>
                <a:lnTo>
                  <a:pt x="4652818" y="2822051"/>
                </a:lnTo>
                <a:lnTo>
                  <a:pt x="4583357" y="2822903"/>
                </a:lnTo>
                <a:lnTo>
                  <a:pt x="4513627" y="2823416"/>
                </a:lnTo>
                <a:lnTo>
                  <a:pt x="4443636" y="2823587"/>
                </a:lnTo>
                <a:lnTo>
                  <a:pt x="4373645" y="2823416"/>
                </a:lnTo>
                <a:lnTo>
                  <a:pt x="4303915" y="2822903"/>
                </a:lnTo>
                <a:lnTo>
                  <a:pt x="4234453" y="2822051"/>
                </a:lnTo>
                <a:lnTo>
                  <a:pt x="4165268" y="2820862"/>
                </a:lnTo>
                <a:lnTo>
                  <a:pt x="4096368" y="2819340"/>
                </a:lnTo>
                <a:lnTo>
                  <a:pt x="4027760" y="2817486"/>
                </a:lnTo>
                <a:lnTo>
                  <a:pt x="3959452" y="2815303"/>
                </a:lnTo>
                <a:lnTo>
                  <a:pt x="3891453" y="2812794"/>
                </a:lnTo>
                <a:lnTo>
                  <a:pt x="3823769" y="2809961"/>
                </a:lnTo>
                <a:lnTo>
                  <a:pt x="3756410" y="2806806"/>
                </a:lnTo>
                <a:lnTo>
                  <a:pt x="3689382" y="2803333"/>
                </a:lnTo>
                <a:lnTo>
                  <a:pt x="3622695" y="2799543"/>
                </a:lnTo>
                <a:lnTo>
                  <a:pt x="3556355" y="2795439"/>
                </a:lnTo>
                <a:lnTo>
                  <a:pt x="3490370" y="2791024"/>
                </a:lnTo>
                <a:lnTo>
                  <a:pt x="3424749" y="2786300"/>
                </a:lnTo>
                <a:lnTo>
                  <a:pt x="3359500" y="2781270"/>
                </a:lnTo>
                <a:lnTo>
                  <a:pt x="3294630" y="2775936"/>
                </a:lnTo>
                <a:lnTo>
                  <a:pt x="3230147" y="2770301"/>
                </a:lnTo>
                <a:lnTo>
                  <a:pt x="3166060" y="2764367"/>
                </a:lnTo>
                <a:lnTo>
                  <a:pt x="3102375" y="2758137"/>
                </a:lnTo>
                <a:lnTo>
                  <a:pt x="3039101" y="2751612"/>
                </a:lnTo>
                <a:lnTo>
                  <a:pt x="2976246" y="2744797"/>
                </a:lnTo>
                <a:lnTo>
                  <a:pt x="2913818" y="2737693"/>
                </a:lnTo>
                <a:lnTo>
                  <a:pt x="2851825" y="2730302"/>
                </a:lnTo>
                <a:lnTo>
                  <a:pt x="2790274" y="2722628"/>
                </a:lnTo>
                <a:lnTo>
                  <a:pt x="2729174" y="2714673"/>
                </a:lnTo>
                <a:lnTo>
                  <a:pt x="2668532" y="2706439"/>
                </a:lnTo>
                <a:lnTo>
                  <a:pt x="2608356" y="2697929"/>
                </a:lnTo>
                <a:lnTo>
                  <a:pt x="2548655" y="2689145"/>
                </a:lnTo>
                <a:lnTo>
                  <a:pt x="2489435" y="2680089"/>
                </a:lnTo>
                <a:lnTo>
                  <a:pt x="2430706" y="2670766"/>
                </a:lnTo>
                <a:lnTo>
                  <a:pt x="2372474" y="2661176"/>
                </a:lnTo>
                <a:lnTo>
                  <a:pt x="2314748" y="2651322"/>
                </a:lnTo>
                <a:lnTo>
                  <a:pt x="2257536" y="2641207"/>
                </a:lnTo>
                <a:lnTo>
                  <a:pt x="2200845" y="2630834"/>
                </a:lnTo>
                <a:lnTo>
                  <a:pt x="2144684" y="2620205"/>
                </a:lnTo>
                <a:lnTo>
                  <a:pt x="2089061" y="2609322"/>
                </a:lnTo>
                <a:lnTo>
                  <a:pt x="2033982" y="2598188"/>
                </a:lnTo>
                <a:lnTo>
                  <a:pt x="1979457" y="2586805"/>
                </a:lnTo>
                <a:lnTo>
                  <a:pt x="1925493" y="2575176"/>
                </a:lnTo>
                <a:lnTo>
                  <a:pt x="1872098" y="2563304"/>
                </a:lnTo>
                <a:lnTo>
                  <a:pt x="1819280" y="2551190"/>
                </a:lnTo>
                <a:lnTo>
                  <a:pt x="1767046" y="2538839"/>
                </a:lnTo>
                <a:lnTo>
                  <a:pt x="1715406" y="2526251"/>
                </a:lnTo>
                <a:lnTo>
                  <a:pt x="1664366" y="2513429"/>
                </a:lnTo>
                <a:lnTo>
                  <a:pt x="1613934" y="2500377"/>
                </a:lnTo>
                <a:lnTo>
                  <a:pt x="1564119" y="2487096"/>
                </a:lnTo>
                <a:lnTo>
                  <a:pt x="1514929" y="2473589"/>
                </a:lnTo>
                <a:lnTo>
                  <a:pt x="1466370" y="2459859"/>
                </a:lnTo>
                <a:lnTo>
                  <a:pt x="1418452" y="2445907"/>
                </a:lnTo>
                <a:lnTo>
                  <a:pt x="1371182" y="2431738"/>
                </a:lnTo>
                <a:lnTo>
                  <a:pt x="1324567" y="2417352"/>
                </a:lnTo>
                <a:lnTo>
                  <a:pt x="1278617" y="2402753"/>
                </a:lnTo>
                <a:lnTo>
                  <a:pt x="1233338" y="2387943"/>
                </a:lnTo>
                <a:lnTo>
                  <a:pt x="1188739" y="2372924"/>
                </a:lnTo>
                <a:lnTo>
                  <a:pt x="1144827" y="2357700"/>
                </a:lnTo>
                <a:lnTo>
                  <a:pt x="1101611" y="2342272"/>
                </a:lnTo>
                <a:lnTo>
                  <a:pt x="1059099" y="2326644"/>
                </a:lnTo>
                <a:lnTo>
                  <a:pt x="1017297" y="2310817"/>
                </a:lnTo>
                <a:lnTo>
                  <a:pt x="976215" y="2294794"/>
                </a:lnTo>
                <a:lnTo>
                  <a:pt x="935860" y="2278578"/>
                </a:lnTo>
                <a:lnTo>
                  <a:pt x="896239" y="2262171"/>
                </a:lnTo>
                <a:lnTo>
                  <a:pt x="857362" y="2245576"/>
                </a:lnTo>
                <a:lnTo>
                  <a:pt x="819236" y="2228795"/>
                </a:lnTo>
                <a:lnTo>
                  <a:pt x="781868" y="2211831"/>
                </a:lnTo>
                <a:lnTo>
                  <a:pt x="745266" y="2194686"/>
                </a:lnTo>
                <a:lnTo>
                  <a:pt x="709439" y="2177362"/>
                </a:lnTo>
                <a:lnTo>
                  <a:pt x="674395" y="2159863"/>
                </a:lnTo>
                <a:lnTo>
                  <a:pt x="640141" y="2142191"/>
                </a:lnTo>
                <a:lnTo>
                  <a:pt x="574035" y="2106337"/>
                </a:lnTo>
                <a:lnTo>
                  <a:pt x="511185" y="2069819"/>
                </a:lnTo>
                <a:lnTo>
                  <a:pt x="451655" y="2032659"/>
                </a:lnTo>
                <a:lnTo>
                  <a:pt x="395507" y="1994877"/>
                </a:lnTo>
                <a:lnTo>
                  <a:pt x="342805" y="1956491"/>
                </a:lnTo>
                <a:lnTo>
                  <a:pt x="293611" y="1917524"/>
                </a:lnTo>
                <a:lnTo>
                  <a:pt x="247990" y="1877994"/>
                </a:lnTo>
                <a:lnTo>
                  <a:pt x="206004" y="1837921"/>
                </a:lnTo>
                <a:lnTo>
                  <a:pt x="167717" y="1797326"/>
                </a:lnTo>
                <a:lnTo>
                  <a:pt x="133191" y="1756230"/>
                </a:lnTo>
                <a:lnTo>
                  <a:pt x="102491" y="1714651"/>
                </a:lnTo>
                <a:lnTo>
                  <a:pt x="75678" y="1672610"/>
                </a:lnTo>
                <a:lnTo>
                  <a:pt x="52818" y="1630127"/>
                </a:lnTo>
                <a:lnTo>
                  <a:pt x="33972" y="1587223"/>
                </a:lnTo>
                <a:lnTo>
                  <a:pt x="19204" y="1543916"/>
                </a:lnTo>
                <a:lnTo>
                  <a:pt x="8577" y="1500229"/>
                </a:lnTo>
                <a:lnTo>
                  <a:pt x="2154" y="1456179"/>
                </a:lnTo>
                <a:lnTo>
                  <a:pt x="0" y="1411788"/>
                </a:lnTo>
                <a:close/>
              </a:path>
            </a:pathLst>
          </a:custGeom>
          <a:ln w="571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926" y="2585262"/>
            <a:ext cx="4235335" cy="1895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9324" y="2608089"/>
            <a:ext cx="4140200" cy="1797050"/>
          </a:xfrm>
          <a:custGeom>
            <a:avLst/>
            <a:gdLst/>
            <a:ahLst/>
            <a:cxnLst/>
            <a:rect l="l" t="t" r="r" b="b"/>
            <a:pathLst>
              <a:path w="4140200" h="1797050">
                <a:moveTo>
                  <a:pt x="1870934" y="0"/>
                </a:moveTo>
                <a:lnTo>
                  <a:pt x="1848011" y="11350"/>
                </a:lnTo>
                <a:lnTo>
                  <a:pt x="1834277" y="33789"/>
                </a:lnTo>
                <a:lnTo>
                  <a:pt x="1835117" y="70384"/>
                </a:lnTo>
                <a:lnTo>
                  <a:pt x="1847099" y="122453"/>
                </a:lnTo>
                <a:lnTo>
                  <a:pt x="1860675" y="182092"/>
                </a:lnTo>
                <a:lnTo>
                  <a:pt x="1866294" y="241396"/>
                </a:lnTo>
                <a:lnTo>
                  <a:pt x="1864905" y="287716"/>
                </a:lnTo>
                <a:lnTo>
                  <a:pt x="1861835" y="335897"/>
                </a:lnTo>
                <a:lnTo>
                  <a:pt x="1855025" y="385357"/>
                </a:lnTo>
                <a:lnTo>
                  <a:pt x="1842414" y="435513"/>
                </a:lnTo>
                <a:lnTo>
                  <a:pt x="1821945" y="485782"/>
                </a:lnTo>
                <a:lnTo>
                  <a:pt x="1800909" y="522268"/>
                </a:lnTo>
                <a:lnTo>
                  <a:pt x="1774603" y="559750"/>
                </a:lnTo>
                <a:lnTo>
                  <a:pt x="1744498" y="597671"/>
                </a:lnTo>
                <a:lnTo>
                  <a:pt x="1712063" y="635479"/>
                </a:lnTo>
                <a:lnTo>
                  <a:pt x="1678766" y="672617"/>
                </a:lnTo>
                <a:lnTo>
                  <a:pt x="1646079" y="708531"/>
                </a:lnTo>
                <a:lnTo>
                  <a:pt x="1615469" y="742665"/>
                </a:lnTo>
                <a:lnTo>
                  <a:pt x="1585053" y="778119"/>
                </a:lnTo>
                <a:lnTo>
                  <a:pt x="1558908" y="809267"/>
                </a:lnTo>
                <a:lnTo>
                  <a:pt x="1532923" y="839001"/>
                </a:lnTo>
                <a:lnTo>
                  <a:pt x="1502988" y="870213"/>
                </a:lnTo>
                <a:lnTo>
                  <a:pt x="1464991" y="905793"/>
                </a:lnTo>
                <a:lnTo>
                  <a:pt x="1414821" y="948634"/>
                </a:lnTo>
                <a:lnTo>
                  <a:pt x="1288749" y="1053742"/>
                </a:lnTo>
                <a:lnTo>
                  <a:pt x="1252811" y="1082926"/>
                </a:lnTo>
                <a:lnTo>
                  <a:pt x="1214611" y="1113132"/>
                </a:lnTo>
                <a:lnTo>
                  <a:pt x="1173898" y="1144290"/>
                </a:lnTo>
                <a:lnTo>
                  <a:pt x="1130426" y="1176329"/>
                </a:lnTo>
                <a:lnTo>
                  <a:pt x="1083946" y="1209179"/>
                </a:lnTo>
                <a:lnTo>
                  <a:pt x="1034210" y="1242770"/>
                </a:lnTo>
                <a:lnTo>
                  <a:pt x="980971" y="1277031"/>
                </a:lnTo>
                <a:lnTo>
                  <a:pt x="923979" y="1311892"/>
                </a:lnTo>
                <a:lnTo>
                  <a:pt x="887797" y="1332883"/>
                </a:lnTo>
                <a:lnTo>
                  <a:pt x="847023" y="1355547"/>
                </a:lnTo>
                <a:lnTo>
                  <a:pt x="802259" y="1379648"/>
                </a:lnTo>
                <a:lnTo>
                  <a:pt x="703168" y="1431224"/>
                </a:lnTo>
                <a:lnTo>
                  <a:pt x="130948" y="1717070"/>
                </a:lnTo>
                <a:lnTo>
                  <a:pt x="93488" y="1736672"/>
                </a:lnTo>
                <a:lnTo>
                  <a:pt x="61062" y="1754192"/>
                </a:lnTo>
                <a:lnTo>
                  <a:pt x="34271" y="1769398"/>
                </a:lnTo>
                <a:lnTo>
                  <a:pt x="13716" y="1782054"/>
                </a:lnTo>
                <a:lnTo>
                  <a:pt x="0" y="1791927"/>
                </a:lnTo>
                <a:lnTo>
                  <a:pt x="48293" y="1796886"/>
                </a:lnTo>
                <a:lnTo>
                  <a:pt x="223452" y="1750442"/>
                </a:lnTo>
                <a:lnTo>
                  <a:pt x="411863" y="1692968"/>
                </a:lnTo>
                <a:lnTo>
                  <a:pt x="499913" y="1664838"/>
                </a:lnTo>
                <a:lnTo>
                  <a:pt x="1052506" y="1522615"/>
                </a:lnTo>
                <a:lnTo>
                  <a:pt x="1210649" y="1484329"/>
                </a:lnTo>
                <a:lnTo>
                  <a:pt x="1316889" y="1460087"/>
                </a:lnTo>
                <a:lnTo>
                  <a:pt x="1422583" y="1437493"/>
                </a:lnTo>
                <a:lnTo>
                  <a:pt x="1571015" y="1408588"/>
                </a:lnTo>
                <a:lnTo>
                  <a:pt x="1821003" y="1364545"/>
                </a:lnTo>
                <a:lnTo>
                  <a:pt x="2130080" y="1316260"/>
                </a:lnTo>
                <a:lnTo>
                  <a:pt x="2435920" y="1274267"/>
                </a:lnTo>
                <a:lnTo>
                  <a:pt x="2636628" y="1249909"/>
                </a:lnTo>
                <a:lnTo>
                  <a:pt x="2799466" y="1233129"/>
                </a:lnTo>
                <a:lnTo>
                  <a:pt x="3071688" y="1210098"/>
                </a:lnTo>
                <a:lnTo>
                  <a:pt x="3596110" y="1174897"/>
                </a:lnTo>
                <a:lnTo>
                  <a:pt x="3667365" y="1171051"/>
                </a:lnTo>
                <a:lnTo>
                  <a:pt x="3738660" y="1168597"/>
                </a:lnTo>
                <a:lnTo>
                  <a:pt x="3875496" y="1166522"/>
                </a:lnTo>
                <a:lnTo>
                  <a:pt x="4044316" y="1165431"/>
                </a:lnTo>
                <a:lnTo>
                  <a:pt x="4084996" y="1164259"/>
                </a:lnTo>
                <a:lnTo>
                  <a:pt x="4115430" y="1162121"/>
                </a:lnTo>
                <a:lnTo>
                  <a:pt x="4134149" y="1158680"/>
                </a:lnTo>
                <a:lnTo>
                  <a:pt x="4139683" y="1153599"/>
                </a:lnTo>
                <a:lnTo>
                  <a:pt x="4131189" y="1147749"/>
                </a:lnTo>
                <a:lnTo>
                  <a:pt x="4109705" y="1141233"/>
                </a:lnTo>
                <a:lnTo>
                  <a:pt x="4076965" y="1134065"/>
                </a:lnTo>
                <a:lnTo>
                  <a:pt x="4034703" y="1126259"/>
                </a:lnTo>
                <a:lnTo>
                  <a:pt x="3741302" y="1078184"/>
                </a:lnTo>
                <a:lnTo>
                  <a:pt x="3678349" y="1066862"/>
                </a:lnTo>
                <a:lnTo>
                  <a:pt x="3618019" y="1055005"/>
                </a:lnTo>
                <a:lnTo>
                  <a:pt x="3562049" y="1042627"/>
                </a:lnTo>
                <a:lnTo>
                  <a:pt x="3316823" y="984247"/>
                </a:lnTo>
                <a:lnTo>
                  <a:pt x="3213211" y="958110"/>
                </a:lnTo>
                <a:lnTo>
                  <a:pt x="3161223" y="944344"/>
                </a:lnTo>
                <a:lnTo>
                  <a:pt x="3109448" y="930082"/>
                </a:lnTo>
                <a:lnTo>
                  <a:pt x="3058134" y="915297"/>
                </a:lnTo>
                <a:lnTo>
                  <a:pt x="3007533" y="899965"/>
                </a:lnTo>
                <a:lnTo>
                  <a:pt x="2957895" y="884061"/>
                </a:lnTo>
                <a:lnTo>
                  <a:pt x="2909469" y="867560"/>
                </a:lnTo>
                <a:lnTo>
                  <a:pt x="2862507" y="850438"/>
                </a:lnTo>
                <a:lnTo>
                  <a:pt x="2812334" y="830784"/>
                </a:lnTo>
                <a:lnTo>
                  <a:pt x="2761467" y="809581"/>
                </a:lnTo>
                <a:lnTo>
                  <a:pt x="2710305" y="787109"/>
                </a:lnTo>
                <a:lnTo>
                  <a:pt x="2659246" y="763649"/>
                </a:lnTo>
                <a:lnTo>
                  <a:pt x="2608687" y="739480"/>
                </a:lnTo>
                <a:lnTo>
                  <a:pt x="2559026" y="714883"/>
                </a:lnTo>
                <a:lnTo>
                  <a:pt x="2510661" y="690137"/>
                </a:lnTo>
                <a:lnTo>
                  <a:pt x="2463991" y="665522"/>
                </a:lnTo>
                <a:lnTo>
                  <a:pt x="2419412" y="641319"/>
                </a:lnTo>
                <a:lnTo>
                  <a:pt x="2377324" y="617808"/>
                </a:lnTo>
                <a:lnTo>
                  <a:pt x="2338123" y="595268"/>
                </a:lnTo>
                <a:lnTo>
                  <a:pt x="2302208" y="573979"/>
                </a:lnTo>
                <a:lnTo>
                  <a:pt x="2214013" y="517386"/>
                </a:lnTo>
                <a:lnTo>
                  <a:pt x="2173982" y="486601"/>
                </a:lnTo>
                <a:lnTo>
                  <a:pt x="2145016" y="458625"/>
                </a:lnTo>
                <a:lnTo>
                  <a:pt x="2100813" y="398125"/>
                </a:lnTo>
                <a:lnTo>
                  <a:pt x="2075844" y="359113"/>
                </a:lnTo>
                <a:lnTo>
                  <a:pt x="2051978" y="316281"/>
                </a:lnTo>
                <a:lnTo>
                  <a:pt x="2029036" y="265215"/>
                </a:lnTo>
                <a:lnTo>
                  <a:pt x="2007060" y="210065"/>
                </a:lnTo>
                <a:lnTo>
                  <a:pt x="1986090" y="154978"/>
                </a:lnTo>
                <a:lnTo>
                  <a:pt x="1966169" y="104102"/>
                </a:lnTo>
                <a:lnTo>
                  <a:pt x="1947339" y="61587"/>
                </a:lnTo>
                <a:lnTo>
                  <a:pt x="1929641" y="31580"/>
                </a:lnTo>
                <a:lnTo>
                  <a:pt x="1899369" y="4991"/>
                </a:lnTo>
                <a:lnTo>
                  <a:pt x="187093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9442" y="5641239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8"/>
                </a:lnTo>
                <a:lnTo>
                  <a:pt x="0" y="51930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9442" y="5641239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7"/>
                </a:lnTo>
                <a:lnTo>
                  <a:pt x="0" y="519307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39442" y="5781513"/>
            <a:ext cx="1807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Batch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8495" y="1246301"/>
            <a:ext cx="1761087" cy="1761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7829" y="1721592"/>
            <a:ext cx="797750" cy="854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6930" y="1987359"/>
            <a:ext cx="445545" cy="5099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421" y="4212170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2"/>
                </a:lnTo>
                <a:lnTo>
                  <a:pt x="0" y="519302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421" y="4212170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7"/>
                </a:lnTo>
                <a:lnTo>
                  <a:pt x="0" y="519307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99421" y="4352442"/>
            <a:ext cx="1807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enrichment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08959" y="4944427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3"/>
                </a:lnTo>
                <a:lnTo>
                  <a:pt x="0" y="51930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08959" y="4944427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7"/>
                </a:lnTo>
                <a:lnTo>
                  <a:pt x="0" y="519307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08959" y="4978019"/>
            <a:ext cx="180784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72745" marR="359410" indent="53975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Routing and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Orches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08959" y="5641240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8"/>
                </a:lnTo>
                <a:lnTo>
                  <a:pt x="0" y="51930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8959" y="5641240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7"/>
                </a:lnTo>
                <a:lnTo>
                  <a:pt x="0" y="519307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08959" y="5674835"/>
            <a:ext cx="180784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41959" marR="245745" indent="-183515">
              <a:lnSpc>
                <a:spcPts val="1600"/>
              </a:lnSpc>
              <a:spcBef>
                <a:spcPts val="2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BigData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solution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connectivity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68937" y="4212170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2"/>
                </a:lnTo>
                <a:lnTo>
                  <a:pt x="0" y="519302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68937" y="4212171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7"/>
                </a:lnTo>
                <a:lnTo>
                  <a:pt x="0" y="519307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68937" y="4245762"/>
            <a:ext cx="180784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39395" marR="167005" indent="-5969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Pattern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Discovery/  Model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re-training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78475" y="4944427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3"/>
                </a:lnTo>
                <a:lnTo>
                  <a:pt x="0" y="51930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78474" y="4944427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7"/>
                </a:lnTo>
                <a:lnTo>
                  <a:pt x="0" y="519307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578475" y="4978019"/>
            <a:ext cx="180784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07034" marR="320040" indent="-7429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Driving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Forces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78475" y="5641239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8"/>
                </a:lnTo>
                <a:lnTo>
                  <a:pt x="0" y="51930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78474" y="5641239"/>
            <a:ext cx="1807845" cy="519430"/>
          </a:xfrm>
          <a:custGeom>
            <a:avLst/>
            <a:gdLst/>
            <a:ahLst/>
            <a:cxnLst/>
            <a:rect l="l" t="t" r="r" b="b"/>
            <a:pathLst>
              <a:path w="1807845" h="519429">
                <a:moveTo>
                  <a:pt x="0" y="0"/>
                </a:moveTo>
                <a:lnTo>
                  <a:pt x="1807578" y="0"/>
                </a:lnTo>
                <a:lnTo>
                  <a:pt x="1807578" y="519307"/>
                </a:lnTo>
                <a:lnTo>
                  <a:pt x="0" y="519307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578475" y="5781513"/>
            <a:ext cx="1807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1" y="0"/>
                </a:lnTo>
                <a:lnTo>
                  <a:pt x="5782881" y="1151622"/>
                </a:lnTo>
                <a:lnTo>
                  <a:pt x="0" y="115162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5" y="0"/>
                </a:lnTo>
                <a:lnTo>
                  <a:pt x="5782885" y="1151619"/>
                </a:lnTo>
                <a:lnTo>
                  <a:pt x="0" y="11516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5456" y="5489612"/>
            <a:ext cx="5612130" cy="499745"/>
          </a:xfrm>
          <a:custGeom>
            <a:avLst/>
            <a:gdLst/>
            <a:ahLst/>
            <a:cxnLst/>
            <a:rect l="l" t="t" r="r" b="b"/>
            <a:pathLst>
              <a:path w="5612130" h="499745">
                <a:moveTo>
                  <a:pt x="0" y="0"/>
                </a:moveTo>
                <a:lnTo>
                  <a:pt x="5611558" y="0"/>
                </a:lnTo>
                <a:lnTo>
                  <a:pt x="5611558" y="499592"/>
                </a:lnTo>
                <a:lnTo>
                  <a:pt x="0" y="49959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456" y="5489612"/>
            <a:ext cx="5612130" cy="499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86817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Hardware 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Firmware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6037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IoT</a:t>
            </a:r>
            <a:r>
              <a:rPr spc="-114" dirty="0"/>
              <a:t> </a:t>
            </a:r>
            <a:r>
              <a:rPr spc="-40" dirty="0"/>
              <a:t>Stack:</a:t>
            </a:r>
            <a:r>
              <a:rPr spc="-114" dirty="0"/>
              <a:t> </a:t>
            </a:r>
            <a:r>
              <a:rPr spc="-60" dirty="0"/>
              <a:t>API</a:t>
            </a:r>
            <a:r>
              <a:rPr spc="-110" dirty="0"/>
              <a:t> </a:t>
            </a:r>
            <a:r>
              <a:rPr spc="45" dirty="0"/>
              <a:t>lifecycle</a:t>
            </a:r>
            <a:r>
              <a:rPr spc="-114" dirty="0"/>
              <a:t> </a:t>
            </a:r>
            <a:r>
              <a:rPr spc="105" dirty="0"/>
              <a:t>tooling</a:t>
            </a:r>
            <a:r>
              <a:rPr spc="-114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114" dirty="0"/>
              <a:t>platform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4471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24" y="6352222"/>
            <a:ext cx="30181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3909" y="3453688"/>
            <a:ext cx="4676140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 and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3909" y="2680030"/>
            <a:ext cx="2108835" cy="574675"/>
          </a:xfrm>
          <a:custGeom>
            <a:avLst/>
            <a:gdLst/>
            <a:ahLst/>
            <a:cxnLst/>
            <a:rect l="l" t="t" r="r" b="b"/>
            <a:pathLst>
              <a:path w="2108835" h="574675">
                <a:moveTo>
                  <a:pt x="0" y="0"/>
                </a:moveTo>
                <a:lnTo>
                  <a:pt x="2108542" y="0"/>
                </a:lnTo>
                <a:lnTo>
                  <a:pt x="2108542" y="574319"/>
                </a:lnTo>
                <a:lnTo>
                  <a:pt x="0" y="574319"/>
                </a:lnTo>
                <a:lnTo>
                  <a:pt x="0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3909" y="2680030"/>
            <a:ext cx="2108835" cy="5746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Design /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4542" y="5044541"/>
            <a:ext cx="5618480" cy="335280"/>
          </a:xfrm>
          <a:custGeom>
            <a:avLst/>
            <a:gdLst/>
            <a:ahLst/>
            <a:cxnLst/>
            <a:rect l="l" t="t" r="r" b="b"/>
            <a:pathLst>
              <a:path w="5618480" h="335279">
                <a:moveTo>
                  <a:pt x="0" y="0"/>
                </a:moveTo>
                <a:lnTo>
                  <a:pt x="5618289" y="0"/>
                </a:lnTo>
                <a:lnTo>
                  <a:pt x="5618289" y="335267"/>
                </a:lnTo>
                <a:lnTo>
                  <a:pt x="0" y="335267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04541" y="5044541"/>
            <a:ext cx="5618480" cy="335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6503" y="4169371"/>
            <a:ext cx="2513330" cy="57467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71805" marR="698500" indent="31750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Device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2916" y="4169371"/>
            <a:ext cx="2129790" cy="57467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 marR="628650" indent="34290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Device  Hub</a:t>
            </a:r>
            <a:r>
              <a:rPr sz="1800" spc="-5" dirty="0">
                <a:latin typeface="Arial"/>
                <a:cs typeface="Arial"/>
              </a:rPr>
              <a:t>/G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86503" y="2691980"/>
            <a:ext cx="2513330" cy="574675"/>
          </a:xfrm>
          <a:custGeom>
            <a:avLst/>
            <a:gdLst/>
            <a:ahLst/>
            <a:cxnLst/>
            <a:rect l="l" t="t" r="r" b="b"/>
            <a:pathLst>
              <a:path w="2513329" h="574675">
                <a:moveTo>
                  <a:pt x="0" y="0"/>
                </a:moveTo>
                <a:lnTo>
                  <a:pt x="2513164" y="0"/>
                </a:lnTo>
                <a:lnTo>
                  <a:pt x="2513164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86503" y="2691981"/>
            <a:ext cx="2513330" cy="5746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 marR="107950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runtime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15832" y="2518750"/>
            <a:ext cx="5070767" cy="947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0313" y="2579369"/>
            <a:ext cx="4904740" cy="781685"/>
          </a:xfrm>
          <a:custGeom>
            <a:avLst/>
            <a:gdLst/>
            <a:ahLst/>
            <a:cxnLst/>
            <a:rect l="l" t="t" r="r" b="b"/>
            <a:pathLst>
              <a:path w="4904740" h="781685">
                <a:moveTo>
                  <a:pt x="0" y="0"/>
                </a:moveTo>
                <a:lnTo>
                  <a:pt x="4904416" y="0"/>
                </a:lnTo>
                <a:lnTo>
                  <a:pt x="4904416" y="781489"/>
                </a:lnTo>
                <a:lnTo>
                  <a:pt x="0" y="78148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189077"/>
            <a:ext cx="569722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pc="-60" dirty="0"/>
              <a:t>API</a:t>
            </a:r>
            <a:r>
              <a:rPr spc="-120" dirty="0"/>
              <a:t> </a:t>
            </a:r>
            <a:r>
              <a:rPr spc="45" dirty="0"/>
              <a:t>lifecycle</a:t>
            </a:r>
            <a:r>
              <a:rPr spc="-120" dirty="0"/>
              <a:t> </a:t>
            </a:r>
            <a:r>
              <a:rPr spc="105" dirty="0"/>
              <a:t>tooling</a:t>
            </a:r>
            <a:r>
              <a:rPr spc="-114" dirty="0"/>
              <a:t> </a:t>
            </a:r>
            <a:r>
              <a:rPr spc="-45" dirty="0"/>
              <a:t>can</a:t>
            </a:r>
            <a:r>
              <a:rPr spc="-120" dirty="0"/>
              <a:t> </a:t>
            </a:r>
            <a:r>
              <a:rPr spc="40" dirty="0"/>
              <a:t>be</a:t>
            </a:r>
            <a:r>
              <a:rPr spc="-114" dirty="0"/>
              <a:t> </a:t>
            </a:r>
            <a:r>
              <a:rPr spc="85" dirty="0"/>
              <a:t>split</a:t>
            </a:r>
            <a:r>
              <a:rPr spc="-120" dirty="0"/>
              <a:t> </a:t>
            </a:r>
            <a:r>
              <a:rPr spc="80" dirty="0"/>
              <a:t>between  </a:t>
            </a:r>
            <a:r>
              <a:rPr spc="20" dirty="0"/>
              <a:t>design </a:t>
            </a:r>
            <a:r>
              <a:rPr spc="110" dirty="0"/>
              <a:t>time </a:t>
            </a:r>
            <a:r>
              <a:rPr spc="10" dirty="0"/>
              <a:t>and</a:t>
            </a:r>
            <a:r>
              <a:rPr spc="-480" dirty="0"/>
              <a:t> </a:t>
            </a:r>
            <a:r>
              <a:rPr spc="90" dirty="0"/>
              <a:t>runtime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846" y="1433131"/>
            <a:ext cx="6351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Rapidly design, deploy and publish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APIs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740" y="2064880"/>
            <a:ext cx="2729230" cy="574675"/>
          </a:xfrm>
          <a:custGeom>
            <a:avLst/>
            <a:gdLst/>
            <a:ahLst/>
            <a:cxnLst/>
            <a:rect l="l" t="t" r="r" b="b"/>
            <a:pathLst>
              <a:path w="2729229" h="574675">
                <a:moveTo>
                  <a:pt x="0" y="0"/>
                </a:moveTo>
                <a:lnTo>
                  <a:pt x="2728768" y="0"/>
                </a:lnTo>
                <a:lnTo>
                  <a:pt x="2728768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740" y="2064880"/>
            <a:ext cx="2729230" cy="57467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Design /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7604" y="2141734"/>
            <a:ext cx="532549" cy="455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1278" y="2064880"/>
            <a:ext cx="2922905" cy="574675"/>
          </a:xfrm>
          <a:custGeom>
            <a:avLst/>
            <a:gdLst/>
            <a:ahLst/>
            <a:cxnLst/>
            <a:rect l="l" t="t" r="r" b="b"/>
            <a:pathLst>
              <a:path w="2922904" h="574675">
                <a:moveTo>
                  <a:pt x="0" y="0"/>
                </a:moveTo>
                <a:lnTo>
                  <a:pt x="2922308" y="0"/>
                </a:lnTo>
                <a:lnTo>
                  <a:pt x="2922308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91278" y="2064880"/>
            <a:ext cx="2922905" cy="57467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 marR="148844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"/>
                <a:cs typeface="Arial"/>
              </a:rPr>
              <a:t>API </a:t>
            </a:r>
            <a:r>
              <a:rPr sz="1800" spc="-5" dirty="0">
                <a:latin typeface="Arial"/>
                <a:cs typeface="Arial"/>
              </a:rPr>
              <a:t>runtime  </a:t>
            </a:r>
            <a:r>
              <a:rPr sz="180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7250" y="2132253"/>
            <a:ext cx="454177" cy="460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513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API </a:t>
            </a:r>
            <a:r>
              <a:rPr spc="30" dirty="0"/>
              <a:t>lifecycle: </a:t>
            </a:r>
            <a:r>
              <a:rPr dirty="0"/>
              <a:t>Design </a:t>
            </a:r>
            <a:r>
              <a:rPr spc="110" dirty="0"/>
              <a:t>time</a:t>
            </a:r>
            <a:r>
              <a:rPr spc="-445" dirty="0"/>
              <a:t> </a:t>
            </a:r>
            <a:r>
              <a:rPr spc="35" dirty="0"/>
              <a:t>capabilities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846" y="1433131"/>
            <a:ext cx="6351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Rapidly design, deploy and publish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APIs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" y="3719939"/>
            <a:ext cx="4418215" cy="243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601" y="3769283"/>
            <a:ext cx="4269740" cy="2283460"/>
          </a:xfrm>
          <a:custGeom>
            <a:avLst/>
            <a:gdLst/>
            <a:ahLst/>
            <a:cxnLst/>
            <a:rect l="l" t="t" r="r" b="b"/>
            <a:pathLst>
              <a:path w="4269740" h="2283460">
                <a:moveTo>
                  <a:pt x="0" y="1141589"/>
                </a:moveTo>
                <a:lnTo>
                  <a:pt x="3498" y="1075680"/>
                </a:lnTo>
                <a:lnTo>
                  <a:pt x="13867" y="1010755"/>
                </a:lnTo>
                <a:lnTo>
                  <a:pt x="30917" y="946914"/>
                </a:lnTo>
                <a:lnTo>
                  <a:pt x="54457" y="884260"/>
                </a:lnTo>
                <a:lnTo>
                  <a:pt x="84299" y="822894"/>
                </a:lnTo>
                <a:lnTo>
                  <a:pt x="120251" y="762918"/>
                </a:lnTo>
                <a:lnTo>
                  <a:pt x="162125" y="704432"/>
                </a:lnTo>
                <a:lnTo>
                  <a:pt x="209729" y="647539"/>
                </a:lnTo>
                <a:lnTo>
                  <a:pt x="262876" y="592340"/>
                </a:lnTo>
                <a:lnTo>
                  <a:pt x="291467" y="565407"/>
                </a:lnTo>
                <a:lnTo>
                  <a:pt x="321373" y="538937"/>
                </a:lnTo>
                <a:lnTo>
                  <a:pt x="352570" y="512940"/>
                </a:lnTo>
                <a:lnTo>
                  <a:pt x="385033" y="487430"/>
                </a:lnTo>
                <a:lnTo>
                  <a:pt x="418739" y="462420"/>
                </a:lnTo>
                <a:lnTo>
                  <a:pt x="453664" y="437923"/>
                </a:lnTo>
                <a:lnTo>
                  <a:pt x="489785" y="413950"/>
                </a:lnTo>
                <a:lnTo>
                  <a:pt x="527077" y="390515"/>
                </a:lnTo>
                <a:lnTo>
                  <a:pt x="565518" y="367631"/>
                </a:lnTo>
                <a:lnTo>
                  <a:pt x="605082" y="345309"/>
                </a:lnTo>
                <a:lnTo>
                  <a:pt x="645748" y="323564"/>
                </a:lnTo>
                <a:lnTo>
                  <a:pt x="687490" y="302407"/>
                </a:lnTo>
                <a:lnTo>
                  <a:pt x="730285" y="281851"/>
                </a:lnTo>
                <a:lnTo>
                  <a:pt x="774110" y="261909"/>
                </a:lnTo>
                <a:lnTo>
                  <a:pt x="818940" y="242594"/>
                </a:lnTo>
                <a:lnTo>
                  <a:pt x="864752" y="223918"/>
                </a:lnTo>
                <a:lnTo>
                  <a:pt x="911522" y="205894"/>
                </a:lnTo>
                <a:lnTo>
                  <a:pt x="959226" y="188534"/>
                </a:lnTo>
                <a:lnTo>
                  <a:pt x="1007842" y="171852"/>
                </a:lnTo>
                <a:lnTo>
                  <a:pt x="1057344" y="155860"/>
                </a:lnTo>
                <a:lnTo>
                  <a:pt x="1107709" y="140571"/>
                </a:lnTo>
                <a:lnTo>
                  <a:pt x="1158914" y="125997"/>
                </a:lnTo>
                <a:lnTo>
                  <a:pt x="1210935" y="112151"/>
                </a:lnTo>
                <a:lnTo>
                  <a:pt x="1263747" y="99046"/>
                </a:lnTo>
                <a:lnTo>
                  <a:pt x="1317328" y="86695"/>
                </a:lnTo>
                <a:lnTo>
                  <a:pt x="1371654" y="75110"/>
                </a:lnTo>
                <a:lnTo>
                  <a:pt x="1426700" y="64303"/>
                </a:lnTo>
                <a:lnTo>
                  <a:pt x="1482443" y="54289"/>
                </a:lnTo>
                <a:lnTo>
                  <a:pt x="1538860" y="45078"/>
                </a:lnTo>
                <a:lnTo>
                  <a:pt x="1595926" y="36684"/>
                </a:lnTo>
                <a:lnTo>
                  <a:pt x="1653618" y="29120"/>
                </a:lnTo>
                <a:lnTo>
                  <a:pt x="1711912" y="22399"/>
                </a:lnTo>
                <a:lnTo>
                  <a:pt x="1770785" y="16532"/>
                </a:lnTo>
                <a:lnTo>
                  <a:pt x="1830212" y="11534"/>
                </a:lnTo>
                <a:lnTo>
                  <a:pt x="1890170" y="7415"/>
                </a:lnTo>
                <a:lnTo>
                  <a:pt x="1950636" y="4190"/>
                </a:lnTo>
                <a:lnTo>
                  <a:pt x="2011585" y="1870"/>
                </a:lnTo>
                <a:lnTo>
                  <a:pt x="2072993" y="469"/>
                </a:lnTo>
                <a:lnTo>
                  <a:pt x="2134838" y="0"/>
                </a:lnTo>
                <a:lnTo>
                  <a:pt x="2196683" y="469"/>
                </a:lnTo>
                <a:lnTo>
                  <a:pt x="2258091" y="1870"/>
                </a:lnTo>
                <a:lnTo>
                  <a:pt x="2319040" y="4190"/>
                </a:lnTo>
                <a:lnTo>
                  <a:pt x="2379505" y="7415"/>
                </a:lnTo>
                <a:lnTo>
                  <a:pt x="2439464" y="11534"/>
                </a:lnTo>
                <a:lnTo>
                  <a:pt x="2498891" y="16532"/>
                </a:lnTo>
                <a:lnTo>
                  <a:pt x="2557764" y="22399"/>
                </a:lnTo>
                <a:lnTo>
                  <a:pt x="2616058" y="29120"/>
                </a:lnTo>
                <a:lnTo>
                  <a:pt x="2673750" y="36684"/>
                </a:lnTo>
                <a:lnTo>
                  <a:pt x="2730816" y="45078"/>
                </a:lnTo>
                <a:lnTo>
                  <a:pt x="2787233" y="54289"/>
                </a:lnTo>
                <a:lnTo>
                  <a:pt x="2842976" y="64303"/>
                </a:lnTo>
                <a:lnTo>
                  <a:pt x="2898022" y="75110"/>
                </a:lnTo>
                <a:lnTo>
                  <a:pt x="2952348" y="86695"/>
                </a:lnTo>
                <a:lnTo>
                  <a:pt x="3005929" y="99046"/>
                </a:lnTo>
                <a:lnTo>
                  <a:pt x="3058741" y="112151"/>
                </a:lnTo>
                <a:lnTo>
                  <a:pt x="3110762" y="125997"/>
                </a:lnTo>
                <a:lnTo>
                  <a:pt x="3161967" y="140571"/>
                </a:lnTo>
                <a:lnTo>
                  <a:pt x="3212332" y="155860"/>
                </a:lnTo>
                <a:lnTo>
                  <a:pt x="3261834" y="171852"/>
                </a:lnTo>
                <a:lnTo>
                  <a:pt x="3310449" y="188534"/>
                </a:lnTo>
                <a:lnTo>
                  <a:pt x="3358154" y="205894"/>
                </a:lnTo>
                <a:lnTo>
                  <a:pt x="3404924" y="223918"/>
                </a:lnTo>
                <a:lnTo>
                  <a:pt x="3450736" y="242594"/>
                </a:lnTo>
                <a:lnTo>
                  <a:pt x="3495566" y="261909"/>
                </a:lnTo>
                <a:lnTo>
                  <a:pt x="3539391" y="281851"/>
                </a:lnTo>
                <a:lnTo>
                  <a:pt x="3582186" y="302407"/>
                </a:lnTo>
                <a:lnTo>
                  <a:pt x="3623928" y="323564"/>
                </a:lnTo>
                <a:lnTo>
                  <a:pt x="3664593" y="345309"/>
                </a:lnTo>
                <a:lnTo>
                  <a:pt x="3704158" y="367631"/>
                </a:lnTo>
                <a:lnTo>
                  <a:pt x="3742599" y="390515"/>
                </a:lnTo>
                <a:lnTo>
                  <a:pt x="3779891" y="413950"/>
                </a:lnTo>
                <a:lnTo>
                  <a:pt x="3816012" y="437923"/>
                </a:lnTo>
                <a:lnTo>
                  <a:pt x="3850937" y="462420"/>
                </a:lnTo>
                <a:lnTo>
                  <a:pt x="3884643" y="487430"/>
                </a:lnTo>
                <a:lnTo>
                  <a:pt x="3917106" y="512940"/>
                </a:lnTo>
                <a:lnTo>
                  <a:pt x="3948303" y="538937"/>
                </a:lnTo>
                <a:lnTo>
                  <a:pt x="3978208" y="565407"/>
                </a:lnTo>
                <a:lnTo>
                  <a:pt x="4006800" y="592340"/>
                </a:lnTo>
                <a:lnTo>
                  <a:pt x="4034054" y="619721"/>
                </a:lnTo>
                <a:lnTo>
                  <a:pt x="4084453" y="675780"/>
                </a:lnTo>
                <a:lnTo>
                  <a:pt x="4129216" y="733482"/>
                </a:lnTo>
                <a:lnTo>
                  <a:pt x="4168153" y="792726"/>
                </a:lnTo>
                <a:lnTo>
                  <a:pt x="4201074" y="853410"/>
                </a:lnTo>
                <a:lnTo>
                  <a:pt x="4227788" y="915433"/>
                </a:lnTo>
                <a:lnTo>
                  <a:pt x="4248107" y="978693"/>
                </a:lnTo>
                <a:lnTo>
                  <a:pt x="4261840" y="1043088"/>
                </a:lnTo>
                <a:lnTo>
                  <a:pt x="4268798" y="1108518"/>
                </a:lnTo>
                <a:lnTo>
                  <a:pt x="4269676" y="1141589"/>
                </a:lnTo>
                <a:lnTo>
                  <a:pt x="4268798" y="1174660"/>
                </a:lnTo>
                <a:lnTo>
                  <a:pt x="4261840" y="1240090"/>
                </a:lnTo>
                <a:lnTo>
                  <a:pt x="4248107" y="1304487"/>
                </a:lnTo>
                <a:lnTo>
                  <a:pt x="4227788" y="1367747"/>
                </a:lnTo>
                <a:lnTo>
                  <a:pt x="4201074" y="1429771"/>
                </a:lnTo>
                <a:lnTo>
                  <a:pt x="4168153" y="1490456"/>
                </a:lnTo>
                <a:lnTo>
                  <a:pt x="4129216" y="1549700"/>
                </a:lnTo>
                <a:lnTo>
                  <a:pt x="4084453" y="1607403"/>
                </a:lnTo>
                <a:lnTo>
                  <a:pt x="4034054" y="1663462"/>
                </a:lnTo>
                <a:lnTo>
                  <a:pt x="4006800" y="1690844"/>
                </a:lnTo>
                <a:lnTo>
                  <a:pt x="3978208" y="1717776"/>
                </a:lnTo>
                <a:lnTo>
                  <a:pt x="3948303" y="1744247"/>
                </a:lnTo>
                <a:lnTo>
                  <a:pt x="3917106" y="1770244"/>
                </a:lnTo>
                <a:lnTo>
                  <a:pt x="3884643" y="1795754"/>
                </a:lnTo>
                <a:lnTo>
                  <a:pt x="3850937" y="1820764"/>
                </a:lnTo>
                <a:lnTo>
                  <a:pt x="3816012" y="1845262"/>
                </a:lnTo>
                <a:lnTo>
                  <a:pt x="3779891" y="1869235"/>
                </a:lnTo>
                <a:lnTo>
                  <a:pt x="3742599" y="1892670"/>
                </a:lnTo>
                <a:lnTo>
                  <a:pt x="3704158" y="1915555"/>
                </a:lnTo>
                <a:lnTo>
                  <a:pt x="3664593" y="1937876"/>
                </a:lnTo>
                <a:lnTo>
                  <a:pt x="3623928" y="1959622"/>
                </a:lnTo>
                <a:lnTo>
                  <a:pt x="3582186" y="1980779"/>
                </a:lnTo>
                <a:lnTo>
                  <a:pt x="3539391" y="2001335"/>
                </a:lnTo>
                <a:lnTo>
                  <a:pt x="3495566" y="2021277"/>
                </a:lnTo>
                <a:lnTo>
                  <a:pt x="3450736" y="2040592"/>
                </a:lnTo>
                <a:lnTo>
                  <a:pt x="3404924" y="2059268"/>
                </a:lnTo>
                <a:lnTo>
                  <a:pt x="3358154" y="2077293"/>
                </a:lnTo>
                <a:lnTo>
                  <a:pt x="3310449" y="2094652"/>
                </a:lnTo>
                <a:lnTo>
                  <a:pt x="3261834" y="2111334"/>
                </a:lnTo>
                <a:lnTo>
                  <a:pt x="3212332" y="2127326"/>
                </a:lnTo>
                <a:lnTo>
                  <a:pt x="3161967" y="2142616"/>
                </a:lnTo>
                <a:lnTo>
                  <a:pt x="3110762" y="2157190"/>
                </a:lnTo>
                <a:lnTo>
                  <a:pt x="3058741" y="2171036"/>
                </a:lnTo>
                <a:lnTo>
                  <a:pt x="3005929" y="2184141"/>
                </a:lnTo>
                <a:lnTo>
                  <a:pt x="2952348" y="2196492"/>
                </a:lnTo>
                <a:lnTo>
                  <a:pt x="2898022" y="2208077"/>
                </a:lnTo>
                <a:lnTo>
                  <a:pt x="2842976" y="2218884"/>
                </a:lnTo>
                <a:lnTo>
                  <a:pt x="2787233" y="2228899"/>
                </a:lnTo>
                <a:lnTo>
                  <a:pt x="2730816" y="2238109"/>
                </a:lnTo>
                <a:lnTo>
                  <a:pt x="2673750" y="2246503"/>
                </a:lnTo>
                <a:lnTo>
                  <a:pt x="2616058" y="2254067"/>
                </a:lnTo>
                <a:lnTo>
                  <a:pt x="2557764" y="2260788"/>
                </a:lnTo>
                <a:lnTo>
                  <a:pt x="2498891" y="2266655"/>
                </a:lnTo>
                <a:lnTo>
                  <a:pt x="2439464" y="2271654"/>
                </a:lnTo>
                <a:lnTo>
                  <a:pt x="2379505" y="2275772"/>
                </a:lnTo>
                <a:lnTo>
                  <a:pt x="2319040" y="2278997"/>
                </a:lnTo>
                <a:lnTo>
                  <a:pt x="2258091" y="2281317"/>
                </a:lnTo>
                <a:lnTo>
                  <a:pt x="2196683" y="2282718"/>
                </a:lnTo>
                <a:lnTo>
                  <a:pt x="2134838" y="2283188"/>
                </a:lnTo>
                <a:lnTo>
                  <a:pt x="2072993" y="2282718"/>
                </a:lnTo>
                <a:lnTo>
                  <a:pt x="2011585" y="2281317"/>
                </a:lnTo>
                <a:lnTo>
                  <a:pt x="1950636" y="2278997"/>
                </a:lnTo>
                <a:lnTo>
                  <a:pt x="1890170" y="2275772"/>
                </a:lnTo>
                <a:lnTo>
                  <a:pt x="1830212" y="2271654"/>
                </a:lnTo>
                <a:lnTo>
                  <a:pt x="1770785" y="2266655"/>
                </a:lnTo>
                <a:lnTo>
                  <a:pt x="1711912" y="2260788"/>
                </a:lnTo>
                <a:lnTo>
                  <a:pt x="1653618" y="2254067"/>
                </a:lnTo>
                <a:lnTo>
                  <a:pt x="1595926" y="2246503"/>
                </a:lnTo>
                <a:lnTo>
                  <a:pt x="1538860" y="2238109"/>
                </a:lnTo>
                <a:lnTo>
                  <a:pt x="1482443" y="2228899"/>
                </a:lnTo>
                <a:lnTo>
                  <a:pt x="1426700" y="2218884"/>
                </a:lnTo>
                <a:lnTo>
                  <a:pt x="1371654" y="2208077"/>
                </a:lnTo>
                <a:lnTo>
                  <a:pt x="1317328" y="2196492"/>
                </a:lnTo>
                <a:lnTo>
                  <a:pt x="1263747" y="2184141"/>
                </a:lnTo>
                <a:lnTo>
                  <a:pt x="1210935" y="2171036"/>
                </a:lnTo>
                <a:lnTo>
                  <a:pt x="1158914" y="2157190"/>
                </a:lnTo>
                <a:lnTo>
                  <a:pt x="1107709" y="2142616"/>
                </a:lnTo>
                <a:lnTo>
                  <a:pt x="1057344" y="2127326"/>
                </a:lnTo>
                <a:lnTo>
                  <a:pt x="1007842" y="2111334"/>
                </a:lnTo>
                <a:lnTo>
                  <a:pt x="959226" y="2094652"/>
                </a:lnTo>
                <a:lnTo>
                  <a:pt x="911522" y="2077293"/>
                </a:lnTo>
                <a:lnTo>
                  <a:pt x="864752" y="2059268"/>
                </a:lnTo>
                <a:lnTo>
                  <a:pt x="818940" y="2040592"/>
                </a:lnTo>
                <a:lnTo>
                  <a:pt x="774110" y="2021277"/>
                </a:lnTo>
                <a:lnTo>
                  <a:pt x="730285" y="2001335"/>
                </a:lnTo>
                <a:lnTo>
                  <a:pt x="687490" y="1980779"/>
                </a:lnTo>
                <a:lnTo>
                  <a:pt x="645748" y="1959622"/>
                </a:lnTo>
                <a:lnTo>
                  <a:pt x="605082" y="1937876"/>
                </a:lnTo>
                <a:lnTo>
                  <a:pt x="565518" y="1915555"/>
                </a:lnTo>
                <a:lnTo>
                  <a:pt x="527077" y="1892670"/>
                </a:lnTo>
                <a:lnTo>
                  <a:pt x="489785" y="1869235"/>
                </a:lnTo>
                <a:lnTo>
                  <a:pt x="453664" y="1845262"/>
                </a:lnTo>
                <a:lnTo>
                  <a:pt x="418739" y="1820764"/>
                </a:lnTo>
                <a:lnTo>
                  <a:pt x="385033" y="1795754"/>
                </a:lnTo>
                <a:lnTo>
                  <a:pt x="352570" y="1770244"/>
                </a:lnTo>
                <a:lnTo>
                  <a:pt x="321373" y="1744247"/>
                </a:lnTo>
                <a:lnTo>
                  <a:pt x="291467" y="1717776"/>
                </a:lnTo>
                <a:lnTo>
                  <a:pt x="262876" y="1690844"/>
                </a:lnTo>
                <a:lnTo>
                  <a:pt x="235622" y="1663462"/>
                </a:lnTo>
                <a:lnTo>
                  <a:pt x="185222" y="1607403"/>
                </a:lnTo>
                <a:lnTo>
                  <a:pt x="140460" y="1549700"/>
                </a:lnTo>
                <a:lnTo>
                  <a:pt x="101523" y="1490456"/>
                </a:lnTo>
                <a:lnTo>
                  <a:pt x="68602" y="1429771"/>
                </a:lnTo>
                <a:lnTo>
                  <a:pt x="41888" y="1367747"/>
                </a:lnTo>
                <a:lnTo>
                  <a:pt x="21569" y="1304487"/>
                </a:lnTo>
                <a:lnTo>
                  <a:pt x="7836" y="1240090"/>
                </a:lnTo>
                <a:lnTo>
                  <a:pt x="878" y="1174660"/>
                </a:lnTo>
                <a:lnTo>
                  <a:pt x="0" y="1141589"/>
                </a:lnTo>
                <a:close/>
              </a:path>
            </a:pathLst>
          </a:custGeom>
          <a:ln w="571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294" y="2709951"/>
            <a:ext cx="2069871" cy="1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272" y="2732784"/>
            <a:ext cx="1976120" cy="1492250"/>
          </a:xfrm>
          <a:custGeom>
            <a:avLst/>
            <a:gdLst/>
            <a:ahLst/>
            <a:cxnLst/>
            <a:rect l="l" t="t" r="r" b="b"/>
            <a:pathLst>
              <a:path w="1976120" h="1492250">
                <a:moveTo>
                  <a:pt x="715233" y="0"/>
                </a:moveTo>
                <a:lnTo>
                  <a:pt x="705218" y="9154"/>
                </a:lnTo>
                <a:lnTo>
                  <a:pt x="701062" y="27992"/>
                </a:lnTo>
                <a:lnTo>
                  <a:pt x="705801" y="59271"/>
                </a:lnTo>
                <a:lnTo>
                  <a:pt x="717889" y="104030"/>
                </a:lnTo>
                <a:lnTo>
                  <a:pt x="731662" y="155290"/>
                </a:lnTo>
                <a:lnTo>
                  <a:pt x="741455" y="206071"/>
                </a:lnTo>
                <a:lnTo>
                  <a:pt x="747379" y="255756"/>
                </a:lnTo>
                <a:lnTo>
                  <a:pt x="751923" y="307649"/>
                </a:lnTo>
                <a:lnTo>
                  <a:pt x="752956" y="360680"/>
                </a:lnTo>
                <a:lnTo>
                  <a:pt x="748351" y="413780"/>
                </a:lnTo>
                <a:lnTo>
                  <a:pt x="735986" y="467959"/>
                </a:lnTo>
                <a:lnTo>
                  <a:pt x="717507" y="523351"/>
                </a:lnTo>
                <a:lnTo>
                  <a:pt x="696465" y="577602"/>
                </a:lnTo>
                <a:lnTo>
                  <a:pt x="676410" y="628359"/>
                </a:lnTo>
                <a:lnTo>
                  <a:pt x="660796" y="671225"/>
                </a:lnTo>
                <a:lnTo>
                  <a:pt x="646893" y="708713"/>
                </a:lnTo>
                <a:lnTo>
                  <a:pt x="628980" y="748833"/>
                </a:lnTo>
                <a:lnTo>
                  <a:pt x="601336" y="799593"/>
                </a:lnTo>
                <a:lnTo>
                  <a:pt x="559095" y="873038"/>
                </a:lnTo>
                <a:lnTo>
                  <a:pt x="534803" y="913997"/>
                </a:lnTo>
                <a:lnTo>
                  <a:pt x="507516" y="957339"/>
                </a:lnTo>
                <a:lnTo>
                  <a:pt x="476571" y="1002730"/>
                </a:lnTo>
                <a:lnTo>
                  <a:pt x="441309" y="1049839"/>
                </a:lnTo>
                <a:lnTo>
                  <a:pt x="401067" y="1098335"/>
                </a:lnTo>
                <a:lnTo>
                  <a:pt x="369769" y="1132096"/>
                </a:lnTo>
                <a:lnTo>
                  <a:pt x="331795" y="1170053"/>
                </a:lnTo>
                <a:lnTo>
                  <a:pt x="289027" y="1210909"/>
                </a:lnTo>
                <a:lnTo>
                  <a:pt x="243346" y="1253369"/>
                </a:lnTo>
                <a:lnTo>
                  <a:pt x="107630" y="1377421"/>
                </a:lnTo>
                <a:lnTo>
                  <a:pt x="69104" y="1413343"/>
                </a:lnTo>
                <a:lnTo>
                  <a:pt x="37070" y="1444392"/>
                </a:lnTo>
                <a:lnTo>
                  <a:pt x="13408" y="1469273"/>
                </a:lnTo>
                <a:lnTo>
                  <a:pt x="0" y="1486688"/>
                </a:lnTo>
                <a:lnTo>
                  <a:pt x="24512" y="1492059"/>
                </a:lnTo>
                <a:lnTo>
                  <a:pt x="105806" y="1456497"/>
                </a:lnTo>
                <a:lnTo>
                  <a:pt x="192362" y="1411826"/>
                </a:lnTo>
                <a:lnTo>
                  <a:pt x="232662" y="1389864"/>
                </a:lnTo>
                <a:lnTo>
                  <a:pt x="268822" y="1374943"/>
                </a:lnTo>
                <a:lnTo>
                  <a:pt x="441624" y="1301167"/>
                </a:lnTo>
                <a:lnTo>
                  <a:pt x="489640" y="1281355"/>
                </a:lnTo>
                <a:lnTo>
                  <a:pt x="538693" y="1261859"/>
                </a:lnTo>
                <a:lnTo>
                  <a:pt x="588337" y="1243110"/>
                </a:lnTo>
                <a:lnTo>
                  <a:pt x="638128" y="1225538"/>
                </a:lnTo>
                <a:lnTo>
                  <a:pt x="687621" y="1209574"/>
                </a:lnTo>
                <a:lnTo>
                  <a:pt x="733065" y="1196124"/>
                </a:lnTo>
                <a:lnTo>
                  <a:pt x="779785" y="1183087"/>
                </a:lnTo>
                <a:lnTo>
                  <a:pt x="827534" y="1170495"/>
                </a:lnTo>
                <a:lnTo>
                  <a:pt x="876060" y="1158380"/>
                </a:lnTo>
                <a:lnTo>
                  <a:pt x="925114" y="1146774"/>
                </a:lnTo>
                <a:lnTo>
                  <a:pt x="974448" y="1135709"/>
                </a:lnTo>
                <a:lnTo>
                  <a:pt x="1023810" y="1125217"/>
                </a:lnTo>
                <a:lnTo>
                  <a:pt x="1072953" y="1115329"/>
                </a:lnTo>
                <a:lnTo>
                  <a:pt x="1121625" y="1106077"/>
                </a:lnTo>
                <a:lnTo>
                  <a:pt x="1169578" y="1097494"/>
                </a:lnTo>
                <a:lnTo>
                  <a:pt x="1216562" y="1089610"/>
                </a:lnTo>
                <a:lnTo>
                  <a:pt x="1268285" y="1081861"/>
                </a:lnTo>
                <a:lnTo>
                  <a:pt x="1320963" y="1075097"/>
                </a:lnTo>
                <a:lnTo>
                  <a:pt x="1374028" y="1069214"/>
                </a:lnTo>
                <a:lnTo>
                  <a:pt x="1426915" y="1064110"/>
                </a:lnTo>
                <a:lnTo>
                  <a:pt x="1529887" y="1055825"/>
                </a:lnTo>
                <a:lnTo>
                  <a:pt x="1708776" y="1044068"/>
                </a:lnTo>
                <a:lnTo>
                  <a:pt x="1772840" y="1042032"/>
                </a:lnTo>
                <a:lnTo>
                  <a:pt x="1970741" y="1042032"/>
                </a:lnTo>
                <a:lnTo>
                  <a:pt x="1975577" y="1038632"/>
                </a:lnTo>
                <a:lnTo>
                  <a:pt x="1959262" y="1027367"/>
                </a:lnTo>
                <a:lnTo>
                  <a:pt x="1920333" y="1012815"/>
                </a:lnTo>
                <a:lnTo>
                  <a:pt x="1802192" y="975559"/>
                </a:lnTo>
                <a:lnTo>
                  <a:pt x="1736761" y="953707"/>
                </a:lnTo>
                <a:lnTo>
                  <a:pt x="1676276" y="930276"/>
                </a:lnTo>
                <a:lnTo>
                  <a:pt x="1541129" y="871648"/>
                </a:lnTo>
                <a:lnTo>
                  <a:pt x="1493460" y="849901"/>
                </a:lnTo>
                <a:lnTo>
                  <a:pt x="1445562" y="826915"/>
                </a:lnTo>
                <a:lnTo>
                  <a:pt x="1398084" y="802607"/>
                </a:lnTo>
                <a:lnTo>
                  <a:pt x="1351676" y="776894"/>
                </a:lnTo>
                <a:lnTo>
                  <a:pt x="1306986" y="749695"/>
                </a:lnTo>
                <a:lnTo>
                  <a:pt x="1262536" y="719806"/>
                </a:lnTo>
                <a:lnTo>
                  <a:pt x="1217075" y="686790"/>
                </a:lnTo>
                <a:lnTo>
                  <a:pt x="1171592" y="651714"/>
                </a:lnTo>
                <a:lnTo>
                  <a:pt x="1127074" y="615645"/>
                </a:lnTo>
                <a:lnTo>
                  <a:pt x="1084510" y="579649"/>
                </a:lnTo>
                <a:lnTo>
                  <a:pt x="1044889" y="544792"/>
                </a:lnTo>
                <a:lnTo>
                  <a:pt x="1009197" y="512143"/>
                </a:lnTo>
                <a:lnTo>
                  <a:pt x="978424" y="482766"/>
                </a:lnTo>
                <a:lnTo>
                  <a:pt x="933704" y="435857"/>
                </a:lnTo>
                <a:lnTo>
                  <a:pt x="905212" y="398175"/>
                </a:lnTo>
                <a:lnTo>
                  <a:pt x="883516" y="359983"/>
                </a:lnTo>
                <a:lnTo>
                  <a:pt x="859184" y="311545"/>
                </a:lnTo>
                <a:lnTo>
                  <a:pt x="839423" y="267433"/>
                </a:lnTo>
                <a:lnTo>
                  <a:pt x="819076" y="214580"/>
                </a:lnTo>
                <a:lnTo>
                  <a:pt x="798952" y="158616"/>
                </a:lnTo>
                <a:lnTo>
                  <a:pt x="779865" y="105170"/>
                </a:lnTo>
                <a:lnTo>
                  <a:pt x="762626" y="59870"/>
                </a:lnTo>
                <a:lnTo>
                  <a:pt x="748046" y="28347"/>
                </a:lnTo>
                <a:lnTo>
                  <a:pt x="729910" y="4930"/>
                </a:lnTo>
                <a:lnTo>
                  <a:pt x="715233" y="0"/>
                </a:lnTo>
                <a:close/>
              </a:path>
              <a:path w="1976120" h="1492250">
                <a:moveTo>
                  <a:pt x="1970741" y="1042032"/>
                </a:moveTo>
                <a:lnTo>
                  <a:pt x="1772840" y="1042032"/>
                </a:lnTo>
                <a:lnTo>
                  <a:pt x="1835373" y="1043096"/>
                </a:lnTo>
                <a:lnTo>
                  <a:pt x="1936923" y="1046581"/>
                </a:lnTo>
                <a:lnTo>
                  <a:pt x="1966478" y="1045029"/>
                </a:lnTo>
                <a:lnTo>
                  <a:pt x="1970741" y="1042032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590" y="4547247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53" y="0"/>
                </a:lnTo>
                <a:lnTo>
                  <a:pt x="1356653" y="444004"/>
                </a:lnTo>
                <a:lnTo>
                  <a:pt x="0" y="444004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590" y="4547247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9" y="0"/>
                </a:lnTo>
                <a:lnTo>
                  <a:pt x="1356649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5590" y="4543196"/>
            <a:ext cx="135699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64490" marR="311785" indent="-4000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spec  creation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80717" y="4047096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52" y="0"/>
                </a:lnTo>
                <a:lnTo>
                  <a:pt x="1356652" y="444004"/>
                </a:lnTo>
                <a:lnTo>
                  <a:pt x="0" y="444004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0717" y="4047096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8" y="0"/>
                </a:lnTo>
                <a:lnTo>
                  <a:pt x="1356648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80717" y="4043045"/>
            <a:ext cx="135699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64490" marR="237490" indent="-11430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design  lifecycle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3876" y="5079415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7" y="0"/>
                </a:lnTo>
                <a:lnTo>
                  <a:pt x="1356647" y="444004"/>
                </a:lnTo>
                <a:lnTo>
                  <a:pt x="0" y="444004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3876" y="5079415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9" y="0"/>
                </a:lnTo>
                <a:lnTo>
                  <a:pt x="1356649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3876" y="5075351"/>
            <a:ext cx="135699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0355" marR="144145" indent="-14351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mocking/  modelling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9050" y="5074970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52" y="0"/>
                </a:lnTo>
                <a:lnTo>
                  <a:pt x="1356652" y="444004"/>
                </a:lnTo>
                <a:lnTo>
                  <a:pt x="0" y="444004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59050" y="5074970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9" y="0"/>
                </a:lnTo>
                <a:lnTo>
                  <a:pt x="1356649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59050" y="5070919"/>
            <a:ext cx="135699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0665" marR="193040" indent="-3492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Deployment  automation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59050" y="4561179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52" y="0"/>
                </a:lnTo>
                <a:lnTo>
                  <a:pt x="1356652" y="444004"/>
                </a:lnTo>
                <a:lnTo>
                  <a:pt x="0" y="444004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59050" y="4561179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9" y="0"/>
                </a:lnTo>
                <a:lnTo>
                  <a:pt x="1356649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88692" y="4557115"/>
            <a:ext cx="110299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29870" marR="5080" indent="-217804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Reusable</a:t>
            </a:r>
            <a:r>
              <a:rPr sz="1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API  patterns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5740" y="2064880"/>
            <a:ext cx="2729230" cy="574675"/>
          </a:xfrm>
          <a:custGeom>
            <a:avLst/>
            <a:gdLst/>
            <a:ahLst/>
            <a:cxnLst/>
            <a:rect l="l" t="t" r="r" b="b"/>
            <a:pathLst>
              <a:path w="2729229" h="574675">
                <a:moveTo>
                  <a:pt x="0" y="0"/>
                </a:moveTo>
                <a:lnTo>
                  <a:pt x="2728768" y="0"/>
                </a:lnTo>
                <a:lnTo>
                  <a:pt x="2728768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5740" y="2064880"/>
            <a:ext cx="2729230" cy="57467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Design /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77604" y="2141734"/>
            <a:ext cx="532549" cy="4555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91278" y="2064880"/>
            <a:ext cx="2922905" cy="574675"/>
          </a:xfrm>
          <a:custGeom>
            <a:avLst/>
            <a:gdLst/>
            <a:ahLst/>
            <a:cxnLst/>
            <a:rect l="l" t="t" r="r" b="b"/>
            <a:pathLst>
              <a:path w="2922904" h="574675">
                <a:moveTo>
                  <a:pt x="0" y="0"/>
                </a:moveTo>
                <a:lnTo>
                  <a:pt x="2922308" y="0"/>
                </a:lnTo>
                <a:lnTo>
                  <a:pt x="2922308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91278" y="2064880"/>
            <a:ext cx="2922905" cy="57467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 marR="148844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"/>
                <a:cs typeface="Arial"/>
              </a:rPr>
              <a:t>API </a:t>
            </a:r>
            <a:r>
              <a:rPr sz="1800" spc="-5" dirty="0">
                <a:latin typeface="Arial"/>
                <a:cs typeface="Arial"/>
              </a:rPr>
              <a:t>runtime  </a:t>
            </a:r>
            <a:r>
              <a:rPr sz="180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57250" y="2132253"/>
            <a:ext cx="454177" cy="460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3997" cy="888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19925"/>
            <a:ext cx="9143998" cy="87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38" y="50533"/>
            <a:ext cx="752602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tabLst>
                <a:tab pos="2884170" algn="l"/>
              </a:tabLst>
            </a:pPr>
            <a:r>
              <a:rPr spc="50" dirty="0"/>
              <a:t>Outside </a:t>
            </a:r>
            <a:r>
              <a:rPr spc="10" dirty="0"/>
              <a:t>In </a:t>
            </a:r>
            <a:r>
              <a:rPr spc="-60" dirty="0"/>
              <a:t>API </a:t>
            </a:r>
            <a:r>
              <a:rPr spc="55" dirty="0"/>
              <a:t>development: </a:t>
            </a:r>
            <a:r>
              <a:rPr spc="50" dirty="0"/>
              <a:t>What </a:t>
            </a:r>
            <a:r>
              <a:rPr spc="165" dirty="0"/>
              <a:t>if </a:t>
            </a:r>
            <a:r>
              <a:rPr spc="65" dirty="0"/>
              <a:t>we </a:t>
            </a:r>
            <a:r>
              <a:rPr spc="40" dirty="0"/>
              <a:t>could  </a:t>
            </a:r>
            <a:r>
              <a:rPr spc="80" dirty="0"/>
              <a:t>whiteboard </a:t>
            </a:r>
            <a:r>
              <a:rPr spc="-20" dirty="0"/>
              <a:t>an</a:t>
            </a:r>
            <a:r>
              <a:rPr spc="-305" dirty="0"/>
              <a:t> </a:t>
            </a:r>
            <a:r>
              <a:rPr spc="-60" dirty="0"/>
              <a:t>API</a:t>
            </a:r>
            <a:r>
              <a:rPr spc="-110" dirty="0"/>
              <a:t> </a:t>
            </a:r>
            <a:r>
              <a:rPr spc="-370" dirty="0"/>
              <a:t>?	</a:t>
            </a:r>
            <a:r>
              <a:rPr spc="30" dirty="0"/>
              <a:t>Springboard </a:t>
            </a:r>
            <a:r>
              <a:rPr spc="155" dirty="0"/>
              <a:t>for</a:t>
            </a:r>
            <a:r>
              <a:rPr spc="-500" dirty="0"/>
              <a:t> </a:t>
            </a:r>
            <a:r>
              <a:rPr spc="75" dirty="0"/>
              <a:t>optimizing </a:t>
            </a:r>
            <a:r>
              <a:rPr spc="20" dirty="0"/>
              <a:t>“APX”</a:t>
            </a:r>
          </a:p>
        </p:txBody>
      </p:sp>
      <p:sp>
        <p:nvSpPr>
          <p:cNvPr id="7" name="object 7"/>
          <p:cNvSpPr/>
          <p:nvPr/>
        </p:nvSpPr>
        <p:spPr>
          <a:xfrm>
            <a:off x="1962861" y="1855431"/>
            <a:ext cx="6465011" cy="4311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389" y="1064323"/>
            <a:ext cx="2729230" cy="574675"/>
          </a:xfrm>
          <a:custGeom>
            <a:avLst/>
            <a:gdLst/>
            <a:ahLst/>
            <a:cxnLst/>
            <a:rect l="l" t="t" r="r" b="b"/>
            <a:pathLst>
              <a:path w="2729230" h="574675">
                <a:moveTo>
                  <a:pt x="0" y="0"/>
                </a:moveTo>
                <a:lnTo>
                  <a:pt x="2728763" y="0"/>
                </a:lnTo>
                <a:lnTo>
                  <a:pt x="2728763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1389" y="1064323"/>
            <a:ext cx="2729230" cy="57467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Design /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3248" y="1141177"/>
            <a:ext cx="532549" cy="4555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4654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API </a:t>
            </a:r>
            <a:r>
              <a:rPr spc="30" dirty="0"/>
              <a:t>lifecycle: </a:t>
            </a:r>
            <a:r>
              <a:rPr spc="40" dirty="0"/>
              <a:t>Runtime</a:t>
            </a:r>
            <a:r>
              <a:rPr spc="-330" dirty="0"/>
              <a:t> </a:t>
            </a:r>
            <a:r>
              <a:rPr spc="35" dirty="0"/>
              <a:t>capabilities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846" y="1433131"/>
            <a:ext cx="63519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Rapidly design, deploy and publish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APIs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3313" y="3794753"/>
            <a:ext cx="4418215" cy="243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6667" y="3846817"/>
            <a:ext cx="4269740" cy="2283460"/>
          </a:xfrm>
          <a:custGeom>
            <a:avLst/>
            <a:gdLst/>
            <a:ahLst/>
            <a:cxnLst/>
            <a:rect l="l" t="t" r="r" b="b"/>
            <a:pathLst>
              <a:path w="4269740" h="2283460">
                <a:moveTo>
                  <a:pt x="0" y="1141589"/>
                </a:moveTo>
                <a:lnTo>
                  <a:pt x="3498" y="1075680"/>
                </a:lnTo>
                <a:lnTo>
                  <a:pt x="13867" y="1010755"/>
                </a:lnTo>
                <a:lnTo>
                  <a:pt x="30917" y="946915"/>
                </a:lnTo>
                <a:lnTo>
                  <a:pt x="54457" y="884261"/>
                </a:lnTo>
                <a:lnTo>
                  <a:pt x="84299" y="822894"/>
                </a:lnTo>
                <a:lnTo>
                  <a:pt x="120251" y="762918"/>
                </a:lnTo>
                <a:lnTo>
                  <a:pt x="162125" y="704432"/>
                </a:lnTo>
                <a:lnTo>
                  <a:pt x="209729" y="647539"/>
                </a:lnTo>
                <a:lnTo>
                  <a:pt x="262876" y="592340"/>
                </a:lnTo>
                <a:lnTo>
                  <a:pt x="291468" y="565408"/>
                </a:lnTo>
                <a:lnTo>
                  <a:pt x="321373" y="538937"/>
                </a:lnTo>
                <a:lnTo>
                  <a:pt x="352570" y="512940"/>
                </a:lnTo>
                <a:lnTo>
                  <a:pt x="385033" y="487430"/>
                </a:lnTo>
                <a:lnTo>
                  <a:pt x="418739" y="462420"/>
                </a:lnTo>
                <a:lnTo>
                  <a:pt x="453664" y="437923"/>
                </a:lnTo>
                <a:lnTo>
                  <a:pt x="489785" y="413950"/>
                </a:lnTo>
                <a:lnTo>
                  <a:pt x="527077" y="390515"/>
                </a:lnTo>
                <a:lnTo>
                  <a:pt x="565518" y="367631"/>
                </a:lnTo>
                <a:lnTo>
                  <a:pt x="605083" y="345309"/>
                </a:lnTo>
                <a:lnTo>
                  <a:pt x="645748" y="323564"/>
                </a:lnTo>
                <a:lnTo>
                  <a:pt x="687490" y="302407"/>
                </a:lnTo>
                <a:lnTo>
                  <a:pt x="730285" y="281851"/>
                </a:lnTo>
                <a:lnTo>
                  <a:pt x="774110" y="261909"/>
                </a:lnTo>
                <a:lnTo>
                  <a:pt x="818940" y="242594"/>
                </a:lnTo>
                <a:lnTo>
                  <a:pt x="864752" y="223918"/>
                </a:lnTo>
                <a:lnTo>
                  <a:pt x="911522" y="205894"/>
                </a:lnTo>
                <a:lnTo>
                  <a:pt x="959227" y="188534"/>
                </a:lnTo>
                <a:lnTo>
                  <a:pt x="1007842" y="171852"/>
                </a:lnTo>
                <a:lnTo>
                  <a:pt x="1057344" y="155860"/>
                </a:lnTo>
                <a:lnTo>
                  <a:pt x="1107710" y="140571"/>
                </a:lnTo>
                <a:lnTo>
                  <a:pt x="1158914" y="125997"/>
                </a:lnTo>
                <a:lnTo>
                  <a:pt x="1210935" y="112151"/>
                </a:lnTo>
                <a:lnTo>
                  <a:pt x="1263748" y="99046"/>
                </a:lnTo>
                <a:lnTo>
                  <a:pt x="1317329" y="86695"/>
                </a:lnTo>
                <a:lnTo>
                  <a:pt x="1371654" y="75110"/>
                </a:lnTo>
                <a:lnTo>
                  <a:pt x="1426700" y="64303"/>
                </a:lnTo>
                <a:lnTo>
                  <a:pt x="1482443" y="54289"/>
                </a:lnTo>
                <a:lnTo>
                  <a:pt x="1538860" y="45078"/>
                </a:lnTo>
                <a:lnTo>
                  <a:pt x="1595926" y="36684"/>
                </a:lnTo>
                <a:lnTo>
                  <a:pt x="1653618" y="29120"/>
                </a:lnTo>
                <a:lnTo>
                  <a:pt x="1711913" y="22399"/>
                </a:lnTo>
                <a:lnTo>
                  <a:pt x="1770785" y="16532"/>
                </a:lnTo>
                <a:lnTo>
                  <a:pt x="1830213" y="11534"/>
                </a:lnTo>
                <a:lnTo>
                  <a:pt x="1890171" y="7415"/>
                </a:lnTo>
                <a:lnTo>
                  <a:pt x="1950636" y="4190"/>
                </a:lnTo>
                <a:lnTo>
                  <a:pt x="2011585" y="1870"/>
                </a:lnTo>
                <a:lnTo>
                  <a:pt x="2072994" y="469"/>
                </a:lnTo>
                <a:lnTo>
                  <a:pt x="2134838" y="0"/>
                </a:lnTo>
                <a:lnTo>
                  <a:pt x="2196683" y="469"/>
                </a:lnTo>
                <a:lnTo>
                  <a:pt x="2258091" y="1870"/>
                </a:lnTo>
                <a:lnTo>
                  <a:pt x="2319040" y="4190"/>
                </a:lnTo>
                <a:lnTo>
                  <a:pt x="2379506" y="7415"/>
                </a:lnTo>
                <a:lnTo>
                  <a:pt x="2439464" y="11534"/>
                </a:lnTo>
                <a:lnTo>
                  <a:pt x="2498891" y="16532"/>
                </a:lnTo>
                <a:lnTo>
                  <a:pt x="2557764" y="22399"/>
                </a:lnTo>
                <a:lnTo>
                  <a:pt x="2616058" y="29120"/>
                </a:lnTo>
                <a:lnTo>
                  <a:pt x="2673750" y="36684"/>
                </a:lnTo>
                <a:lnTo>
                  <a:pt x="2730816" y="45078"/>
                </a:lnTo>
                <a:lnTo>
                  <a:pt x="2787233" y="54289"/>
                </a:lnTo>
                <a:lnTo>
                  <a:pt x="2842976" y="64303"/>
                </a:lnTo>
                <a:lnTo>
                  <a:pt x="2898023" y="75110"/>
                </a:lnTo>
                <a:lnTo>
                  <a:pt x="2952348" y="86695"/>
                </a:lnTo>
                <a:lnTo>
                  <a:pt x="3005929" y="99046"/>
                </a:lnTo>
                <a:lnTo>
                  <a:pt x="3058741" y="112151"/>
                </a:lnTo>
                <a:lnTo>
                  <a:pt x="3110762" y="125997"/>
                </a:lnTo>
                <a:lnTo>
                  <a:pt x="3161967" y="140571"/>
                </a:lnTo>
                <a:lnTo>
                  <a:pt x="3212332" y="155860"/>
                </a:lnTo>
                <a:lnTo>
                  <a:pt x="3261834" y="171852"/>
                </a:lnTo>
                <a:lnTo>
                  <a:pt x="3310450" y="188534"/>
                </a:lnTo>
                <a:lnTo>
                  <a:pt x="3358154" y="205894"/>
                </a:lnTo>
                <a:lnTo>
                  <a:pt x="3404924" y="223918"/>
                </a:lnTo>
                <a:lnTo>
                  <a:pt x="3450736" y="242594"/>
                </a:lnTo>
                <a:lnTo>
                  <a:pt x="3495567" y="261909"/>
                </a:lnTo>
                <a:lnTo>
                  <a:pt x="3539391" y="281851"/>
                </a:lnTo>
                <a:lnTo>
                  <a:pt x="3582186" y="302407"/>
                </a:lnTo>
                <a:lnTo>
                  <a:pt x="3623928" y="323564"/>
                </a:lnTo>
                <a:lnTo>
                  <a:pt x="3664594" y="345309"/>
                </a:lnTo>
                <a:lnTo>
                  <a:pt x="3704158" y="367631"/>
                </a:lnTo>
                <a:lnTo>
                  <a:pt x="3742599" y="390515"/>
                </a:lnTo>
                <a:lnTo>
                  <a:pt x="3779891" y="413950"/>
                </a:lnTo>
                <a:lnTo>
                  <a:pt x="3816012" y="437923"/>
                </a:lnTo>
                <a:lnTo>
                  <a:pt x="3850937" y="462420"/>
                </a:lnTo>
                <a:lnTo>
                  <a:pt x="3884643" y="487430"/>
                </a:lnTo>
                <a:lnTo>
                  <a:pt x="3917106" y="512940"/>
                </a:lnTo>
                <a:lnTo>
                  <a:pt x="3948303" y="538937"/>
                </a:lnTo>
                <a:lnTo>
                  <a:pt x="3978209" y="565408"/>
                </a:lnTo>
                <a:lnTo>
                  <a:pt x="4006801" y="592340"/>
                </a:lnTo>
                <a:lnTo>
                  <a:pt x="4034055" y="619721"/>
                </a:lnTo>
                <a:lnTo>
                  <a:pt x="4084454" y="675780"/>
                </a:lnTo>
                <a:lnTo>
                  <a:pt x="4129217" y="733482"/>
                </a:lnTo>
                <a:lnTo>
                  <a:pt x="4168153" y="792726"/>
                </a:lnTo>
                <a:lnTo>
                  <a:pt x="4201074" y="853410"/>
                </a:lnTo>
                <a:lnTo>
                  <a:pt x="4227789" y="915433"/>
                </a:lnTo>
                <a:lnTo>
                  <a:pt x="4248107" y="978693"/>
                </a:lnTo>
                <a:lnTo>
                  <a:pt x="4261841" y="1043088"/>
                </a:lnTo>
                <a:lnTo>
                  <a:pt x="4268798" y="1108518"/>
                </a:lnTo>
                <a:lnTo>
                  <a:pt x="4269677" y="1141589"/>
                </a:lnTo>
                <a:lnTo>
                  <a:pt x="4268798" y="1174660"/>
                </a:lnTo>
                <a:lnTo>
                  <a:pt x="4261841" y="1240090"/>
                </a:lnTo>
                <a:lnTo>
                  <a:pt x="4248107" y="1304487"/>
                </a:lnTo>
                <a:lnTo>
                  <a:pt x="4227789" y="1367747"/>
                </a:lnTo>
                <a:lnTo>
                  <a:pt x="4201074" y="1429771"/>
                </a:lnTo>
                <a:lnTo>
                  <a:pt x="4168153" y="1490456"/>
                </a:lnTo>
                <a:lnTo>
                  <a:pt x="4129217" y="1549700"/>
                </a:lnTo>
                <a:lnTo>
                  <a:pt x="4084454" y="1607403"/>
                </a:lnTo>
                <a:lnTo>
                  <a:pt x="4034055" y="1663462"/>
                </a:lnTo>
                <a:lnTo>
                  <a:pt x="4006801" y="1690844"/>
                </a:lnTo>
                <a:lnTo>
                  <a:pt x="3978209" y="1717776"/>
                </a:lnTo>
                <a:lnTo>
                  <a:pt x="3948303" y="1744248"/>
                </a:lnTo>
                <a:lnTo>
                  <a:pt x="3917106" y="1770244"/>
                </a:lnTo>
                <a:lnTo>
                  <a:pt x="3884643" y="1795754"/>
                </a:lnTo>
                <a:lnTo>
                  <a:pt x="3850937" y="1820765"/>
                </a:lnTo>
                <a:lnTo>
                  <a:pt x="3816012" y="1845262"/>
                </a:lnTo>
                <a:lnTo>
                  <a:pt x="3779891" y="1869235"/>
                </a:lnTo>
                <a:lnTo>
                  <a:pt x="3742599" y="1892670"/>
                </a:lnTo>
                <a:lnTo>
                  <a:pt x="3704158" y="1915555"/>
                </a:lnTo>
                <a:lnTo>
                  <a:pt x="3664594" y="1937876"/>
                </a:lnTo>
                <a:lnTo>
                  <a:pt x="3623928" y="1959622"/>
                </a:lnTo>
                <a:lnTo>
                  <a:pt x="3582186" y="1980779"/>
                </a:lnTo>
                <a:lnTo>
                  <a:pt x="3539391" y="2001335"/>
                </a:lnTo>
                <a:lnTo>
                  <a:pt x="3495567" y="2021277"/>
                </a:lnTo>
                <a:lnTo>
                  <a:pt x="3450736" y="2040592"/>
                </a:lnTo>
                <a:lnTo>
                  <a:pt x="3404924" y="2059269"/>
                </a:lnTo>
                <a:lnTo>
                  <a:pt x="3358154" y="2077293"/>
                </a:lnTo>
                <a:lnTo>
                  <a:pt x="3310450" y="2094652"/>
                </a:lnTo>
                <a:lnTo>
                  <a:pt x="3261834" y="2111334"/>
                </a:lnTo>
                <a:lnTo>
                  <a:pt x="3212332" y="2127326"/>
                </a:lnTo>
                <a:lnTo>
                  <a:pt x="3161967" y="2142616"/>
                </a:lnTo>
                <a:lnTo>
                  <a:pt x="3110762" y="2157190"/>
                </a:lnTo>
                <a:lnTo>
                  <a:pt x="3058741" y="2171036"/>
                </a:lnTo>
                <a:lnTo>
                  <a:pt x="3005929" y="2184141"/>
                </a:lnTo>
                <a:lnTo>
                  <a:pt x="2952348" y="2196492"/>
                </a:lnTo>
                <a:lnTo>
                  <a:pt x="2898023" y="2208077"/>
                </a:lnTo>
                <a:lnTo>
                  <a:pt x="2842976" y="2218884"/>
                </a:lnTo>
                <a:lnTo>
                  <a:pt x="2787233" y="2228899"/>
                </a:lnTo>
                <a:lnTo>
                  <a:pt x="2730816" y="2238109"/>
                </a:lnTo>
                <a:lnTo>
                  <a:pt x="2673750" y="2246503"/>
                </a:lnTo>
                <a:lnTo>
                  <a:pt x="2616058" y="2254067"/>
                </a:lnTo>
                <a:lnTo>
                  <a:pt x="2557764" y="2260788"/>
                </a:lnTo>
                <a:lnTo>
                  <a:pt x="2498891" y="2266655"/>
                </a:lnTo>
                <a:lnTo>
                  <a:pt x="2439464" y="2271654"/>
                </a:lnTo>
                <a:lnTo>
                  <a:pt x="2379506" y="2275772"/>
                </a:lnTo>
                <a:lnTo>
                  <a:pt x="2319040" y="2278998"/>
                </a:lnTo>
                <a:lnTo>
                  <a:pt x="2258091" y="2281317"/>
                </a:lnTo>
                <a:lnTo>
                  <a:pt x="2196683" y="2282718"/>
                </a:lnTo>
                <a:lnTo>
                  <a:pt x="2134838" y="2283188"/>
                </a:lnTo>
                <a:lnTo>
                  <a:pt x="2072994" y="2282718"/>
                </a:lnTo>
                <a:lnTo>
                  <a:pt x="2011585" y="2281317"/>
                </a:lnTo>
                <a:lnTo>
                  <a:pt x="1950636" y="2278998"/>
                </a:lnTo>
                <a:lnTo>
                  <a:pt x="1890171" y="2275772"/>
                </a:lnTo>
                <a:lnTo>
                  <a:pt x="1830213" y="2271654"/>
                </a:lnTo>
                <a:lnTo>
                  <a:pt x="1770785" y="2266655"/>
                </a:lnTo>
                <a:lnTo>
                  <a:pt x="1711913" y="2260788"/>
                </a:lnTo>
                <a:lnTo>
                  <a:pt x="1653618" y="2254067"/>
                </a:lnTo>
                <a:lnTo>
                  <a:pt x="1595926" y="2246503"/>
                </a:lnTo>
                <a:lnTo>
                  <a:pt x="1538860" y="2238109"/>
                </a:lnTo>
                <a:lnTo>
                  <a:pt x="1482443" y="2228899"/>
                </a:lnTo>
                <a:lnTo>
                  <a:pt x="1426700" y="2218884"/>
                </a:lnTo>
                <a:lnTo>
                  <a:pt x="1371654" y="2208077"/>
                </a:lnTo>
                <a:lnTo>
                  <a:pt x="1317329" y="2196492"/>
                </a:lnTo>
                <a:lnTo>
                  <a:pt x="1263748" y="2184141"/>
                </a:lnTo>
                <a:lnTo>
                  <a:pt x="1210935" y="2171036"/>
                </a:lnTo>
                <a:lnTo>
                  <a:pt x="1158914" y="2157190"/>
                </a:lnTo>
                <a:lnTo>
                  <a:pt x="1107710" y="2142616"/>
                </a:lnTo>
                <a:lnTo>
                  <a:pt x="1057344" y="2127326"/>
                </a:lnTo>
                <a:lnTo>
                  <a:pt x="1007842" y="2111334"/>
                </a:lnTo>
                <a:lnTo>
                  <a:pt x="959227" y="2094652"/>
                </a:lnTo>
                <a:lnTo>
                  <a:pt x="911522" y="2077293"/>
                </a:lnTo>
                <a:lnTo>
                  <a:pt x="864752" y="2059269"/>
                </a:lnTo>
                <a:lnTo>
                  <a:pt x="818940" y="2040592"/>
                </a:lnTo>
                <a:lnTo>
                  <a:pt x="774110" y="2021277"/>
                </a:lnTo>
                <a:lnTo>
                  <a:pt x="730285" y="2001335"/>
                </a:lnTo>
                <a:lnTo>
                  <a:pt x="687490" y="1980779"/>
                </a:lnTo>
                <a:lnTo>
                  <a:pt x="645748" y="1959622"/>
                </a:lnTo>
                <a:lnTo>
                  <a:pt x="605083" y="1937876"/>
                </a:lnTo>
                <a:lnTo>
                  <a:pt x="565518" y="1915555"/>
                </a:lnTo>
                <a:lnTo>
                  <a:pt x="527077" y="1892670"/>
                </a:lnTo>
                <a:lnTo>
                  <a:pt x="489785" y="1869235"/>
                </a:lnTo>
                <a:lnTo>
                  <a:pt x="453664" y="1845262"/>
                </a:lnTo>
                <a:lnTo>
                  <a:pt x="418739" y="1820765"/>
                </a:lnTo>
                <a:lnTo>
                  <a:pt x="385033" y="1795754"/>
                </a:lnTo>
                <a:lnTo>
                  <a:pt x="352570" y="1770244"/>
                </a:lnTo>
                <a:lnTo>
                  <a:pt x="321373" y="1744248"/>
                </a:lnTo>
                <a:lnTo>
                  <a:pt x="291468" y="1717776"/>
                </a:lnTo>
                <a:lnTo>
                  <a:pt x="262876" y="1690844"/>
                </a:lnTo>
                <a:lnTo>
                  <a:pt x="235622" y="1663462"/>
                </a:lnTo>
                <a:lnTo>
                  <a:pt x="185222" y="1607403"/>
                </a:lnTo>
                <a:lnTo>
                  <a:pt x="140460" y="1549700"/>
                </a:lnTo>
                <a:lnTo>
                  <a:pt x="101523" y="1490456"/>
                </a:lnTo>
                <a:lnTo>
                  <a:pt x="68602" y="1429771"/>
                </a:lnTo>
                <a:lnTo>
                  <a:pt x="41888" y="1367747"/>
                </a:lnTo>
                <a:lnTo>
                  <a:pt x="21569" y="1304487"/>
                </a:lnTo>
                <a:lnTo>
                  <a:pt x="7836" y="1240090"/>
                </a:lnTo>
                <a:lnTo>
                  <a:pt x="878" y="1174660"/>
                </a:lnTo>
                <a:lnTo>
                  <a:pt x="0" y="1141589"/>
                </a:lnTo>
                <a:close/>
              </a:path>
            </a:pathLst>
          </a:custGeom>
          <a:ln w="571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9735" y="2788920"/>
            <a:ext cx="2069871" cy="158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9341" y="2810313"/>
            <a:ext cx="1976120" cy="1492250"/>
          </a:xfrm>
          <a:custGeom>
            <a:avLst/>
            <a:gdLst/>
            <a:ahLst/>
            <a:cxnLst/>
            <a:rect l="l" t="t" r="r" b="b"/>
            <a:pathLst>
              <a:path w="1976120" h="1492250">
                <a:moveTo>
                  <a:pt x="715235" y="0"/>
                </a:moveTo>
                <a:lnTo>
                  <a:pt x="705217" y="9157"/>
                </a:lnTo>
                <a:lnTo>
                  <a:pt x="701065" y="27997"/>
                </a:lnTo>
                <a:lnTo>
                  <a:pt x="705802" y="59274"/>
                </a:lnTo>
                <a:lnTo>
                  <a:pt x="717891" y="104030"/>
                </a:lnTo>
                <a:lnTo>
                  <a:pt x="731663" y="155289"/>
                </a:lnTo>
                <a:lnTo>
                  <a:pt x="741451" y="206076"/>
                </a:lnTo>
                <a:lnTo>
                  <a:pt x="747381" y="255759"/>
                </a:lnTo>
                <a:lnTo>
                  <a:pt x="751925" y="307649"/>
                </a:lnTo>
                <a:lnTo>
                  <a:pt x="752959" y="360679"/>
                </a:lnTo>
                <a:lnTo>
                  <a:pt x="748360" y="413785"/>
                </a:lnTo>
                <a:lnTo>
                  <a:pt x="735988" y="467963"/>
                </a:lnTo>
                <a:lnTo>
                  <a:pt x="717507" y="523355"/>
                </a:lnTo>
                <a:lnTo>
                  <a:pt x="696466" y="577607"/>
                </a:lnTo>
                <a:lnTo>
                  <a:pt x="676414" y="628364"/>
                </a:lnTo>
                <a:lnTo>
                  <a:pt x="660796" y="671230"/>
                </a:lnTo>
                <a:lnTo>
                  <a:pt x="646893" y="708717"/>
                </a:lnTo>
                <a:lnTo>
                  <a:pt x="628980" y="748832"/>
                </a:lnTo>
                <a:lnTo>
                  <a:pt x="601332" y="799585"/>
                </a:lnTo>
                <a:lnTo>
                  <a:pt x="559095" y="873038"/>
                </a:lnTo>
                <a:lnTo>
                  <a:pt x="534805" y="914000"/>
                </a:lnTo>
                <a:lnTo>
                  <a:pt x="507518" y="957342"/>
                </a:lnTo>
                <a:lnTo>
                  <a:pt x="476574" y="1002734"/>
                </a:lnTo>
                <a:lnTo>
                  <a:pt x="441310" y="1049844"/>
                </a:lnTo>
                <a:lnTo>
                  <a:pt x="401065" y="1098340"/>
                </a:lnTo>
                <a:lnTo>
                  <a:pt x="369769" y="1132101"/>
                </a:lnTo>
                <a:lnTo>
                  <a:pt x="331796" y="1170057"/>
                </a:lnTo>
                <a:lnTo>
                  <a:pt x="289029" y="1210914"/>
                </a:lnTo>
                <a:lnTo>
                  <a:pt x="243347" y="1253374"/>
                </a:lnTo>
                <a:lnTo>
                  <a:pt x="107631" y="1377426"/>
                </a:lnTo>
                <a:lnTo>
                  <a:pt x="69105" y="1413348"/>
                </a:lnTo>
                <a:lnTo>
                  <a:pt x="37070" y="1444397"/>
                </a:lnTo>
                <a:lnTo>
                  <a:pt x="13408" y="1469277"/>
                </a:lnTo>
                <a:lnTo>
                  <a:pt x="0" y="1486693"/>
                </a:lnTo>
                <a:lnTo>
                  <a:pt x="24512" y="1492063"/>
                </a:lnTo>
                <a:lnTo>
                  <a:pt x="105806" y="1456502"/>
                </a:lnTo>
                <a:lnTo>
                  <a:pt x="192363" y="1411830"/>
                </a:lnTo>
                <a:lnTo>
                  <a:pt x="232663" y="1389868"/>
                </a:lnTo>
                <a:lnTo>
                  <a:pt x="268824" y="1374948"/>
                </a:lnTo>
                <a:lnTo>
                  <a:pt x="441625" y="1301172"/>
                </a:lnTo>
                <a:lnTo>
                  <a:pt x="489641" y="1281360"/>
                </a:lnTo>
                <a:lnTo>
                  <a:pt x="538694" y="1261864"/>
                </a:lnTo>
                <a:lnTo>
                  <a:pt x="588340" y="1243115"/>
                </a:lnTo>
                <a:lnTo>
                  <a:pt x="638133" y="1225543"/>
                </a:lnTo>
                <a:lnTo>
                  <a:pt x="687628" y="1209579"/>
                </a:lnTo>
                <a:lnTo>
                  <a:pt x="733072" y="1196129"/>
                </a:lnTo>
                <a:lnTo>
                  <a:pt x="779794" y="1183091"/>
                </a:lnTo>
                <a:lnTo>
                  <a:pt x="827542" y="1170500"/>
                </a:lnTo>
                <a:lnTo>
                  <a:pt x="876068" y="1158385"/>
                </a:lnTo>
                <a:lnTo>
                  <a:pt x="925123" y="1146779"/>
                </a:lnTo>
                <a:lnTo>
                  <a:pt x="974457" y="1135714"/>
                </a:lnTo>
                <a:lnTo>
                  <a:pt x="1023819" y="1125222"/>
                </a:lnTo>
                <a:lnTo>
                  <a:pt x="1072961" y="1115334"/>
                </a:lnTo>
                <a:lnTo>
                  <a:pt x="1121634" y="1106082"/>
                </a:lnTo>
                <a:lnTo>
                  <a:pt x="1169587" y="1097499"/>
                </a:lnTo>
                <a:lnTo>
                  <a:pt x="1216571" y="1089615"/>
                </a:lnTo>
                <a:lnTo>
                  <a:pt x="1268294" y="1081866"/>
                </a:lnTo>
                <a:lnTo>
                  <a:pt x="1320970" y="1075102"/>
                </a:lnTo>
                <a:lnTo>
                  <a:pt x="1374034" y="1069219"/>
                </a:lnTo>
                <a:lnTo>
                  <a:pt x="1426920" y="1064115"/>
                </a:lnTo>
                <a:lnTo>
                  <a:pt x="1529891" y="1055830"/>
                </a:lnTo>
                <a:lnTo>
                  <a:pt x="1708785" y="1044073"/>
                </a:lnTo>
                <a:lnTo>
                  <a:pt x="1772848" y="1042037"/>
                </a:lnTo>
                <a:lnTo>
                  <a:pt x="1970740" y="1042037"/>
                </a:lnTo>
                <a:lnTo>
                  <a:pt x="1975573" y="1038637"/>
                </a:lnTo>
                <a:lnTo>
                  <a:pt x="1959258" y="1027367"/>
                </a:lnTo>
                <a:lnTo>
                  <a:pt x="1920329" y="1012814"/>
                </a:lnTo>
                <a:lnTo>
                  <a:pt x="1802188" y="975561"/>
                </a:lnTo>
                <a:lnTo>
                  <a:pt x="1736757" y="953711"/>
                </a:lnTo>
                <a:lnTo>
                  <a:pt x="1676272" y="930281"/>
                </a:lnTo>
                <a:lnTo>
                  <a:pt x="1541125" y="871644"/>
                </a:lnTo>
                <a:lnTo>
                  <a:pt x="1493456" y="849896"/>
                </a:lnTo>
                <a:lnTo>
                  <a:pt x="1445558" y="826911"/>
                </a:lnTo>
                <a:lnTo>
                  <a:pt x="1398081" y="802604"/>
                </a:lnTo>
                <a:lnTo>
                  <a:pt x="1351672" y="776895"/>
                </a:lnTo>
                <a:lnTo>
                  <a:pt x="1306982" y="749700"/>
                </a:lnTo>
                <a:lnTo>
                  <a:pt x="1262533" y="719810"/>
                </a:lnTo>
                <a:lnTo>
                  <a:pt x="1217073" y="686795"/>
                </a:lnTo>
                <a:lnTo>
                  <a:pt x="1171592" y="651719"/>
                </a:lnTo>
                <a:lnTo>
                  <a:pt x="1127075" y="615649"/>
                </a:lnTo>
                <a:lnTo>
                  <a:pt x="1084512" y="579653"/>
                </a:lnTo>
                <a:lnTo>
                  <a:pt x="1044890" y="544797"/>
                </a:lnTo>
                <a:lnTo>
                  <a:pt x="1009197" y="512147"/>
                </a:lnTo>
                <a:lnTo>
                  <a:pt x="978420" y="482771"/>
                </a:lnTo>
                <a:lnTo>
                  <a:pt x="933702" y="435862"/>
                </a:lnTo>
                <a:lnTo>
                  <a:pt x="905213" y="398179"/>
                </a:lnTo>
                <a:lnTo>
                  <a:pt x="883517" y="359988"/>
                </a:lnTo>
                <a:lnTo>
                  <a:pt x="859180" y="311550"/>
                </a:lnTo>
                <a:lnTo>
                  <a:pt x="839420" y="267438"/>
                </a:lnTo>
                <a:lnTo>
                  <a:pt x="819072" y="214585"/>
                </a:lnTo>
                <a:lnTo>
                  <a:pt x="798950" y="158621"/>
                </a:lnTo>
                <a:lnTo>
                  <a:pt x="779865" y="105175"/>
                </a:lnTo>
                <a:lnTo>
                  <a:pt x="762629" y="59875"/>
                </a:lnTo>
                <a:lnTo>
                  <a:pt x="748055" y="28352"/>
                </a:lnTo>
                <a:lnTo>
                  <a:pt x="729915" y="4929"/>
                </a:lnTo>
                <a:lnTo>
                  <a:pt x="715235" y="0"/>
                </a:lnTo>
                <a:close/>
              </a:path>
              <a:path w="1976120" h="1492250">
                <a:moveTo>
                  <a:pt x="1970740" y="1042037"/>
                </a:moveTo>
                <a:lnTo>
                  <a:pt x="1772848" y="1042037"/>
                </a:lnTo>
                <a:lnTo>
                  <a:pt x="1835381" y="1043101"/>
                </a:lnTo>
                <a:lnTo>
                  <a:pt x="1936928" y="1046586"/>
                </a:lnTo>
                <a:lnTo>
                  <a:pt x="1966479" y="1045034"/>
                </a:lnTo>
                <a:lnTo>
                  <a:pt x="1970740" y="1042037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5503" y="4804562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52" y="0"/>
                </a:lnTo>
                <a:lnTo>
                  <a:pt x="1356652" y="444004"/>
                </a:lnTo>
                <a:lnTo>
                  <a:pt x="0" y="444004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5503" y="4804562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9" y="0"/>
                </a:lnTo>
                <a:lnTo>
                  <a:pt x="1356649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5503" y="4800498"/>
            <a:ext cx="135699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163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SLA</a:t>
            </a:r>
            <a:endParaRPr sz="1400">
              <a:latin typeface="Arial"/>
              <a:cs typeface="Arial"/>
            </a:endParaRPr>
          </a:p>
          <a:p>
            <a:pPr marL="5080" algn="ctr">
              <a:lnSpc>
                <a:spcPts val="1639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3783" y="4230471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52" y="0"/>
                </a:lnTo>
                <a:lnTo>
                  <a:pt x="1356652" y="444017"/>
                </a:lnTo>
                <a:lnTo>
                  <a:pt x="0" y="444017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3783" y="4230471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9" y="0"/>
                </a:lnTo>
                <a:lnTo>
                  <a:pt x="1356649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83783" y="4226420"/>
            <a:ext cx="135699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128905" indent="-16827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Rate limiting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Throttling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3783" y="5336717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52" y="0"/>
                </a:lnTo>
                <a:lnTo>
                  <a:pt x="1356652" y="444013"/>
                </a:lnTo>
                <a:lnTo>
                  <a:pt x="0" y="44401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3783" y="5336717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9" y="0"/>
                </a:lnTo>
                <a:lnTo>
                  <a:pt x="1356649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83783" y="5332666"/>
            <a:ext cx="135699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14020" marR="109220" indent="-291465">
              <a:lnSpc>
                <a:spcPts val="1600"/>
              </a:lnSpc>
              <a:spcBef>
                <a:spcPts val="22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policy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38962" y="4744275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52" y="0"/>
                </a:lnTo>
                <a:lnTo>
                  <a:pt x="1356652" y="444004"/>
                </a:lnTo>
                <a:lnTo>
                  <a:pt x="0" y="444004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8961" y="4744275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9" y="0"/>
                </a:lnTo>
                <a:lnTo>
                  <a:pt x="1356649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38962" y="4740211"/>
            <a:ext cx="135699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0665" marR="193040" indent="-3492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Deployment  automation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38962" y="4230471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52" y="0"/>
                </a:lnTo>
                <a:lnTo>
                  <a:pt x="1356652" y="444017"/>
                </a:lnTo>
                <a:lnTo>
                  <a:pt x="0" y="444017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38961" y="4230471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9" y="0"/>
                </a:lnTo>
                <a:lnTo>
                  <a:pt x="1356649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38962" y="4226420"/>
            <a:ext cx="135699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12395" marR="635" indent="-99060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Multi-tenant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org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/  RBAC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38962" y="5327459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52" y="0"/>
                </a:lnTo>
                <a:lnTo>
                  <a:pt x="1356652" y="444003"/>
                </a:lnTo>
                <a:lnTo>
                  <a:pt x="0" y="44400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8961" y="5327459"/>
            <a:ext cx="1356995" cy="444500"/>
          </a:xfrm>
          <a:custGeom>
            <a:avLst/>
            <a:gdLst/>
            <a:ahLst/>
            <a:cxnLst/>
            <a:rect l="l" t="t" r="r" b="b"/>
            <a:pathLst>
              <a:path w="1356995" h="444500">
                <a:moveTo>
                  <a:pt x="0" y="0"/>
                </a:moveTo>
                <a:lnTo>
                  <a:pt x="1356649" y="0"/>
                </a:lnTo>
                <a:lnTo>
                  <a:pt x="1356649" y="444008"/>
                </a:lnTo>
                <a:lnTo>
                  <a:pt x="0" y="444008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38962" y="5323395"/>
            <a:ext cx="1356995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74650" marR="153670" indent="-208279">
              <a:lnSpc>
                <a:spcPts val="1600"/>
              </a:lnSpc>
              <a:spcBef>
                <a:spcPts val="2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API and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  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5740" y="2064880"/>
            <a:ext cx="2729230" cy="574675"/>
          </a:xfrm>
          <a:custGeom>
            <a:avLst/>
            <a:gdLst/>
            <a:ahLst/>
            <a:cxnLst/>
            <a:rect l="l" t="t" r="r" b="b"/>
            <a:pathLst>
              <a:path w="2729229" h="574675">
                <a:moveTo>
                  <a:pt x="0" y="0"/>
                </a:moveTo>
                <a:lnTo>
                  <a:pt x="2728768" y="0"/>
                </a:lnTo>
                <a:lnTo>
                  <a:pt x="2728768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5740" y="2064880"/>
            <a:ext cx="2729230" cy="57467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Design /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77604" y="2141734"/>
            <a:ext cx="532549" cy="4555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91278" y="2064880"/>
            <a:ext cx="2922905" cy="574675"/>
          </a:xfrm>
          <a:custGeom>
            <a:avLst/>
            <a:gdLst/>
            <a:ahLst/>
            <a:cxnLst/>
            <a:rect l="l" t="t" r="r" b="b"/>
            <a:pathLst>
              <a:path w="2922904" h="574675">
                <a:moveTo>
                  <a:pt x="0" y="0"/>
                </a:moveTo>
                <a:lnTo>
                  <a:pt x="2922308" y="0"/>
                </a:lnTo>
                <a:lnTo>
                  <a:pt x="2922308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391278" y="2064880"/>
            <a:ext cx="2922905" cy="57467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1440" marR="148844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"/>
                <a:cs typeface="Arial"/>
              </a:rPr>
              <a:t>API </a:t>
            </a:r>
            <a:r>
              <a:rPr sz="1800" spc="-5" dirty="0">
                <a:latin typeface="Arial"/>
                <a:cs typeface="Arial"/>
              </a:rPr>
              <a:t>runtime  </a:t>
            </a:r>
            <a:r>
              <a:rPr sz="180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57250" y="2132253"/>
            <a:ext cx="454177" cy="460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275"/>
            <a:ext cx="9144000" cy="107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7587" y="344487"/>
            <a:ext cx="1338262" cy="515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71957"/>
            <a:ext cx="356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API </a:t>
            </a:r>
            <a:r>
              <a:rPr spc="90" dirty="0"/>
              <a:t>runtime</a:t>
            </a:r>
            <a:r>
              <a:rPr spc="-210" dirty="0"/>
              <a:t> </a:t>
            </a:r>
            <a:r>
              <a:rPr spc="40" dirty="0"/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44483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898989"/>
                </a:solidFill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11" y="3313602"/>
            <a:ext cx="972837" cy="972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161" y="4289552"/>
            <a:ext cx="1350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Developer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Portal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28849" y="1480482"/>
            <a:ext cx="1138219" cy="1138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24671" y="1266736"/>
            <a:ext cx="1202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App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Developer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5792" y="2331716"/>
            <a:ext cx="985057" cy="1055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1469" y="2474976"/>
            <a:ext cx="764540" cy="838835"/>
          </a:xfrm>
          <a:custGeom>
            <a:avLst/>
            <a:gdLst/>
            <a:ahLst/>
            <a:cxnLst/>
            <a:rect l="l" t="t" r="r" b="b"/>
            <a:pathLst>
              <a:path w="764539" h="838835">
                <a:moveTo>
                  <a:pt x="0" y="838618"/>
                </a:moveTo>
                <a:lnTo>
                  <a:pt x="764074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7152" y="2456345"/>
            <a:ext cx="115366" cy="1187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17700" y="2771406"/>
            <a:ext cx="1468755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711835" algn="r">
              <a:lnSpc>
                <a:spcPct val="98200"/>
              </a:lnSpc>
              <a:spcBef>
                <a:spcPts val="130"/>
              </a:spcBef>
            </a:pPr>
            <a:r>
              <a:rPr sz="1400" dirty="0">
                <a:latin typeface="Arial"/>
                <a:cs typeface="Arial"/>
              </a:rPr>
              <a:t>Discove</a:t>
            </a:r>
            <a:r>
              <a:rPr sz="1400" spc="-8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,  </a:t>
            </a:r>
            <a:r>
              <a:rPr sz="1400" spc="-5" dirty="0">
                <a:latin typeface="Arial"/>
                <a:cs typeface="Arial"/>
              </a:rPr>
              <a:t>understand,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 sign-up to use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00504" y="1696397"/>
            <a:ext cx="319067" cy="560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1241" y="1696397"/>
            <a:ext cx="319069" cy="560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4262" y="1691004"/>
            <a:ext cx="575223" cy="5752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4025" y="1691004"/>
            <a:ext cx="575221" cy="5752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63526" y="1691004"/>
            <a:ext cx="575221" cy="5752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53276" y="1691004"/>
            <a:ext cx="575221" cy="5752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44976" y="1696397"/>
            <a:ext cx="319069" cy="560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39991" y="1724025"/>
            <a:ext cx="262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..…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20440" y="1870361"/>
            <a:ext cx="1130531" cy="2951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88586" y="1938959"/>
            <a:ext cx="115900" cy="1179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54374" y="1763686"/>
            <a:ext cx="937894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0" marR="5080" indent="-241935">
              <a:lnSpc>
                <a:spcPts val="1600"/>
              </a:lnSpc>
              <a:spcBef>
                <a:spcPts val="219"/>
              </a:spcBef>
              <a:tabLst>
                <a:tab pos="924560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400" u="heavy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Make 	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2283" y="5209479"/>
            <a:ext cx="731520" cy="630555"/>
          </a:xfrm>
          <a:prstGeom prst="rect">
            <a:avLst/>
          </a:prstGeom>
          <a:solidFill>
            <a:srgbClr val="FFFB00"/>
          </a:solidFill>
        </p:spPr>
        <p:txBody>
          <a:bodyPr vert="horz" wrap="square" lIns="0" tIns="12319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70"/>
              </a:spcBef>
            </a:pPr>
            <a:r>
              <a:rPr sz="2400" b="1" dirty="0"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06010" y="5044135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73" y="0"/>
                </a:lnTo>
                <a:lnTo>
                  <a:pt x="145173" y="160578"/>
                </a:lnTo>
                <a:lnTo>
                  <a:pt x="0" y="160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6010" y="5044135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68" y="0"/>
                </a:lnTo>
                <a:lnTo>
                  <a:pt x="145168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1950" y="5041569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61" y="0"/>
                </a:lnTo>
                <a:lnTo>
                  <a:pt x="145161" y="160578"/>
                </a:lnTo>
                <a:lnTo>
                  <a:pt x="0" y="160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41950" y="5041569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69" y="0"/>
                </a:lnTo>
                <a:lnTo>
                  <a:pt x="145169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80634" y="5041569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73" y="0"/>
                </a:lnTo>
                <a:lnTo>
                  <a:pt x="145173" y="160578"/>
                </a:lnTo>
                <a:lnTo>
                  <a:pt x="0" y="160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80634" y="5041569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68" y="0"/>
                </a:lnTo>
                <a:lnTo>
                  <a:pt x="145168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84989" y="5212045"/>
            <a:ext cx="731520" cy="630555"/>
          </a:xfrm>
          <a:prstGeom prst="rect">
            <a:avLst/>
          </a:prstGeom>
          <a:solidFill>
            <a:srgbClr val="FFFB00"/>
          </a:solidFill>
        </p:spPr>
        <p:txBody>
          <a:bodyPr vert="horz" wrap="square" lIns="0" tIns="12319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70"/>
              </a:spcBef>
            </a:pPr>
            <a:r>
              <a:rPr sz="2400" b="1" dirty="0"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28715" y="5046700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73" y="0"/>
                </a:lnTo>
                <a:lnTo>
                  <a:pt x="145173" y="160578"/>
                </a:lnTo>
                <a:lnTo>
                  <a:pt x="0" y="160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28715" y="5046700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68" y="0"/>
                </a:lnTo>
                <a:lnTo>
                  <a:pt x="145168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64656" y="5044135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61" y="0"/>
                </a:lnTo>
                <a:lnTo>
                  <a:pt x="145161" y="160578"/>
                </a:lnTo>
                <a:lnTo>
                  <a:pt x="0" y="160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64656" y="5044135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69" y="0"/>
                </a:lnTo>
                <a:lnTo>
                  <a:pt x="145169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03340" y="5044135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73" y="0"/>
                </a:lnTo>
                <a:lnTo>
                  <a:pt x="145173" y="160578"/>
                </a:lnTo>
                <a:lnTo>
                  <a:pt x="0" y="160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03340" y="5044135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4" h="160654">
                <a:moveTo>
                  <a:pt x="0" y="0"/>
                </a:moveTo>
                <a:lnTo>
                  <a:pt x="145168" y="0"/>
                </a:lnTo>
                <a:lnTo>
                  <a:pt x="145168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797814" y="5209479"/>
            <a:ext cx="731520" cy="630555"/>
          </a:xfrm>
          <a:prstGeom prst="rect">
            <a:avLst/>
          </a:prstGeom>
          <a:solidFill>
            <a:srgbClr val="FFFB00"/>
          </a:solidFill>
        </p:spPr>
        <p:txBody>
          <a:bodyPr vert="horz" wrap="square" lIns="0" tIns="12319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70"/>
              </a:spcBef>
            </a:pPr>
            <a:r>
              <a:rPr sz="2400" b="1" dirty="0"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41540" y="5044135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5" h="160654">
                <a:moveTo>
                  <a:pt x="0" y="0"/>
                </a:moveTo>
                <a:lnTo>
                  <a:pt x="145173" y="0"/>
                </a:lnTo>
                <a:lnTo>
                  <a:pt x="145173" y="160578"/>
                </a:lnTo>
                <a:lnTo>
                  <a:pt x="0" y="160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41540" y="5044135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5" h="160654">
                <a:moveTo>
                  <a:pt x="0" y="0"/>
                </a:moveTo>
                <a:lnTo>
                  <a:pt x="145168" y="0"/>
                </a:lnTo>
                <a:lnTo>
                  <a:pt x="145168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77481" y="5041569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5" h="160654">
                <a:moveTo>
                  <a:pt x="0" y="0"/>
                </a:moveTo>
                <a:lnTo>
                  <a:pt x="145160" y="0"/>
                </a:lnTo>
                <a:lnTo>
                  <a:pt x="145160" y="160578"/>
                </a:lnTo>
                <a:lnTo>
                  <a:pt x="0" y="160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77481" y="5041569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5" h="160654">
                <a:moveTo>
                  <a:pt x="0" y="0"/>
                </a:moveTo>
                <a:lnTo>
                  <a:pt x="145168" y="0"/>
                </a:lnTo>
                <a:lnTo>
                  <a:pt x="145168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16165" y="5041569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5" h="160654">
                <a:moveTo>
                  <a:pt x="0" y="0"/>
                </a:moveTo>
                <a:lnTo>
                  <a:pt x="145160" y="0"/>
                </a:lnTo>
                <a:lnTo>
                  <a:pt x="145160" y="160578"/>
                </a:lnTo>
                <a:lnTo>
                  <a:pt x="0" y="1605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16165" y="5041569"/>
            <a:ext cx="145415" cy="160655"/>
          </a:xfrm>
          <a:custGeom>
            <a:avLst/>
            <a:gdLst/>
            <a:ahLst/>
            <a:cxnLst/>
            <a:rect l="l" t="t" r="r" b="b"/>
            <a:pathLst>
              <a:path w="145415" h="160654">
                <a:moveTo>
                  <a:pt x="0" y="0"/>
                </a:moveTo>
                <a:lnTo>
                  <a:pt x="145168" y="0"/>
                </a:lnTo>
                <a:lnTo>
                  <a:pt x="145168" y="160581"/>
                </a:lnTo>
                <a:lnTo>
                  <a:pt x="0" y="16058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87111" y="3313595"/>
            <a:ext cx="1992630" cy="553085"/>
          </a:xfrm>
          <a:custGeom>
            <a:avLst/>
            <a:gdLst/>
            <a:ahLst/>
            <a:cxnLst/>
            <a:rect l="l" t="t" r="r" b="b"/>
            <a:pathLst>
              <a:path w="1992629" h="553085">
                <a:moveTo>
                  <a:pt x="1900313" y="0"/>
                </a:moveTo>
                <a:lnTo>
                  <a:pt x="92151" y="0"/>
                </a:lnTo>
                <a:lnTo>
                  <a:pt x="56283" y="7242"/>
                </a:lnTo>
                <a:lnTo>
                  <a:pt x="26992" y="26992"/>
                </a:lnTo>
                <a:lnTo>
                  <a:pt x="7242" y="56283"/>
                </a:lnTo>
                <a:lnTo>
                  <a:pt x="0" y="92151"/>
                </a:lnTo>
                <a:lnTo>
                  <a:pt x="0" y="460705"/>
                </a:lnTo>
                <a:lnTo>
                  <a:pt x="7242" y="496570"/>
                </a:lnTo>
                <a:lnTo>
                  <a:pt x="26992" y="525857"/>
                </a:lnTo>
                <a:lnTo>
                  <a:pt x="56283" y="545603"/>
                </a:lnTo>
                <a:lnTo>
                  <a:pt x="92151" y="552843"/>
                </a:lnTo>
                <a:lnTo>
                  <a:pt x="1900313" y="552843"/>
                </a:lnTo>
                <a:lnTo>
                  <a:pt x="1936179" y="545603"/>
                </a:lnTo>
                <a:lnTo>
                  <a:pt x="1965466" y="525857"/>
                </a:lnTo>
                <a:lnTo>
                  <a:pt x="1985211" y="496570"/>
                </a:lnTo>
                <a:lnTo>
                  <a:pt x="1992452" y="460705"/>
                </a:lnTo>
                <a:lnTo>
                  <a:pt x="1992452" y="92151"/>
                </a:lnTo>
                <a:lnTo>
                  <a:pt x="1985211" y="56283"/>
                </a:lnTo>
                <a:lnTo>
                  <a:pt x="1965466" y="26992"/>
                </a:lnTo>
                <a:lnTo>
                  <a:pt x="1936179" y="7242"/>
                </a:lnTo>
                <a:lnTo>
                  <a:pt x="1900313" y="0"/>
                </a:lnTo>
                <a:close/>
              </a:path>
            </a:pathLst>
          </a:custGeom>
          <a:solidFill>
            <a:srgbClr val="81D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87111" y="3313595"/>
            <a:ext cx="1992630" cy="553085"/>
          </a:xfrm>
          <a:custGeom>
            <a:avLst/>
            <a:gdLst/>
            <a:ahLst/>
            <a:cxnLst/>
            <a:rect l="l" t="t" r="r" b="b"/>
            <a:pathLst>
              <a:path w="1992629" h="553085">
                <a:moveTo>
                  <a:pt x="0" y="92142"/>
                </a:moveTo>
                <a:lnTo>
                  <a:pt x="7241" y="56276"/>
                </a:lnTo>
                <a:lnTo>
                  <a:pt x="26987" y="26987"/>
                </a:lnTo>
                <a:lnTo>
                  <a:pt x="56276" y="7241"/>
                </a:lnTo>
                <a:lnTo>
                  <a:pt x="92142" y="0"/>
                </a:lnTo>
                <a:lnTo>
                  <a:pt x="1900308" y="0"/>
                </a:lnTo>
                <a:lnTo>
                  <a:pt x="1936174" y="7241"/>
                </a:lnTo>
                <a:lnTo>
                  <a:pt x="1965462" y="26987"/>
                </a:lnTo>
                <a:lnTo>
                  <a:pt x="1985208" y="56276"/>
                </a:lnTo>
                <a:lnTo>
                  <a:pt x="1992448" y="92142"/>
                </a:lnTo>
                <a:lnTo>
                  <a:pt x="1992448" y="460703"/>
                </a:lnTo>
                <a:lnTo>
                  <a:pt x="1985208" y="496569"/>
                </a:lnTo>
                <a:lnTo>
                  <a:pt x="1965462" y="525858"/>
                </a:lnTo>
                <a:lnTo>
                  <a:pt x="1936174" y="545605"/>
                </a:lnTo>
                <a:lnTo>
                  <a:pt x="1900308" y="552846"/>
                </a:lnTo>
                <a:lnTo>
                  <a:pt x="92142" y="552846"/>
                </a:lnTo>
                <a:lnTo>
                  <a:pt x="56276" y="545605"/>
                </a:lnTo>
                <a:lnTo>
                  <a:pt x="26987" y="525858"/>
                </a:lnTo>
                <a:lnTo>
                  <a:pt x="7241" y="496569"/>
                </a:lnTo>
                <a:lnTo>
                  <a:pt x="0" y="460703"/>
                </a:lnTo>
                <a:lnTo>
                  <a:pt x="0" y="9214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480665" y="3440163"/>
            <a:ext cx="141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API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Gateway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975161" y="3840484"/>
            <a:ext cx="482137" cy="12593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25059" y="3989959"/>
            <a:ext cx="179070" cy="919480"/>
          </a:xfrm>
          <a:custGeom>
            <a:avLst/>
            <a:gdLst/>
            <a:ahLst/>
            <a:cxnLst/>
            <a:rect l="l" t="t" r="r" b="b"/>
            <a:pathLst>
              <a:path w="179070" h="919479">
                <a:moveTo>
                  <a:pt x="178977" y="0"/>
                </a:moveTo>
                <a:lnTo>
                  <a:pt x="0" y="91915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31676" y="3965219"/>
            <a:ext cx="115735" cy="1223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81689" y="4811521"/>
            <a:ext cx="115735" cy="1223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10097" y="3840486"/>
            <a:ext cx="290945" cy="12427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54686" y="3990424"/>
            <a:ext cx="0" cy="902335"/>
          </a:xfrm>
          <a:custGeom>
            <a:avLst/>
            <a:gdLst/>
            <a:ahLst/>
            <a:cxnLst/>
            <a:rect l="l" t="t" r="r" b="b"/>
            <a:pathLst>
              <a:path h="902335">
                <a:moveTo>
                  <a:pt x="0" y="0"/>
                </a:moveTo>
                <a:lnTo>
                  <a:pt x="0" y="90208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5733" y="3965219"/>
            <a:ext cx="117906" cy="1159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5733" y="4801806"/>
            <a:ext cx="117906" cy="1159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82942" y="3852955"/>
            <a:ext cx="486294" cy="12302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33617" y="4005697"/>
            <a:ext cx="184785" cy="888365"/>
          </a:xfrm>
          <a:custGeom>
            <a:avLst/>
            <a:gdLst/>
            <a:ahLst/>
            <a:cxnLst/>
            <a:rect l="l" t="t" r="r" b="b"/>
            <a:pathLst>
              <a:path w="184784" h="888364">
                <a:moveTo>
                  <a:pt x="0" y="0"/>
                </a:moveTo>
                <a:lnTo>
                  <a:pt x="184229" y="88805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91298" y="3981018"/>
            <a:ext cx="115455" cy="12259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44715" y="4795850"/>
            <a:ext cx="115455" cy="12259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20144" y="2423166"/>
            <a:ext cx="295102" cy="7398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68429" y="2447442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0"/>
                </a:moveTo>
                <a:lnTo>
                  <a:pt x="0" y="52327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09476" y="2880017"/>
            <a:ext cx="117906" cy="1159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73928" y="2319251"/>
            <a:ext cx="295102" cy="7439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20829" y="2472806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523275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61876" y="2447594"/>
            <a:ext cx="117906" cy="1159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02528" y="2435624"/>
            <a:ext cx="295102" cy="7398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49238" y="2460955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0"/>
                </a:moveTo>
                <a:lnTo>
                  <a:pt x="0" y="52327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90285" y="2893529"/>
            <a:ext cx="117906" cy="1159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56313" y="2335879"/>
            <a:ext cx="290945" cy="7398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01639" y="2486319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523275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42685" y="2461107"/>
            <a:ext cx="117906" cy="1159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01537" y="2406538"/>
            <a:ext cx="295102" cy="7439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47929" y="2433929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0"/>
                </a:moveTo>
                <a:lnTo>
                  <a:pt x="0" y="52327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88976" y="2866504"/>
            <a:ext cx="117906" cy="1159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55321" y="2306783"/>
            <a:ext cx="290945" cy="7398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00329" y="2459294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523275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41376" y="2434094"/>
            <a:ext cx="117906" cy="1159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38201" y="2439790"/>
            <a:ext cx="290945" cy="7398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83629" y="2465019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0"/>
                </a:moveTo>
                <a:lnTo>
                  <a:pt x="0" y="52327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24676" y="2897593"/>
            <a:ext cx="117906" cy="1159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87832" y="2340032"/>
            <a:ext cx="295102" cy="7398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36029" y="2490383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523275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77076" y="2465184"/>
            <a:ext cx="117906" cy="1159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7301382" y="2767266"/>
            <a:ext cx="1594485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buChar char="•"/>
              <a:tabLst>
                <a:tab pos="120650" algn="l"/>
              </a:tabLst>
            </a:pPr>
            <a:r>
              <a:rPr sz="1600" spc="-5" dirty="0">
                <a:latin typeface="Arial"/>
                <a:cs typeface="Arial"/>
              </a:rPr>
              <a:t>Rate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limit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  <a:buChar char="•"/>
              <a:tabLst>
                <a:tab pos="120650" algn="l"/>
              </a:tabLst>
            </a:pPr>
            <a:r>
              <a:rPr sz="1600" spc="-5" dirty="0">
                <a:latin typeface="Arial"/>
                <a:cs typeface="Arial"/>
              </a:rPr>
              <a:t>Throttle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  <a:buChar char="•"/>
              <a:tabLst>
                <a:tab pos="120650" algn="l"/>
              </a:tabLst>
            </a:pPr>
            <a:r>
              <a:rPr sz="1600" spc="-5" dirty="0">
                <a:latin typeface="Arial"/>
                <a:cs typeface="Arial"/>
              </a:rPr>
              <a:t>OAuth2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  <a:buChar char="•"/>
              <a:tabLst>
                <a:tab pos="120650" algn="l"/>
              </a:tabLst>
            </a:pPr>
            <a:r>
              <a:rPr sz="1600" spc="-5" dirty="0">
                <a:latin typeface="Arial"/>
                <a:cs typeface="Arial"/>
              </a:rPr>
              <a:t>LDAP/AD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auth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  <a:buChar char="•"/>
              <a:tabLst>
                <a:tab pos="120650" algn="l"/>
              </a:tabLst>
            </a:pPr>
            <a:r>
              <a:rPr sz="1600" spc="-5" dirty="0">
                <a:latin typeface="Arial"/>
                <a:cs typeface="Arial"/>
              </a:rPr>
              <a:t>IP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whitelisting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160"/>
              </a:spcBef>
              <a:buChar char="•"/>
              <a:tabLst>
                <a:tab pos="120650" algn="l"/>
              </a:tabLst>
            </a:pPr>
            <a:r>
              <a:rPr sz="1600" spc="-6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rans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orma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ions  </a:t>
            </a:r>
            <a:r>
              <a:rPr sz="1600" spc="-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662544" y="3956862"/>
            <a:ext cx="2892831" cy="13258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32924" y="4095050"/>
            <a:ext cx="2672080" cy="1112520"/>
          </a:xfrm>
          <a:custGeom>
            <a:avLst/>
            <a:gdLst/>
            <a:ahLst/>
            <a:cxnLst/>
            <a:rect l="l" t="t" r="r" b="b"/>
            <a:pathLst>
              <a:path w="2672079" h="1112520">
                <a:moveTo>
                  <a:pt x="2671588" y="1112229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09661" y="4069778"/>
            <a:ext cx="124218" cy="1099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312898" y="4567631"/>
            <a:ext cx="125095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"/>
                <a:cs typeface="Arial"/>
              </a:rPr>
              <a:t>Publish,  Document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86695" y="1274152"/>
            <a:ext cx="2047875" cy="574675"/>
          </a:xfrm>
          <a:custGeom>
            <a:avLst/>
            <a:gdLst/>
            <a:ahLst/>
            <a:cxnLst/>
            <a:rect l="l" t="t" r="r" b="b"/>
            <a:pathLst>
              <a:path w="2047875" h="574675">
                <a:moveTo>
                  <a:pt x="0" y="0"/>
                </a:moveTo>
                <a:lnTo>
                  <a:pt x="2047463" y="0"/>
                </a:lnTo>
                <a:lnTo>
                  <a:pt x="2047463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86695" y="1274152"/>
            <a:ext cx="2047875" cy="57467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 marR="61341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latin typeface="Arial"/>
                <a:cs typeface="Arial"/>
              </a:rPr>
              <a:t>API </a:t>
            </a:r>
            <a:r>
              <a:rPr sz="1800" spc="-5" dirty="0">
                <a:latin typeface="Arial"/>
                <a:cs typeface="Arial"/>
              </a:rPr>
              <a:t>runtime  </a:t>
            </a:r>
            <a:r>
              <a:rPr sz="180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682470" y="1341526"/>
            <a:ext cx="454178" cy="46031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1" y="0"/>
                </a:lnTo>
                <a:lnTo>
                  <a:pt x="5782881" y="1151622"/>
                </a:lnTo>
                <a:lnTo>
                  <a:pt x="0" y="115162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5" y="0"/>
                </a:lnTo>
                <a:lnTo>
                  <a:pt x="5782885" y="1151619"/>
                </a:lnTo>
                <a:lnTo>
                  <a:pt x="0" y="11516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5456" y="5489612"/>
            <a:ext cx="5612130" cy="499745"/>
          </a:xfrm>
          <a:custGeom>
            <a:avLst/>
            <a:gdLst/>
            <a:ahLst/>
            <a:cxnLst/>
            <a:rect l="l" t="t" r="r" b="b"/>
            <a:pathLst>
              <a:path w="5612130" h="499745">
                <a:moveTo>
                  <a:pt x="0" y="0"/>
                </a:moveTo>
                <a:lnTo>
                  <a:pt x="5611558" y="0"/>
                </a:lnTo>
                <a:lnTo>
                  <a:pt x="5611558" y="499592"/>
                </a:lnTo>
                <a:lnTo>
                  <a:pt x="0" y="49959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456" y="5489612"/>
            <a:ext cx="5612130" cy="499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86817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Hardware 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Firmware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4966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IoT </a:t>
            </a:r>
            <a:r>
              <a:rPr spc="-40" dirty="0"/>
              <a:t>Stack: </a:t>
            </a:r>
            <a:r>
              <a:rPr spc="60" dirty="0"/>
              <a:t>Application </a:t>
            </a:r>
            <a:r>
              <a:rPr spc="-160" dirty="0"/>
              <a:t>PaaS </a:t>
            </a:r>
            <a:r>
              <a:rPr spc="-25" dirty="0"/>
              <a:t>(</a:t>
            </a:r>
            <a:r>
              <a:rPr spc="-405" dirty="0"/>
              <a:t> </a:t>
            </a:r>
            <a:r>
              <a:rPr spc="-145" dirty="0"/>
              <a:t>aPaaS </a:t>
            </a:r>
            <a:r>
              <a:rPr spc="-25" dirty="0"/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4471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3909" y="3453688"/>
            <a:ext cx="4676140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 and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4542" y="5044541"/>
            <a:ext cx="5618480" cy="335280"/>
          </a:xfrm>
          <a:custGeom>
            <a:avLst/>
            <a:gdLst/>
            <a:ahLst/>
            <a:cxnLst/>
            <a:rect l="l" t="t" r="r" b="b"/>
            <a:pathLst>
              <a:path w="5618480" h="335279">
                <a:moveTo>
                  <a:pt x="0" y="0"/>
                </a:moveTo>
                <a:lnTo>
                  <a:pt x="5618289" y="0"/>
                </a:lnTo>
                <a:lnTo>
                  <a:pt x="5618289" y="335267"/>
                </a:lnTo>
                <a:lnTo>
                  <a:pt x="0" y="335267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04541" y="5044541"/>
            <a:ext cx="5618480" cy="335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6503" y="4169371"/>
            <a:ext cx="2513330" cy="57467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71805" marR="698500" indent="31750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Device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2916" y="4169371"/>
            <a:ext cx="2129790" cy="57467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 marR="628650" indent="34290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Device  Hub</a:t>
            </a:r>
            <a:r>
              <a:rPr sz="1800" spc="-5" dirty="0">
                <a:latin typeface="Arial"/>
                <a:cs typeface="Arial"/>
              </a:rPr>
              <a:t>/G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13406" y="2231047"/>
            <a:ext cx="4686300" cy="351155"/>
          </a:xfrm>
          <a:custGeom>
            <a:avLst/>
            <a:gdLst/>
            <a:ahLst/>
            <a:cxnLst/>
            <a:rect l="l" t="t" r="r" b="b"/>
            <a:pathLst>
              <a:path w="4686300" h="351155">
                <a:moveTo>
                  <a:pt x="0" y="0"/>
                </a:moveTo>
                <a:lnTo>
                  <a:pt x="4686261" y="0"/>
                </a:lnTo>
                <a:lnTo>
                  <a:pt x="4686261" y="351091"/>
                </a:lnTo>
                <a:lnTo>
                  <a:pt x="0" y="351091"/>
                </a:lnTo>
                <a:lnTo>
                  <a:pt x="0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3406" y="2231047"/>
            <a:ext cx="4686300" cy="351155"/>
          </a:xfrm>
          <a:custGeom>
            <a:avLst/>
            <a:gdLst/>
            <a:ahLst/>
            <a:cxnLst/>
            <a:rect l="l" t="t" r="r" b="b"/>
            <a:pathLst>
              <a:path w="4686300" h="351155">
                <a:moveTo>
                  <a:pt x="0" y="0"/>
                </a:moveTo>
                <a:lnTo>
                  <a:pt x="4686256" y="0"/>
                </a:lnTo>
                <a:lnTo>
                  <a:pt x="4686256" y="351087"/>
                </a:lnTo>
                <a:lnTo>
                  <a:pt x="0" y="35108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64321" y="2061540"/>
          <a:ext cx="5094604" cy="116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15"/>
                <a:gridCol w="2108835"/>
                <a:gridCol w="54610"/>
                <a:gridCol w="2513965"/>
                <a:gridCol w="195579"/>
              </a:tblGrid>
              <a:tr h="552450">
                <a:tc gridSpan="5">
                  <a:txBody>
                    <a:bodyPr/>
                    <a:lstStyle/>
                    <a:p>
                      <a:pPr marL="120904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PaaS ( aPaaS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9545" marB="0">
                    <a:lnL w="76200">
                      <a:solidFill>
                        <a:srgbClr val="FF2600"/>
                      </a:solidFill>
                      <a:prstDash val="solid"/>
                    </a:lnL>
                    <a:lnR w="76200">
                      <a:solidFill>
                        <a:srgbClr val="FF2600"/>
                      </a:solidFill>
                      <a:prstDash val="solid"/>
                    </a:lnR>
                    <a:lnT w="76200">
                      <a:solidFill>
                        <a:srgbClr val="FF2600"/>
                      </a:solidFill>
                      <a:prstDash val="solid"/>
                    </a:lnT>
                    <a:lnB w="82285">
                      <a:solidFill>
                        <a:srgbClr val="FF2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82285" cap="flat" cmpd="sng" algn="ctr">
                      <a:solidFill>
                        <a:srgbClr val="FF2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13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API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8905">
                        <a:lnSpc>
                          <a:spcPts val="213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Design /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26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21C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2600"/>
                      </a:solidFill>
                      <a:prstDash val="solid"/>
                    </a:lnT>
                    <a:solidFill>
                      <a:srgbClr val="021CA1"/>
                    </a:solidFill>
                  </a:tcPr>
                </a:tc>
                <a:tc>
                  <a:txBody>
                    <a:bodyPr/>
                    <a:lstStyle/>
                    <a:p>
                      <a:pPr marL="128270" marR="1043305">
                        <a:lnSpc>
                          <a:spcPts val="21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API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runtime 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2285">
                      <a:solidFill>
                        <a:srgbClr val="FF26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21CA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FF26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920239" y="2040773"/>
            <a:ext cx="5257800" cy="719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275"/>
            <a:ext cx="9144000" cy="107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10997"/>
            <a:ext cx="5263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/>
              <a:t>Everything </a:t>
            </a:r>
            <a:r>
              <a:rPr sz="3200" dirty="0"/>
              <a:t>needs </a:t>
            </a:r>
            <a:r>
              <a:rPr sz="3200" spc="229" dirty="0"/>
              <a:t>to</a:t>
            </a:r>
            <a:r>
              <a:rPr sz="3200" spc="-550" dirty="0"/>
              <a:t> </a:t>
            </a:r>
            <a:r>
              <a:rPr sz="3200" spc="50" dirty="0"/>
              <a:t>connect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528811" y="6058598"/>
            <a:ext cx="52895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30"/>
              </a:lnSpc>
            </a:pPr>
            <a:r>
              <a:rPr sz="1000" spc="5" dirty="0">
                <a:solidFill>
                  <a:srgbClr val="898989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ts val="1190"/>
              </a:lnSpc>
            </a:pPr>
            <a:r>
              <a:rPr sz="1000" spc="5" dirty="0">
                <a:solidFill>
                  <a:srgbClr val="E5E6E3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637532"/>
            <a:ext cx="9144000" cy="1115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753098"/>
            <a:ext cx="9144000" cy="1104900"/>
          </a:xfrm>
          <a:custGeom>
            <a:avLst/>
            <a:gdLst/>
            <a:ahLst/>
            <a:cxnLst/>
            <a:rect l="l" t="t" r="r" b="b"/>
            <a:pathLst>
              <a:path w="9144000" h="1104900">
                <a:moveTo>
                  <a:pt x="0" y="0"/>
                </a:moveTo>
                <a:lnTo>
                  <a:pt x="9144000" y="0"/>
                </a:lnTo>
                <a:lnTo>
                  <a:pt x="9144000" y="11049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3098"/>
            <a:ext cx="9144000" cy="1104900"/>
          </a:xfrm>
          <a:custGeom>
            <a:avLst/>
            <a:gdLst/>
            <a:ahLst/>
            <a:cxnLst/>
            <a:rect l="l" t="t" r="r" b="b"/>
            <a:pathLst>
              <a:path w="9144000" h="1104900">
                <a:moveTo>
                  <a:pt x="0" y="0"/>
                </a:moveTo>
                <a:lnTo>
                  <a:pt x="9143993" y="0"/>
                </a:lnTo>
                <a:lnTo>
                  <a:pt x="9143993" y="1104899"/>
                </a:lnTo>
                <a:lnTo>
                  <a:pt x="0" y="1104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27316" rIns="0" bIns="0" rtlCol="0">
            <a:spAutoFit/>
          </a:bodyPr>
          <a:lstStyle/>
          <a:p>
            <a:pPr marL="69215" algn="ctr">
              <a:lnSpc>
                <a:spcPts val="6440"/>
              </a:lnSpc>
              <a:spcBef>
                <a:spcPts val="100"/>
              </a:spcBef>
            </a:pPr>
            <a:r>
              <a:rPr sz="5400" b="1" spc="-5" dirty="0">
                <a:solidFill>
                  <a:srgbClr val="248ACD"/>
                </a:solidFill>
                <a:latin typeface="Arial"/>
                <a:cs typeface="Arial"/>
              </a:rPr>
              <a:t>50,000,000,000+</a:t>
            </a:r>
            <a:endParaRPr sz="5400">
              <a:latin typeface="Arial"/>
              <a:cs typeface="Arial"/>
            </a:endParaRPr>
          </a:p>
          <a:p>
            <a:pPr marL="47625" algn="ctr">
              <a:lnSpc>
                <a:spcPts val="6440"/>
              </a:lnSpc>
            </a:pPr>
            <a:r>
              <a:rPr sz="5400" b="1" spc="-5" dirty="0">
                <a:solidFill>
                  <a:srgbClr val="248ACD"/>
                </a:solidFill>
                <a:latin typeface="Arial"/>
                <a:cs typeface="Arial"/>
              </a:rPr>
              <a:t>connected</a:t>
            </a:r>
            <a:r>
              <a:rPr sz="5400" b="1" spc="-50" dirty="0">
                <a:solidFill>
                  <a:srgbClr val="248ACD"/>
                </a:solidFill>
                <a:latin typeface="Arial"/>
                <a:cs typeface="Arial"/>
              </a:rPr>
              <a:t> </a:t>
            </a:r>
            <a:r>
              <a:rPr sz="5400" b="1" spc="-5" dirty="0">
                <a:solidFill>
                  <a:srgbClr val="248ACD"/>
                </a:solidFill>
                <a:latin typeface="Arial"/>
                <a:cs typeface="Arial"/>
              </a:rPr>
              <a:t>devices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275"/>
            <a:ext cx="9144000" cy="107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71957"/>
            <a:ext cx="247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aPaaS</a:t>
            </a:r>
            <a:r>
              <a:rPr spc="-180" dirty="0"/>
              <a:t> </a:t>
            </a:r>
            <a:r>
              <a:rPr spc="35" dirty="0"/>
              <a:t>capabilities</a:t>
            </a:r>
          </a:p>
        </p:txBody>
      </p:sp>
      <p:sp>
        <p:nvSpPr>
          <p:cNvPr id="6" name="object 6"/>
          <p:cNvSpPr/>
          <p:nvPr/>
        </p:nvSpPr>
        <p:spPr>
          <a:xfrm>
            <a:off x="1148495" y="4468063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300" y="0"/>
                </a:lnTo>
                <a:lnTo>
                  <a:pt x="2218300" y="681202"/>
                </a:lnTo>
                <a:lnTo>
                  <a:pt x="0" y="681202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8495" y="4468063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298" y="0"/>
                </a:lnTo>
                <a:lnTo>
                  <a:pt x="2218298" y="681200"/>
                </a:lnTo>
                <a:lnTo>
                  <a:pt x="0" y="681200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1053" y="4552124"/>
            <a:ext cx="2239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OS/DB, Storage,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Server,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5222" y="4793424"/>
            <a:ext cx="7708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19" y="3719945"/>
            <a:ext cx="9035935" cy="297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600" y="3769283"/>
            <a:ext cx="8887460" cy="2823845"/>
          </a:xfrm>
          <a:custGeom>
            <a:avLst/>
            <a:gdLst/>
            <a:ahLst/>
            <a:cxnLst/>
            <a:rect l="l" t="t" r="r" b="b"/>
            <a:pathLst>
              <a:path w="8887460" h="2823845">
                <a:moveTo>
                  <a:pt x="0" y="1411788"/>
                </a:moveTo>
                <a:lnTo>
                  <a:pt x="2154" y="1367398"/>
                </a:lnTo>
                <a:lnTo>
                  <a:pt x="8577" y="1323348"/>
                </a:lnTo>
                <a:lnTo>
                  <a:pt x="19204" y="1279661"/>
                </a:lnTo>
                <a:lnTo>
                  <a:pt x="33972" y="1236355"/>
                </a:lnTo>
                <a:lnTo>
                  <a:pt x="52818" y="1193450"/>
                </a:lnTo>
                <a:lnTo>
                  <a:pt x="75678" y="1150968"/>
                </a:lnTo>
                <a:lnTo>
                  <a:pt x="102491" y="1108927"/>
                </a:lnTo>
                <a:lnTo>
                  <a:pt x="133191" y="1067348"/>
                </a:lnTo>
                <a:lnTo>
                  <a:pt x="167717" y="1026251"/>
                </a:lnTo>
                <a:lnTo>
                  <a:pt x="206004" y="985657"/>
                </a:lnTo>
                <a:lnTo>
                  <a:pt x="247990" y="945585"/>
                </a:lnTo>
                <a:lnTo>
                  <a:pt x="293611" y="906055"/>
                </a:lnTo>
                <a:lnTo>
                  <a:pt x="342805" y="867087"/>
                </a:lnTo>
                <a:lnTo>
                  <a:pt x="395507" y="828702"/>
                </a:lnTo>
                <a:lnTo>
                  <a:pt x="451655" y="790920"/>
                </a:lnTo>
                <a:lnTo>
                  <a:pt x="511185" y="753760"/>
                </a:lnTo>
                <a:lnTo>
                  <a:pt x="574035" y="717243"/>
                </a:lnTo>
                <a:lnTo>
                  <a:pt x="640141" y="681389"/>
                </a:lnTo>
                <a:lnTo>
                  <a:pt x="674395" y="663717"/>
                </a:lnTo>
                <a:lnTo>
                  <a:pt x="709439" y="646218"/>
                </a:lnTo>
                <a:lnTo>
                  <a:pt x="745266" y="628895"/>
                </a:lnTo>
                <a:lnTo>
                  <a:pt x="781868" y="611750"/>
                </a:lnTo>
                <a:lnTo>
                  <a:pt x="819236" y="594786"/>
                </a:lnTo>
                <a:lnTo>
                  <a:pt x="857362" y="578005"/>
                </a:lnTo>
                <a:lnTo>
                  <a:pt x="896239" y="561410"/>
                </a:lnTo>
                <a:lnTo>
                  <a:pt x="935860" y="545003"/>
                </a:lnTo>
                <a:lnTo>
                  <a:pt x="976215" y="528787"/>
                </a:lnTo>
                <a:lnTo>
                  <a:pt x="1017297" y="512764"/>
                </a:lnTo>
                <a:lnTo>
                  <a:pt x="1059099" y="496938"/>
                </a:lnTo>
                <a:lnTo>
                  <a:pt x="1101611" y="481309"/>
                </a:lnTo>
                <a:lnTo>
                  <a:pt x="1144827" y="465882"/>
                </a:lnTo>
                <a:lnTo>
                  <a:pt x="1188739" y="450657"/>
                </a:lnTo>
                <a:lnTo>
                  <a:pt x="1233338" y="435639"/>
                </a:lnTo>
                <a:lnTo>
                  <a:pt x="1278617" y="420829"/>
                </a:lnTo>
                <a:lnTo>
                  <a:pt x="1324567" y="406230"/>
                </a:lnTo>
                <a:lnTo>
                  <a:pt x="1371182" y="391845"/>
                </a:lnTo>
                <a:lnTo>
                  <a:pt x="1418452" y="377675"/>
                </a:lnTo>
                <a:lnTo>
                  <a:pt x="1466370" y="363724"/>
                </a:lnTo>
                <a:lnTo>
                  <a:pt x="1514929" y="349994"/>
                </a:lnTo>
                <a:lnTo>
                  <a:pt x="1564119" y="336487"/>
                </a:lnTo>
                <a:lnTo>
                  <a:pt x="1613934" y="323206"/>
                </a:lnTo>
                <a:lnTo>
                  <a:pt x="1664366" y="310154"/>
                </a:lnTo>
                <a:lnTo>
                  <a:pt x="1715406" y="297333"/>
                </a:lnTo>
                <a:lnTo>
                  <a:pt x="1767046" y="284745"/>
                </a:lnTo>
                <a:lnTo>
                  <a:pt x="1819280" y="272393"/>
                </a:lnTo>
                <a:lnTo>
                  <a:pt x="1872098" y="260280"/>
                </a:lnTo>
                <a:lnTo>
                  <a:pt x="1925493" y="248408"/>
                </a:lnTo>
                <a:lnTo>
                  <a:pt x="1979457" y="236779"/>
                </a:lnTo>
                <a:lnTo>
                  <a:pt x="2033982" y="225397"/>
                </a:lnTo>
                <a:lnTo>
                  <a:pt x="2089061" y="214263"/>
                </a:lnTo>
                <a:lnTo>
                  <a:pt x="2144684" y="203380"/>
                </a:lnTo>
                <a:lnTo>
                  <a:pt x="2200845" y="192750"/>
                </a:lnTo>
                <a:lnTo>
                  <a:pt x="2257536" y="182377"/>
                </a:lnTo>
                <a:lnTo>
                  <a:pt x="2314748" y="172262"/>
                </a:lnTo>
                <a:lnTo>
                  <a:pt x="2372474" y="162409"/>
                </a:lnTo>
                <a:lnTo>
                  <a:pt x="2430706" y="152819"/>
                </a:lnTo>
                <a:lnTo>
                  <a:pt x="2489435" y="143496"/>
                </a:lnTo>
                <a:lnTo>
                  <a:pt x="2548655" y="134441"/>
                </a:lnTo>
                <a:lnTo>
                  <a:pt x="2608356" y="125657"/>
                </a:lnTo>
                <a:lnTo>
                  <a:pt x="2668532" y="117147"/>
                </a:lnTo>
                <a:lnTo>
                  <a:pt x="2729174" y="108913"/>
                </a:lnTo>
                <a:lnTo>
                  <a:pt x="2790274" y="100957"/>
                </a:lnTo>
                <a:lnTo>
                  <a:pt x="2851825" y="93283"/>
                </a:lnTo>
                <a:lnTo>
                  <a:pt x="2913818" y="85893"/>
                </a:lnTo>
                <a:lnTo>
                  <a:pt x="2976246" y="78789"/>
                </a:lnTo>
                <a:lnTo>
                  <a:pt x="3039101" y="71974"/>
                </a:lnTo>
                <a:lnTo>
                  <a:pt x="3102375" y="65449"/>
                </a:lnTo>
                <a:lnTo>
                  <a:pt x="3166060" y="59219"/>
                </a:lnTo>
                <a:lnTo>
                  <a:pt x="3230147" y="53285"/>
                </a:lnTo>
                <a:lnTo>
                  <a:pt x="3294630" y="47650"/>
                </a:lnTo>
                <a:lnTo>
                  <a:pt x="3359500" y="42316"/>
                </a:lnTo>
                <a:lnTo>
                  <a:pt x="3424749" y="37286"/>
                </a:lnTo>
                <a:lnTo>
                  <a:pt x="3490370" y="32562"/>
                </a:lnTo>
                <a:lnTo>
                  <a:pt x="3556355" y="28147"/>
                </a:lnTo>
                <a:lnTo>
                  <a:pt x="3622695" y="24044"/>
                </a:lnTo>
                <a:lnTo>
                  <a:pt x="3689382" y="20254"/>
                </a:lnTo>
                <a:lnTo>
                  <a:pt x="3756410" y="16780"/>
                </a:lnTo>
                <a:lnTo>
                  <a:pt x="3823769" y="13626"/>
                </a:lnTo>
                <a:lnTo>
                  <a:pt x="3891453" y="10793"/>
                </a:lnTo>
                <a:lnTo>
                  <a:pt x="3959452" y="8284"/>
                </a:lnTo>
                <a:lnTo>
                  <a:pt x="4027760" y="6101"/>
                </a:lnTo>
                <a:lnTo>
                  <a:pt x="4096368" y="4247"/>
                </a:lnTo>
                <a:lnTo>
                  <a:pt x="4165268" y="2725"/>
                </a:lnTo>
                <a:lnTo>
                  <a:pt x="4234453" y="1536"/>
                </a:lnTo>
                <a:lnTo>
                  <a:pt x="4303915" y="684"/>
                </a:lnTo>
                <a:lnTo>
                  <a:pt x="4373645" y="171"/>
                </a:lnTo>
                <a:lnTo>
                  <a:pt x="4443636" y="0"/>
                </a:lnTo>
                <a:lnTo>
                  <a:pt x="4513627" y="171"/>
                </a:lnTo>
                <a:lnTo>
                  <a:pt x="4583357" y="684"/>
                </a:lnTo>
                <a:lnTo>
                  <a:pt x="4652818" y="1536"/>
                </a:lnTo>
                <a:lnTo>
                  <a:pt x="4722003" y="2725"/>
                </a:lnTo>
                <a:lnTo>
                  <a:pt x="4790903" y="4247"/>
                </a:lnTo>
                <a:lnTo>
                  <a:pt x="4859511" y="6101"/>
                </a:lnTo>
                <a:lnTo>
                  <a:pt x="4927819" y="8284"/>
                </a:lnTo>
                <a:lnTo>
                  <a:pt x="4995818" y="10793"/>
                </a:lnTo>
                <a:lnTo>
                  <a:pt x="5063501" y="13626"/>
                </a:lnTo>
                <a:lnTo>
                  <a:pt x="5130860" y="16780"/>
                </a:lnTo>
                <a:lnTo>
                  <a:pt x="5197888" y="20254"/>
                </a:lnTo>
                <a:lnTo>
                  <a:pt x="5264575" y="24044"/>
                </a:lnTo>
                <a:lnTo>
                  <a:pt x="5330915" y="28147"/>
                </a:lnTo>
                <a:lnTo>
                  <a:pt x="5396899" y="32562"/>
                </a:lnTo>
                <a:lnTo>
                  <a:pt x="5462520" y="37286"/>
                </a:lnTo>
                <a:lnTo>
                  <a:pt x="5527769" y="42316"/>
                </a:lnTo>
                <a:lnTo>
                  <a:pt x="5592639" y="47650"/>
                </a:lnTo>
                <a:lnTo>
                  <a:pt x="5657122" y="53285"/>
                </a:lnTo>
                <a:lnTo>
                  <a:pt x="5721209" y="59219"/>
                </a:lnTo>
                <a:lnTo>
                  <a:pt x="5784894" y="65449"/>
                </a:lnTo>
                <a:lnTo>
                  <a:pt x="5848167" y="71974"/>
                </a:lnTo>
                <a:lnTo>
                  <a:pt x="5911022" y="78789"/>
                </a:lnTo>
                <a:lnTo>
                  <a:pt x="5973450" y="85893"/>
                </a:lnTo>
                <a:lnTo>
                  <a:pt x="6035443" y="93283"/>
                </a:lnTo>
                <a:lnTo>
                  <a:pt x="6096994" y="100957"/>
                </a:lnTo>
                <a:lnTo>
                  <a:pt x="6158095" y="108913"/>
                </a:lnTo>
                <a:lnTo>
                  <a:pt x="6218737" y="117147"/>
                </a:lnTo>
                <a:lnTo>
                  <a:pt x="6278912" y="125657"/>
                </a:lnTo>
                <a:lnTo>
                  <a:pt x="6338614" y="134441"/>
                </a:lnTo>
                <a:lnTo>
                  <a:pt x="6397833" y="143496"/>
                </a:lnTo>
                <a:lnTo>
                  <a:pt x="6456563" y="152819"/>
                </a:lnTo>
                <a:lnTo>
                  <a:pt x="6514794" y="162409"/>
                </a:lnTo>
                <a:lnTo>
                  <a:pt x="6572520" y="172262"/>
                </a:lnTo>
                <a:lnTo>
                  <a:pt x="6629732" y="182377"/>
                </a:lnTo>
                <a:lnTo>
                  <a:pt x="6686423" y="192750"/>
                </a:lnTo>
                <a:lnTo>
                  <a:pt x="6742584" y="203380"/>
                </a:lnTo>
                <a:lnTo>
                  <a:pt x="6798208" y="214263"/>
                </a:lnTo>
                <a:lnTo>
                  <a:pt x="6853286" y="225397"/>
                </a:lnTo>
                <a:lnTo>
                  <a:pt x="6907811" y="236779"/>
                </a:lnTo>
                <a:lnTo>
                  <a:pt x="6961775" y="248408"/>
                </a:lnTo>
                <a:lnTo>
                  <a:pt x="7015170" y="260280"/>
                </a:lnTo>
                <a:lnTo>
                  <a:pt x="7067988" y="272393"/>
                </a:lnTo>
                <a:lnTo>
                  <a:pt x="7120222" y="284745"/>
                </a:lnTo>
                <a:lnTo>
                  <a:pt x="7171862" y="297333"/>
                </a:lnTo>
                <a:lnTo>
                  <a:pt x="7222902" y="310154"/>
                </a:lnTo>
                <a:lnTo>
                  <a:pt x="7273334" y="323206"/>
                </a:lnTo>
                <a:lnTo>
                  <a:pt x="7323149" y="336487"/>
                </a:lnTo>
                <a:lnTo>
                  <a:pt x="7372340" y="349994"/>
                </a:lnTo>
                <a:lnTo>
                  <a:pt x="7420898" y="363724"/>
                </a:lnTo>
                <a:lnTo>
                  <a:pt x="7468817" y="377675"/>
                </a:lnTo>
                <a:lnTo>
                  <a:pt x="7516087" y="391845"/>
                </a:lnTo>
                <a:lnTo>
                  <a:pt x="7562702" y="406230"/>
                </a:lnTo>
                <a:lnTo>
                  <a:pt x="7608652" y="420829"/>
                </a:lnTo>
                <a:lnTo>
                  <a:pt x="7653931" y="435639"/>
                </a:lnTo>
                <a:lnTo>
                  <a:pt x="7698530" y="450657"/>
                </a:lnTo>
                <a:lnTo>
                  <a:pt x="7742442" y="465882"/>
                </a:lnTo>
                <a:lnTo>
                  <a:pt x="7785658" y="481309"/>
                </a:lnTo>
                <a:lnTo>
                  <a:pt x="7828171" y="496938"/>
                </a:lnTo>
                <a:lnTo>
                  <a:pt x="7869972" y="512764"/>
                </a:lnTo>
                <a:lnTo>
                  <a:pt x="7911055" y="528787"/>
                </a:lnTo>
                <a:lnTo>
                  <a:pt x="7951410" y="545003"/>
                </a:lnTo>
                <a:lnTo>
                  <a:pt x="7991030" y="561410"/>
                </a:lnTo>
                <a:lnTo>
                  <a:pt x="8029908" y="578005"/>
                </a:lnTo>
                <a:lnTo>
                  <a:pt x="8068034" y="594786"/>
                </a:lnTo>
                <a:lnTo>
                  <a:pt x="8105402" y="611750"/>
                </a:lnTo>
                <a:lnTo>
                  <a:pt x="8142004" y="628895"/>
                </a:lnTo>
                <a:lnTo>
                  <a:pt x="8177831" y="646218"/>
                </a:lnTo>
                <a:lnTo>
                  <a:pt x="8212875" y="663717"/>
                </a:lnTo>
                <a:lnTo>
                  <a:pt x="8247129" y="681389"/>
                </a:lnTo>
                <a:lnTo>
                  <a:pt x="8313235" y="717243"/>
                </a:lnTo>
                <a:lnTo>
                  <a:pt x="8376085" y="753760"/>
                </a:lnTo>
                <a:lnTo>
                  <a:pt x="8435616" y="790920"/>
                </a:lnTo>
                <a:lnTo>
                  <a:pt x="8491764" y="828702"/>
                </a:lnTo>
                <a:lnTo>
                  <a:pt x="8544467" y="867087"/>
                </a:lnTo>
                <a:lnTo>
                  <a:pt x="8593660" y="906055"/>
                </a:lnTo>
                <a:lnTo>
                  <a:pt x="8639282" y="945585"/>
                </a:lnTo>
                <a:lnTo>
                  <a:pt x="8681268" y="985657"/>
                </a:lnTo>
                <a:lnTo>
                  <a:pt x="8719555" y="1026251"/>
                </a:lnTo>
                <a:lnTo>
                  <a:pt x="8754081" y="1067348"/>
                </a:lnTo>
                <a:lnTo>
                  <a:pt x="8784781" y="1108927"/>
                </a:lnTo>
                <a:lnTo>
                  <a:pt x="8811594" y="1150968"/>
                </a:lnTo>
                <a:lnTo>
                  <a:pt x="8834455" y="1193450"/>
                </a:lnTo>
                <a:lnTo>
                  <a:pt x="8853301" y="1236355"/>
                </a:lnTo>
                <a:lnTo>
                  <a:pt x="8868069" y="1279661"/>
                </a:lnTo>
                <a:lnTo>
                  <a:pt x="8878696" y="1323348"/>
                </a:lnTo>
                <a:lnTo>
                  <a:pt x="8885118" y="1367398"/>
                </a:lnTo>
                <a:lnTo>
                  <a:pt x="8887273" y="1411788"/>
                </a:lnTo>
                <a:lnTo>
                  <a:pt x="8886733" y="1434025"/>
                </a:lnTo>
                <a:lnTo>
                  <a:pt x="8882436" y="1478248"/>
                </a:lnTo>
                <a:lnTo>
                  <a:pt x="8873904" y="1522119"/>
                </a:lnTo>
                <a:lnTo>
                  <a:pt x="8861198" y="1565618"/>
                </a:lnTo>
                <a:lnTo>
                  <a:pt x="8844383" y="1608726"/>
                </a:lnTo>
                <a:lnTo>
                  <a:pt x="8823522" y="1651422"/>
                </a:lnTo>
                <a:lnTo>
                  <a:pt x="8798678" y="1693687"/>
                </a:lnTo>
                <a:lnTo>
                  <a:pt x="8769913" y="1735499"/>
                </a:lnTo>
                <a:lnTo>
                  <a:pt x="8737292" y="1776840"/>
                </a:lnTo>
                <a:lnTo>
                  <a:pt x="8700878" y="1817688"/>
                </a:lnTo>
                <a:lnTo>
                  <a:pt x="8660733" y="1858024"/>
                </a:lnTo>
                <a:lnTo>
                  <a:pt x="8616921" y="1897828"/>
                </a:lnTo>
                <a:lnTo>
                  <a:pt x="8569506" y="1937079"/>
                </a:lnTo>
                <a:lnTo>
                  <a:pt x="8518550" y="1975758"/>
                </a:lnTo>
                <a:lnTo>
                  <a:pt x="8464117" y="2013845"/>
                </a:lnTo>
                <a:lnTo>
                  <a:pt x="8406269" y="2051318"/>
                </a:lnTo>
                <a:lnTo>
                  <a:pt x="8345071" y="2088160"/>
                </a:lnTo>
                <a:lnTo>
                  <a:pt x="8280585" y="2124348"/>
                </a:lnTo>
                <a:lnTo>
                  <a:pt x="8212875" y="2159863"/>
                </a:lnTo>
                <a:lnTo>
                  <a:pt x="8177831" y="2177362"/>
                </a:lnTo>
                <a:lnTo>
                  <a:pt x="8142004" y="2194686"/>
                </a:lnTo>
                <a:lnTo>
                  <a:pt x="8105402" y="2211831"/>
                </a:lnTo>
                <a:lnTo>
                  <a:pt x="8068034" y="2228795"/>
                </a:lnTo>
                <a:lnTo>
                  <a:pt x="8029908" y="2245576"/>
                </a:lnTo>
                <a:lnTo>
                  <a:pt x="7991030" y="2262171"/>
                </a:lnTo>
                <a:lnTo>
                  <a:pt x="7951410" y="2278578"/>
                </a:lnTo>
                <a:lnTo>
                  <a:pt x="7911055" y="2294794"/>
                </a:lnTo>
                <a:lnTo>
                  <a:pt x="7869972" y="2310817"/>
                </a:lnTo>
                <a:lnTo>
                  <a:pt x="7828171" y="2326644"/>
                </a:lnTo>
                <a:lnTo>
                  <a:pt x="7785658" y="2342272"/>
                </a:lnTo>
                <a:lnTo>
                  <a:pt x="7742442" y="2357700"/>
                </a:lnTo>
                <a:lnTo>
                  <a:pt x="7698530" y="2372924"/>
                </a:lnTo>
                <a:lnTo>
                  <a:pt x="7653931" y="2387943"/>
                </a:lnTo>
                <a:lnTo>
                  <a:pt x="7608652" y="2402753"/>
                </a:lnTo>
                <a:lnTo>
                  <a:pt x="7562702" y="2417352"/>
                </a:lnTo>
                <a:lnTo>
                  <a:pt x="7516087" y="2431738"/>
                </a:lnTo>
                <a:lnTo>
                  <a:pt x="7468817" y="2445907"/>
                </a:lnTo>
                <a:lnTo>
                  <a:pt x="7420898" y="2459859"/>
                </a:lnTo>
                <a:lnTo>
                  <a:pt x="7372340" y="2473589"/>
                </a:lnTo>
                <a:lnTo>
                  <a:pt x="7323149" y="2487096"/>
                </a:lnTo>
                <a:lnTo>
                  <a:pt x="7273334" y="2500377"/>
                </a:lnTo>
                <a:lnTo>
                  <a:pt x="7222902" y="2513429"/>
                </a:lnTo>
                <a:lnTo>
                  <a:pt x="7171862" y="2526251"/>
                </a:lnTo>
                <a:lnTo>
                  <a:pt x="7120222" y="2538839"/>
                </a:lnTo>
                <a:lnTo>
                  <a:pt x="7067988" y="2551190"/>
                </a:lnTo>
                <a:lnTo>
                  <a:pt x="7015170" y="2563304"/>
                </a:lnTo>
                <a:lnTo>
                  <a:pt x="6961775" y="2575176"/>
                </a:lnTo>
                <a:lnTo>
                  <a:pt x="6907811" y="2586805"/>
                </a:lnTo>
                <a:lnTo>
                  <a:pt x="6853286" y="2598188"/>
                </a:lnTo>
                <a:lnTo>
                  <a:pt x="6798208" y="2609322"/>
                </a:lnTo>
                <a:lnTo>
                  <a:pt x="6742584" y="2620205"/>
                </a:lnTo>
                <a:lnTo>
                  <a:pt x="6686423" y="2630834"/>
                </a:lnTo>
                <a:lnTo>
                  <a:pt x="6629732" y="2641207"/>
                </a:lnTo>
                <a:lnTo>
                  <a:pt x="6572520" y="2651322"/>
                </a:lnTo>
                <a:lnTo>
                  <a:pt x="6514794" y="2661176"/>
                </a:lnTo>
                <a:lnTo>
                  <a:pt x="6456563" y="2670766"/>
                </a:lnTo>
                <a:lnTo>
                  <a:pt x="6397833" y="2680089"/>
                </a:lnTo>
                <a:lnTo>
                  <a:pt x="6338614" y="2689145"/>
                </a:lnTo>
                <a:lnTo>
                  <a:pt x="6278912" y="2697929"/>
                </a:lnTo>
                <a:lnTo>
                  <a:pt x="6218737" y="2706439"/>
                </a:lnTo>
                <a:lnTo>
                  <a:pt x="6158095" y="2714673"/>
                </a:lnTo>
                <a:lnTo>
                  <a:pt x="6096994" y="2722628"/>
                </a:lnTo>
                <a:lnTo>
                  <a:pt x="6035443" y="2730302"/>
                </a:lnTo>
                <a:lnTo>
                  <a:pt x="5973450" y="2737693"/>
                </a:lnTo>
                <a:lnTo>
                  <a:pt x="5911022" y="2744797"/>
                </a:lnTo>
                <a:lnTo>
                  <a:pt x="5848167" y="2751612"/>
                </a:lnTo>
                <a:lnTo>
                  <a:pt x="5784894" y="2758137"/>
                </a:lnTo>
                <a:lnTo>
                  <a:pt x="5721209" y="2764367"/>
                </a:lnTo>
                <a:lnTo>
                  <a:pt x="5657122" y="2770301"/>
                </a:lnTo>
                <a:lnTo>
                  <a:pt x="5592639" y="2775936"/>
                </a:lnTo>
                <a:lnTo>
                  <a:pt x="5527769" y="2781270"/>
                </a:lnTo>
                <a:lnTo>
                  <a:pt x="5462520" y="2786300"/>
                </a:lnTo>
                <a:lnTo>
                  <a:pt x="5396899" y="2791024"/>
                </a:lnTo>
                <a:lnTo>
                  <a:pt x="5330915" y="2795439"/>
                </a:lnTo>
                <a:lnTo>
                  <a:pt x="5264575" y="2799543"/>
                </a:lnTo>
                <a:lnTo>
                  <a:pt x="5197888" y="2803333"/>
                </a:lnTo>
                <a:lnTo>
                  <a:pt x="5130860" y="2806806"/>
                </a:lnTo>
                <a:lnTo>
                  <a:pt x="5063501" y="2809961"/>
                </a:lnTo>
                <a:lnTo>
                  <a:pt x="4995818" y="2812794"/>
                </a:lnTo>
                <a:lnTo>
                  <a:pt x="4927819" y="2815303"/>
                </a:lnTo>
                <a:lnTo>
                  <a:pt x="4859511" y="2817486"/>
                </a:lnTo>
                <a:lnTo>
                  <a:pt x="4790903" y="2819340"/>
                </a:lnTo>
                <a:lnTo>
                  <a:pt x="4722003" y="2820862"/>
                </a:lnTo>
                <a:lnTo>
                  <a:pt x="4652818" y="2822051"/>
                </a:lnTo>
                <a:lnTo>
                  <a:pt x="4583357" y="2822903"/>
                </a:lnTo>
                <a:lnTo>
                  <a:pt x="4513627" y="2823416"/>
                </a:lnTo>
                <a:lnTo>
                  <a:pt x="4443636" y="2823587"/>
                </a:lnTo>
                <a:lnTo>
                  <a:pt x="4373645" y="2823416"/>
                </a:lnTo>
                <a:lnTo>
                  <a:pt x="4303915" y="2822903"/>
                </a:lnTo>
                <a:lnTo>
                  <a:pt x="4234453" y="2822051"/>
                </a:lnTo>
                <a:lnTo>
                  <a:pt x="4165268" y="2820862"/>
                </a:lnTo>
                <a:lnTo>
                  <a:pt x="4096368" y="2819340"/>
                </a:lnTo>
                <a:lnTo>
                  <a:pt x="4027760" y="2817486"/>
                </a:lnTo>
                <a:lnTo>
                  <a:pt x="3959452" y="2815303"/>
                </a:lnTo>
                <a:lnTo>
                  <a:pt x="3891453" y="2812794"/>
                </a:lnTo>
                <a:lnTo>
                  <a:pt x="3823769" y="2809961"/>
                </a:lnTo>
                <a:lnTo>
                  <a:pt x="3756410" y="2806806"/>
                </a:lnTo>
                <a:lnTo>
                  <a:pt x="3689382" y="2803333"/>
                </a:lnTo>
                <a:lnTo>
                  <a:pt x="3622695" y="2799543"/>
                </a:lnTo>
                <a:lnTo>
                  <a:pt x="3556355" y="2795439"/>
                </a:lnTo>
                <a:lnTo>
                  <a:pt x="3490370" y="2791024"/>
                </a:lnTo>
                <a:lnTo>
                  <a:pt x="3424749" y="2786300"/>
                </a:lnTo>
                <a:lnTo>
                  <a:pt x="3359500" y="2781270"/>
                </a:lnTo>
                <a:lnTo>
                  <a:pt x="3294630" y="2775936"/>
                </a:lnTo>
                <a:lnTo>
                  <a:pt x="3230147" y="2770301"/>
                </a:lnTo>
                <a:lnTo>
                  <a:pt x="3166060" y="2764367"/>
                </a:lnTo>
                <a:lnTo>
                  <a:pt x="3102375" y="2758137"/>
                </a:lnTo>
                <a:lnTo>
                  <a:pt x="3039101" y="2751612"/>
                </a:lnTo>
                <a:lnTo>
                  <a:pt x="2976246" y="2744797"/>
                </a:lnTo>
                <a:lnTo>
                  <a:pt x="2913818" y="2737693"/>
                </a:lnTo>
                <a:lnTo>
                  <a:pt x="2851825" y="2730302"/>
                </a:lnTo>
                <a:lnTo>
                  <a:pt x="2790274" y="2722628"/>
                </a:lnTo>
                <a:lnTo>
                  <a:pt x="2729174" y="2714673"/>
                </a:lnTo>
                <a:lnTo>
                  <a:pt x="2668532" y="2706439"/>
                </a:lnTo>
                <a:lnTo>
                  <a:pt x="2608356" y="2697929"/>
                </a:lnTo>
                <a:lnTo>
                  <a:pt x="2548655" y="2689145"/>
                </a:lnTo>
                <a:lnTo>
                  <a:pt x="2489435" y="2680089"/>
                </a:lnTo>
                <a:lnTo>
                  <a:pt x="2430706" y="2670766"/>
                </a:lnTo>
                <a:lnTo>
                  <a:pt x="2372474" y="2661176"/>
                </a:lnTo>
                <a:lnTo>
                  <a:pt x="2314748" y="2651322"/>
                </a:lnTo>
                <a:lnTo>
                  <a:pt x="2257536" y="2641207"/>
                </a:lnTo>
                <a:lnTo>
                  <a:pt x="2200845" y="2630834"/>
                </a:lnTo>
                <a:lnTo>
                  <a:pt x="2144684" y="2620205"/>
                </a:lnTo>
                <a:lnTo>
                  <a:pt x="2089061" y="2609322"/>
                </a:lnTo>
                <a:lnTo>
                  <a:pt x="2033982" y="2598188"/>
                </a:lnTo>
                <a:lnTo>
                  <a:pt x="1979457" y="2586805"/>
                </a:lnTo>
                <a:lnTo>
                  <a:pt x="1925493" y="2575176"/>
                </a:lnTo>
                <a:lnTo>
                  <a:pt x="1872098" y="2563304"/>
                </a:lnTo>
                <a:lnTo>
                  <a:pt x="1819280" y="2551190"/>
                </a:lnTo>
                <a:lnTo>
                  <a:pt x="1767046" y="2538839"/>
                </a:lnTo>
                <a:lnTo>
                  <a:pt x="1715406" y="2526251"/>
                </a:lnTo>
                <a:lnTo>
                  <a:pt x="1664366" y="2513429"/>
                </a:lnTo>
                <a:lnTo>
                  <a:pt x="1613934" y="2500377"/>
                </a:lnTo>
                <a:lnTo>
                  <a:pt x="1564119" y="2487096"/>
                </a:lnTo>
                <a:lnTo>
                  <a:pt x="1514929" y="2473589"/>
                </a:lnTo>
                <a:lnTo>
                  <a:pt x="1466370" y="2459859"/>
                </a:lnTo>
                <a:lnTo>
                  <a:pt x="1418452" y="2445907"/>
                </a:lnTo>
                <a:lnTo>
                  <a:pt x="1371182" y="2431738"/>
                </a:lnTo>
                <a:lnTo>
                  <a:pt x="1324567" y="2417352"/>
                </a:lnTo>
                <a:lnTo>
                  <a:pt x="1278617" y="2402753"/>
                </a:lnTo>
                <a:lnTo>
                  <a:pt x="1233338" y="2387943"/>
                </a:lnTo>
                <a:lnTo>
                  <a:pt x="1188739" y="2372924"/>
                </a:lnTo>
                <a:lnTo>
                  <a:pt x="1144827" y="2357700"/>
                </a:lnTo>
                <a:lnTo>
                  <a:pt x="1101611" y="2342272"/>
                </a:lnTo>
                <a:lnTo>
                  <a:pt x="1059099" y="2326644"/>
                </a:lnTo>
                <a:lnTo>
                  <a:pt x="1017297" y="2310817"/>
                </a:lnTo>
                <a:lnTo>
                  <a:pt x="976215" y="2294794"/>
                </a:lnTo>
                <a:lnTo>
                  <a:pt x="935860" y="2278578"/>
                </a:lnTo>
                <a:lnTo>
                  <a:pt x="896239" y="2262171"/>
                </a:lnTo>
                <a:lnTo>
                  <a:pt x="857362" y="2245576"/>
                </a:lnTo>
                <a:lnTo>
                  <a:pt x="819236" y="2228795"/>
                </a:lnTo>
                <a:lnTo>
                  <a:pt x="781868" y="2211831"/>
                </a:lnTo>
                <a:lnTo>
                  <a:pt x="745266" y="2194686"/>
                </a:lnTo>
                <a:lnTo>
                  <a:pt x="709439" y="2177362"/>
                </a:lnTo>
                <a:lnTo>
                  <a:pt x="674395" y="2159863"/>
                </a:lnTo>
                <a:lnTo>
                  <a:pt x="640141" y="2142191"/>
                </a:lnTo>
                <a:lnTo>
                  <a:pt x="574035" y="2106337"/>
                </a:lnTo>
                <a:lnTo>
                  <a:pt x="511185" y="2069819"/>
                </a:lnTo>
                <a:lnTo>
                  <a:pt x="451655" y="2032659"/>
                </a:lnTo>
                <a:lnTo>
                  <a:pt x="395507" y="1994877"/>
                </a:lnTo>
                <a:lnTo>
                  <a:pt x="342805" y="1956491"/>
                </a:lnTo>
                <a:lnTo>
                  <a:pt x="293611" y="1917524"/>
                </a:lnTo>
                <a:lnTo>
                  <a:pt x="247990" y="1877994"/>
                </a:lnTo>
                <a:lnTo>
                  <a:pt x="206004" y="1837921"/>
                </a:lnTo>
                <a:lnTo>
                  <a:pt x="167717" y="1797326"/>
                </a:lnTo>
                <a:lnTo>
                  <a:pt x="133191" y="1756230"/>
                </a:lnTo>
                <a:lnTo>
                  <a:pt x="102491" y="1714651"/>
                </a:lnTo>
                <a:lnTo>
                  <a:pt x="75678" y="1672610"/>
                </a:lnTo>
                <a:lnTo>
                  <a:pt x="52818" y="1630127"/>
                </a:lnTo>
                <a:lnTo>
                  <a:pt x="33972" y="1587223"/>
                </a:lnTo>
                <a:lnTo>
                  <a:pt x="19204" y="1543916"/>
                </a:lnTo>
                <a:lnTo>
                  <a:pt x="8577" y="1500229"/>
                </a:lnTo>
                <a:lnTo>
                  <a:pt x="2154" y="1456179"/>
                </a:lnTo>
                <a:lnTo>
                  <a:pt x="0" y="1411788"/>
                </a:lnTo>
                <a:close/>
              </a:path>
            </a:pathLst>
          </a:custGeom>
          <a:ln w="571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926" y="2585262"/>
            <a:ext cx="4235335" cy="1895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9324" y="2608089"/>
            <a:ext cx="4140200" cy="1797050"/>
          </a:xfrm>
          <a:custGeom>
            <a:avLst/>
            <a:gdLst/>
            <a:ahLst/>
            <a:cxnLst/>
            <a:rect l="l" t="t" r="r" b="b"/>
            <a:pathLst>
              <a:path w="4140200" h="1797050">
                <a:moveTo>
                  <a:pt x="1870934" y="0"/>
                </a:moveTo>
                <a:lnTo>
                  <a:pt x="1848011" y="11350"/>
                </a:lnTo>
                <a:lnTo>
                  <a:pt x="1834277" y="33789"/>
                </a:lnTo>
                <a:lnTo>
                  <a:pt x="1835117" y="70384"/>
                </a:lnTo>
                <a:lnTo>
                  <a:pt x="1847099" y="122453"/>
                </a:lnTo>
                <a:lnTo>
                  <a:pt x="1860675" y="182092"/>
                </a:lnTo>
                <a:lnTo>
                  <a:pt x="1866294" y="241396"/>
                </a:lnTo>
                <a:lnTo>
                  <a:pt x="1864905" y="287716"/>
                </a:lnTo>
                <a:lnTo>
                  <a:pt x="1861835" y="335897"/>
                </a:lnTo>
                <a:lnTo>
                  <a:pt x="1855025" y="385357"/>
                </a:lnTo>
                <a:lnTo>
                  <a:pt x="1842414" y="435513"/>
                </a:lnTo>
                <a:lnTo>
                  <a:pt x="1821945" y="485782"/>
                </a:lnTo>
                <a:lnTo>
                  <a:pt x="1800909" y="522268"/>
                </a:lnTo>
                <a:lnTo>
                  <a:pt x="1774603" y="559750"/>
                </a:lnTo>
                <a:lnTo>
                  <a:pt x="1744498" y="597671"/>
                </a:lnTo>
                <a:lnTo>
                  <a:pt x="1712063" y="635479"/>
                </a:lnTo>
                <a:lnTo>
                  <a:pt x="1678766" y="672617"/>
                </a:lnTo>
                <a:lnTo>
                  <a:pt x="1646079" y="708531"/>
                </a:lnTo>
                <a:lnTo>
                  <a:pt x="1615469" y="742665"/>
                </a:lnTo>
                <a:lnTo>
                  <a:pt x="1585053" y="778119"/>
                </a:lnTo>
                <a:lnTo>
                  <a:pt x="1558908" y="809267"/>
                </a:lnTo>
                <a:lnTo>
                  <a:pt x="1532923" y="839001"/>
                </a:lnTo>
                <a:lnTo>
                  <a:pt x="1502988" y="870213"/>
                </a:lnTo>
                <a:lnTo>
                  <a:pt x="1464991" y="905793"/>
                </a:lnTo>
                <a:lnTo>
                  <a:pt x="1414821" y="948634"/>
                </a:lnTo>
                <a:lnTo>
                  <a:pt x="1288749" y="1053742"/>
                </a:lnTo>
                <a:lnTo>
                  <a:pt x="1252811" y="1082926"/>
                </a:lnTo>
                <a:lnTo>
                  <a:pt x="1214611" y="1113132"/>
                </a:lnTo>
                <a:lnTo>
                  <a:pt x="1173898" y="1144290"/>
                </a:lnTo>
                <a:lnTo>
                  <a:pt x="1130426" y="1176329"/>
                </a:lnTo>
                <a:lnTo>
                  <a:pt x="1083946" y="1209179"/>
                </a:lnTo>
                <a:lnTo>
                  <a:pt x="1034210" y="1242770"/>
                </a:lnTo>
                <a:lnTo>
                  <a:pt x="980971" y="1277031"/>
                </a:lnTo>
                <a:lnTo>
                  <a:pt x="923979" y="1311892"/>
                </a:lnTo>
                <a:lnTo>
                  <a:pt x="887797" y="1332883"/>
                </a:lnTo>
                <a:lnTo>
                  <a:pt x="847023" y="1355547"/>
                </a:lnTo>
                <a:lnTo>
                  <a:pt x="802259" y="1379648"/>
                </a:lnTo>
                <a:lnTo>
                  <a:pt x="703168" y="1431224"/>
                </a:lnTo>
                <a:lnTo>
                  <a:pt x="130948" y="1717070"/>
                </a:lnTo>
                <a:lnTo>
                  <a:pt x="93488" y="1736672"/>
                </a:lnTo>
                <a:lnTo>
                  <a:pt x="61062" y="1754192"/>
                </a:lnTo>
                <a:lnTo>
                  <a:pt x="34271" y="1769398"/>
                </a:lnTo>
                <a:lnTo>
                  <a:pt x="13716" y="1782054"/>
                </a:lnTo>
                <a:lnTo>
                  <a:pt x="0" y="1791927"/>
                </a:lnTo>
                <a:lnTo>
                  <a:pt x="48293" y="1796886"/>
                </a:lnTo>
                <a:lnTo>
                  <a:pt x="223452" y="1750442"/>
                </a:lnTo>
                <a:lnTo>
                  <a:pt x="411863" y="1692968"/>
                </a:lnTo>
                <a:lnTo>
                  <a:pt x="499913" y="1664838"/>
                </a:lnTo>
                <a:lnTo>
                  <a:pt x="1052506" y="1522615"/>
                </a:lnTo>
                <a:lnTo>
                  <a:pt x="1210649" y="1484329"/>
                </a:lnTo>
                <a:lnTo>
                  <a:pt x="1316889" y="1460087"/>
                </a:lnTo>
                <a:lnTo>
                  <a:pt x="1422583" y="1437493"/>
                </a:lnTo>
                <a:lnTo>
                  <a:pt x="1571015" y="1408588"/>
                </a:lnTo>
                <a:lnTo>
                  <a:pt x="1821003" y="1364545"/>
                </a:lnTo>
                <a:lnTo>
                  <a:pt x="2130080" y="1316260"/>
                </a:lnTo>
                <a:lnTo>
                  <a:pt x="2435920" y="1274267"/>
                </a:lnTo>
                <a:lnTo>
                  <a:pt x="2636628" y="1249909"/>
                </a:lnTo>
                <a:lnTo>
                  <a:pt x="2799466" y="1233129"/>
                </a:lnTo>
                <a:lnTo>
                  <a:pt x="3071688" y="1210098"/>
                </a:lnTo>
                <a:lnTo>
                  <a:pt x="3596110" y="1174897"/>
                </a:lnTo>
                <a:lnTo>
                  <a:pt x="3667365" y="1171051"/>
                </a:lnTo>
                <a:lnTo>
                  <a:pt x="3738660" y="1168597"/>
                </a:lnTo>
                <a:lnTo>
                  <a:pt x="3875496" y="1166522"/>
                </a:lnTo>
                <a:lnTo>
                  <a:pt x="4044316" y="1165431"/>
                </a:lnTo>
                <a:lnTo>
                  <a:pt x="4084996" y="1164259"/>
                </a:lnTo>
                <a:lnTo>
                  <a:pt x="4115430" y="1162121"/>
                </a:lnTo>
                <a:lnTo>
                  <a:pt x="4134149" y="1158680"/>
                </a:lnTo>
                <a:lnTo>
                  <a:pt x="4139683" y="1153599"/>
                </a:lnTo>
                <a:lnTo>
                  <a:pt x="4131189" y="1147749"/>
                </a:lnTo>
                <a:lnTo>
                  <a:pt x="4109705" y="1141233"/>
                </a:lnTo>
                <a:lnTo>
                  <a:pt x="4076965" y="1134065"/>
                </a:lnTo>
                <a:lnTo>
                  <a:pt x="4034703" y="1126259"/>
                </a:lnTo>
                <a:lnTo>
                  <a:pt x="3741302" y="1078184"/>
                </a:lnTo>
                <a:lnTo>
                  <a:pt x="3678349" y="1066862"/>
                </a:lnTo>
                <a:lnTo>
                  <a:pt x="3618019" y="1055005"/>
                </a:lnTo>
                <a:lnTo>
                  <a:pt x="3562049" y="1042627"/>
                </a:lnTo>
                <a:lnTo>
                  <a:pt x="3316823" y="984247"/>
                </a:lnTo>
                <a:lnTo>
                  <a:pt x="3213211" y="958110"/>
                </a:lnTo>
                <a:lnTo>
                  <a:pt x="3161223" y="944344"/>
                </a:lnTo>
                <a:lnTo>
                  <a:pt x="3109448" y="930082"/>
                </a:lnTo>
                <a:lnTo>
                  <a:pt x="3058134" y="915297"/>
                </a:lnTo>
                <a:lnTo>
                  <a:pt x="3007533" y="899965"/>
                </a:lnTo>
                <a:lnTo>
                  <a:pt x="2957895" y="884061"/>
                </a:lnTo>
                <a:lnTo>
                  <a:pt x="2909469" y="867560"/>
                </a:lnTo>
                <a:lnTo>
                  <a:pt x="2862507" y="850438"/>
                </a:lnTo>
                <a:lnTo>
                  <a:pt x="2812334" y="830784"/>
                </a:lnTo>
                <a:lnTo>
                  <a:pt x="2761467" y="809581"/>
                </a:lnTo>
                <a:lnTo>
                  <a:pt x="2710305" y="787109"/>
                </a:lnTo>
                <a:lnTo>
                  <a:pt x="2659246" y="763649"/>
                </a:lnTo>
                <a:lnTo>
                  <a:pt x="2608687" y="739480"/>
                </a:lnTo>
                <a:lnTo>
                  <a:pt x="2559026" y="714883"/>
                </a:lnTo>
                <a:lnTo>
                  <a:pt x="2510661" y="690137"/>
                </a:lnTo>
                <a:lnTo>
                  <a:pt x="2463991" y="665522"/>
                </a:lnTo>
                <a:lnTo>
                  <a:pt x="2419412" y="641319"/>
                </a:lnTo>
                <a:lnTo>
                  <a:pt x="2377324" y="617808"/>
                </a:lnTo>
                <a:lnTo>
                  <a:pt x="2338123" y="595268"/>
                </a:lnTo>
                <a:lnTo>
                  <a:pt x="2302208" y="573979"/>
                </a:lnTo>
                <a:lnTo>
                  <a:pt x="2214013" y="517386"/>
                </a:lnTo>
                <a:lnTo>
                  <a:pt x="2173982" y="486601"/>
                </a:lnTo>
                <a:lnTo>
                  <a:pt x="2145016" y="458625"/>
                </a:lnTo>
                <a:lnTo>
                  <a:pt x="2100813" y="398125"/>
                </a:lnTo>
                <a:lnTo>
                  <a:pt x="2075844" y="359113"/>
                </a:lnTo>
                <a:lnTo>
                  <a:pt x="2051978" y="316281"/>
                </a:lnTo>
                <a:lnTo>
                  <a:pt x="2029036" y="265215"/>
                </a:lnTo>
                <a:lnTo>
                  <a:pt x="2007060" y="210065"/>
                </a:lnTo>
                <a:lnTo>
                  <a:pt x="1986090" y="154978"/>
                </a:lnTo>
                <a:lnTo>
                  <a:pt x="1966169" y="104102"/>
                </a:lnTo>
                <a:lnTo>
                  <a:pt x="1947339" y="61587"/>
                </a:lnTo>
                <a:lnTo>
                  <a:pt x="1929641" y="31580"/>
                </a:lnTo>
                <a:lnTo>
                  <a:pt x="1899369" y="4991"/>
                </a:lnTo>
                <a:lnTo>
                  <a:pt x="1870934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8495" y="5259451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300" y="0"/>
                </a:lnTo>
                <a:lnTo>
                  <a:pt x="2218300" y="681197"/>
                </a:lnTo>
                <a:lnTo>
                  <a:pt x="0" y="681197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8495" y="5259451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298" y="0"/>
                </a:lnTo>
                <a:lnTo>
                  <a:pt x="2218298" y="681200"/>
                </a:lnTo>
                <a:lnTo>
                  <a:pt x="0" y="681200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8495" y="5343512"/>
            <a:ext cx="22186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3825" marR="109855" indent="123825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Routing, transform,  orchestration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68471" y="4468063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296" y="0"/>
                </a:lnTo>
                <a:lnTo>
                  <a:pt x="2218296" y="681202"/>
                </a:lnTo>
                <a:lnTo>
                  <a:pt x="0" y="681202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8471" y="4468063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298" y="0"/>
                </a:lnTo>
                <a:lnTo>
                  <a:pt x="2218298" y="681200"/>
                </a:lnTo>
                <a:lnTo>
                  <a:pt x="0" y="681200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68471" y="4552124"/>
            <a:ext cx="22186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5420" marR="172085" indent="412115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Design and  Development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tooling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68471" y="5259451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296" y="0"/>
                </a:lnTo>
                <a:lnTo>
                  <a:pt x="2218296" y="681198"/>
                </a:lnTo>
                <a:lnTo>
                  <a:pt x="0" y="68119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8471" y="5259451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298" y="0"/>
                </a:lnTo>
                <a:lnTo>
                  <a:pt x="2218298" y="681200"/>
                </a:lnTo>
                <a:lnTo>
                  <a:pt x="0" y="681200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68471" y="5343512"/>
            <a:ext cx="22186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7020" marR="273685" indent="9779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Web,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Database,  Application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21883" y="4483671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309" y="0"/>
                </a:lnTo>
                <a:lnTo>
                  <a:pt x="2218309" y="681202"/>
                </a:lnTo>
                <a:lnTo>
                  <a:pt x="0" y="681202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1883" y="4483671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298" y="0"/>
                </a:lnTo>
                <a:lnTo>
                  <a:pt x="2218298" y="681200"/>
                </a:lnTo>
                <a:lnTo>
                  <a:pt x="0" y="681200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1883" y="4567732"/>
            <a:ext cx="22186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8620" marR="307340" indent="-67945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tooling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31420" y="5275059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309" y="0"/>
                </a:lnTo>
                <a:lnTo>
                  <a:pt x="2218309" y="681206"/>
                </a:lnTo>
                <a:lnTo>
                  <a:pt x="0" y="681206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31421" y="5275059"/>
            <a:ext cx="2218690" cy="681355"/>
          </a:xfrm>
          <a:custGeom>
            <a:avLst/>
            <a:gdLst/>
            <a:ahLst/>
            <a:cxnLst/>
            <a:rect l="l" t="t" r="r" b="b"/>
            <a:pathLst>
              <a:path w="2218690" h="681354">
                <a:moveTo>
                  <a:pt x="0" y="0"/>
                </a:moveTo>
                <a:lnTo>
                  <a:pt x="2218298" y="0"/>
                </a:lnTo>
                <a:lnTo>
                  <a:pt x="2218298" y="681200"/>
                </a:lnTo>
                <a:lnTo>
                  <a:pt x="0" y="681200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31420" y="5481040"/>
            <a:ext cx="22186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Administrative portal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8771" y="1281607"/>
            <a:ext cx="3888104" cy="351155"/>
          </a:xfrm>
          <a:custGeom>
            <a:avLst/>
            <a:gdLst/>
            <a:ahLst/>
            <a:cxnLst/>
            <a:rect l="l" t="t" r="r" b="b"/>
            <a:pathLst>
              <a:path w="3888104" h="351155">
                <a:moveTo>
                  <a:pt x="0" y="0"/>
                </a:moveTo>
                <a:lnTo>
                  <a:pt x="3887562" y="0"/>
                </a:lnTo>
                <a:lnTo>
                  <a:pt x="3887562" y="351078"/>
                </a:lnTo>
                <a:lnTo>
                  <a:pt x="0" y="351078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771" y="1281607"/>
            <a:ext cx="3888104" cy="351155"/>
          </a:xfrm>
          <a:custGeom>
            <a:avLst/>
            <a:gdLst/>
            <a:ahLst/>
            <a:cxnLst/>
            <a:rect l="l" t="t" r="r" b="b"/>
            <a:pathLst>
              <a:path w="3888104" h="351155">
                <a:moveTo>
                  <a:pt x="0" y="0"/>
                </a:moveTo>
                <a:lnTo>
                  <a:pt x="3887557" y="0"/>
                </a:lnTo>
                <a:lnTo>
                  <a:pt x="3887557" y="351087"/>
                </a:lnTo>
                <a:lnTo>
                  <a:pt x="0" y="351087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57398" y="1307287"/>
            <a:ext cx="7080884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Application </a:t>
            </a:r>
            <a:r>
              <a:rPr sz="1800" dirty="0">
                <a:latin typeface="Arial"/>
                <a:cs typeface="Arial"/>
              </a:rPr>
              <a:t>PaaS ( aPaaS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3621404" indent="-279400">
              <a:lnSpc>
                <a:spcPts val="2840"/>
              </a:lnSpc>
              <a:spcBef>
                <a:spcPts val="5"/>
              </a:spcBef>
              <a:buChar char="•"/>
              <a:tabLst>
                <a:tab pos="3627754" algn="l"/>
                <a:tab pos="3628390" algn="l"/>
              </a:tabLst>
            </a:pPr>
            <a:r>
              <a:rPr sz="2400" spc="-5" dirty="0">
                <a:latin typeface="Arial"/>
                <a:cs typeface="Arial"/>
              </a:rPr>
              <a:t>Hosted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  <a:p>
            <a:pPr marL="3621404" marR="5080" indent="-279400">
              <a:lnSpc>
                <a:spcPts val="2900"/>
              </a:lnSpc>
              <a:spcBef>
                <a:spcPts val="40"/>
              </a:spcBef>
              <a:buChar char="•"/>
              <a:tabLst>
                <a:tab pos="3627754" algn="l"/>
                <a:tab pos="3628390" algn="l"/>
              </a:tabLst>
            </a:pPr>
            <a:r>
              <a:rPr sz="2400" dirty="0">
                <a:latin typeface="Arial"/>
                <a:cs typeface="Arial"/>
              </a:rPr>
              <a:t>Provides </a:t>
            </a:r>
            <a:r>
              <a:rPr sz="2400" spc="-5" dirty="0">
                <a:latin typeface="Arial"/>
                <a:cs typeface="Arial"/>
              </a:rPr>
              <a:t>platform 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build  </a:t>
            </a:r>
            <a:r>
              <a:rPr sz="2400" spc="-5" dirty="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8832" y="1318501"/>
            <a:ext cx="463348" cy="2536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89871" y="1346390"/>
            <a:ext cx="311871" cy="245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7376" y="1530070"/>
            <a:ext cx="1761096" cy="176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28870" y="2306002"/>
            <a:ext cx="889743" cy="499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31746" y="2051583"/>
            <a:ext cx="428821" cy="3370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1" y="0"/>
                </a:lnTo>
                <a:lnTo>
                  <a:pt x="5782881" y="1151622"/>
                </a:lnTo>
                <a:lnTo>
                  <a:pt x="0" y="115162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5" y="0"/>
                </a:lnTo>
                <a:lnTo>
                  <a:pt x="5782885" y="1151619"/>
                </a:lnTo>
                <a:lnTo>
                  <a:pt x="0" y="11516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5456" y="5489612"/>
            <a:ext cx="5612130" cy="499745"/>
          </a:xfrm>
          <a:custGeom>
            <a:avLst/>
            <a:gdLst/>
            <a:ahLst/>
            <a:cxnLst/>
            <a:rect l="l" t="t" r="r" b="b"/>
            <a:pathLst>
              <a:path w="5612130" h="499745">
                <a:moveTo>
                  <a:pt x="0" y="0"/>
                </a:moveTo>
                <a:lnTo>
                  <a:pt x="5611558" y="0"/>
                </a:lnTo>
                <a:lnTo>
                  <a:pt x="5611558" y="499592"/>
                </a:lnTo>
                <a:lnTo>
                  <a:pt x="0" y="49959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456" y="5489612"/>
            <a:ext cx="5612130" cy="499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86817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Hardware 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Firmware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368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IoT </a:t>
            </a:r>
            <a:r>
              <a:rPr spc="-40" dirty="0"/>
              <a:t>Stack: End</a:t>
            </a:r>
            <a:r>
              <a:rPr spc="-290" dirty="0"/>
              <a:t> </a:t>
            </a:r>
            <a:r>
              <a:rPr spc="35" dirty="0"/>
              <a:t>applications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4471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3909" y="3453688"/>
            <a:ext cx="4676140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 and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3909" y="2680030"/>
            <a:ext cx="2108835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Design /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4542" y="5044541"/>
            <a:ext cx="5618480" cy="335280"/>
          </a:xfrm>
          <a:custGeom>
            <a:avLst/>
            <a:gdLst/>
            <a:ahLst/>
            <a:cxnLst/>
            <a:rect l="l" t="t" r="r" b="b"/>
            <a:pathLst>
              <a:path w="5618480" h="335279">
                <a:moveTo>
                  <a:pt x="0" y="0"/>
                </a:moveTo>
                <a:lnTo>
                  <a:pt x="5618289" y="0"/>
                </a:lnTo>
                <a:lnTo>
                  <a:pt x="5618289" y="335267"/>
                </a:lnTo>
                <a:lnTo>
                  <a:pt x="0" y="335267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4541" y="5044541"/>
            <a:ext cx="5618480" cy="335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6503" y="4169371"/>
            <a:ext cx="2513330" cy="57467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71805" marR="698500" indent="31750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Device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2916" y="4169371"/>
            <a:ext cx="2129790" cy="57467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 marR="628650" indent="34290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Device  Hub</a:t>
            </a:r>
            <a:r>
              <a:rPr sz="1800" spc="-5" dirty="0">
                <a:latin typeface="Arial"/>
                <a:cs typeface="Arial"/>
              </a:rPr>
              <a:t>/G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6503" y="2691981"/>
            <a:ext cx="2513330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 marR="107950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runtime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3406" y="2231047"/>
            <a:ext cx="4686300" cy="351155"/>
          </a:xfrm>
          <a:custGeom>
            <a:avLst/>
            <a:gdLst/>
            <a:ahLst/>
            <a:cxnLst/>
            <a:rect l="l" t="t" r="r" b="b"/>
            <a:pathLst>
              <a:path w="4686300" h="351155">
                <a:moveTo>
                  <a:pt x="0" y="0"/>
                </a:moveTo>
                <a:lnTo>
                  <a:pt x="4686261" y="0"/>
                </a:lnTo>
                <a:lnTo>
                  <a:pt x="4686261" y="351091"/>
                </a:lnTo>
                <a:lnTo>
                  <a:pt x="0" y="351091"/>
                </a:lnTo>
                <a:lnTo>
                  <a:pt x="0" y="0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3406" y="2231047"/>
            <a:ext cx="4686300" cy="351155"/>
          </a:xfrm>
          <a:custGeom>
            <a:avLst/>
            <a:gdLst/>
            <a:ahLst/>
            <a:cxnLst/>
            <a:rect l="l" t="t" r="r" b="b"/>
            <a:pathLst>
              <a:path w="4686300" h="351155">
                <a:moveTo>
                  <a:pt x="0" y="0"/>
                </a:moveTo>
                <a:lnTo>
                  <a:pt x="4686256" y="0"/>
                </a:lnTo>
                <a:lnTo>
                  <a:pt x="4686256" y="351087"/>
                </a:lnTo>
                <a:lnTo>
                  <a:pt x="0" y="35108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18169" y="2256739"/>
            <a:ext cx="467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6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PaaS ( aPaaS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20589" y="1247317"/>
            <a:ext cx="2865755" cy="369570"/>
          </a:xfrm>
          <a:custGeom>
            <a:avLst/>
            <a:gdLst/>
            <a:ahLst/>
            <a:cxnLst/>
            <a:rect l="l" t="t" r="r" b="b"/>
            <a:pathLst>
              <a:path w="2865754" h="369569">
                <a:moveTo>
                  <a:pt x="0" y="0"/>
                </a:moveTo>
                <a:lnTo>
                  <a:pt x="2865208" y="0"/>
                </a:lnTo>
                <a:lnTo>
                  <a:pt x="2865208" y="369112"/>
                </a:lnTo>
                <a:lnTo>
                  <a:pt x="0" y="369112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20588" y="1247317"/>
            <a:ext cx="2865755" cy="3695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20589" y="1748548"/>
            <a:ext cx="2865755" cy="351155"/>
          </a:xfrm>
          <a:custGeom>
            <a:avLst/>
            <a:gdLst/>
            <a:ahLst/>
            <a:cxnLst/>
            <a:rect l="l" t="t" r="r" b="b"/>
            <a:pathLst>
              <a:path w="2865754" h="351155">
                <a:moveTo>
                  <a:pt x="0" y="0"/>
                </a:moveTo>
                <a:lnTo>
                  <a:pt x="2865208" y="0"/>
                </a:lnTo>
                <a:lnTo>
                  <a:pt x="2865208" y="351091"/>
                </a:lnTo>
                <a:lnTo>
                  <a:pt x="0" y="351091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20588" y="1748548"/>
            <a:ext cx="2865755" cy="3511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2326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aPaaS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34399" y="1216329"/>
            <a:ext cx="997585" cy="883919"/>
          </a:xfrm>
          <a:custGeom>
            <a:avLst/>
            <a:gdLst/>
            <a:ahLst/>
            <a:cxnLst/>
            <a:rect l="l" t="t" r="r" b="b"/>
            <a:pathLst>
              <a:path w="997585" h="883919">
                <a:moveTo>
                  <a:pt x="0" y="0"/>
                </a:moveTo>
                <a:lnTo>
                  <a:pt x="997038" y="0"/>
                </a:lnTo>
                <a:lnTo>
                  <a:pt x="997038" y="883310"/>
                </a:lnTo>
                <a:lnTo>
                  <a:pt x="0" y="883310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4399" y="1216329"/>
            <a:ext cx="997585" cy="883919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Websites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15398" y="1211732"/>
            <a:ext cx="1732280" cy="883919"/>
          </a:xfrm>
          <a:custGeom>
            <a:avLst/>
            <a:gdLst/>
            <a:ahLst/>
            <a:cxnLst/>
            <a:rect l="l" t="t" r="r" b="b"/>
            <a:pathLst>
              <a:path w="1732279" h="883919">
                <a:moveTo>
                  <a:pt x="0" y="0"/>
                </a:moveTo>
                <a:lnTo>
                  <a:pt x="1731733" y="0"/>
                </a:lnTo>
                <a:lnTo>
                  <a:pt x="1731733" y="883310"/>
                </a:lnTo>
                <a:lnTo>
                  <a:pt x="0" y="883310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15398" y="1211732"/>
            <a:ext cx="1732280" cy="883919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48895">
              <a:lnSpc>
                <a:spcPts val="2130"/>
              </a:lnSpc>
              <a:spcBef>
                <a:spcPts val="107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endParaRPr sz="1800">
              <a:latin typeface="Arial"/>
              <a:cs typeface="Arial"/>
            </a:endParaRPr>
          </a:p>
          <a:p>
            <a:pPr marL="126364" marR="113664" algn="ctr">
              <a:lnSpc>
                <a:spcPts val="1300"/>
              </a:lnSpc>
              <a:spcBef>
                <a:spcPts val="3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 e.g., appliances,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touch  console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95055" y="1055712"/>
            <a:ext cx="6400800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76970" y="1116012"/>
            <a:ext cx="6236335" cy="1115060"/>
          </a:xfrm>
          <a:custGeom>
            <a:avLst/>
            <a:gdLst/>
            <a:ahLst/>
            <a:cxnLst/>
            <a:rect l="l" t="t" r="r" b="b"/>
            <a:pathLst>
              <a:path w="6236334" h="1115060">
                <a:moveTo>
                  <a:pt x="0" y="0"/>
                </a:moveTo>
                <a:lnTo>
                  <a:pt x="6236335" y="0"/>
                </a:lnTo>
                <a:lnTo>
                  <a:pt x="6236335" y="1115038"/>
                </a:lnTo>
                <a:lnTo>
                  <a:pt x="0" y="1115038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363"/>
            <a:ext cx="9144000" cy="107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7805" y="1791754"/>
            <a:ext cx="1067864" cy="1728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38" y="371957"/>
            <a:ext cx="632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IoT/IoE</a:t>
            </a:r>
            <a:r>
              <a:rPr spc="-114" dirty="0"/>
              <a:t> </a:t>
            </a:r>
            <a:r>
              <a:rPr spc="-30" dirty="0"/>
              <a:t>is</a:t>
            </a:r>
            <a:r>
              <a:rPr spc="-110" dirty="0"/>
              <a:t> </a:t>
            </a:r>
            <a:r>
              <a:rPr spc="-85" dirty="0"/>
              <a:t>a</a:t>
            </a:r>
            <a:r>
              <a:rPr spc="-114" dirty="0"/>
              <a:t> </a:t>
            </a:r>
            <a:r>
              <a:rPr spc="60" dirty="0"/>
              <a:t>driver</a:t>
            </a:r>
            <a:r>
              <a:rPr spc="-110" dirty="0"/>
              <a:t> </a:t>
            </a:r>
            <a:r>
              <a:rPr spc="170" dirty="0"/>
              <a:t>of</a:t>
            </a:r>
            <a:r>
              <a:rPr spc="-114" dirty="0"/>
              <a:t> </a:t>
            </a:r>
            <a:r>
              <a:rPr spc="70" dirty="0"/>
              <a:t>mobile</a:t>
            </a:r>
            <a:r>
              <a:rPr spc="-110" dirty="0"/>
              <a:t> </a:t>
            </a:r>
            <a:r>
              <a:rPr spc="250" dirty="0"/>
              <a:t>/</a:t>
            </a:r>
            <a:r>
              <a:rPr spc="-114" dirty="0"/>
              <a:t> </a:t>
            </a:r>
            <a:r>
              <a:rPr spc="120" dirty="0"/>
              <a:t>tablet</a:t>
            </a:r>
            <a:r>
              <a:rPr spc="-110" dirty="0"/>
              <a:t> </a:t>
            </a:r>
            <a:r>
              <a:rPr spc="45" dirty="0"/>
              <a:t>interfaces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4483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898989"/>
                </a:solidFill>
                <a:latin typeface="Arial"/>
                <a:cs typeface="Arial"/>
              </a:rPr>
              <a:t>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3759" y="6392192"/>
            <a:ext cx="9906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dirty="0">
                <a:solidFill>
                  <a:srgbClr val="898989"/>
                </a:solidFill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1341948"/>
            <a:ext cx="1028292" cy="1218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9120" y="1638922"/>
            <a:ext cx="1094508" cy="1919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7577" y="1440206"/>
            <a:ext cx="1501051" cy="8638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43916" y="1973999"/>
            <a:ext cx="2149754" cy="17373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41529" y="1560462"/>
            <a:ext cx="1398612" cy="7855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8350" y="4348797"/>
            <a:ext cx="1049051" cy="19250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4040581"/>
            <a:ext cx="1195678" cy="9037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43916" y="4147682"/>
            <a:ext cx="1807743" cy="23805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28569" y="3914927"/>
            <a:ext cx="3112960" cy="26649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1" y="0"/>
                </a:lnTo>
                <a:lnTo>
                  <a:pt x="5782881" y="1151622"/>
                </a:lnTo>
                <a:lnTo>
                  <a:pt x="0" y="115162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5" y="0"/>
                </a:lnTo>
                <a:lnTo>
                  <a:pt x="5782885" y="1151619"/>
                </a:lnTo>
                <a:lnTo>
                  <a:pt x="0" y="11516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5456" y="5489612"/>
            <a:ext cx="5612130" cy="499745"/>
          </a:xfrm>
          <a:custGeom>
            <a:avLst/>
            <a:gdLst/>
            <a:ahLst/>
            <a:cxnLst/>
            <a:rect l="l" t="t" r="r" b="b"/>
            <a:pathLst>
              <a:path w="5612130" h="499745">
                <a:moveTo>
                  <a:pt x="0" y="0"/>
                </a:moveTo>
                <a:lnTo>
                  <a:pt x="5611558" y="0"/>
                </a:lnTo>
                <a:lnTo>
                  <a:pt x="5611558" y="499592"/>
                </a:lnTo>
                <a:lnTo>
                  <a:pt x="0" y="49959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456" y="5489612"/>
            <a:ext cx="5612130" cy="499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86817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Hardware 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Firmware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24" y="189077"/>
            <a:ext cx="578866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pc="-20" dirty="0"/>
              <a:t>IoT </a:t>
            </a:r>
            <a:r>
              <a:rPr spc="-40" dirty="0"/>
              <a:t>Stack: </a:t>
            </a:r>
            <a:r>
              <a:rPr spc="-114" dirty="0"/>
              <a:t>iPaaS </a:t>
            </a:r>
            <a:r>
              <a:rPr spc="90" dirty="0"/>
              <a:t>integration </a:t>
            </a:r>
            <a:r>
              <a:rPr spc="-145" dirty="0"/>
              <a:t>–</a:t>
            </a:r>
            <a:r>
              <a:rPr spc="-475" dirty="0"/>
              <a:t> </a:t>
            </a:r>
            <a:r>
              <a:rPr spc="45" dirty="0"/>
              <a:t>middleware:  </a:t>
            </a:r>
            <a:r>
              <a:rPr spc="85" dirty="0"/>
              <a:t>Don’t</a:t>
            </a:r>
            <a:r>
              <a:rPr spc="-120" dirty="0"/>
              <a:t> </a:t>
            </a:r>
            <a:r>
              <a:rPr spc="135" dirty="0"/>
              <a:t>forget</a:t>
            </a:r>
            <a:r>
              <a:rPr spc="-114" dirty="0"/>
              <a:t> </a:t>
            </a:r>
            <a:r>
              <a:rPr spc="185" dirty="0"/>
              <a:t>to</a:t>
            </a:r>
            <a:r>
              <a:rPr spc="-114" dirty="0"/>
              <a:t> </a:t>
            </a:r>
            <a:r>
              <a:rPr spc="80" dirty="0"/>
              <a:t>integrate!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4471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3909" y="3453688"/>
            <a:ext cx="4676140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 and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3909" y="2680030"/>
            <a:ext cx="2108835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Design /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4542" y="5044541"/>
            <a:ext cx="5618480" cy="335280"/>
          </a:xfrm>
          <a:custGeom>
            <a:avLst/>
            <a:gdLst/>
            <a:ahLst/>
            <a:cxnLst/>
            <a:rect l="l" t="t" r="r" b="b"/>
            <a:pathLst>
              <a:path w="5618480" h="335279">
                <a:moveTo>
                  <a:pt x="0" y="0"/>
                </a:moveTo>
                <a:lnTo>
                  <a:pt x="5618289" y="0"/>
                </a:lnTo>
                <a:lnTo>
                  <a:pt x="5618289" y="335267"/>
                </a:lnTo>
                <a:lnTo>
                  <a:pt x="0" y="335267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04541" y="5044541"/>
            <a:ext cx="5618480" cy="335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6503" y="4169371"/>
            <a:ext cx="2513330" cy="57467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71805" marR="698500" indent="31750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Device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2916" y="4169371"/>
            <a:ext cx="2129790" cy="57467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 marR="628650" indent="34290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Device  Hub</a:t>
            </a:r>
            <a:r>
              <a:rPr sz="1800" spc="-5" dirty="0">
                <a:latin typeface="Arial"/>
                <a:cs typeface="Arial"/>
              </a:rPr>
              <a:t>/G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6503" y="2691981"/>
            <a:ext cx="2513330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 marR="107950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runtime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3406" y="2231047"/>
            <a:ext cx="4686300" cy="35115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60119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PaaS ( aPaaS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3770" y="2226424"/>
            <a:ext cx="1032510" cy="25177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91440" marR="182880">
              <a:lnSpc>
                <a:spcPct val="995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iPaaS  Middle-  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0588" y="1247317"/>
            <a:ext cx="2865755" cy="369570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20588" y="1748548"/>
            <a:ext cx="2865755" cy="351155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2326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aPaaS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4399" y="1216329"/>
            <a:ext cx="997585" cy="883919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Websites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5398" y="1211732"/>
            <a:ext cx="1732280" cy="883919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48895">
              <a:lnSpc>
                <a:spcPts val="2130"/>
              </a:lnSpc>
              <a:spcBef>
                <a:spcPts val="107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endParaRPr sz="1800">
              <a:latin typeface="Arial"/>
              <a:cs typeface="Arial"/>
            </a:endParaRPr>
          </a:p>
          <a:p>
            <a:pPr marL="126364" marR="113664" algn="ctr">
              <a:lnSpc>
                <a:spcPts val="1300"/>
              </a:lnSpc>
              <a:spcBef>
                <a:spcPts val="3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 e.g., appliances,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touch  console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6819" y="1337271"/>
            <a:ext cx="1637030" cy="1917700"/>
          </a:xfrm>
          <a:custGeom>
            <a:avLst/>
            <a:gdLst/>
            <a:ahLst/>
            <a:cxnLst/>
            <a:rect l="l" t="t" r="r" b="b"/>
            <a:pathLst>
              <a:path w="1637030" h="1917700">
                <a:moveTo>
                  <a:pt x="0" y="0"/>
                </a:moveTo>
                <a:lnTo>
                  <a:pt x="1636887" y="0"/>
                </a:lnTo>
                <a:lnTo>
                  <a:pt x="1636887" y="1917077"/>
                </a:lnTo>
                <a:lnTo>
                  <a:pt x="0" y="1917077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6858" y="1983602"/>
            <a:ext cx="568030" cy="568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5753" y="2492656"/>
            <a:ext cx="1173384" cy="642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6819" y="1337272"/>
            <a:ext cx="1637030" cy="1917700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233045" marR="226695" indent="279400">
              <a:lnSpc>
                <a:spcPts val="2100"/>
              </a:lnSpc>
              <a:spcBef>
                <a:spcPts val="480"/>
              </a:spcBef>
            </a:pPr>
            <a:r>
              <a:rPr sz="1800" dirty="0">
                <a:latin typeface="Arial"/>
                <a:cs typeface="Arial"/>
              </a:rPr>
              <a:t>iPaaS  middleware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189077"/>
            <a:ext cx="468757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pc="-114" dirty="0"/>
              <a:t>iPaaS </a:t>
            </a:r>
            <a:r>
              <a:rPr spc="10" dirty="0"/>
              <a:t>Capabilities: </a:t>
            </a:r>
            <a:r>
              <a:rPr spc="85" dirty="0"/>
              <a:t>Don’t </a:t>
            </a:r>
            <a:r>
              <a:rPr spc="135" dirty="0"/>
              <a:t>forget</a:t>
            </a:r>
            <a:r>
              <a:rPr spc="-430" dirty="0"/>
              <a:t> </a:t>
            </a:r>
            <a:r>
              <a:rPr spc="185" dirty="0"/>
              <a:t>to  </a:t>
            </a:r>
            <a:r>
              <a:rPr spc="80" dirty="0"/>
              <a:t>integrate!</a:t>
            </a:r>
          </a:p>
        </p:txBody>
      </p:sp>
      <p:sp>
        <p:nvSpPr>
          <p:cNvPr id="3" name="object 3"/>
          <p:cNvSpPr/>
          <p:nvPr/>
        </p:nvSpPr>
        <p:spPr>
          <a:xfrm>
            <a:off x="1040394" y="2877629"/>
            <a:ext cx="7396927" cy="3590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483" y="2556158"/>
            <a:ext cx="8420785" cy="4276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686" y="2607424"/>
            <a:ext cx="8270240" cy="4126865"/>
          </a:xfrm>
          <a:custGeom>
            <a:avLst/>
            <a:gdLst/>
            <a:ahLst/>
            <a:cxnLst/>
            <a:rect l="l" t="t" r="r" b="b"/>
            <a:pathLst>
              <a:path w="8270240" h="4126865">
                <a:moveTo>
                  <a:pt x="939154" y="0"/>
                </a:moveTo>
                <a:lnTo>
                  <a:pt x="891087" y="8522"/>
                </a:lnTo>
                <a:lnTo>
                  <a:pt x="843235" y="17520"/>
                </a:lnTo>
                <a:lnTo>
                  <a:pt x="795813" y="27468"/>
                </a:lnTo>
                <a:lnTo>
                  <a:pt x="749035" y="38840"/>
                </a:lnTo>
                <a:lnTo>
                  <a:pt x="703115" y="52113"/>
                </a:lnTo>
                <a:lnTo>
                  <a:pt x="658270" y="67760"/>
                </a:lnTo>
                <a:lnTo>
                  <a:pt x="614713" y="86257"/>
                </a:lnTo>
                <a:lnTo>
                  <a:pt x="572659" y="108079"/>
                </a:lnTo>
                <a:lnTo>
                  <a:pt x="531601" y="131418"/>
                </a:lnTo>
                <a:lnTo>
                  <a:pt x="491114" y="155048"/>
                </a:lnTo>
                <a:lnTo>
                  <a:pt x="451544" y="180313"/>
                </a:lnTo>
                <a:lnTo>
                  <a:pt x="413234" y="208560"/>
                </a:lnTo>
                <a:lnTo>
                  <a:pt x="376527" y="241134"/>
                </a:lnTo>
                <a:lnTo>
                  <a:pt x="341768" y="279382"/>
                </a:lnTo>
                <a:lnTo>
                  <a:pt x="309298" y="324648"/>
                </a:lnTo>
                <a:lnTo>
                  <a:pt x="279463" y="378279"/>
                </a:lnTo>
                <a:lnTo>
                  <a:pt x="248990" y="450044"/>
                </a:lnTo>
                <a:lnTo>
                  <a:pt x="235124" y="489589"/>
                </a:lnTo>
                <a:lnTo>
                  <a:pt x="222064" y="531379"/>
                </a:lnTo>
                <a:lnTo>
                  <a:pt x="209731" y="575267"/>
                </a:lnTo>
                <a:lnTo>
                  <a:pt x="198044" y="621104"/>
                </a:lnTo>
                <a:lnTo>
                  <a:pt x="186924" y="668744"/>
                </a:lnTo>
                <a:lnTo>
                  <a:pt x="176290" y="718037"/>
                </a:lnTo>
                <a:lnTo>
                  <a:pt x="166061" y="768838"/>
                </a:lnTo>
                <a:lnTo>
                  <a:pt x="156159" y="820997"/>
                </a:lnTo>
                <a:lnTo>
                  <a:pt x="146502" y="874367"/>
                </a:lnTo>
                <a:lnTo>
                  <a:pt x="137011" y="928801"/>
                </a:lnTo>
                <a:lnTo>
                  <a:pt x="127606" y="984151"/>
                </a:lnTo>
                <a:lnTo>
                  <a:pt x="118206" y="1040269"/>
                </a:lnTo>
                <a:lnTo>
                  <a:pt x="110902" y="1085379"/>
                </a:lnTo>
                <a:lnTo>
                  <a:pt x="103667" y="1132706"/>
                </a:lnTo>
                <a:lnTo>
                  <a:pt x="96521" y="1181965"/>
                </a:lnTo>
                <a:lnTo>
                  <a:pt x="89489" y="1232872"/>
                </a:lnTo>
                <a:lnTo>
                  <a:pt x="82593" y="1285141"/>
                </a:lnTo>
                <a:lnTo>
                  <a:pt x="75855" y="1338487"/>
                </a:lnTo>
                <a:lnTo>
                  <a:pt x="69298" y="1392625"/>
                </a:lnTo>
                <a:lnTo>
                  <a:pt x="62945" y="1447271"/>
                </a:lnTo>
                <a:lnTo>
                  <a:pt x="56818" y="1502140"/>
                </a:lnTo>
                <a:lnTo>
                  <a:pt x="50940" y="1556945"/>
                </a:lnTo>
                <a:lnTo>
                  <a:pt x="45333" y="1611404"/>
                </a:lnTo>
                <a:lnTo>
                  <a:pt x="40020" y="1665230"/>
                </a:lnTo>
                <a:lnTo>
                  <a:pt x="35025" y="1718138"/>
                </a:lnTo>
                <a:lnTo>
                  <a:pt x="30368" y="1769845"/>
                </a:lnTo>
                <a:lnTo>
                  <a:pt x="26073" y="1820064"/>
                </a:lnTo>
                <a:lnTo>
                  <a:pt x="22163" y="1868511"/>
                </a:lnTo>
                <a:lnTo>
                  <a:pt x="18661" y="1914900"/>
                </a:lnTo>
                <a:lnTo>
                  <a:pt x="15588" y="1958948"/>
                </a:lnTo>
                <a:lnTo>
                  <a:pt x="11529" y="2020839"/>
                </a:lnTo>
                <a:lnTo>
                  <a:pt x="7953" y="2078626"/>
                </a:lnTo>
                <a:lnTo>
                  <a:pt x="4937" y="2132990"/>
                </a:lnTo>
                <a:lnTo>
                  <a:pt x="2557" y="2184609"/>
                </a:lnTo>
                <a:lnTo>
                  <a:pt x="890" y="2234165"/>
                </a:lnTo>
                <a:lnTo>
                  <a:pt x="12" y="2282337"/>
                </a:lnTo>
                <a:lnTo>
                  <a:pt x="0" y="2329805"/>
                </a:lnTo>
                <a:lnTo>
                  <a:pt x="928" y="2377250"/>
                </a:lnTo>
                <a:lnTo>
                  <a:pt x="2875" y="2425352"/>
                </a:lnTo>
                <a:lnTo>
                  <a:pt x="5917" y="2474790"/>
                </a:lnTo>
                <a:lnTo>
                  <a:pt x="10129" y="2526245"/>
                </a:lnTo>
                <a:lnTo>
                  <a:pt x="15588" y="2580398"/>
                </a:lnTo>
                <a:lnTo>
                  <a:pt x="21475" y="2629111"/>
                </a:lnTo>
                <a:lnTo>
                  <a:pt x="28581" y="2679499"/>
                </a:lnTo>
                <a:lnTo>
                  <a:pt x="36776" y="2731235"/>
                </a:lnTo>
                <a:lnTo>
                  <a:pt x="45933" y="2783995"/>
                </a:lnTo>
                <a:lnTo>
                  <a:pt x="55923" y="2837454"/>
                </a:lnTo>
                <a:lnTo>
                  <a:pt x="66619" y="2891288"/>
                </a:lnTo>
                <a:lnTo>
                  <a:pt x="77892" y="2945170"/>
                </a:lnTo>
                <a:lnTo>
                  <a:pt x="89613" y="2998776"/>
                </a:lnTo>
                <a:lnTo>
                  <a:pt x="101655" y="3051782"/>
                </a:lnTo>
                <a:lnTo>
                  <a:pt x="113889" y="3103862"/>
                </a:lnTo>
                <a:lnTo>
                  <a:pt x="126188" y="3154692"/>
                </a:lnTo>
                <a:lnTo>
                  <a:pt x="138422" y="3203945"/>
                </a:lnTo>
                <a:lnTo>
                  <a:pt x="150464" y="3251299"/>
                </a:lnTo>
                <a:lnTo>
                  <a:pt x="162186" y="3296427"/>
                </a:lnTo>
                <a:lnTo>
                  <a:pt x="176196" y="3351877"/>
                </a:lnTo>
                <a:lnTo>
                  <a:pt x="189214" y="3406303"/>
                </a:lnTo>
                <a:lnTo>
                  <a:pt x="201704" y="3459459"/>
                </a:lnTo>
                <a:lnTo>
                  <a:pt x="214128" y="3511104"/>
                </a:lnTo>
                <a:lnTo>
                  <a:pt x="226949" y="3560992"/>
                </a:lnTo>
                <a:lnTo>
                  <a:pt x="240628" y="3608881"/>
                </a:lnTo>
                <a:lnTo>
                  <a:pt x="255629" y="3654527"/>
                </a:lnTo>
                <a:lnTo>
                  <a:pt x="272415" y="3697686"/>
                </a:lnTo>
                <a:lnTo>
                  <a:pt x="291447" y="3738115"/>
                </a:lnTo>
                <a:lnTo>
                  <a:pt x="313189" y="3775569"/>
                </a:lnTo>
                <a:lnTo>
                  <a:pt x="338103" y="3809807"/>
                </a:lnTo>
                <a:lnTo>
                  <a:pt x="365759" y="3843204"/>
                </a:lnTo>
                <a:lnTo>
                  <a:pt x="391348" y="3872170"/>
                </a:lnTo>
                <a:lnTo>
                  <a:pt x="443888" y="3919078"/>
                </a:lnTo>
                <a:lnTo>
                  <a:pt x="510854" y="3955069"/>
                </a:lnTo>
                <a:lnTo>
                  <a:pt x="554475" y="3970389"/>
                </a:lnTo>
                <a:lnTo>
                  <a:pt x="607374" y="3984682"/>
                </a:lnTo>
                <a:lnTo>
                  <a:pt x="671445" y="3998515"/>
                </a:lnTo>
                <a:lnTo>
                  <a:pt x="748577" y="4012457"/>
                </a:lnTo>
                <a:lnTo>
                  <a:pt x="814377" y="4023218"/>
                </a:lnTo>
                <a:lnTo>
                  <a:pt x="878440" y="4032873"/>
                </a:lnTo>
                <a:lnTo>
                  <a:pt x="943062" y="4041524"/>
                </a:lnTo>
                <a:lnTo>
                  <a:pt x="1010540" y="4049276"/>
                </a:lnTo>
                <a:lnTo>
                  <a:pt x="1083171" y="4056232"/>
                </a:lnTo>
                <a:lnTo>
                  <a:pt x="1122136" y="4059444"/>
                </a:lnTo>
                <a:lnTo>
                  <a:pt x="1163251" y="4062496"/>
                </a:lnTo>
                <a:lnTo>
                  <a:pt x="1206803" y="4065401"/>
                </a:lnTo>
                <a:lnTo>
                  <a:pt x="1253078" y="4068173"/>
                </a:lnTo>
                <a:lnTo>
                  <a:pt x="1302365" y="4070823"/>
                </a:lnTo>
                <a:lnTo>
                  <a:pt x="1354949" y="4073364"/>
                </a:lnTo>
                <a:lnTo>
                  <a:pt x="1411118" y="4075811"/>
                </a:lnTo>
                <a:lnTo>
                  <a:pt x="1471159" y="4078176"/>
                </a:lnTo>
                <a:lnTo>
                  <a:pt x="1535359" y="4080471"/>
                </a:lnTo>
                <a:lnTo>
                  <a:pt x="1604006" y="4082710"/>
                </a:lnTo>
                <a:lnTo>
                  <a:pt x="1677386" y="4084906"/>
                </a:lnTo>
                <a:lnTo>
                  <a:pt x="1755787" y="4087072"/>
                </a:lnTo>
                <a:lnTo>
                  <a:pt x="1839495" y="4089220"/>
                </a:lnTo>
                <a:lnTo>
                  <a:pt x="1928798" y="4091364"/>
                </a:lnTo>
                <a:lnTo>
                  <a:pt x="2023982" y="4093516"/>
                </a:lnTo>
                <a:lnTo>
                  <a:pt x="2094701" y="4095037"/>
                </a:lnTo>
                <a:lnTo>
                  <a:pt x="2170259" y="4096592"/>
                </a:lnTo>
                <a:lnTo>
                  <a:pt x="2209766" y="4097381"/>
                </a:lnTo>
                <a:lnTo>
                  <a:pt x="2250381" y="4098176"/>
                </a:lnTo>
                <a:lnTo>
                  <a:pt x="2292067" y="4098975"/>
                </a:lnTo>
                <a:lnTo>
                  <a:pt x="2334792" y="4099780"/>
                </a:lnTo>
                <a:lnTo>
                  <a:pt x="2378521" y="4100587"/>
                </a:lnTo>
                <a:lnTo>
                  <a:pt x="2423220" y="4101398"/>
                </a:lnTo>
                <a:lnTo>
                  <a:pt x="2468854" y="4102210"/>
                </a:lnTo>
                <a:lnTo>
                  <a:pt x="2515388" y="4103023"/>
                </a:lnTo>
                <a:lnTo>
                  <a:pt x="2562790" y="4103836"/>
                </a:lnTo>
                <a:lnTo>
                  <a:pt x="2611024" y="4104648"/>
                </a:lnTo>
                <a:lnTo>
                  <a:pt x="2660057" y="4105458"/>
                </a:lnTo>
                <a:lnTo>
                  <a:pt x="2709853" y="4106266"/>
                </a:lnTo>
                <a:lnTo>
                  <a:pt x="2760379" y="4107070"/>
                </a:lnTo>
                <a:lnTo>
                  <a:pt x="2811600" y="4107870"/>
                </a:lnTo>
                <a:lnTo>
                  <a:pt x="2863482" y="4108665"/>
                </a:lnTo>
                <a:lnTo>
                  <a:pt x="2915991" y="4109454"/>
                </a:lnTo>
                <a:lnTo>
                  <a:pt x="2969092" y="4110236"/>
                </a:lnTo>
                <a:lnTo>
                  <a:pt x="3022751" y="4111010"/>
                </a:lnTo>
                <a:lnTo>
                  <a:pt x="3076935" y="4111775"/>
                </a:lnTo>
                <a:lnTo>
                  <a:pt x="3131608" y="4112531"/>
                </a:lnTo>
                <a:lnTo>
                  <a:pt x="3186736" y="4113276"/>
                </a:lnTo>
                <a:lnTo>
                  <a:pt x="3242285" y="4114010"/>
                </a:lnTo>
                <a:lnTo>
                  <a:pt x="3298221" y="4114732"/>
                </a:lnTo>
                <a:lnTo>
                  <a:pt x="3354510" y="4115440"/>
                </a:lnTo>
                <a:lnTo>
                  <a:pt x="3411116" y="4116135"/>
                </a:lnTo>
                <a:lnTo>
                  <a:pt x="3468006" y="4116816"/>
                </a:lnTo>
                <a:lnTo>
                  <a:pt x="3525146" y="4117480"/>
                </a:lnTo>
                <a:lnTo>
                  <a:pt x="3582502" y="4118128"/>
                </a:lnTo>
                <a:lnTo>
                  <a:pt x="3640038" y="4118759"/>
                </a:lnTo>
                <a:lnTo>
                  <a:pt x="3697721" y="4119371"/>
                </a:lnTo>
                <a:lnTo>
                  <a:pt x="3755516" y="4119964"/>
                </a:lnTo>
                <a:lnTo>
                  <a:pt x="3813390" y="4120538"/>
                </a:lnTo>
                <a:lnTo>
                  <a:pt x="3871307" y="4121090"/>
                </a:lnTo>
                <a:lnTo>
                  <a:pt x="3929234" y="4121621"/>
                </a:lnTo>
                <a:lnTo>
                  <a:pt x="3987136" y="4122129"/>
                </a:lnTo>
                <a:lnTo>
                  <a:pt x="4044979" y="4122614"/>
                </a:lnTo>
                <a:lnTo>
                  <a:pt x="4102729" y="4123074"/>
                </a:lnTo>
                <a:lnTo>
                  <a:pt x="4160351" y="4123509"/>
                </a:lnTo>
                <a:lnTo>
                  <a:pt x="4217811" y="4123918"/>
                </a:lnTo>
                <a:lnTo>
                  <a:pt x="4275075" y="4124300"/>
                </a:lnTo>
                <a:lnTo>
                  <a:pt x="4332109" y="4124655"/>
                </a:lnTo>
                <a:lnTo>
                  <a:pt x="4388878" y="4124980"/>
                </a:lnTo>
                <a:lnTo>
                  <a:pt x="4445348" y="4125277"/>
                </a:lnTo>
                <a:lnTo>
                  <a:pt x="4501484" y="4125542"/>
                </a:lnTo>
                <a:lnTo>
                  <a:pt x="4557253" y="4125777"/>
                </a:lnTo>
                <a:lnTo>
                  <a:pt x="4612620" y="4125979"/>
                </a:lnTo>
                <a:lnTo>
                  <a:pt x="4667551" y="4126148"/>
                </a:lnTo>
                <a:lnTo>
                  <a:pt x="4722011" y="4126284"/>
                </a:lnTo>
                <a:lnTo>
                  <a:pt x="4775966" y="4126384"/>
                </a:lnTo>
                <a:lnTo>
                  <a:pt x="4829383" y="4126449"/>
                </a:lnTo>
                <a:lnTo>
                  <a:pt x="4882226" y="4126478"/>
                </a:lnTo>
                <a:lnTo>
                  <a:pt x="4934461" y="4126469"/>
                </a:lnTo>
                <a:lnTo>
                  <a:pt x="4986055" y="4126422"/>
                </a:lnTo>
                <a:lnTo>
                  <a:pt x="5036972" y="4126336"/>
                </a:lnTo>
                <a:lnTo>
                  <a:pt x="5087179" y="4126210"/>
                </a:lnTo>
                <a:lnTo>
                  <a:pt x="5136641" y="4126043"/>
                </a:lnTo>
                <a:lnTo>
                  <a:pt x="5185324" y="4125834"/>
                </a:lnTo>
                <a:lnTo>
                  <a:pt x="5233193" y="4125583"/>
                </a:lnTo>
                <a:lnTo>
                  <a:pt x="5280215" y="4125288"/>
                </a:lnTo>
                <a:lnTo>
                  <a:pt x="5326355" y="4124949"/>
                </a:lnTo>
                <a:lnTo>
                  <a:pt x="5371579" y="4124564"/>
                </a:lnTo>
                <a:lnTo>
                  <a:pt x="5415852" y="4124134"/>
                </a:lnTo>
                <a:lnTo>
                  <a:pt x="5459140" y="4123657"/>
                </a:lnTo>
                <a:lnTo>
                  <a:pt x="5501409" y="4123132"/>
                </a:lnTo>
                <a:lnTo>
                  <a:pt x="5542625" y="4122558"/>
                </a:lnTo>
                <a:lnTo>
                  <a:pt x="5582753" y="4121935"/>
                </a:lnTo>
                <a:lnTo>
                  <a:pt x="5621760" y="4121261"/>
                </a:lnTo>
                <a:lnTo>
                  <a:pt x="5737393" y="4118855"/>
                </a:lnTo>
                <a:lnTo>
                  <a:pt x="5812974" y="4116990"/>
                </a:lnTo>
                <a:lnTo>
                  <a:pt x="5886404" y="4114946"/>
                </a:lnTo>
                <a:lnTo>
                  <a:pt x="5957738" y="4112728"/>
                </a:lnTo>
                <a:lnTo>
                  <a:pt x="6027030" y="4110339"/>
                </a:lnTo>
                <a:lnTo>
                  <a:pt x="6094333" y="4107784"/>
                </a:lnTo>
                <a:lnTo>
                  <a:pt x="6159701" y="4105067"/>
                </a:lnTo>
                <a:lnTo>
                  <a:pt x="6223188" y="4102191"/>
                </a:lnTo>
                <a:lnTo>
                  <a:pt x="6284847" y="4099162"/>
                </a:lnTo>
                <a:lnTo>
                  <a:pt x="6344733" y="4095982"/>
                </a:lnTo>
                <a:lnTo>
                  <a:pt x="6402898" y="4092657"/>
                </a:lnTo>
                <a:lnTo>
                  <a:pt x="6459396" y="4089190"/>
                </a:lnTo>
                <a:lnTo>
                  <a:pt x="6514282" y="4085586"/>
                </a:lnTo>
                <a:lnTo>
                  <a:pt x="6567609" y="4081849"/>
                </a:lnTo>
                <a:lnTo>
                  <a:pt x="6619431" y="4077982"/>
                </a:lnTo>
                <a:lnTo>
                  <a:pt x="6669801" y="4073990"/>
                </a:lnTo>
                <a:lnTo>
                  <a:pt x="6718773" y="4069876"/>
                </a:lnTo>
                <a:lnTo>
                  <a:pt x="6766400" y="4065647"/>
                </a:lnTo>
                <a:lnTo>
                  <a:pt x="6812738" y="4061304"/>
                </a:lnTo>
                <a:lnTo>
                  <a:pt x="6857838" y="4056852"/>
                </a:lnTo>
                <a:lnTo>
                  <a:pt x="6901755" y="4052297"/>
                </a:lnTo>
                <a:lnTo>
                  <a:pt x="6944543" y="4047640"/>
                </a:lnTo>
                <a:lnTo>
                  <a:pt x="6986256" y="4042888"/>
                </a:lnTo>
                <a:lnTo>
                  <a:pt x="7026946" y="4038043"/>
                </a:lnTo>
                <a:lnTo>
                  <a:pt x="7066668" y="4033110"/>
                </a:lnTo>
                <a:lnTo>
                  <a:pt x="7105476" y="4028094"/>
                </a:lnTo>
                <a:lnTo>
                  <a:pt x="7143423" y="4022998"/>
                </a:lnTo>
                <a:lnTo>
                  <a:pt x="7216949" y="4012582"/>
                </a:lnTo>
                <a:lnTo>
                  <a:pt x="7287676" y="4001897"/>
                </a:lnTo>
                <a:lnTo>
                  <a:pt x="7356034" y="3990976"/>
                </a:lnTo>
                <a:lnTo>
                  <a:pt x="7476739" y="3968998"/>
                </a:lnTo>
                <a:lnTo>
                  <a:pt x="7551395" y="3951317"/>
                </a:lnTo>
                <a:lnTo>
                  <a:pt x="7614853" y="3932557"/>
                </a:lnTo>
                <a:lnTo>
                  <a:pt x="7668538" y="3912883"/>
                </a:lnTo>
                <a:lnTo>
                  <a:pt x="7713874" y="3892459"/>
                </a:lnTo>
                <a:lnTo>
                  <a:pt x="7752288" y="3871448"/>
                </a:lnTo>
                <a:lnTo>
                  <a:pt x="7785204" y="3850015"/>
                </a:lnTo>
                <a:lnTo>
                  <a:pt x="7840246" y="3806538"/>
                </a:lnTo>
                <a:lnTo>
                  <a:pt x="7865221" y="3784822"/>
                </a:lnTo>
                <a:lnTo>
                  <a:pt x="7890400" y="3763340"/>
                </a:lnTo>
                <a:lnTo>
                  <a:pt x="7963532" y="3705418"/>
                </a:lnTo>
                <a:lnTo>
                  <a:pt x="7993769" y="3674208"/>
                </a:lnTo>
                <a:lnTo>
                  <a:pt x="8027974" y="3604656"/>
                </a:lnTo>
                <a:lnTo>
                  <a:pt x="8042938" y="3554306"/>
                </a:lnTo>
                <a:lnTo>
                  <a:pt x="8063808" y="3485567"/>
                </a:lnTo>
                <a:lnTo>
                  <a:pt x="8087101" y="3410139"/>
                </a:lnTo>
                <a:lnTo>
                  <a:pt x="8099509" y="3367684"/>
                </a:lnTo>
                <a:lnTo>
                  <a:pt x="8112232" y="3322462"/>
                </a:lnTo>
                <a:lnTo>
                  <a:pt x="8125126" y="3274769"/>
                </a:lnTo>
                <a:lnTo>
                  <a:pt x="8138047" y="3224900"/>
                </a:lnTo>
                <a:lnTo>
                  <a:pt x="8150850" y="3173150"/>
                </a:lnTo>
                <a:lnTo>
                  <a:pt x="8163392" y="3119814"/>
                </a:lnTo>
                <a:lnTo>
                  <a:pt x="8175527" y="3065188"/>
                </a:lnTo>
                <a:lnTo>
                  <a:pt x="8187113" y="3009568"/>
                </a:lnTo>
                <a:lnTo>
                  <a:pt x="8198004" y="2953249"/>
                </a:lnTo>
                <a:lnTo>
                  <a:pt x="8208056" y="2896525"/>
                </a:lnTo>
                <a:lnTo>
                  <a:pt x="8217125" y="2839693"/>
                </a:lnTo>
                <a:lnTo>
                  <a:pt x="8225068" y="2783047"/>
                </a:lnTo>
                <a:lnTo>
                  <a:pt x="8230902" y="2736276"/>
                </a:lnTo>
                <a:lnTo>
                  <a:pt x="8236330" y="2688935"/>
                </a:lnTo>
                <a:lnTo>
                  <a:pt x="8241352" y="2641017"/>
                </a:lnTo>
                <a:lnTo>
                  <a:pt x="8245969" y="2592513"/>
                </a:lnTo>
                <a:lnTo>
                  <a:pt x="8250179" y="2543415"/>
                </a:lnTo>
                <a:lnTo>
                  <a:pt x="8253984" y="2493714"/>
                </a:lnTo>
                <a:lnTo>
                  <a:pt x="8257383" y="2443403"/>
                </a:lnTo>
                <a:lnTo>
                  <a:pt x="8260376" y="2392473"/>
                </a:lnTo>
                <a:lnTo>
                  <a:pt x="8262963" y="2340917"/>
                </a:lnTo>
                <a:lnTo>
                  <a:pt x="8265144" y="2288725"/>
                </a:lnTo>
                <a:lnTo>
                  <a:pt x="8266919" y="2235890"/>
                </a:lnTo>
                <a:lnTo>
                  <a:pt x="8268289" y="2182403"/>
                </a:lnTo>
                <a:lnTo>
                  <a:pt x="8269252" y="2128257"/>
                </a:lnTo>
                <a:lnTo>
                  <a:pt x="8269810" y="2073442"/>
                </a:lnTo>
                <a:lnTo>
                  <a:pt x="8269962" y="2017951"/>
                </a:lnTo>
                <a:lnTo>
                  <a:pt x="8269708" y="1961776"/>
                </a:lnTo>
                <a:lnTo>
                  <a:pt x="8269048" y="1904908"/>
                </a:lnTo>
                <a:lnTo>
                  <a:pt x="8268343" y="1857673"/>
                </a:lnTo>
                <a:lnTo>
                  <a:pt x="8267600" y="1808749"/>
                </a:lnTo>
                <a:lnTo>
                  <a:pt x="8266782" y="1758346"/>
                </a:lnTo>
                <a:lnTo>
                  <a:pt x="8265849" y="1706673"/>
                </a:lnTo>
                <a:lnTo>
                  <a:pt x="8264765" y="1653942"/>
                </a:lnTo>
                <a:lnTo>
                  <a:pt x="8263491" y="1600361"/>
                </a:lnTo>
                <a:lnTo>
                  <a:pt x="8261988" y="1546141"/>
                </a:lnTo>
                <a:lnTo>
                  <a:pt x="8260220" y="1491493"/>
                </a:lnTo>
                <a:lnTo>
                  <a:pt x="8258149" y="1436625"/>
                </a:lnTo>
                <a:lnTo>
                  <a:pt x="8255735" y="1381749"/>
                </a:lnTo>
                <a:lnTo>
                  <a:pt x="8252941" y="1327074"/>
                </a:lnTo>
                <a:lnTo>
                  <a:pt x="8249729" y="1272811"/>
                </a:lnTo>
                <a:lnTo>
                  <a:pt x="8246062" y="1219169"/>
                </a:lnTo>
                <a:lnTo>
                  <a:pt x="8241900" y="1166359"/>
                </a:lnTo>
                <a:lnTo>
                  <a:pt x="8237207" y="1114590"/>
                </a:lnTo>
                <a:lnTo>
                  <a:pt x="8231944" y="1064073"/>
                </a:lnTo>
                <a:lnTo>
                  <a:pt x="8226072" y="1015018"/>
                </a:lnTo>
                <a:lnTo>
                  <a:pt x="8219555" y="967635"/>
                </a:lnTo>
                <a:lnTo>
                  <a:pt x="8212354" y="922134"/>
                </a:lnTo>
                <a:lnTo>
                  <a:pt x="8204431" y="878725"/>
                </a:lnTo>
                <a:lnTo>
                  <a:pt x="8195748" y="837618"/>
                </a:lnTo>
                <a:lnTo>
                  <a:pt x="8181293" y="779056"/>
                </a:lnTo>
                <a:lnTo>
                  <a:pt x="8165230" y="723000"/>
                </a:lnTo>
                <a:lnTo>
                  <a:pt x="8147671" y="669405"/>
                </a:lnTo>
                <a:lnTo>
                  <a:pt x="8128729" y="618229"/>
                </a:lnTo>
                <a:lnTo>
                  <a:pt x="8108516" y="569425"/>
                </a:lnTo>
                <a:lnTo>
                  <a:pt x="8087143" y="522950"/>
                </a:lnTo>
                <a:lnTo>
                  <a:pt x="8064723" y="478759"/>
                </a:lnTo>
                <a:lnTo>
                  <a:pt x="8041368" y="436809"/>
                </a:lnTo>
                <a:lnTo>
                  <a:pt x="8017191" y="397055"/>
                </a:lnTo>
                <a:lnTo>
                  <a:pt x="7992302" y="359452"/>
                </a:lnTo>
                <a:lnTo>
                  <a:pt x="7966816" y="323956"/>
                </a:lnTo>
                <a:lnTo>
                  <a:pt x="7940843" y="290523"/>
                </a:lnTo>
                <a:lnTo>
                  <a:pt x="7914497" y="259109"/>
                </a:lnTo>
                <a:lnTo>
                  <a:pt x="7887888" y="229669"/>
                </a:lnTo>
                <a:lnTo>
                  <a:pt x="7849122" y="193064"/>
                </a:lnTo>
                <a:lnTo>
                  <a:pt x="7807908" y="162444"/>
                </a:lnTo>
                <a:lnTo>
                  <a:pt x="7764728" y="137038"/>
                </a:lnTo>
                <a:lnTo>
                  <a:pt x="7720067" y="116078"/>
                </a:lnTo>
                <a:lnTo>
                  <a:pt x="7674409" y="98792"/>
                </a:lnTo>
                <a:lnTo>
                  <a:pt x="7628238" y="84410"/>
                </a:lnTo>
                <a:lnTo>
                  <a:pt x="7582038" y="72163"/>
                </a:lnTo>
                <a:lnTo>
                  <a:pt x="7536291" y="61281"/>
                </a:lnTo>
                <a:lnTo>
                  <a:pt x="7491484" y="50993"/>
                </a:lnTo>
                <a:lnTo>
                  <a:pt x="7448098" y="40530"/>
                </a:lnTo>
                <a:lnTo>
                  <a:pt x="7417205" y="32516"/>
                </a:lnTo>
                <a:lnTo>
                  <a:pt x="7393770" y="26331"/>
                </a:lnTo>
                <a:lnTo>
                  <a:pt x="7375373" y="21742"/>
                </a:lnTo>
                <a:lnTo>
                  <a:pt x="7326241" y="15198"/>
                </a:lnTo>
                <a:lnTo>
                  <a:pt x="7274355" y="14510"/>
                </a:lnTo>
                <a:lnTo>
                  <a:pt x="7235420" y="14565"/>
                </a:lnTo>
                <a:lnTo>
                  <a:pt x="7184599" y="14573"/>
                </a:lnTo>
                <a:lnTo>
                  <a:pt x="7119474" y="14299"/>
                </a:lnTo>
                <a:lnTo>
                  <a:pt x="7037629" y="13510"/>
                </a:lnTo>
                <a:lnTo>
                  <a:pt x="6606879" y="11610"/>
                </a:lnTo>
                <a:lnTo>
                  <a:pt x="6014187" y="11821"/>
                </a:lnTo>
                <a:lnTo>
                  <a:pt x="5489756" y="12876"/>
                </a:lnTo>
                <a:lnTo>
                  <a:pt x="5263790" y="13510"/>
                </a:lnTo>
                <a:lnTo>
                  <a:pt x="939154" y="0"/>
                </a:lnTo>
                <a:close/>
              </a:path>
            </a:pathLst>
          </a:custGeom>
          <a:ln w="571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212049"/>
            <a:ext cx="1283598" cy="1299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767" y="1957654"/>
            <a:ext cx="1022465" cy="1375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581" y="1982203"/>
            <a:ext cx="932815" cy="1283970"/>
          </a:xfrm>
          <a:custGeom>
            <a:avLst/>
            <a:gdLst/>
            <a:ahLst/>
            <a:cxnLst/>
            <a:rect l="l" t="t" r="r" b="b"/>
            <a:pathLst>
              <a:path w="932815" h="1283970">
                <a:moveTo>
                  <a:pt x="56560" y="237522"/>
                </a:moveTo>
                <a:lnTo>
                  <a:pt x="81070" y="445833"/>
                </a:lnTo>
                <a:lnTo>
                  <a:pt x="108093" y="945692"/>
                </a:lnTo>
                <a:lnTo>
                  <a:pt x="108093" y="1283449"/>
                </a:lnTo>
                <a:lnTo>
                  <a:pt x="202674" y="959205"/>
                </a:lnTo>
                <a:lnTo>
                  <a:pt x="391836" y="783577"/>
                </a:lnTo>
                <a:lnTo>
                  <a:pt x="648558" y="648474"/>
                </a:lnTo>
                <a:lnTo>
                  <a:pt x="932301" y="621461"/>
                </a:lnTo>
                <a:lnTo>
                  <a:pt x="567489" y="513384"/>
                </a:lnTo>
                <a:lnTo>
                  <a:pt x="310767" y="364769"/>
                </a:lnTo>
                <a:lnTo>
                  <a:pt x="235485" y="283705"/>
                </a:lnTo>
                <a:lnTo>
                  <a:pt x="67557" y="283705"/>
                </a:lnTo>
                <a:lnTo>
                  <a:pt x="56560" y="237522"/>
                </a:lnTo>
                <a:close/>
              </a:path>
              <a:path w="932815" h="1283970">
                <a:moveTo>
                  <a:pt x="172751" y="216153"/>
                </a:moveTo>
                <a:lnTo>
                  <a:pt x="54046" y="216153"/>
                </a:lnTo>
                <a:lnTo>
                  <a:pt x="67557" y="283705"/>
                </a:lnTo>
                <a:lnTo>
                  <a:pt x="235485" y="283705"/>
                </a:lnTo>
                <a:lnTo>
                  <a:pt x="172751" y="216153"/>
                </a:lnTo>
                <a:close/>
              </a:path>
              <a:path w="932815" h="1283970">
                <a:moveTo>
                  <a:pt x="0" y="0"/>
                </a:moveTo>
                <a:lnTo>
                  <a:pt x="56560" y="237522"/>
                </a:lnTo>
                <a:lnTo>
                  <a:pt x="54046" y="216153"/>
                </a:lnTo>
                <a:lnTo>
                  <a:pt x="172751" y="216153"/>
                </a:lnTo>
                <a:lnTo>
                  <a:pt x="135116" y="175628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363"/>
            <a:ext cx="9144000" cy="107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7587" y="344487"/>
            <a:ext cx="1338262" cy="515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81336" y="1479956"/>
            <a:ext cx="2186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/>
              <a:t>Summa</a:t>
            </a:r>
            <a:r>
              <a:rPr sz="4000" spc="65" dirty="0"/>
              <a:t>r</a:t>
            </a:r>
            <a:r>
              <a:rPr sz="4000" spc="-15" dirty="0"/>
              <a:t>y</a:t>
            </a:r>
            <a:endParaRPr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1275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IoT</a:t>
            </a:r>
            <a:r>
              <a:rPr spc="-185" dirty="0"/>
              <a:t> </a:t>
            </a:r>
            <a:r>
              <a:rPr spc="-3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4471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24" y="6352222"/>
            <a:ext cx="3018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All contents Copyright © 2013, MuleSoft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48" y="2690520"/>
            <a:ext cx="2729230" cy="574675"/>
          </a:xfrm>
          <a:custGeom>
            <a:avLst/>
            <a:gdLst/>
            <a:ahLst/>
            <a:cxnLst/>
            <a:rect l="l" t="t" r="r" b="b"/>
            <a:pathLst>
              <a:path w="2729229" h="574675">
                <a:moveTo>
                  <a:pt x="0" y="0"/>
                </a:moveTo>
                <a:lnTo>
                  <a:pt x="2728761" y="0"/>
                </a:lnTo>
                <a:lnTo>
                  <a:pt x="2728761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9972" y="2690520"/>
            <a:ext cx="2922905" cy="574675"/>
          </a:xfrm>
          <a:custGeom>
            <a:avLst/>
            <a:gdLst/>
            <a:ahLst/>
            <a:cxnLst/>
            <a:rect l="l" t="t" r="r" b="b"/>
            <a:pathLst>
              <a:path w="2922904" h="574675">
                <a:moveTo>
                  <a:pt x="0" y="0"/>
                </a:moveTo>
                <a:lnTo>
                  <a:pt x="2922308" y="0"/>
                </a:lnTo>
                <a:lnTo>
                  <a:pt x="2922308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8173" y="2661945"/>
          <a:ext cx="5744210" cy="57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8595"/>
                <a:gridCol w="93980"/>
                <a:gridCol w="2921635"/>
              </a:tblGrid>
              <a:tr h="574040">
                <a:tc>
                  <a:txBody>
                    <a:bodyPr/>
                    <a:lstStyle/>
                    <a:p>
                      <a:pPr marL="119380">
                        <a:lnSpc>
                          <a:spcPts val="213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API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9380">
                        <a:lnSpc>
                          <a:spcPts val="21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Design /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Build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0433FF"/>
                      </a:solidFill>
                      <a:prstDash val="solid"/>
                    </a:lnL>
                    <a:lnR w="76200">
                      <a:solidFill>
                        <a:srgbClr val="0433FF"/>
                      </a:solidFill>
                      <a:prstDash val="solid"/>
                    </a:lnR>
                    <a:lnT w="76200">
                      <a:solidFill>
                        <a:srgbClr val="0433FF"/>
                      </a:solidFill>
                      <a:prstDash val="solid"/>
                    </a:lnT>
                    <a:lnB w="76200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433FF"/>
                      </a:solidFill>
                      <a:prstDash val="solid"/>
                    </a:lnL>
                    <a:lnR w="76200">
                      <a:solidFill>
                        <a:srgbClr val="0433FF"/>
                      </a:solidFill>
                      <a:prstDash val="solid"/>
                    </a:lnR>
                    <a:lnT w="76200">
                      <a:solidFill>
                        <a:srgbClr val="0433FF"/>
                      </a:solidFill>
                      <a:prstDash val="solid"/>
                    </a:lnT>
                    <a:lnB w="76200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 marR="1458595">
                        <a:lnSpc>
                          <a:spcPts val="21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API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runtime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management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76200">
                      <a:solidFill>
                        <a:srgbClr val="0433FF"/>
                      </a:solidFill>
                      <a:prstDash val="solid"/>
                    </a:lnL>
                    <a:lnR w="76200">
                      <a:solidFill>
                        <a:srgbClr val="0433FF"/>
                      </a:solidFill>
                      <a:prstDash val="solid"/>
                    </a:lnR>
                    <a:lnT w="76200">
                      <a:solidFill>
                        <a:srgbClr val="0433FF"/>
                      </a:solidFill>
                      <a:prstDash val="solid"/>
                    </a:lnT>
                    <a:lnB w="76200">
                      <a:solidFill>
                        <a:srgbClr val="0433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658605" y="2767374"/>
            <a:ext cx="532552" cy="455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2419" y="2757893"/>
            <a:ext cx="454178" cy="460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748" y="3464178"/>
            <a:ext cx="5761990" cy="574675"/>
          </a:xfrm>
          <a:custGeom>
            <a:avLst/>
            <a:gdLst/>
            <a:ahLst/>
            <a:cxnLst/>
            <a:rect l="l" t="t" r="r" b="b"/>
            <a:pathLst>
              <a:path w="5761990" h="574675">
                <a:moveTo>
                  <a:pt x="0" y="0"/>
                </a:moveTo>
                <a:lnTo>
                  <a:pt x="5761902" y="0"/>
                </a:lnTo>
                <a:lnTo>
                  <a:pt x="5761902" y="574319"/>
                </a:lnTo>
                <a:lnTo>
                  <a:pt x="0" y="574319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6748" y="3464179"/>
            <a:ext cx="5761990" cy="57467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7238" y="3497021"/>
            <a:ext cx="445541" cy="5099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39627" y="3557625"/>
            <a:ext cx="738593" cy="404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8780" y="1257808"/>
            <a:ext cx="1637030" cy="3496945"/>
          </a:xfrm>
          <a:custGeom>
            <a:avLst/>
            <a:gdLst/>
            <a:ahLst/>
            <a:cxnLst/>
            <a:rect l="l" t="t" r="r" b="b"/>
            <a:pathLst>
              <a:path w="1637029" h="3496945">
                <a:moveTo>
                  <a:pt x="0" y="0"/>
                </a:moveTo>
                <a:lnTo>
                  <a:pt x="1636890" y="0"/>
                </a:lnTo>
                <a:lnTo>
                  <a:pt x="1636890" y="3496373"/>
                </a:lnTo>
                <a:lnTo>
                  <a:pt x="0" y="3496373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4800" y="2592628"/>
            <a:ext cx="1212926" cy="12129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7512" y="3921076"/>
            <a:ext cx="1173387" cy="6422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48780" y="1257808"/>
            <a:ext cx="1637030" cy="349694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233045" marR="226695" indent="279400">
              <a:lnSpc>
                <a:spcPts val="21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iPaaS  middleware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249" y="2241550"/>
            <a:ext cx="5756275" cy="351155"/>
          </a:xfrm>
          <a:custGeom>
            <a:avLst/>
            <a:gdLst/>
            <a:ahLst/>
            <a:cxnLst/>
            <a:rect l="l" t="t" r="r" b="b"/>
            <a:pathLst>
              <a:path w="5756275" h="351155">
                <a:moveTo>
                  <a:pt x="0" y="0"/>
                </a:moveTo>
                <a:lnTo>
                  <a:pt x="5756031" y="0"/>
                </a:lnTo>
                <a:lnTo>
                  <a:pt x="5756031" y="351078"/>
                </a:lnTo>
                <a:lnTo>
                  <a:pt x="0" y="351078"/>
                </a:lnTo>
                <a:lnTo>
                  <a:pt x="0" y="0"/>
                </a:lnTo>
                <a:close/>
              </a:path>
            </a:pathLst>
          </a:custGeom>
          <a:solidFill>
            <a:srgbClr val="0433FF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249" y="2241549"/>
            <a:ext cx="5756275" cy="351155"/>
          </a:xfrm>
          <a:prstGeom prst="rect">
            <a:avLst/>
          </a:prstGeom>
          <a:ln w="57149">
            <a:solidFill>
              <a:srgbClr val="0433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495425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Arial"/>
                <a:cs typeface="Arial"/>
              </a:rPr>
              <a:t>Application </a:t>
            </a:r>
            <a:r>
              <a:rPr sz="1800" dirty="0">
                <a:latin typeface="Arial"/>
                <a:cs typeface="Arial"/>
              </a:rPr>
              <a:t>PaaS ( aPaaS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88561" y="2296845"/>
            <a:ext cx="463340" cy="2536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41328" y="2306331"/>
            <a:ext cx="311871" cy="2451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6862" y="5500115"/>
            <a:ext cx="6513830" cy="499745"/>
          </a:xfrm>
          <a:custGeom>
            <a:avLst/>
            <a:gdLst/>
            <a:ahLst/>
            <a:cxnLst/>
            <a:rect l="l" t="t" r="r" b="b"/>
            <a:pathLst>
              <a:path w="6513830" h="499745">
                <a:moveTo>
                  <a:pt x="0" y="0"/>
                </a:moveTo>
                <a:lnTo>
                  <a:pt x="6513575" y="0"/>
                </a:lnTo>
                <a:lnTo>
                  <a:pt x="6513575" y="499587"/>
                </a:lnTo>
                <a:lnTo>
                  <a:pt x="0" y="49958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38249" y="5524322"/>
            <a:ext cx="340067" cy="4392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2518" y="5597160"/>
            <a:ext cx="652216" cy="2826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1361" y="5623704"/>
            <a:ext cx="932153" cy="2652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16862" y="5055031"/>
            <a:ext cx="6513830" cy="303530"/>
          </a:xfrm>
          <a:custGeom>
            <a:avLst/>
            <a:gdLst/>
            <a:ahLst/>
            <a:cxnLst/>
            <a:rect l="l" t="t" r="r" b="b"/>
            <a:pathLst>
              <a:path w="6513830" h="303529">
                <a:moveTo>
                  <a:pt x="0" y="0"/>
                </a:moveTo>
                <a:lnTo>
                  <a:pt x="6513575" y="0"/>
                </a:lnTo>
                <a:lnTo>
                  <a:pt x="6513575" y="303353"/>
                </a:lnTo>
                <a:lnTo>
                  <a:pt x="0" y="30335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56849" y="5091202"/>
            <a:ext cx="8388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8462" y="5533482"/>
            <a:ext cx="416612" cy="4166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719" y="5044541"/>
            <a:ext cx="492644" cy="3780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1256" y="5092706"/>
            <a:ext cx="146583" cy="218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62632" y="5103336"/>
            <a:ext cx="248729" cy="2080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6722" y="5043144"/>
            <a:ext cx="307098" cy="3070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48082" y="5073091"/>
            <a:ext cx="297299" cy="2801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4503" y="5079500"/>
            <a:ext cx="184769" cy="23189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72428" y="5077879"/>
            <a:ext cx="302159" cy="27236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21152" y="5104397"/>
            <a:ext cx="202930" cy="19655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5086" y="5585447"/>
            <a:ext cx="408391" cy="27739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4304" y="5595811"/>
            <a:ext cx="632108" cy="36932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88416" y="5815704"/>
            <a:ext cx="751001" cy="1839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43262" y="5524322"/>
            <a:ext cx="610203" cy="45342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68546" y="5553430"/>
            <a:ext cx="1116730" cy="27732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48780" y="5553430"/>
            <a:ext cx="1476463" cy="2925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0068" y="5871554"/>
            <a:ext cx="983133" cy="9480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5754" y="4950078"/>
            <a:ext cx="7539990" cy="1151890"/>
          </a:xfrm>
          <a:custGeom>
            <a:avLst/>
            <a:gdLst/>
            <a:ahLst/>
            <a:cxnLst/>
            <a:rect l="l" t="t" r="r" b="b"/>
            <a:pathLst>
              <a:path w="7539990" h="1151889">
                <a:moveTo>
                  <a:pt x="0" y="0"/>
                </a:moveTo>
                <a:lnTo>
                  <a:pt x="7539916" y="0"/>
                </a:lnTo>
                <a:lnTo>
                  <a:pt x="7539916" y="1151615"/>
                </a:lnTo>
                <a:lnTo>
                  <a:pt x="0" y="1151615"/>
                </a:lnTo>
                <a:lnTo>
                  <a:pt x="0" y="0"/>
                </a:lnTo>
                <a:close/>
              </a:path>
            </a:pathLst>
          </a:custGeom>
          <a:solidFill>
            <a:srgbClr val="81DEFE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5754" y="4950078"/>
            <a:ext cx="7539990" cy="1151890"/>
          </a:xfrm>
          <a:custGeom>
            <a:avLst/>
            <a:gdLst/>
            <a:ahLst/>
            <a:cxnLst/>
            <a:rect l="l" t="t" r="r" b="b"/>
            <a:pathLst>
              <a:path w="7539990" h="1151889">
                <a:moveTo>
                  <a:pt x="0" y="0"/>
                </a:moveTo>
                <a:lnTo>
                  <a:pt x="7539904" y="0"/>
                </a:lnTo>
                <a:lnTo>
                  <a:pt x="7539904" y="1151619"/>
                </a:lnTo>
                <a:lnTo>
                  <a:pt x="0" y="115161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0CE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63442" y="1257808"/>
            <a:ext cx="2865755" cy="369570"/>
          </a:xfrm>
          <a:custGeom>
            <a:avLst/>
            <a:gdLst/>
            <a:ahLst/>
            <a:cxnLst/>
            <a:rect l="l" t="t" r="r" b="b"/>
            <a:pathLst>
              <a:path w="2865754" h="369569">
                <a:moveTo>
                  <a:pt x="0" y="0"/>
                </a:moveTo>
                <a:lnTo>
                  <a:pt x="2865208" y="0"/>
                </a:lnTo>
                <a:lnTo>
                  <a:pt x="2865208" y="369112"/>
                </a:lnTo>
                <a:lnTo>
                  <a:pt x="0" y="369112"/>
                </a:lnTo>
                <a:lnTo>
                  <a:pt x="0" y="0"/>
                </a:lnTo>
                <a:close/>
              </a:path>
            </a:pathLst>
          </a:custGeom>
          <a:solidFill>
            <a:srgbClr val="008F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63442" y="1257808"/>
            <a:ext cx="2865755" cy="369570"/>
          </a:xfrm>
          <a:custGeom>
            <a:avLst/>
            <a:gdLst/>
            <a:ahLst/>
            <a:cxnLst/>
            <a:rect l="l" t="t" r="r" b="b"/>
            <a:pathLst>
              <a:path w="2865754" h="369569">
                <a:moveTo>
                  <a:pt x="0" y="0"/>
                </a:moveTo>
                <a:lnTo>
                  <a:pt x="2865208" y="0"/>
                </a:lnTo>
                <a:lnTo>
                  <a:pt x="2865208" y="369111"/>
                </a:lnTo>
                <a:lnTo>
                  <a:pt x="0" y="369111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63442" y="1759051"/>
            <a:ext cx="2865755" cy="351155"/>
          </a:xfrm>
          <a:custGeom>
            <a:avLst/>
            <a:gdLst/>
            <a:ahLst/>
            <a:cxnLst/>
            <a:rect l="l" t="t" r="r" b="b"/>
            <a:pathLst>
              <a:path w="2865754" h="351155">
                <a:moveTo>
                  <a:pt x="0" y="0"/>
                </a:moveTo>
                <a:lnTo>
                  <a:pt x="2865208" y="0"/>
                </a:lnTo>
                <a:lnTo>
                  <a:pt x="2865208" y="351078"/>
                </a:lnTo>
                <a:lnTo>
                  <a:pt x="0" y="351078"/>
                </a:lnTo>
                <a:lnTo>
                  <a:pt x="0" y="0"/>
                </a:lnTo>
                <a:close/>
              </a:path>
            </a:pathLst>
          </a:custGeom>
          <a:solidFill>
            <a:srgbClr val="008F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48671" y="1191342"/>
          <a:ext cx="5751194" cy="885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/>
                <a:gridCol w="83819"/>
                <a:gridCol w="1731645"/>
                <a:gridCol w="73660"/>
                <a:gridCol w="2865120"/>
              </a:tblGrid>
              <a:tr h="5365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ebsi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76200">
                      <a:solidFill>
                        <a:srgbClr val="008F00"/>
                      </a:solidFill>
                      <a:prstDash val="solid"/>
                    </a:lnL>
                    <a:lnR w="76200">
                      <a:solidFill>
                        <a:srgbClr val="008F00"/>
                      </a:solidFill>
                      <a:prstDash val="solid"/>
                    </a:lnR>
                    <a:lnT w="76200">
                      <a:solidFill>
                        <a:srgbClr val="008F00"/>
                      </a:solidFill>
                      <a:prstDash val="solid"/>
                    </a:lnT>
                    <a:lnB w="76200">
                      <a:solidFill>
                        <a:srgbClr val="008F00"/>
                      </a:solidFill>
                      <a:prstDash val="solid"/>
                    </a:lnB>
                    <a:solidFill>
                      <a:srgbClr val="008F00">
                        <a:alpha val="50199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8F00"/>
                      </a:solidFill>
                      <a:prstDash val="solid"/>
                    </a:lnL>
                    <a:lnR w="76200">
                      <a:solidFill>
                        <a:srgbClr val="008F00"/>
                      </a:solidFill>
                      <a:prstDash val="solid"/>
                    </a:lnR>
                    <a:lnT w="76200">
                      <a:solidFill>
                        <a:srgbClr val="008F00"/>
                      </a:solidFill>
                      <a:prstDash val="solid"/>
                    </a:lnT>
                    <a:lnB w="76200">
                      <a:solidFill>
                        <a:srgbClr val="008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7470">
                        <a:lnSpc>
                          <a:spcPts val="2130"/>
                        </a:lnSpc>
                        <a:spcBef>
                          <a:spcPts val="10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Industry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specific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54940" marR="85090" algn="ctr">
                        <a:lnSpc>
                          <a:spcPts val="13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 e.g., appliances,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touch  console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etc.)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76200">
                      <a:solidFill>
                        <a:srgbClr val="008F00"/>
                      </a:solidFill>
                      <a:prstDash val="solid"/>
                    </a:lnL>
                    <a:lnR w="76200">
                      <a:solidFill>
                        <a:srgbClr val="008F00"/>
                      </a:solidFill>
                      <a:prstDash val="solid"/>
                    </a:lnR>
                    <a:lnT w="76200">
                      <a:solidFill>
                        <a:srgbClr val="008F00"/>
                      </a:solidFill>
                      <a:prstDash val="solid"/>
                    </a:lnT>
                    <a:lnB w="76200">
                      <a:solidFill>
                        <a:srgbClr val="008F00"/>
                      </a:solidFill>
                      <a:prstDash val="solid"/>
                    </a:lnB>
                    <a:solidFill>
                      <a:srgbClr val="008F00">
                        <a:alpha val="501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Mobile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apps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76200">
                      <a:solidFill>
                        <a:srgbClr val="008F00"/>
                      </a:solidFill>
                      <a:prstDash val="solid"/>
                    </a:lnL>
                    <a:lnB w="76200">
                      <a:solidFill>
                        <a:srgbClr val="008F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86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76200">
                      <a:solidFill>
                        <a:srgbClr val="008F00"/>
                      </a:solidFill>
                      <a:prstDash val="solid"/>
                    </a:lnL>
                    <a:lnR w="76200">
                      <a:solidFill>
                        <a:srgbClr val="008F00"/>
                      </a:solidFill>
                      <a:prstDash val="solid"/>
                    </a:lnR>
                    <a:lnT w="76200">
                      <a:solidFill>
                        <a:srgbClr val="008F00"/>
                      </a:solidFill>
                      <a:prstDash val="solid"/>
                    </a:lnT>
                    <a:lnB w="76200">
                      <a:solidFill>
                        <a:srgbClr val="008F00"/>
                      </a:solidFill>
                      <a:prstDash val="solid"/>
                    </a:lnB>
                    <a:solidFill>
                      <a:srgbClr val="008F00">
                        <a:alpha val="501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008F00"/>
                      </a:solidFill>
                      <a:prstDash val="solid"/>
                    </a:lnL>
                    <a:lnR w="76200">
                      <a:solidFill>
                        <a:srgbClr val="008F00"/>
                      </a:solidFill>
                      <a:prstDash val="solid"/>
                    </a:lnR>
                    <a:lnT w="76200">
                      <a:solidFill>
                        <a:srgbClr val="008F00"/>
                      </a:solidFill>
                      <a:prstDash val="solid"/>
                    </a:lnT>
                    <a:lnB w="76200">
                      <a:solidFill>
                        <a:srgbClr val="008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6525" marB="0">
                    <a:lnL w="76200">
                      <a:solidFill>
                        <a:srgbClr val="008F00"/>
                      </a:solidFill>
                      <a:prstDash val="solid"/>
                    </a:lnL>
                    <a:lnR w="76200">
                      <a:solidFill>
                        <a:srgbClr val="008F00"/>
                      </a:solidFill>
                      <a:prstDash val="solid"/>
                    </a:lnR>
                    <a:lnT w="76200">
                      <a:solidFill>
                        <a:srgbClr val="008F00"/>
                      </a:solidFill>
                      <a:prstDash val="solid"/>
                    </a:lnT>
                    <a:lnB w="76200">
                      <a:solidFill>
                        <a:srgbClr val="008F00"/>
                      </a:solidFill>
                      <a:prstDash val="solid"/>
                    </a:lnB>
                    <a:solidFill>
                      <a:srgbClr val="008F00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8F00"/>
                      </a:solidFill>
                      <a:prstDash val="solid"/>
                    </a:lnL>
                    <a:lnR w="76200">
                      <a:solidFill>
                        <a:srgbClr val="008F00"/>
                      </a:solidFill>
                      <a:prstDash val="solid"/>
                    </a:lnR>
                    <a:lnT w="76200" cap="flat" cmpd="sng" algn="ctr">
                      <a:solidFill>
                        <a:srgbClr val="008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008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18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Mobile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aPaaS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8F00"/>
                      </a:solidFill>
                      <a:prstDash val="solid"/>
                    </a:lnL>
                    <a:lnR w="76200">
                      <a:solidFill>
                        <a:srgbClr val="008F00"/>
                      </a:solidFill>
                      <a:prstDash val="solid"/>
                    </a:lnR>
                    <a:lnT w="76200">
                      <a:solidFill>
                        <a:srgbClr val="008F00"/>
                      </a:solidFill>
                      <a:prstDash val="solid"/>
                    </a:lnT>
                    <a:lnB w="76200">
                      <a:solidFill>
                        <a:srgbClr val="008F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3540582" y="1289850"/>
            <a:ext cx="596214" cy="2924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20270" y="1298677"/>
            <a:ext cx="615323" cy="30412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5199" y="1796961"/>
            <a:ext cx="463346" cy="2536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90666" y="1806435"/>
            <a:ext cx="311871" cy="245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63442" y="4179861"/>
            <a:ext cx="2830195" cy="574675"/>
          </a:xfrm>
          <a:custGeom>
            <a:avLst/>
            <a:gdLst/>
            <a:ahLst/>
            <a:cxnLst/>
            <a:rect l="l" t="t" r="r" b="b"/>
            <a:pathLst>
              <a:path w="2830195" h="574675">
                <a:moveTo>
                  <a:pt x="0" y="0"/>
                </a:moveTo>
                <a:lnTo>
                  <a:pt x="2829763" y="0"/>
                </a:lnTo>
                <a:lnTo>
                  <a:pt x="2829763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FF7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9668" y="4127266"/>
            <a:ext cx="2901137" cy="72320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5754" y="4179861"/>
            <a:ext cx="2750185" cy="574675"/>
          </a:xfrm>
          <a:custGeom>
            <a:avLst/>
            <a:gdLst/>
            <a:ahLst/>
            <a:cxnLst/>
            <a:rect l="l" t="t" r="r" b="b"/>
            <a:pathLst>
              <a:path w="2750185" h="574675">
                <a:moveTo>
                  <a:pt x="0" y="0"/>
                </a:moveTo>
                <a:lnTo>
                  <a:pt x="2749755" y="0"/>
                </a:lnTo>
                <a:lnTo>
                  <a:pt x="2749755" y="574332"/>
                </a:lnTo>
                <a:lnTo>
                  <a:pt x="0" y="574332"/>
                </a:lnTo>
                <a:lnTo>
                  <a:pt x="0" y="0"/>
                </a:lnTo>
                <a:close/>
              </a:path>
            </a:pathLst>
          </a:custGeom>
          <a:solidFill>
            <a:srgbClr val="FF7C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463442" y="4179861"/>
            <a:ext cx="2830195" cy="574675"/>
          </a:xfrm>
          <a:prstGeom prst="rect">
            <a:avLst/>
          </a:prstGeom>
          <a:ln w="57149">
            <a:solidFill>
              <a:srgbClr val="FF7C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75565" marR="1411605" indent="31750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Device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5754" y="4179861"/>
            <a:ext cx="2750185" cy="574675"/>
          </a:xfrm>
          <a:prstGeom prst="rect">
            <a:avLst/>
          </a:prstGeom>
          <a:ln w="57149">
            <a:solidFill>
              <a:srgbClr val="FF7C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 marR="1249045" indent="34290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Device  Hub</a:t>
            </a:r>
            <a:r>
              <a:rPr sz="1800" spc="-5" dirty="0">
                <a:latin typeface="Arial"/>
                <a:cs typeface="Arial"/>
              </a:rPr>
              <a:t>/G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22436" y="4202760"/>
            <a:ext cx="527908" cy="5210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06636" y="4208795"/>
            <a:ext cx="517444" cy="52440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72951" y="4229318"/>
            <a:ext cx="424660" cy="4246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97042" y="4185534"/>
            <a:ext cx="517423" cy="51742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45" y="189077"/>
            <a:ext cx="716597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pc="15" dirty="0"/>
              <a:t>One</a:t>
            </a:r>
            <a:r>
              <a:rPr spc="-114" dirty="0"/>
              <a:t> </a:t>
            </a:r>
            <a:r>
              <a:rPr spc="85" dirty="0"/>
              <a:t>final</a:t>
            </a:r>
            <a:r>
              <a:rPr spc="-114" dirty="0"/>
              <a:t> </a:t>
            </a:r>
            <a:r>
              <a:rPr spc="95" dirty="0"/>
              <a:t>thought:</a:t>
            </a:r>
            <a:r>
              <a:rPr spc="-114" dirty="0"/>
              <a:t> </a:t>
            </a:r>
            <a:r>
              <a:rPr spc="110" dirty="0"/>
              <a:t>the</a:t>
            </a:r>
            <a:r>
              <a:rPr spc="-114" dirty="0"/>
              <a:t> </a:t>
            </a:r>
            <a:r>
              <a:rPr spc="10" dirty="0"/>
              <a:t>stack</a:t>
            </a:r>
            <a:r>
              <a:rPr spc="-114" dirty="0"/>
              <a:t> </a:t>
            </a:r>
            <a:r>
              <a:rPr spc="-110" dirty="0"/>
              <a:t>as</a:t>
            </a:r>
            <a:r>
              <a:rPr spc="-114" dirty="0"/>
              <a:t> </a:t>
            </a:r>
            <a:r>
              <a:rPr spc="185" dirty="0"/>
              <a:t>it</a:t>
            </a:r>
            <a:r>
              <a:rPr spc="-114" dirty="0"/>
              <a:t> </a:t>
            </a:r>
            <a:r>
              <a:rPr spc="20" dirty="0"/>
              <a:t>exists</a:t>
            </a:r>
            <a:r>
              <a:rPr spc="-114" dirty="0"/>
              <a:t> </a:t>
            </a:r>
            <a:r>
              <a:rPr spc="70" dirty="0"/>
              <a:t>today</a:t>
            </a:r>
            <a:r>
              <a:rPr spc="-114" dirty="0"/>
              <a:t> </a:t>
            </a:r>
            <a:r>
              <a:rPr spc="-30" dirty="0"/>
              <a:t>is</a:t>
            </a:r>
            <a:r>
              <a:rPr spc="-114" dirty="0"/>
              <a:t> </a:t>
            </a:r>
            <a:r>
              <a:rPr spc="-5" dirty="0"/>
              <a:t>also  </a:t>
            </a:r>
            <a:r>
              <a:rPr spc="35" dirty="0"/>
              <a:t>converging…</a:t>
            </a:r>
          </a:p>
        </p:txBody>
      </p:sp>
      <p:sp>
        <p:nvSpPr>
          <p:cNvPr id="3" name="object 3"/>
          <p:cNvSpPr/>
          <p:nvPr/>
        </p:nvSpPr>
        <p:spPr>
          <a:xfrm>
            <a:off x="631767" y="4256114"/>
            <a:ext cx="5852160" cy="133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191" y="4282478"/>
            <a:ext cx="5751830" cy="123888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715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1767" y="2626817"/>
            <a:ext cx="5852160" cy="1521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2191" y="2655557"/>
            <a:ext cx="5751830" cy="1417320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2026920" marR="742950" indent="-1271270">
              <a:lnSpc>
                <a:spcPts val="4300"/>
              </a:lnSpc>
              <a:spcBef>
                <a:spcPts val="1415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767" y="1483826"/>
            <a:ext cx="5852160" cy="1055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2191" y="1511465"/>
            <a:ext cx="5751830" cy="955675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6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1767" y="5623559"/>
            <a:ext cx="5852160" cy="78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4151" y="5673436"/>
            <a:ext cx="3063240" cy="714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2191" y="5652444"/>
            <a:ext cx="5751830" cy="687705"/>
          </a:xfrm>
          <a:prstGeom prst="rect">
            <a:avLst/>
          </a:prstGeom>
          <a:solidFill>
            <a:srgbClr val="00CEFC"/>
          </a:solidFill>
          <a:ln w="9524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416685">
              <a:lnSpc>
                <a:spcPct val="100000"/>
              </a:lnSpc>
              <a:spcBef>
                <a:spcPts val="545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Thing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80010" marR="5080">
              <a:lnSpc>
                <a:spcPts val="2800"/>
              </a:lnSpc>
              <a:spcBef>
                <a:spcPts val="260"/>
              </a:spcBef>
            </a:pPr>
            <a:r>
              <a:rPr spc="-35" dirty="0"/>
              <a:t>Scenarios</a:t>
            </a:r>
            <a:r>
              <a:rPr spc="-120" dirty="0"/>
              <a:t> </a:t>
            </a:r>
            <a:r>
              <a:rPr spc="60" dirty="0"/>
              <a:t>where</a:t>
            </a:r>
            <a:r>
              <a:rPr spc="-120" dirty="0"/>
              <a:t> </a:t>
            </a:r>
            <a:r>
              <a:rPr spc="110" dirty="0"/>
              <a:t>the</a:t>
            </a:r>
            <a:r>
              <a:rPr spc="-114" dirty="0"/>
              <a:t> </a:t>
            </a:r>
            <a:r>
              <a:rPr spc="60" dirty="0"/>
              <a:t>middleware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35" dirty="0"/>
              <a:t>edge</a:t>
            </a:r>
            <a:r>
              <a:rPr spc="-120" dirty="0"/>
              <a:t> </a:t>
            </a:r>
            <a:r>
              <a:rPr spc="-10" dirty="0"/>
              <a:t>have</a:t>
            </a:r>
            <a:r>
              <a:rPr spc="-120" dirty="0"/>
              <a:t> </a:t>
            </a:r>
            <a:r>
              <a:rPr spc="35" dirty="0"/>
              <a:t>converged  </a:t>
            </a:r>
            <a:r>
              <a:rPr spc="-25" dirty="0"/>
              <a:t>(</a:t>
            </a:r>
            <a:r>
              <a:rPr spc="-120" dirty="0"/>
              <a:t> </a:t>
            </a:r>
            <a:r>
              <a:rPr spc="-30" dirty="0"/>
              <a:t>i.e.,</a:t>
            </a:r>
            <a:r>
              <a:rPr spc="-114" dirty="0"/>
              <a:t> </a:t>
            </a:r>
            <a:r>
              <a:rPr spc="70" dirty="0"/>
              <a:t>MuleSoft</a:t>
            </a:r>
            <a:r>
              <a:rPr spc="-114" dirty="0"/>
              <a:t> </a:t>
            </a:r>
            <a:r>
              <a:rPr spc="75" dirty="0"/>
              <a:t>Anypoint</a:t>
            </a:r>
            <a:r>
              <a:rPr spc="-114" dirty="0"/>
              <a:t> </a:t>
            </a:r>
            <a:r>
              <a:rPr spc="-25" dirty="0"/>
              <a:t>Edge</a:t>
            </a:r>
            <a:r>
              <a:rPr spc="-120" dirty="0"/>
              <a:t> </a:t>
            </a:r>
            <a:r>
              <a:rPr spc="-2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924392" y="4256114"/>
            <a:ext cx="4559528" cy="133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3110" y="4282478"/>
            <a:ext cx="4460875" cy="1238885"/>
          </a:xfrm>
          <a:custGeom>
            <a:avLst/>
            <a:gdLst/>
            <a:ahLst/>
            <a:cxnLst/>
            <a:rect l="l" t="t" r="r" b="b"/>
            <a:pathLst>
              <a:path w="4460875" h="1238885">
                <a:moveTo>
                  <a:pt x="0" y="0"/>
                </a:moveTo>
                <a:lnTo>
                  <a:pt x="4460481" y="0"/>
                </a:lnTo>
                <a:lnTo>
                  <a:pt x="4460481" y="1238554"/>
                </a:lnTo>
                <a:lnTo>
                  <a:pt x="0" y="1238554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3109" y="4282478"/>
            <a:ext cx="4460875" cy="1238885"/>
          </a:xfrm>
          <a:custGeom>
            <a:avLst/>
            <a:gdLst/>
            <a:ahLst/>
            <a:cxnLst/>
            <a:rect l="l" t="t" r="r" b="b"/>
            <a:pathLst>
              <a:path w="4460875" h="1238885">
                <a:moveTo>
                  <a:pt x="0" y="0"/>
                </a:moveTo>
                <a:lnTo>
                  <a:pt x="4460486" y="0"/>
                </a:lnTo>
                <a:lnTo>
                  <a:pt x="4460486" y="1238559"/>
                </a:lnTo>
                <a:lnTo>
                  <a:pt x="0" y="123855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767" y="5623559"/>
            <a:ext cx="5852160" cy="78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4151" y="5673436"/>
            <a:ext cx="3063240" cy="714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2191" y="5652444"/>
            <a:ext cx="5751830" cy="687705"/>
          </a:xfrm>
          <a:prstGeom prst="rect">
            <a:avLst/>
          </a:prstGeom>
          <a:solidFill>
            <a:srgbClr val="00CEFC"/>
          </a:solidFill>
          <a:ln w="9524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416685">
              <a:lnSpc>
                <a:spcPct val="100000"/>
              </a:lnSpc>
              <a:spcBef>
                <a:spcPts val="545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Thing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1767" y="2626818"/>
            <a:ext cx="5852160" cy="2967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191" y="2655557"/>
            <a:ext cx="5751830" cy="2865755"/>
          </a:xfrm>
          <a:custGeom>
            <a:avLst/>
            <a:gdLst/>
            <a:ahLst/>
            <a:cxnLst/>
            <a:rect l="l" t="t" r="r" b="b"/>
            <a:pathLst>
              <a:path w="5751830" h="2865754">
                <a:moveTo>
                  <a:pt x="5751399" y="0"/>
                </a:moveTo>
                <a:lnTo>
                  <a:pt x="0" y="0"/>
                </a:lnTo>
                <a:lnTo>
                  <a:pt x="915" y="50804"/>
                </a:lnTo>
                <a:lnTo>
                  <a:pt x="1791" y="101627"/>
                </a:lnTo>
                <a:lnTo>
                  <a:pt x="2628" y="152471"/>
                </a:lnTo>
                <a:lnTo>
                  <a:pt x="3428" y="203333"/>
                </a:lnTo>
                <a:lnTo>
                  <a:pt x="4190" y="254214"/>
                </a:lnTo>
                <a:lnTo>
                  <a:pt x="4916" y="305113"/>
                </a:lnTo>
                <a:lnTo>
                  <a:pt x="5606" y="356030"/>
                </a:lnTo>
                <a:lnTo>
                  <a:pt x="6261" y="406965"/>
                </a:lnTo>
                <a:lnTo>
                  <a:pt x="6881" y="457917"/>
                </a:lnTo>
                <a:lnTo>
                  <a:pt x="7468" y="508885"/>
                </a:lnTo>
                <a:lnTo>
                  <a:pt x="8022" y="559871"/>
                </a:lnTo>
                <a:lnTo>
                  <a:pt x="8544" y="610872"/>
                </a:lnTo>
                <a:lnTo>
                  <a:pt x="9034" y="661889"/>
                </a:lnTo>
                <a:lnTo>
                  <a:pt x="9493" y="712922"/>
                </a:lnTo>
                <a:lnTo>
                  <a:pt x="9923" y="763970"/>
                </a:lnTo>
                <a:lnTo>
                  <a:pt x="10323" y="815032"/>
                </a:lnTo>
                <a:lnTo>
                  <a:pt x="10694" y="866109"/>
                </a:lnTo>
                <a:lnTo>
                  <a:pt x="11038" y="917200"/>
                </a:lnTo>
                <a:lnTo>
                  <a:pt x="11354" y="968304"/>
                </a:lnTo>
                <a:lnTo>
                  <a:pt x="11644" y="1019422"/>
                </a:lnTo>
                <a:lnTo>
                  <a:pt x="12147" y="1121696"/>
                </a:lnTo>
                <a:lnTo>
                  <a:pt x="12553" y="1224019"/>
                </a:lnTo>
                <a:lnTo>
                  <a:pt x="12867" y="1326387"/>
                </a:lnTo>
                <a:lnTo>
                  <a:pt x="13095" y="1428799"/>
                </a:lnTo>
                <a:lnTo>
                  <a:pt x="13243" y="1531251"/>
                </a:lnTo>
                <a:lnTo>
                  <a:pt x="13263" y="1838818"/>
                </a:lnTo>
                <a:lnTo>
                  <a:pt x="13147" y="1941402"/>
                </a:lnTo>
                <a:lnTo>
                  <a:pt x="12879" y="2095326"/>
                </a:lnTo>
                <a:lnTo>
                  <a:pt x="12515" y="2249297"/>
                </a:lnTo>
                <a:lnTo>
                  <a:pt x="11911" y="2454652"/>
                </a:lnTo>
                <a:lnTo>
                  <a:pt x="10476" y="2865475"/>
                </a:lnTo>
                <a:lnTo>
                  <a:pt x="1079044" y="2865475"/>
                </a:lnTo>
                <a:lnTo>
                  <a:pt x="1079044" y="1416989"/>
                </a:lnTo>
                <a:lnTo>
                  <a:pt x="5751399" y="1416989"/>
                </a:lnTo>
                <a:lnTo>
                  <a:pt x="5751399" y="0"/>
                </a:lnTo>
                <a:close/>
              </a:path>
              <a:path w="5751830" h="2865754">
                <a:moveTo>
                  <a:pt x="5751399" y="1416989"/>
                </a:moveTo>
                <a:lnTo>
                  <a:pt x="1079044" y="1416989"/>
                </a:lnTo>
                <a:lnTo>
                  <a:pt x="5751399" y="1427492"/>
                </a:lnTo>
                <a:lnTo>
                  <a:pt x="5751399" y="1416989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2191" y="2655557"/>
            <a:ext cx="5751830" cy="2865755"/>
          </a:xfrm>
          <a:custGeom>
            <a:avLst/>
            <a:gdLst/>
            <a:ahLst/>
            <a:cxnLst/>
            <a:rect l="l" t="t" r="r" b="b"/>
            <a:pathLst>
              <a:path w="5751830" h="2865754">
                <a:moveTo>
                  <a:pt x="0" y="0"/>
                </a:moveTo>
                <a:lnTo>
                  <a:pt x="5751405" y="0"/>
                </a:lnTo>
                <a:lnTo>
                  <a:pt x="5751405" y="1427488"/>
                </a:lnTo>
                <a:lnTo>
                  <a:pt x="1079039" y="1416998"/>
                </a:lnTo>
                <a:lnTo>
                  <a:pt x="1079039" y="2865477"/>
                </a:lnTo>
                <a:lnTo>
                  <a:pt x="10475" y="2865477"/>
                </a:lnTo>
                <a:lnTo>
                  <a:pt x="10662" y="2814121"/>
                </a:lnTo>
                <a:lnTo>
                  <a:pt x="10849" y="2762764"/>
                </a:lnTo>
                <a:lnTo>
                  <a:pt x="11033" y="2711409"/>
                </a:lnTo>
                <a:lnTo>
                  <a:pt x="11216" y="2660054"/>
                </a:lnTo>
                <a:lnTo>
                  <a:pt x="11396" y="2608701"/>
                </a:lnTo>
                <a:lnTo>
                  <a:pt x="11572" y="2557350"/>
                </a:lnTo>
                <a:lnTo>
                  <a:pt x="11744" y="2506001"/>
                </a:lnTo>
                <a:lnTo>
                  <a:pt x="11911" y="2454654"/>
                </a:lnTo>
                <a:lnTo>
                  <a:pt x="12072" y="2403310"/>
                </a:lnTo>
                <a:lnTo>
                  <a:pt x="12227" y="2351970"/>
                </a:lnTo>
                <a:lnTo>
                  <a:pt x="12375" y="2300633"/>
                </a:lnTo>
                <a:lnTo>
                  <a:pt x="12514" y="2249300"/>
                </a:lnTo>
                <a:lnTo>
                  <a:pt x="12645" y="2197971"/>
                </a:lnTo>
                <a:lnTo>
                  <a:pt x="12767" y="2146647"/>
                </a:lnTo>
                <a:lnTo>
                  <a:pt x="12879" y="2095328"/>
                </a:lnTo>
                <a:lnTo>
                  <a:pt x="12980" y="2044015"/>
                </a:lnTo>
                <a:lnTo>
                  <a:pt x="13070" y="1992707"/>
                </a:lnTo>
                <a:lnTo>
                  <a:pt x="13147" y="1941405"/>
                </a:lnTo>
                <a:lnTo>
                  <a:pt x="13212" y="1890110"/>
                </a:lnTo>
                <a:lnTo>
                  <a:pt x="13263" y="1838822"/>
                </a:lnTo>
                <a:lnTo>
                  <a:pt x="13299" y="1787540"/>
                </a:lnTo>
                <a:lnTo>
                  <a:pt x="13321" y="1736266"/>
                </a:lnTo>
                <a:lnTo>
                  <a:pt x="13327" y="1685001"/>
                </a:lnTo>
                <a:lnTo>
                  <a:pt x="13316" y="1633743"/>
                </a:lnTo>
                <a:lnTo>
                  <a:pt x="13288" y="1582494"/>
                </a:lnTo>
                <a:lnTo>
                  <a:pt x="13243" y="1531254"/>
                </a:lnTo>
                <a:lnTo>
                  <a:pt x="13178" y="1480023"/>
                </a:lnTo>
                <a:lnTo>
                  <a:pt x="13095" y="1428802"/>
                </a:lnTo>
                <a:lnTo>
                  <a:pt x="12991" y="1377591"/>
                </a:lnTo>
                <a:lnTo>
                  <a:pt x="12867" y="1326391"/>
                </a:lnTo>
                <a:lnTo>
                  <a:pt x="12721" y="1275201"/>
                </a:lnTo>
                <a:lnTo>
                  <a:pt x="12553" y="1224022"/>
                </a:lnTo>
                <a:lnTo>
                  <a:pt x="12362" y="1172855"/>
                </a:lnTo>
                <a:lnTo>
                  <a:pt x="12147" y="1121699"/>
                </a:lnTo>
                <a:lnTo>
                  <a:pt x="11908" y="1070556"/>
                </a:lnTo>
                <a:lnTo>
                  <a:pt x="11644" y="1019425"/>
                </a:lnTo>
                <a:lnTo>
                  <a:pt x="11354" y="968308"/>
                </a:lnTo>
                <a:lnTo>
                  <a:pt x="11038" y="917203"/>
                </a:lnTo>
                <a:lnTo>
                  <a:pt x="10694" y="866112"/>
                </a:lnTo>
                <a:lnTo>
                  <a:pt x="10323" y="815035"/>
                </a:lnTo>
                <a:lnTo>
                  <a:pt x="9923" y="763973"/>
                </a:lnTo>
                <a:lnTo>
                  <a:pt x="9493" y="712925"/>
                </a:lnTo>
                <a:lnTo>
                  <a:pt x="9034" y="661892"/>
                </a:lnTo>
                <a:lnTo>
                  <a:pt x="8544" y="610875"/>
                </a:lnTo>
                <a:lnTo>
                  <a:pt x="8022" y="559873"/>
                </a:lnTo>
                <a:lnTo>
                  <a:pt x="7468" y="508888"/>
                </a:lnTo>
                <a:lnTo>
                  <a:pt x="6881" y="457919"/>
                </a:lnTo>
                <a:lnTo>
                  <a:pt x="6261" y="406967"/>
                </a:lnTo>
                <a:lnTo>
                  <a:pt x="5606" y="356032"/>
                </a:lnTo>
                <a:lnTo>
                  <a:pt x="4916" y="305114"/>
                </a:lnTo>
                <a:lnTo>
                  <a:pt x="4190" y="254215"/>
                </a:lnTo>
                <a:lnTo>
                  <a:pt x="3428" y="203334"/>
                </a:lnTo>
                <a:lnTo>
                  <a:pt x="2628" y="152471"/>
                </a:lnTo>
                <a:lnTo>
                  <a:pt x="1791" y="101628"/>
                </a:lnTo>
                <a:lnTo>
                  <a:pt x="915" y="5080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22449" y="2848965"/>
            <a:ext cx="3380740" cy="23399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3700" marR="5080" indent="-38100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Processing  and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Times New Roman"/>
              <a:cs typeface="Times New Roman"/>
            </a:endParaRPr>
          </a:p>
          <a:p>
            <a:pPr marL="174942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1767" y="1483826"/>
            <a:ext cx="5852160" cy="10557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2191" y="1511465"/>
            <a:ext cx="5751830" cy="955675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6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6197"/>
            <a:ext cx="8132445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pc="35" dirty="0"/>
              <a:t>And</a:t>
            </a:r>
            <a:r>
              <a:rPr spc="-114" dirty="0"/>
              <a:t> </a:t>
            </a:r>
            <a:r>
              <a:rPr spc="90" dirty="0"/>
              <a:t>there</a:t>
            </a:r>
            <a:r>
              <a:rPr spc="-110" dirty="0"/>
              <a:t> </a:t>
            </a:r>
            <a:r>
              <a:rPr spc="15" dirty="0"/>
              <a:t>are</a:t>
            </a:r>
            <a:r>
              <a:rPr spc="-110" dirty="0"/>
              <a:t> </a:t>
            </a:r>
            <a:r>
              <a:rPr spc="-5" dirty="0"/>
              <a:t>also</a:t>
            </a:r>
            <a:r>
              <a:rPr spc="-110" dirty="0"/>
              <a:t> </a:t>
            </a:r>
            <a:r>
              <a:rPr spc="-15" dirty="0"/>
              <a:t>scenarios</a:t>
            </a:r>
            <a:r>
              <a:rPr spc="-110" dirty="0"/>
              <a:t> </a:t>
            </a:r>
            <a:r>
              <a:rPr spc="60" dirty="0"/>
              <a:t>where</a:t>
            </a:r>
            <a:r>
              <a:rPr spc="-110" dirty="0"/>
              <a:t> </a:t>
            </a:r>
            <a:r>
              <a:rPr spc="110" dirty="0"/>
              <a:t>the</a:t>
            </a:r>
            <a:r>
              <a:rPr spc="-110" dirty="0"/>
              <a:t> </a:t>
            </a:r>
            <a:r>
              <a:rPr spc="25" dirty="0"/>
              <a:t>app</a:t>
            </a:r>
            <a:r>
              <a:rPr spc="-110" dirty="0"/>
              <a:t> </a:t>
            </a:r>
            <a:r>
              <a:rPr spc="30" dirty="0"/>
              <a:t>layer</a:t>
            </a:r>
            <a:r>
              <a:rPr spc="-110" dirty="0"/>
              <a:t> </a:t>
            </a:r>
            <a:r>
              <a:rPr spc="-30" dirty="0"/>
              <a:t>is</a:t>
            </a:r>
            <a:r>
              <a:rPr spc="-110" dirty="0"/>
              <a:t> </a:t>
            </a:r>
            <a:r>
              <a:rPr spc="75" dirty="0"/>
              <a:t>directly  </a:t>
            </a:r>
            <a:r>
              <a:rPr spc="40" dirty="0"/>
              <a:t>connected </a:t>
            </a:r>
            <a:r>
              <a:rPr spc="185" dirty="0"/>
              <a:t>to </a:t>
            </a:r>
            <a:r>
              <a:rPr spc="110" dirty="0"/>
              <a:t>the </a:t>
            </a:r>
            <a:r>
              <a:rPr spc="25" dirty="0"/>
              <a:t>Thing/Device </a:t>
            </a:r>
            <a:r>
              <a:rPr spc="30" dirty="0"/>
              <a:t>layer </a:t>
            </a:r>
            <a:r>
              <a:rPr spc="-25" dirty="0"/>
              <a:t>( </a:t>
            </a:r>
            <a:r>
              <a:rPr spc="-30" dirty="0"/>
              <a:t>i.e., </a:t>
            </a:r>
            <a:r>
              <a:rPr spc="50" dirty="0"/>
              <a:t>embedded  </a:t>
            </a:r>
            <a:r>
              <a:rPr spc="45" dirty="0"/>
              <a:t>Android, </a:t>
            </a:r>
            <a:r>
              <a:rPr spc="-50" dirty="0"/>
              <a:t>Java, </a:t>
            </a:r>
            <a:r>
              <a:rPr spc="20" dirty="0"/>
              <a:t>Javascript </a:t>
            </a:r>
            <a:r>
              <a:rPr spc="35" dirty="0"/>
              <a:t>etc.</a:t>
            </a:r>
            <a:r>
              <a:rPr spc="-480" dirty="0"/>
              <a:t> </a:t>
            </a:r>
            <a:r>
              <a:rPr spc="-2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564472" y="4256114"/>
            <a:ext cx="3919448" cy="133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3317" y="4282478"/>
            <a:ext cx="3820795" cy="1238885"/>
          </a:xfrm>
          <a:custGeom>
            <a:avLst/>
            <a:gdLst/>
            <a:ahLst/>
            <a:cxnLst/>
            <a:rect l="l" t="t" r="r" b="b"/>
            <a:pathLst>
              <a:path w="3820795" h="1238885">
                <a:moveTo>
                  <a:pt x="0" y="0"/>
                </a:moveTo>
                <a:lnTo>
                  <a:pt x="3820274" y="0"/>
                </a:lnTo>
                <a:lnTo>
                  <a:pt x="3820274" y="1238554"/>
                </a:lnTo>
                <a:lnTo>
                  <a:pt x="0" y="1238554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3317" y="4282478"/>
            <a:ext cx="3820795" cy="1238885"/>
          </a:xfrm>
          <a:custGeom>
            <a:avLst/>
            <a:gdLst/>
            <a:ahLst/>
            <a:cxnLst/>
            <a:rect l="l" t="t" r="r" b="b"/>
            <a:pathLst>
              <a:path w="3820795" h="1238885">
                <a:moveTo>
                  <a:pt x="0" y="0"/>
                </a:moveTo>
                <a:lnTo>
                  <a:pt x="3820277" y="0"/>
                </a:lnTo>
                <a:lnTo>
                  <a:pt x="3820277" y="1238559"/>
                </a:lnTo>
                <a:lnTo>
                  <a:pt x="0" y="123855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767" y="5623559"/>
            <a:ext cx="5852160" cy="789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4151" y="5673436"/>
            <a:ext cx="3063240" cy="7148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2191" y="5652444"/>
            <a:ext cx="5751830" cy="687705"/>
          </a:xfrm>
          <a:prstGeom prst="rect">
            <a:avLst/>
          </a:prstGeom>
          <a:solidFill>
            <a:srgbClr val="00CEFC"/>
          </a:solidFill>
          <a:ln w="9524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416685">
              <a:lnSpc>
                <a:spcPct val="100000"/>
              </a:lnSpc>
              <a:spcBef>
                <a:spcPts val="545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Thing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4480" y="2626818"/>
            <a:ext cx="4929441" cy="2967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5775" y="2655557"/>
            <a:ext cx="4827905" cy="2865755"/>
          </a:xfrm>
          <a:custGeom>
            <a:avLst/>
            <a:gdLst/>
            <a:ahLst/>
            <a:cxnLst/>
            <a:rect l="l" t="t" r="r" b="b"/>
            <a:pathLst>
              <a:path w="4827905" h="2865754">
                <a:moveTo>
                  <a:pt x="4827816" y="0"/>
                </a:moveTo>
                <a:lnTo>
                  <a:pt x="0" y="0"/>
                </a:lnTo>
                <a:lnTo>
                  <a:pt x="768" y="50804"/>
                </a:lnTo>
                <a:lnTo>
                  <a:pt x="1503" y="101627"/>
                </a:lnTo>
                <a:lnTo>
                  <a:pt x="2206" y="152471"/>
                </a:lnTo>
                <a:lnTo>
                  <a:pt x="2877" y="203333"/>
                </a:lnTo>
                <a:lnTo>
                  <a:pt x="3517" y="254214"/>
                </a:lnTo>
                <a:lnTo>
                  <a:pt x="4126" y="305113"/>
                </a:lnTo>
                <a:lnTo>
                  <a:pt x="4705" y="356030"/>
                </a:lnTo>
                <a:lnTo>
                  <a:pt x="5255" y="406965"/>
                </a:lnTo>
                <a:lnTo>
                  <a:pt x="5776" y="457917"/>
                </a:lnTo>
                <a:lnTo>
                  <a:pt x="6268" y="508885"/>
                </a:lnTo>
                <a:lnTo>
                  <a:pt x="6733" y="559871"/>
                </a:lnTo>
                <a:lnTo>
                  <a:pt x="7171" y="610872"/>
                </a:lnTo>
                <a:lnTo>
                  <a:pt x="7583" y="661889"/>
                </a:lnTo>
                <a:lnTo>
                  <a:pt x="8329" y="763970"/>
                </a:lnTo>
                <a:lnTo>
                  <a:pt x="8976" y="866109"/>
                </a:lnTo>
                <a:lnTo>
                  <a:pt x="9530" y="968304"/>
                </a:lnTo>
                <a:lnTo>
                  <a:pt x="9994" y="1070553"/>
                </a:lnTo>
                <a:lnTo>
                  <a:pt x="10375" y="1172851"/>
                </a:lnTo>
                <a:lnTo>
                  <a:pt x="10676" y="1275197"/>
                </a:lnTo>
                <a:lnTo>
                  <a:pt x="10903" y="1377588"/>
                </a:lnTo>
                <a:lnTo>
                  <a:pt x="11060" y="1480020"/>
                </a:lnTo>
                <a:lnTo>
                  <a:pt x="11161" y="1787537"/>
                </a:lnTo>
                <a:lnTo>
                  <a:pt x="11033" y="1941402"/>
                </a:lnTo>
                <a:lnTo>
                  <a:pt x="10807" y="2095326"/>
                </a:lnTo>
                <a:lnTo>
                  <a:pt x="10501" y="2249297"/>
                </a:lnTo>
                <a:lnTo>
                  <a:pt x="9994" y="2454652"/>
                </a:lnTo>
                <a:lnTo>
                  <a:pt x="8788" y="2865475"/>
                </a:lnTo>
                <a:lnTo>
                  <a:pt x="905763" y="2865475"/>
                </a:lnTo>
                <a:lnTo>
                  <a:pt x="905763" y="1416989"/>
                </a:lnTo>
                <a:lnTo>
                  <a:pt x="4827816" y="1416989"/>
                </a:lnTo>
                <a:lnTo>
                  <a:pt x="4827816" y="0"/>
                </a:lnTo>
                <a:close/>
              </a:path>
              <a:path w="4827905" h="2865754">
                <a:moveTo>
                  <a:pt x="4827816" y="1416989"/>
                </a:moveTo>
                <a:lnTo>
                  <a:pt x="905764" y="1416989"/>
                </a:lnTo>
                <a:lnTo>
                  <a:pt x="4827816" y="1427492"/>
                </a:lnTo>
                <a:lnTo>
                  <a:pt x="4827816" y="1416989"/>
                </a:lnTo>
                <a:close/>
              </a:path>
            </a:pathLst>
          </a:custGeom>
          <a:solidFill>
            <a:srgbClr val="021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5775" y="2655557"/>
            <a:ext cx="4827905" cy="2865755"/>
          </a:xfrm>
          <a:custGeom>
            <a:avLst/>
            <a:gdLst/>
            <a:ahLst/>
            <a:cxnLst/>
            <a:rect l="l" t="t" r="r" b="b"/>
            <a:pathLst>
              <a:path w="4827905" h="2865754">
                <a:moveTo>
                  <a:pt x="0" y="0"/>
                </a:moveTo>
                <a:lnTo>
                  <a:pt x="4827816" y="0"/>
                </a:lnTo>
                <a:lnTo>
                  <a:pt x="4827816" y="1427488"/>
                </a:lnTo>
                <a:lnTo>
                  <a:pt x="905765" y="1416998"/>
                </a:lnTo>
                <a:lnTo>
                  <a:pt x="905765" y="2865477"/>
                </a:lnTo>
                <a:lnTo>
                  <a:pt x="8793" y="2865477"/>
                </a:lnTo>
                <a:lnTo>
                  <a:pt x="8950" y="2814121"/>
                </a:lnTo>
                <a:lnTo>
                  <a:pt x="9106" y="2762764"/>
                </a:lnTo>
                <a:lnTo>
                  <a:pt x="9262" y="2711409"/>
                </a:lnTo>
                <a:lnTo>
                  <a:pt x="9415" y="2660054"/>
                </a:lnTo>
                <a:lnTo>
                  <a:pt x="9566" y="2608701"/>
                </a:lnTo>
                <a:lnTo>
                  <a:pt x="9714" y="2557350"/>
                </a:lnTo>
                <a:lnTo>
                  <a:pt x="9858" y="2506001"/>
                </a:lnTo>
                <a:lnTo>
                  <a:pt x="9998" y="2454654"/>
                </a:lnTo>
                <a:lnTo>
                  <a:pt x="10134" y="2403310"/>
                </a:lnTo>
                <a:lnTo>
                  <a:pt x="10263" y="2351970"/>
                </a:lnTo>
                <a:lnTo>
                  <a:pt x="10387" y="2300633"/>
                </a:lnTo>
                <a:lnTo>
                  <a:pt x="10505" y="2249300"/>
                </a:lnTo>
                <a:lnTo>
                  <a:pt x="10615" y="2197971"/>
                </a:lnTo>
                <a:lnTo>
                  <a:pt x="10717" y="2146647"/>
                </a:lnTo>
                <a:lnTo>
                  <a:pt x="10811" y="2095328"/>
                </a:lnTo>
                <a:lnTo>
                  <a:pt x="10896" y="2044015"/>
                </a:lnTo>
                <a:lnTo>
                  <a:pt x="10971" y="1992707"/>
                </a:lnTo>
                <a:lnTo>
                  <a:pt x="11036" y="1941405"/>
                </a:lnTo>
                <a:lnTo>
                  <a:pt x="11090" y="1890110"/>
                </a:lnTo>
                <a:lnTo>
                  <a:pt x="11133" y="1838822"/>
                </a:lnTo>
                <a:lnTo>
                  <a:pt x="11164" y="1787540"/>
                </a:lnTo>
                <a:lnTo>
                  <a:pt x="11182" y="1736266"/>
                </a:lnTo>
                <a:lnTo>
                  <a:pt x="11187" y="1685001"/>
                </a:lnTo>
                <a:lnTo>
                  <a:pt x="11178" y="1633743"/>
                </a:lnTo>
                <a:lnTo>
                  <a:pt x="11154" y="1582494"/>
                </a:lnTo>
                <a:lnTo>
                  <a:pt x="11116" y="1531254"/>
                </a:lnTo>
                <a:lnTo>
                  <a:pt x="11062" y="1480023"/>
                </a:lnTo>
                <a:lnTo>
                  <a:pt x="10992" y="1428802"/>
                </a:lnTo>
                <a:lnTo>
                  <a:pt x="10905" y="1377591"/>
                </a:lnTo>
                <a:lnTo>
                  <a:pt x="10800" y="1326391"/>
                </a:lnTo>
                <a:lnTo>
                  <a:pt x="10678" y="1275201"/>
                </a:lnTo>
                <a:lnTo>
                  <a:pt x="10537" y="1224022"/>
                </a:lnTo>
                <a:lnTo>
                  <a:pt x="10376" y="1172855"/>
                </a:lnTo>
                <a:lnTo>
                  <a:pt x="10196" y="1121699"/>
                </a:lnTo>
                <a:lnTo>
                  <a:pt x="9996" y="1070556"/>
                </a:lnTo>
                <a:lnTo>
                  <a:pt x="9774" y="1019425"/>
                </a:lnTo>
                <a:lnTo>
                  <a:pt x="9531" y="968308"/>
                </a:lnTo>
                <a:lnTo>
                  <a:pt x="9265" y="917203"/>
                </a:lnTo>
                <a:lnTo>
                  <a:pt x="8977" y="866112"/>
                </a:lnTo>
                <a:lnTo>
                  <a:pt x="8665" y="815035"/>
                </a:lnTo>
                <a:lnTo>
                  <a:pt x="8329" y="763973"/>
                </a:lnTo>
                <a:lnTo>
                  <a:pt x="7969" y="712925"/>
                </a:lnTo>
                <a:lnTo>
                  <a:pt x="7583" y="661892"/>
                </a:lnTo>
                <a:lnTo>
                  <a:pt x="7172" y="610875"/>
                </a:lnTo>
                <a:lnTo>
                  <a:pt x="6734" y="559873"/>
                </a:lnTo>
                <a:lnTo>
                  <a:pt x="6269" y="508888"/>
                </a:lnTo>
                <a:lnTo>
                  <a:pt x="5776" y="457919"/>
                </a:lnTo>
                <a:lnTo>
                  <a:pt x="5255" y="406967"/>
                </a:lnTo>
                <a:lnTo>
                  <a:pt x="4706" y="356032"/>
                </a:lnTo>
                <a:lnTo>
                  <a:pt x="4126" y="305114"/>
                </a:lnTo>
                <a:lnTo>
                  <a:pt x="3517" y="254215"/>
                </a:lnTo>
                <a:lnTo>
                  <a:pt x="2877" y="203334"/>
                </a:lnTo>
                <a:lnTo>
                  <a:pt x="2206" y="152471"/>
                </a:lnTo>
                <a:lnTo>
                  <a:pt x="1503" y="101628"/>
                </a:lnTo>
                <a:lnTo>
                  <a:pt x="768" y="5080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97" y="1475510"/>
            <a:ext cx="5864631" cy="4131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696" y="1500962"/>
            <a:ext cx="5761990" cy="4030979"/>
          </a:xfrm>
          <a:custGeom>
            <a:avLst/>
            <a:gdLst/>
            <a:ahLst/>
            <a:cxnLst/>
            <a:rect l="l" t="t" r="r" b="b"/>
            <a:pathLst>
              <a:path w="5761990" h="4030979">
                <a:moveTo>
                  <a:pt x="5761894" y="0"/>
                </a:moveTo>
                <a:lnTo>
                  <a:pt x="0" y="10502"/>
                </a:lnTo>
                <a:lnTo>
                  <a:pt x="31485" y="4030573"/>
                </a:lnTo>
                <a:lnTo>
                  <a:pt x="829125" y="4020070"/>
                </a:lnTo>
                <a:lnTo>
                  <a:pt x="818635" y="955167"/>
                </a:lnTo>
                <a:lnTo>
                  <a:pt x="5761894" y="955167"/>
                </a:lnTo>
                <a:lnTo>
                  <a:pt x="5761894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696" y="1500962"/>
            <a:ext cx="5761990" cy="4030979"/>
          </a:xfrm>
          <a:custGeom>
            <a:avLst/>
            <a:gdLst/>
            <a:ahLst/>
            <a:cxnLst/>
            <a:rect l="l" t="t" r="r" b="b"/>
            <a:pathLst>
              <a:path w="5761990" h="4030979">
                <a:moveTo>
                  <a:pt x="5761895" y="955159"/>
                </a:moveTo>
                <a:lnTo>
                  <a:pt x="5761895" y="0"/>
                </a:lnTo>
                <a:lnTo>
                  <a:pt x="0" y="10495"/>
                </a:lnTo>
                <a:lnTo>
                  <a:pt x="31485" y="4030567"/>
                </a:lnTo>
                <a:lnTo>
                  <a:pt x="829125" y="4020067"/>
                </a:lnTo>
                <a:lnTo>
                  <a:pt x="828950" y="3968985"/>
                </a:lnTo>
                <a:lnTo>
                  <a:pt x="828775" y="3917903"/>
                </a:lnTo>
                <a:lnTo>
                  <a:pt x="828600" y="3866821"/>
                </a:lnTo>
                <a:lnTo>
                  <a:pt x="828425" y="3815739"/>
                </a:lnTo>
                <a:lnTo>
                  <a:pt x="828250" y="3764657"/>
                </a:lnTo>
                <a:lnTo>
                  <a:pt x="828075" y="3713575"/>
                </a:lnTo>
                <a:lnTo>
                  <a:pt x="827901" y="3662493"/>
                </a:lnTo>
                <a:lnTo>
                  <a:pt x="827726" y="3611412"/>
                </a:lnTo>
                <a:lnTo>
                  <a:pt x="827551" y="3560330"/>
                </a:lnTo>
                <a:lnTo>
                  <a:pt x="827376" y="3509248"/>
                </a:lnTo>
                <a:lnTo>
                  <a:pt x="827201" y="3458166"/>
                </a:lnTo>
                <a:lnTo>
                  <a:pt x="827026" y="3407084"/>
                </a:lnTo>
                <a:lnTo>
                  <a:pt x="826851" y="3356002"/>
                </a:lnTo>
                <a:lnTo>
                  <a:pt x="826676" y="3304921"/>
                </a:lnTo>
                <a:lnTo>
                  <a:pt x="826501" y="3253839"/>
                </a:lnTo>
                <a:lnTo>
                  <a:pt x="826326" y="3202757"/>
                </a:lnTo>
                <a:lnTo>
                  <a:pt x="826151" y="3151675"/>
                </a:lnTo>
                <a:lnTo>
                  <a:pt x="825976" y="3100594"/>
                </a:lnTo>
                <a:lnTo>
                  <a:pt x="825802" y="3049512"/>
                </a:lnTo>
                <a:lnTo>
                  <a:pt x="825627" y="2998430"/>
                </a:lnTo>
                <a:lnTo>
                  <a:pt x="825452" y="2947348"/>
                </a:lnTo>
                <a:lnTo>
                  <a:pt x="825277" y="2896267"/>
                </a:lnTo>
                <a:lnTo>
                  <a:pt x="825102" y="2845185"/>
                </a:lnTo>
                <a:lnTo>
                  <a:pt x="824927" y="2794103"/>
                </a:lnTo>
                <a:lnTo>
                  <a:pt x="824752" y="2743021"/>
                </a:lnTo>
                <a:lnTo>
                  <a:pt x="824577" y="2691940"/>
                </a:lnTo>
                <a:lnTo>
                  <a:pt x="824402" y="2640858"/>
                </a:lnTo>
                <a:lnTo>
                  <a:pt x="824227" y="2589776"/>
                </a:lnTo>
                <a:lnTo>
                  <a:pt x="824052" y="2538695"/>
                </a:lnTo>
                <a:lnTo>
                  <a:pt x="823877" y="2487613"/>
                </a:lnTo>
                <a:lnTo>
                  <a:pt x="823702" y="2436531"/>
                </a:lnTo>
                <a:lnTo>
                  <a:pt x="823528" y="2385449"/>
                </a:lnTo>
                <a:lnTo>
                  <a:pt x="823353" y="2334368"/>
                </a:lnTo>
                <a:lnTo>
                  <a:pt x="823178" y="2283286"/>
                </a:lnTo>
                <a:lnTo>
                  <a:pt x="823003" y="2232204"/>
                </a:lnTo>
                <a:lnTo>
                  <a:pt x="822828" y="2181123"/>
                </a:lnTo>
                <a:lnTo>
                  <a:pt x="822653" y="2130041"/>
                </a:lnTo>
                <a:lnTo>
                  <a:pt x="822478" y="2078959"/>
                </a:lnTo>
                <a:lnTo>
                  <a:pt x="822303" y="2027877"/>
                </a:lnTo>
                <a:lnTo>
                  <a:pt x="822128" y="1976796"/>
                </a:lnTo>
                <a:lnTo>
                  <a:pt x="821953" y="1925714"/>
                </a:lnTo>
                <a:lnTo>
                  <a:pt x="821778" y="1874632"/>
                </a:lnTo>
                <a:lnTo>
                  <a:pt x="821603" y="1823550"/>
                </a:lnTo>
                <a:lnTo>
                  <a:pt x="821428" y="1772469"/>
                </a:lnTo>
                <a:lnTo>
                  <a:pt x="821254" y="1721387"/>
                </a:lnTo>
                <a:lnTo>
                  <a:pt x="821079" y="1670305"/>
                </a:lnTo>
                <a:lnTo>
                  <a:pt x="820904" y="1619223"/>
                </a:lnTo>
                <a:lnTo>
                  <a:pt x="820729" y="1568141"/>
                </a:lnTo>
                <a:lnTo>
                  <a:pt x="820554" y="1517060"/>
                </a:lnTo>
                <a:lnTo>
                  <a:pt x="820379" y="1465978"/>
                </a:lnTo>
                <a:lnTo>
                  <a:pt x="820204" y="1414896"/>
                </a:lnTo>
                <a:lnTo>
                  <a:pt x="820029" y="1363814"/>
                </a:lnTo>
                <a:lnTo>
                  <a:pt x="819854" y="1312732"/>
                </a:lnTo>
                <a:lnTo>
                  <a:pt x="819679" y="1261650"/>
                </a:lnTo>
                <a:lnTo>
                  <a:pt x="819504" y="1210569"/>
                </a:lnTo>
                <a:lnTo>
                  <a:pt x="819330" y="1159487"/>
                </a:lnTo>
                <a:lnTo>
                  <a:pt x="819155" y="1108405"/>
                </a:lnTo>
                <a:lnTo>
                  <a:pt x="818980" y="1057323"/>
                </a:lnTo>
                <a:lnTo>
                  <a:pt x="818805" y="1006241"/>
                </a:lnTo>
                <a:lnTo>
                  <a:pt x="818630" y="955159"/>
                </a:lnTo>
                <a:lnTo>
                  <a:pt x="5761895" y="95515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91854" y="1639938"/>
            <a:ext cx="3380740" cy="354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3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/>
              <a:cs typeface="Times New Roman"/>
            </a:endParaRPr>
          </a:p>
          <a:p>
            <a:pPr marL="393700" marR="5080" indent="-381000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Processing  and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Times New Roman"/>
              <a:cs typeface="Times New Roman"/>
            </a:endParaRPr>
          </a:p>
          <a:p>
            <a:pPr marL="180022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275"/>
            <a:ext cx="9144000" cy="1071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371957"/>
            <a:ext cx="577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Connecting</a:t>
            </a:r>
            <a:r>
              <a:rPr spc="-120" dirty="0"/>
              <a:t> </a:t>
            </a:r>
            <a:r>
              <a:rPr spc="110" dirty="0"/>
              <a:t>the</a:t>
            </a:r>
            <a:r>
              <a:rPr spc="-120" dirty="0"/>
              <a:t> </a:t>
            </a:r>
            <a:r>
              <a:rPr spc="-5" dirty="0"/>
              <a:t>physical</a:t>
            </a:r>
            <a:r>
              <a:rPr spc="-120" dirty="0"/>
              <a:t> </a:t>
            </a:r>
            <a:r>
              <a:rPr spc="100" dirty="0"/>
              <a:t>world</a:t>
            </a:r>
            <a:r>
              <a:rPr spc="-120" dirty="0"/>
              <a:t> </a:t>
            </a:r>
            <a:r>
              <a:rPr spc="170" dirty="0"/>
              <a:t>to</a:t>
            </a:r>
            <a:r>
              <a:rPr spc="-120" dirty="0"/>
              <a:t> </a:t>
            </a:r>
            <a:r>
              <a:rPr spc="110" dirty="0"/>
              <a:t>the</a:t>
            </a:r>
            <a:r>
              <a:rPr spc="-120" dirty="0"/>
              <a:t> </a:t>
            </a:r>
            <a:r>
              <a:rPr spc="-5" dirty="0"/>
              <a:t>Web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8811" y="6058598"/>
            <a:ext cx="52895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30"/>
              </a:lnSpc>
            </a:pPr>
            <a:r>
              <a:rPr sz="1000" spc="5" dirty="0">
                <a:solidFill>
                  <a:srgbClr val="898989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ts val="1190"/>
              </a:lnSpc>
            </a:pPr>
            <a:r>
              <a:rPr sz="1000" spc="5" dirty="0">
                <a:solidFill>
                  <a:srgbClr val="E5E6E3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637532"/>
            <a:ext cx="9144000" cy="1115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753098"/>
            <a:ext cx="9144000" cy="1104900"/>
          </a:xfrm>
          <a:custGeom>
            <a:avLst/>
            <a:gdLst/>
            <a:ahLst/>
            <a:cxnLst/>
            <a:rect l="l" t="t" r="r" b="b"/>
            <a:pathLst>
              <a:path w="9144000" h="1104900">
                <a:moveTo>
                  <a:pt x="0" y="0"/>
                </a:moveTo>
                <a:lnTo>
                  <a:pt x="9144000" y="0"/>
                </a:lnTo>
                <a:lnTo>
                  <a:pt x="9144000" y="1104900"/>
                </a:lnTo>
                <a:lnTo>
                  <a:pt x="0" y="1104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53098"/>
            <a:ext cx="9144000" cy="1104900"/>
          </a:xfrm>
          <a:custGeom>
            <a:avLst/>
            <a:gdLst/>
            <a:ahLst/>
            <a:cxnLst/>
            <a:rect l="l" t="t" r="r" b="b"/>
            <a:pathLst>
              <a:path w="9144000" h="1104900">
                <a:moveTo>
                  <a:pt x="0" y="0"/>
                </a:moveTo>
                <a:lnTo>
                  <a:pt x="9143993" y="0"/>
                </a:lnTo>
                <a:lnTo>
                  <a:pt x="9143993" y="1104899"/>
                </a:lnTo>
                <a:lnTo>
                  <a:pt x="0" y="1104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7307" y="1594925"/>
            <a:ext cx="379912" cy="575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81734" y="1699793"/>
            <a:ext cx="111252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Building  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Ma</a:t>
            </a: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eme</a:t>
            </a: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1135" y="2170925"/>
            <a:ext cx="1342390" cy="2616835"/>
          </a:xfrm>
          <a:custGeom>
            <a:avLst/>
            <a:gdLst/>
            <a:ahLst/>
            <a:cxnLst/>
            <a:rect l="l" t="t" r="r" b="b"/>
            <a:pathLst>
              <a:path w="1342390" h="2616835">
                <a:moveTo>
                  <a:pt x="0" y="0"/>
                </a:moveTo>
                <a:lnTo>
                  <a:pt x="0" y="368532"/>
                </a:lnTo>
                <a:lnTo>
                  <a:pt x="1342359" y="368532"/>
                </a:lnTo>
                <a:lnTo>
                  <a:pt x="1342359" y="2616678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28016" y="3550661"/>
            <a:ext cx="569868" cy="508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27455" y="3693921"/>
            <a:ext cx="9347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Healthcare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6013" y="4102150"/>
            <a:ext cx="207645" cy="1041400"/>
          </a:xfrm>
          <a:custGeom>
            <a:avLst/>
            <a:gdLst/>
            <a:ahLst/>
            <a:cxnLst/>
            <a:rect l="l" t="t" r="r" b="b"/>
            <a:pathLst>
              <a:path w="207645" h="1041400">
                <a:moveTo>
                  <a:pt x="0" y="0"/>
                </a:moveTo>
                <a:lnTo>
                  <a:pt x="0" y="520678"/>
                </a:lnTo>
                <a:lnTo>
                  <a:pt x="207299" y="520678"/>
                </a:lnTo>
                <a:lnTo>
                  <a:pt x="207299" y="1041359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59599" y="2045578"/>
            <a:ext cx="324763" cy="563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76378" y="2150490"/>
            <a:ext cx="66865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Social  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&amp;</a:t>
            </a:r>
            <a:r>
              <a:rPr sz="1400" b="1" spc="-100" dirty="0">
                <a:solidFill>
                  <a:srgbClr val="01517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Local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53114" y="2615451"/>
            <a:ext cx="172085" cy="2738120"/>
          </a:xfrm>
          <a:custGeom>
            <a:avLst/>
            <a:gdLst/>
            <a:ahLst/>
            <a:cxnLst/>
            <a:rect l="l" t="t" r="r" b="b"/>
            <a:pathLst>
              <a:path w="172085" h="2738120">
                <a:moveTo>
                  <a:pt x="171930" y="0"/>
                </a:moveTo>
                <a:lnTo>
                  <a:pt x="171930" y="1368988"/>
                </a:lnTo>
                <a:lnTo>
                  <a:pt x="0" y="1368988"/>
                </a:lnTo>
                <a:lnTo>
                  <a:pt x="0" y="2737987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2315" y="4066781"/>
            <a:ext cx="575999" cy="5759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70516" y="4280242"/>
            <a:ext cx="1043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Energy</a:t>
            </a:r>
            <a:r>
              <a:rPr sz="1400" b="1" spc="-65" dirty="0">
                <a:solidFill>
                  <a:srgbClr val="01517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Grid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52325" y="4642777"/>
            <a:ext cx="288290" cy="501015"/>
          </a:xfrm>
          <a:custGeom>
            <a:avLst/>
            <a:gdLst/>
            <a:ahLst/>
            <a:cxnLst/>
            <a:rect l="l" t="t" r="r" b="b"/>
            <a:pathLst>
              <a:path w="288289" h="501014">
                <a:moveTo>
                  <a:pt x="287999" y="0"/>
                </a:moveTo>
                <a:lnTo>
                  <a:pt x="287999" y="250359"/>
                </a:lnTo>
                <a:lnTo>
                  <a:pt x="0" y="250359"/>
                </a:lnTo>
                <a:lnTo>
                  <a:pt x="0" y="500719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40676" y="2993656"/>
            <a:ext cx="563740" cy="5759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31055" y="3001276"/>
            <a:ext cx="112268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Pers</a:t>
            </a: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on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alized  Insurance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22546" y="3569652"/>
            <a:ext cx="1213485" cy="1784350"/>
          </a:xfrm>
          <a:custGeom>
            <a:avLst/>
            <a:gdLst/>
            <a:ahLst/>
            <a:cxnLst/>
            <a:rect l="l" t="t" r="r" b="b"/>
            <a:pathLst>
              <a:path w="1213485" h="1784350">
                <a:moveTo>
                  <a:pt x="0" y="0"/>
                </a:moveTo>
                <a:lnTo>
                  <a:pt x="0" y="256900"/>
                </a:lnTo>
                <a:lnTo>
                  <a:pt x="1213049" y="256900"/>
                </a:lnTo>
                <a:lnTo>
                  <a:pt x="1213049" y="1783778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87219" y="2807333"/>
            <a:ext cx="557612" cy="3615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01572" y="2751137"/>
            <a:ext cx="98425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Logistics</a:t>
            </a:r>
            <a:r>
              <a:rPr sz="1400" b="1" spc="-70" dirty="0">
                <a:solidFill>
                  <a:srgbClr val="01517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&amp;  </a:t>
            </a: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Shipping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37535" y="3297542"/>
            <a:ext cx="325755" cy="1846580"/>
          </a:xfrm>
          <a:custGeom>
            <a:avLst/>
            <a:gdLst/>
            <a:ahLst/>
            <a:cxnLst/>
            <a:rect l="l" t="t" r="r" b="b"/>
            <a:pathLst>
              <a:path w="325754" h="1846579">
                <a:moveTo>
                  <a:pt x="325426" y="0"/>
                </a:moveTo>
                <a:lnTo>
                  <a:pt x="325426" y="922978"/>
                </a:lnTo>
                <a:lnTo>
                  <a:pt x="0" y="922978"/>
                </a:lnTo>
                <a:lnTo>
                  <a:pt x="0" y="1845958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45853" y="2184255"/>
            <a:ext cx="575995" cy="3492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75188" y="2125243"/>
            <a:ext cx="944244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onn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ected  </a:t>
            </a: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Car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65451" y="2662212"/>
            <a:ext cx="668655" cy="2844165"/>
          </a:xfrm>
          <a:custGeom>
            <a:avLst/>
            <a:gdLst/>
            <a:ahLst/>
            <a:cxnLst/>
            <a:rect l="l" t="t" r="r" b="b"/>
            <a:pathLst>
              <a:path w="668654" h="2844165">
                <a:moveTo>
                  <a:pt x="668399" y="0"/>
                </a:moveTo>
                <a:lnTo>
                  <a:pt x="668399" y="1421818"/>
                </a:lnTo>
                <a:lnTo>
                  <a:pt x="0" y="1421818"/>
                </a:lnTo>
                <a:lnTo>
                  <a:pt x="0" y="2843627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74360" y="2567768"/>
            <a:ext cx="471829" cy="5637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97759" y="2647441"/>
            <a:ext cx="101346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Home  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mat</a:t>
            </a: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io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07222" y="3137636"/>
            <a:ext cx="288290" cy="2222500"/>
          </a:xfrm>
          <a:custGeom>
            <a:avLst/>
            <a:gdLst/>
            <a:ahLst/>
            <a:cxnLst/>
            <a:rect l="l" t="t" r="r" b="b"/>
            <a:pathLst>
              <a:path w="288289" h="2222500">
                <a:moveTo>
                  <a:pt x="0" y="0"/>
                </a:moveTo>
                <a:lnTo>
                  <a:pt x="0" y="1111079"/>
                </a:lnTo>
                <a:lnTo>
                  <a:pt x="287999" y="1111079"/>
                </a:lnTo>
                <a:lnTo>
                  <a:pt x="287999" y="2222148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90761" y="4512843"/>
            <a:ext cx="727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Farming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9648" y="4405656"/>
            <a:ext cx="597560" cy="3819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08429" y="4787608"/>
            <a:ext cx="299085" cy="566420"/>
          </a:xfrm>
          <a:custGeom>
            <a:avLst/>
            <a:gdLst/>
            <a:ahLst/>
            <a:cxnLst/>
            <a:rect l="l" t="t" r="r" b="b"/>
            <a:pathLst>
              <a:path w="299085" h="566420">
                <a:moveTo>
                  <a:pt x="0" y="0"/>
                </a:moveTo>
                <a:lnTo>
                  <a:pt x="0" y="282916"/>
                </a:lnTo>
                <a:lnTo>
                  <a:pt x="298784" y="282916"/>
                </a:lnTo>
                <a:lnTo>
                  <a:pt x="298784" y="565833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000" y="3199834"/>
            <a:ext cx="563744" cy="5698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61427" y="3274352"/>
            <a:ext cx="83566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Identity</a:t>
            </a:r>
            <a:r>
              <a:rPr sz="1400" b="1" spc="-75" dirty="0">
                <a:solidFill>
                  <a:srgbClr val="01517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15171"/>
                </a:solidFill>
                <a:latin typeface="Arial"/>
                <a:cs typeface="Arial"/>
              </a:rPr>
              <a:t>&amp;  </a:t>
            </a:r>
            <a:r>
              <a:rPr sz="1400" b="1" spc="-15" dirty="0">
                <a:solidFill>
                  <a:srgbClr val="015171"/>
                </a:solidFill>
                <a:latin typeface="Arial"/>
                <a:cs typeface="Arial"/>
              </a:rPr>
              <a:t>Tracking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5799" y="3769703"/>
            <a:ext cx="237490" cy="1584325"/>
          </a:xfrm>
          <a:custGeom>
            <a:avLst/>
            <a:gdLst/>
            <a:ahLst/>
            <a:cxnLst/>
            <a:rect l="l" t="t" r="r" b="b"/>
            <a:pathLst>
              <a:path w="237490" h="1584325">
                <a:moveTo>
                  <a:pt x="237199" y="0"/>
                </a:moveTo>
                <a:lnTo>
                  <a:pt x="237199" y="550566"/>
                </a:lnTo>
                <a:lnTo>
                  <a:pt x="0" y="550566"/>
                </a:lnTo>
                <a:lnTo>
                  <a:pt x="0" y="1583728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63700" y="1971357"/>
            <a:ext cx="1260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15171"/>
                </a:solidFill>
                <a:latin typeface="Arial"/>
                <a:cs typeface="Arial"/>
              </a:rPr>
              <a:t>Environmental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7800" y="2380221"/>
            <a:ext cx="397510" cy="2980055"/>
          </a:xfrm>
          <a:custGeom>
            <a:avLst/>
            <a:gdLst/>
            <a:ahLst/>
            <a:cxnLst/>
            <a:rect l="l" t="t" r="r" b="b"/>
            <a:pathLst>
              <a:path w="397509" h="2980054">
                <a:moveTo>
                  <a:pt x="397021" y="0"/>
                </a:moveTo>
                <a:lnTo>
                  <a:pt x="397021" y="1489778"/>
                </a:lnTo>
                <a:lnTo>
                  <a:pt x="0" y="1489778"/>
                </a:lnTo>
                <a:lnTo>
                  <a:pt x="0" y="2979557"/>
                </a:lnTo>
              </a:path>
            </a:pathLst>
          </a:custGeom>
          <a:ln w="12699">
            <a:solidFill>
              <a:srgbClr val="2CCD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5574" y="1790702"/>
            <a:ext cx="578495" cy="5724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449" y="1525663"/>
            <a:ext cx="6778625" cy="21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868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4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45" dirty="0">
                <a:solidFill>
                  <a:srgbClr val="FFFFFF"/>
                </a:solidFill>
                <a:latin typeface="Arial"/>
                <a:cs typeface="Arial"/>
              </a:rPr>
              <a:t>you!</a:t>
            </a:r>
            <a:endParaRPr sz="4000" dirty="0">
              <a:latin typeface="Arial"/>
              <a:cs typeface="Arial"/>
            </a:endParaRPr>
          </a:p>
          <a:p>
            <a:pPr marL="12700" marR="5080" indent="2099310">
              <a:lnSpc>
                <a:spcPts val="10600"/>
              </a:lnSpc>
              <a:spcBef>
                <a:spcPts val="1200"/>
              </a:spcBef>
            </a:pPr>
            <a:r>
              <a:rPr sz="4000" spc="-15" dirty="0" smtClean="0">
                <a:solidFill>
                  <a:srgbClr val="FFFFFF"/>
                </a:solidFill>
                <a:latin typeface="Arial"/>
                <a:cs typeface="Arial"/>
              </a:rPr>
              <a:t>Questions? 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algn="ctr">
              <a:lnSpc>
                <a:spcPct val="106700"/>
              </a:lnSpc>
              <a:spcBef>
                <a:spcPts val="95"/>
              </a:spcBef>
            </a:pPr>
            <a:r>
              <a:rPr spc="165" dirty="0"/>
              <a:t>Architectural</a:t>
            </a:r>
            <a:r>
              <a:rPr spc="-350" dirty="0"/>
              <a:t> </a:t>
            </a:r>
            <a:r>
              <a:rPr spc="200" dirty="0"/>
              <a:t>patterns </a:t>
            </a:r>
            <a:r>
              <a:rPr spc="120" dirty="0"/>
              <a:t> </a:t>
            </a:r>
            <a:r>
              <a:rPr spc="145" dirty="0"/>
              <a:t>in</a:t>
            </a:r>
            <a:r>
              <a:rPr spc="-295" dirty="0"/>
              <a:t> </a:t>
            </a:r>
            <a:r>
              <a:rPr spc="-50" dirty="0"/>
              <a:t>an</a:t>
            </a:r>
          </a:p>
          <a:p>
            <a:pPr marL="4445" algn="ctr">
              <a:lnSpc>
                <a:spcPct val="100000"/>
              </a:lnSpc>
              <a:spcBef>
                <a:spcPts val="400"/>
              </a:spcBef>
            </a:pPr>
            <a:r>
              <a:rPr spc="-45" dirty="0"/>
              <a:t>IoT</a:t>
            </a:r>
            <a:r>
              <a:rPr spc="-295" dirty="0"/>
              <a:t> </a:t>
            </a:r>
            <a:r>
              <a:rPr spc="25" dirty="0"/>
              <a:t>stack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16099" y="6367462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898989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45" y="371944"/>
            <a:ext cx="579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At</a:t>
            </a:r>
            <a:r>
              <a:rPr spc="-114" dirty="0"/>
              <a:t> </a:t>
            </a:r>
            <a:r>
              <a:rPr spc="-85" dirty="0"/>
              <a:t>a</a:t>
            </a:r>
            <a:r>
              <a:rPr spc="-114" dirty="0"/>
              <a:t> </a:t>
            </a:r>
            <a:r>
              <a:rPr spc="45" dirty="0"/>
              <a:t>high</a:t>
            </a:r>
            <a:r>
              <a:rPr spc="-110" dirty="0"/>
              <a:t> </a:t>
            </a:r>
            <a:r>
              <a:rPr spc="50" dirty="0"/>
              <a:t>level</a:t>
            </a:r>
            <a:r>
              <a:rPr spc="-114" dirty="0"/>
              <a:t> </a:t>
            </a:r>
            <a:r>
              <a:rPr spc="65" dirty="0"/>
              <a:t>this</a:t>
            </a:r>
            <a:r>
              <a:rPr spc="-110" dirty="0"/>
              <a:t> </a:t>
            </a:r>
            <a:r>
              <a:rPr spc="-30" dirty="0"/>
              <a:t>is</a:t>
            </a:r>
            <a:r>
              <a:rPr spc="-114" dirty="0"/>
              <a:t> </a:t>
            </a:r>
            <a:r>
              <a:rPr spc="110" dirty="0"/>
              <a:t>the</a:t>
            </a:r>
            <a:r>
              <a:rPr spc="-110" dirty="0"/>
              <a:t> </a:t>
            </a:r>
            <a:r>
              <a:rPr spc="35" dirty="0"/>
              <a:t>general</a:t>
            </a:r>
            <a:r>
              <a:rPr spc="-114" dirty="0"/>
              <a:t> </a:t>
            </a:r>
            <a:r>
              <a:rPr spc="-20" dirty="0"/>
              <a:t>IoT</a:t>
            </a:r>
            <a:r>
              <a:rPr spc="-110" dirty="0"/>
              <a:t> </a:t>
            </a:r>
            <a:r>
              <a:rPr spc="10" dirty="0"/>
              <a:t>stack</a:t>
            </a:r>
          </a:p>
        </p:txBody>
      </p:sp>
      <p:sp>
        <p:nvSpPr>
          <p:cNvPr id="3" name="object 3"/>
          <p:cNvSpPr/>
          <p:nvPr/>
        </p:nvSpPr>
        <p:spPr>
          <a:xfrm>
            <a:off x="631767" y="4256114"/>
            <a:ext cx="5852160" cy="133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191" y="4282478"/>
            <a:ext cx="5751830" cy="123888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715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1767" y="2626817"/>
            <a:ext cx="5852160" cy="1521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2191" y="2655557"/>
            <a:ext cx="5751830" cy="1417320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2026920" marR="742950" indent="-1271270">
              <a:lnSpc>
                <a:spcPts val="4300"/>
              </a:lnSpc>
              <a:spcBef>
                <a:spcPts val="1415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767" y="1483826"/>
            <a:ext cx="5852160" cy="1055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2191" y="1511465"/>
            <a:ext cx="5751830" cy="955675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6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1767" y="5623559"/>
            <a:ext cx="5852160" cy="789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4151" y="5673436"/>
            <a:ext cx="3063240" cy="714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2191" y="5652444"/>
            <a:ext cx="5751830" cy="687705"/>
          </a:xfrm>
          <a:prstGeom prst="rect">
            <a:avLst/>
          </a:prstGeom>
          <a:solidFill>
            <a:srgbClr val="00CEFC"/>
          </a:solidFill>
          <a:ln w="9524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416685">
              <a:lnSpc>
                <a:spcPct val="100000"/>
              </a:lnSpc>
              <a:spcBef>
                <a:spcPts val="545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Thing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Device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1400" marR="5080" indent="-1733550">
              <a:lnSpc>
                <a:spcPct val="106700"/>
              </a:lnSpc>
              <a:spcBef>
                <a:spcPts val="95"/>
              </a:spcBef>
            </a:pPr>
            <a:r>
              <a:rPr spc="65" dirty="0"/>
              <a:t>Breaking </a:t>
            </a:r>
            <a:r>
              <a:rPr spc="204" dirty="0"/>
              <a:t>down</a:t>
            </a:r>
            <a:r>
              <a:rPr spc="-690" dirty="0"/>
              <a:t> </a:t>
            </a:r>
            <a:r>
              <a:rPr spc="280" dirty="0"/>
              <a:t>the  </a:t>
            </a:r>
            <a:r>
              <a:rPr spc="-45" dirty="0"/>
              <a:t>IoT</a:t>
            </a:r>
            <a:r>
              <a:rPr spc="-295" dirty="0"/>
              <a:t> </a:t>
            </a:r>
            <a:r>
              <a:rPr spc="25" dirty="0"/>
              <a:t>stack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44471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898989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1861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The </a:t>
            </a:r>
            <a:r>
              <a:rPr spc="-20" dirty="0"/>
              <a:t>IoT</a:t>
            </a:r>
            <a:r>
              <a:rPr spc="-275" dirty="0"/>
              <a:t> </a:t>
            </a:r>
            <a:r>
              <a:rPr spc="-30" dirty="0"/>
              <a:t>Stack</a:t>
            </a:r>
          </a:p>
        </p:txBody>
      </p:sp>
      <p:sp>
        <p:nvSpPr>
          <p:cNvPr id="3" name="object 3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1" y="0"/>
                </a:lnTo>
                <a:lnTo>
                  <a:pt x="5782881" y="1151622"/>
                </a:lnTo>
                <a:lnTo>
                  <a:pt x="0" y="115162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5" y="0"/>
                </a:lnTo>
                <a:lnTo>
                  <a:pt x="5782885" y="1151619"/>
                </a:lnTo>
                <a:lnTo>
                  <a:pt x="0" y="11516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5456" y="5489612"/>
            <a:ext cx="5612130" cy="499745"/>
          </a:xfrm>
          <a:custGeom>
            <a:avLst/>
            <a:gdLst/>
            <a:ahLst/>
            <a:cxnLst/>
            <a:rect l="l" t="t" r="r" b="b"/>
            <a:pathLst>
              <a:path w="5612130" h="499745">
                <a:moveTo>
                  <a:pt x="0" y="0"/>
                </a:moveTo>
                <a:lnTo>
                  <a:pt x="5611558" y="0"/>
                </a:lnTo>
                <a:lnTo>
                  <a:pt x="5611558" y="499592"/>
                </a:lnTo>
                <a:lnTo>
                  <a:pt x="0" y="49959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5456" y="5489612"/>
            <a:ext cx="5612130" cy="499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86817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Hardware 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Firmware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3909" y="3453688"/>
            <a:ext cx="4676140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 and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3909" y="2680030"/>
            <a:ext cx="2108835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Design /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4542" y="5044541"/>
            <a:ext cx="5618480" cy="335280"/>
          </a:xfrm>
          <a:custGeom>
            <a:avLst/>
            <a:gdLst/>
            <a:ahLst/>
            <a:cxnLst/>
            <a:rect l="l" t="t" r="r" b="b"/>
            <a:pathLst>
              <a:path w="5618480" h="335279">
                <a:moveTo>
                  <a:pt x="0" y="0"/>
                </a:moveTo>
                <a:lnTo>
                  <a:pt x="5618289" y="0"/>
                </a:lnTo>
                <a:lnTo>
                  <a:pt x="5618289" y="335267"/>
                </a:lnTo>
                <a:lnTo>
                  <a:pt x="0" y="335267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04541" y="5044541"/>
            <a:ext cx="5618480" cy="335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6503" y="4169371"/>
            <a:ext cx="2513330" cy="57467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71805" marR="698500" indent="317500">
              <a:lnSpc>
                <a:spcPts val="21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Device  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2916" y="4169371"/>
            <a:ext cx="2129790" cy="574675"/>
          </a:xfrm>
          <a:prstGeom prst="rect">
            <a:avLst/>
          </a:prstGeom>
          <a:solidFill>
            <a:srgbClr val="FF7C00"/>
          </a:solidFill>
          <a:ln w="952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07950" marR="628650" indent="342900">
              <a:lnSpc>
                <a:spcPts val="2100"/>
              </a:lnSpc>
              <a:spcBef>
                <a:spcPts val="215"/>
              </a:spcBef>
            </a:pPr>
            <a:r>
              <a:rPr sz="1800" dirty="0">
                <a:latin typeface="Arial"/>
                <a:cs typeface="Arial"/>
              </a:rPr>
              <a:t>Device  Hub</a:t>
            </a:r>
            <a:r>
              <a:rPr sz="1800" spc="-5" dirty="0">
                <a:latin typeface="Arial"/>
                <a:cs typeface="Arial"/>
              </a:rPr>
              <a:t>/G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6503" y="2691981"/>
            <a:ext cx="2513330" cy="5746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 marR="107950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API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runtime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3406" y="2231047"/>
            <a:ext cx="4686300" cy="35115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60119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PaaS ( aPaaS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3770" y="2226424"/>
            <a:ext cx="1032510" cy="2517775"/>
          </a:xfrm>
          <a:prstGeom prst="rect">
            <a:avLst/>
          </a:prstGeom>
          <a:solidFill>
            <a:srgbClr val="021CA1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91440" marR="182880">
              <a:lnSpc>
                <a:spcPct val="995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iPaaS  Middle-  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0588" y="1247317"/>
            <a:ext cx="2865755" cy="369570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0588" y="1748548"/>
            <a:ext cx="2865755" cy="351155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2326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aPaaS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4399" y="1216329"/>
            <a:ext cx="997585" cy="883919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Websites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5398" y="1211732"/>
            <a:ext cx="1732280" cy="883919"/>
          </a:xfrm>
          <a:prstGeom prst="rect">
            <a:avLst/>
          </a:prstGeom>
          <a:solidFill>
            <a:srgbClr val="008F00"/>
          </a:solidFill>
          <a:ln w="9524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48895">
              <a:lnSpc>
                <a:spcPts val="2130"/>
              </a:lnSpc>
              <a:spcBef>
                <a:spcPts val="107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endParaRPr sz="1800">
              <a:latin typeface="Arial"/>
              <a:cs typeface="Arial"/>
            </a:endParaRPr>
          </a:p>
          <a:p>
            <a:pPr marL="126364" marR="113664" algn="ctr">
              <a:lnSpc>
                <a:spcPts val="1300"/>
              </a:lnSpc>
              <a:spcBef>
                <a:spcPts val="3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 e.g., appliances,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touch  console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1" y="0"/>
                </a:lnTo>
                <a:lnTo>
                  <a:pt x="5782881" y="1151622"/>
                </a:lnTo>
                <a:lnTo>
                  <a:pt x="0" y="115162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2916" y="4939576"/>
            <a:ext cx="5782945" cy="1151890"/>
          </a:xfrm>
          <a:custGeom>
            <a:avLst/>
            <a:gdLst/>
            <a:ahLst/>
            <a:cxnLst/>
            <a:rect l="l" t="t" r="r" b="b"/>
            <a:pathLst>
              <a:path w="5782945" h="1151889">
                <a:moveTo>
                  <a:pt x="0" y="0"/>
                </a:moveTo>
                <a:lnTo>
                  <a:pt x="5782885" y="0"/>
                </a:lnTo>
                <a:lnTo>
                  <a:pt x="5782885" y="1151619"/>
                </a:lnTo>
                <a:lnTo>
                  <a:pt x="0" y="11516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5456" y="5489612"/>
            <a:ext cx="5612130" cy="499745"/>
          </a:xfrm>
          <a:custGeom>
            <a:avLst/>
            <a:gdLst/>
            <a:ahLst/>
            <a:cxnLst/>
            <a:rect l="l" t="t" r="r" b="b"/>
            <a:pathLst>
              <a:path w="5612130" h="499745">
                <a:moveTo>
                  <a:pt x="0" y="0"/>
                </a:moveTo>
                <a:lnTo>
                  <a:pt x="5611558" y="0"/>
                </a:lnTo>
                <a:lnTo>
                  <a:pt x="5611558" y="499592"/>
                </a:lnTo>
                <a:lnTo>
                  <a:pt x="0" y="499592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456" y="5489612"/>
            <a:ext cx="5612130" cy="4997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86817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Arial"/>
                <a:cs typeface="Arial"/>
              </a:rPr>
              <a:t>Hardware 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Firmware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24" y="371944"/>
            <a:ext cx="365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IoT </a:t>
            </a:r>
            <a:r>
              <a:rPr spc="-40" dirty="0"/>
              <a:t>Stack: </a:t>
            </a:r>
            <a:r>
              <a:rPr spc="-25" dirty="0"/>
              <a:t>Devices </a:t>
            </a:r>
            <a:r>
              <a:rPr spc="250" dirty="0"/>
              <a:t>/</a:t>
            </a:r>
            <a:r>
              <a:rPr spc="-380" dirty="0"/>
              <a:t> </a:t>
            </a:r>
            <a:r>
              <a:rPr spc="-10" dirty="0"/>
              <a:t>Things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4471" y="6367462"/>
            <a:ext cx="1689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4542" y="5044541"/>
            <a:ext cx="5618480" cy="335280"/>
          </a:xfrm>
          <a:custGeom>
            <a:avLst/>
            <a:gdLst/>
            <a:ahLst/>
            <a:cxnLst/>
            <a:rect l="l" t="t" r="r" b="b"/>
            <a:pathLst>
              <a:path w="5618480" h="335279">
                <a:moveTo>
                  <a:pt x="0" y="0"/>
                </a:moveTo>
                <a:lnTo>
                  <a:pt x="5618289" y="0"/>
                </a:lnTo>
                <a:lnTo>
                  <a:pt x="5618289" y="335267"/>
                </a:lnTo>
                <a:lnTo>
                  <a:pt x="0" y="335267"/>
                </a:lnTo>
                <a:lnTo>
                  <a:pt x="0" y="0"/>
                </a:lnTo>
                <a:close/>
              </a:path>
            </a:pathLst>
          </a:custGeom>
          <a:solidFill>
            <a:srgbClr val="00C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04541" y="5044541"/>
            <a:ext cx="5618480" cy="335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5960" y="4696696"/>
            <a:ext cx="6263640" cy="1683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49957" y="4756632"/>
            <a:ext cx="6096635" cy="1517650"/>
          </a:xfrm>
          <a:custGeom>
            <a:avLst/>
            <a:gdLst/>
            <a:ahLst/>
            <a:cxnLst/>
            <a:rect l="l" t="t" r="r" b="b"/>
            <a:pathLst>
              <a:path w="6096634" h="1517650">
                <a:moveTo>
                  <a:pt x="0" y="0"/>
                </a:moveTo>
                <a:lnTo>
                  <a:pt x="6096565" y="0"/>
                </a:lnTo>
                <a:lnTo>
                  <a:pt x="6096565" y="1517158"/>
                </a:lnTo>
                <a:lnTo>
                  <a:pt x="0" y="1517158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1015</Words>
  <Application>Microsoft Office PowerPoint</Application>
  <PresentationFormat>On-screen Show (4:3)</PresentationFormat>
  <Paragraphs>294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PowerPoint Presentation</vt:lpstr>
      <vt:lpstr>Why plan for an  IoT stack?</vt:lpstr>
      <vt:lpstr>Everything needs to connect</vt:lpstr>
      <vt:lpstr>Connecting the physical world to the Web</vt:lpstr>
      <vt:lpstr>PowerPoint Presentation</vt:lpstr>
      <vt:lpstr>At a high level this is the general IoT stack</vt:lpstr>
      <vt:lpstr>PowerPoint Presentation</vt:lpstr>
      <vt:lpstr>The IoT Stack</vt:lpstr>
      <vt:lpstr>IoT Stack: Devices / Things</vt:lpstr>
      <vt:lpstr>Devices: Many chipsets / platforms to choose from. ( Becoming more and more vertically integrated with  software stacks).</vt:lpstr>
      <vt:lpstr>PowerPoint Presentation</vt:lpstr>
      <vt:lpstr>Dragonboard based on Snapdragon processor ( many more  like this from many vendors )</vt:lpstr>
      <vt:lpstr>Sensors: Smart or Simple</vt:lpstr>
      <vt:lpstr>IoT Stack: Device Edge</vt:lpstr>
      <vt:lpstr>IoT Stack: Device Edge</vt:lpstr>
      <vt:lpstr>Typically a combination of a localized gateway, and a  cloud based gateway, at the edge</vt:lpstr>
      <vt:lpstr>Reference capabilities for a gateway</vt:lpstr>
      <vt:lpstr>Device, and Device gateway sprawl is going to be a challenge</vt:lpstr>
      <vt:lpstr>Solution to the sprawl: A hub of all hubs</vt:lpstr>
      <vt:lpstr>Solution to the sprawl: A hub of all hubs</vt:lpstr>
      <vt:lpstr>IoT Stack: Data management and  intelligence</vt:lpstr>
      <vt:lpstr>Capabilities required for Data Management and  Intelligence</vt:lpstr>
      <vt:lpstr>IoT Stack: API lifecycle tooling and platform</vt:lpstr>
      <vt:lpstr>API lifecycle tooling can be split between  design time and runtime</vt:lpstr>
      <vt:lpstr>API lifecycle: Design time capabilities</vt:lpstr>
      <vt:lpstr>Outside In API development: What if we could  whiteboard an API ? Springboard for optimizing “APX”</vt:lpstr>
      <vt:lpstr>API lifecycle: Runtime capabilities</vt:lpstr>
      <vt:lpstr>API runtime management</vt:lpstr>
      <vt:lpstr>IoT Stack: Application PaaS ( aPaaS )</vt:lpstr>
      <vt:lpstr>aPaaS capabilities</vt:lpstr>
      <vt:lpstr>IoT Stack: End applications</vt:lpstr>
      <vt:lpstr>IoT/IoE is a driver of mobile / tablet interfaces</vt:lpstr>
      <vt:lpstr>IoT Stack: iPaaS integration – middleware:  Don’t forget to integrate!</vt:lpstr>
      <vt:lpstr>iPaaS Capabilities: Don’t forget to  integrate!</vt:lpstr>
      <vt:lpstr>Summary</vt:lpstr>
      <vt:lpstr>IoT Stack</vt:lpstr>
      <vt:lpstr>One final thought: the stack as it exists today is also  converging…</vt:lpstr>
      <vt:lpstr>Scenarios where the middleware and edge have converged  ( i.e., MuleSoft Anypoint Edge )</vt:lpstr>
      <vt:lpstr>And there are also scenarios where the app layer is directly  connected to the Thing/Device layer ( i.e., embedded  Android, Java, Javascript etc. 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vishwajeet rana</cp:lastModifiedBy>
  <cp:revision>6</cp:revision>
  <dcterms:created xsi:type="dcterms:W3CDTF">2018-02-12T01:09:41Z</dcterms:created>
  <dcterms:modified xsi:type="dcterms:W3CDTF">2018-02-12T02:08:28Z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2018-02-12T00:00:00Z</vt:filetime>
  </property>
</Properties>
</file>