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19"/>
  </p:notesMasterIdLst>
  <p:handoutMasterIdLst>
    <p:handoutMasterId r:id="rId20"/>
  </p:handoutMasterIdLst>
  <p:sldIdLst>
    <p:sldId id="479" r:id="rId5"/>
    <p:sldId id="263" r:id="rId6"/>
    <p:sldId id="374" r:id="rId7"/>
    <p:sldId id="519" r:id="rId8"/>
    <p:sldId id="415" r:id="rId9"/>
    <p:sldId id="548" r:id="rId10"/>
    <p:sldId id="523" r:id="rId11"/>
    <p:sldId id="524" r:id="rId12"/>
    <p:sldId id="527" r:id="rId13"/>
    <p:sldId id="525" r:id="rId14"/>
    <p:sldId id="528" r:id="rId15"/>
    <p:sldId id="526" r:id="rId16"/>
    <p:sldId id="497" r:id="rId17"/>
    <p:sldId id="498" r:id="rId18"/>
  </p:sldIdLst>
  <p:sldSz cx="9144000" cy="6858000" type="screen4x3"/>
  <p:notesSz cx="7077075" cy="9418638"/>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4">
          <p15:clr>
            <a:srgbClr val="A4A3A4"/>
          </p15:clr>
        </p15:guide>
        <p15:guide id="2" orient="horz" pos="4137">
          <p15:clr>
            <a:srgbClr val="A4A3A4"/>
          </p15:clr>
        </p15:guide>
        <p15:guide id="3" orient="horz" pos="1438">
          <p15:clr>
            <a:srgbClr val="A4A3A4"/>
          </p15:clr>
        </p15:guide>
        <p15:guide id="4" orient="horz" pos="2158">
          <p15:clr>
            <a:srgbClr val="A4A3A4"/>
          </p15:clr>
        </p15:guide>
        <p15:guide id="5" orient="horz" pos="726">
          <p15:clr>
            <a:srgbClr val="A4A3A4"/>
          </p15:clr>
        </p15:guide>
        <p15:guide id="6" orient="horz" pos="908">
          <p15:clr>
            <a:srgbClr val="A4A3A4"/>
          </p15:clr>
        </p15:guide>
        <p15:guide id="7" orient="horz" pos="159">
          <p15:clr>
            <a:srgbClr val="A4A3A4"/>
          </p15:clr>
        </p15:guide>
        <p15:guide id="8" orient="horz" pos="2892">
          <p15:clr>
            <a:srgbClr val="A4A3A4"/>
          </p15:clr>
        </p15:guide>
        <p15:guide id="9" pos="5587">
          <p15:clr>
            <a:srgbClr val="A4A3A4"/>
          </p15:clr>
        </p15:guide>
        <p15:guide id="10" pos="5039">
          <p15:clr>
            <a:srgbClr val="A4A3A4"/>
          </p15:clr>
        </p15:guide>
        <p15:guide id="11" pos="726">
          <p15:clr>
            <a:srgbClr val="A4A3A4"/>
          </p15:clr>
        </p15:guide>
        <p15:guide id="12" pos="1440">
          <p15:clr>
            <a:srgbClr val="A4A3A4"/>
          </p15:clr>
        </p15:guide>
        <p15:guide id="13" pos="2167">
          <p15:clr>
            <a:srgbClr val="A4A3A4"/>
          </p15:clr>
        </p15:guide>
        <p15:guide id="14" pos="2879">
          <p15:clr>
            <a:srgbClr val="A4A3A4"/>
          </p15:clr>
        </p15:guide>
        <p15:guide id="15" pos="3594">
          <p15:clr>
            <a:srgbClr val="A4A3A4"/>
          </p15:clr>
        </p15:guide>
        <p15:guide id="16" pos="4319">
          <p15:clr>
            <a:srgbClr val="A4A3A4"/>
          </p15:clr>
        </p15:guide>
        <p15:guide id="17" pos="183">
          <p15:clr>
            <a:srgbClr val="A4A3A4"/>
          </p15:clr>
        </p15:guide>
      </p15:sldGuideLst>
    </p:ext>
    <p:ext uri="{2D200454-40CA-4A62-9FC3-DE9A4176ACB9}">
      <p15:notesGuideLst xmlns:p15="http://schemas.microsoft.com/office/powerpoint/2012/main">
        <p15:guide id="1" orient="horz" pos="2967">
          <p15:clr>
            <a:srgbClr val="A4A3A4"/>
          </p15:clr>
        </p15:guide>
        <p15:guide id="2" pos="22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Proctor" initials="LP" lastIdx="15" clrIdx="0"/>
  <p:cmAuthor id="1" name="ToddConnor" initials="T" lastIdx="0" clrIdx="1"/>
  <p:cmAuthor id="2" name="Lourdes Pita" initials="LP" lastIdx="37" clrIdx="2"/>
  <p:cmAuthor id="3" name="Blanca Hernandez (Revel Consulting)" initials="BH(C"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2EA8"/>
    <a:srgbClr val="FD2FD6"/>
    <a:srgbClr val="75268A"/>
    <a:srgbClr val="0072C6"/>
    <a:srgbClr val="969696"/>
    <a:srgbClr val="68217A"/>
    <a:srgbClr val="008272"/>
    <a:srgbClr val="7FBA00"/>
    <a:srgbClr val="BAD80A"/>
    <a:srgbClr val="6DC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3178" autoAdjust="0"/>
  </p:normalViewPr>
  <p:slideViewPr>
    <p:cSldViewPr snapToGrid="0">
      <p:cViewPr varScale="1">
        <p:scale>
          <a:sx n="83" d="100"/>
          <a:sy n="83" d="100"/>
        </p:scale>
        <p:origin x="1416" y="48"/>
      </p:cViewPr>
      <p:guideLst>
        <p:guide orient="horz" pos="3594"/>
        <p:guide orient="horz" pos="4137"/>
        <p:guide orient="horz" pos="1438"/>
        <p:guide orient="horz" pos="2158"/>
        <p:guide orient="horz" pos="726"/>
        <p:guide orient="horz" pos="908"/>
        <p:guide orient="horz" pos="159"/>
        <p:guide orient="horz" pos="2892"/>
        <p:guide pos="5587"/>
        <p:guide pos="5039"/>
        <p:guide pos="726"/>
        <p:guide pos="1440"/>
        <p:guide pos="2167"/>
        <p:guide pos="2879"/>
        <p:guide pos="3594"/>
        <p:guide pos="4319"/>
        <p:guide pos="183"/>
      </p:guideLst>
    </p:cSldViewPr>
  </p:slideViewPr>
  <p:outlineViewPr>
    <p:cViewPr>
      <p:scale>
        <a:sx n="33" d="100"/>
        <a:sy n="33" d="100"/>
      </p:scale>
      <p:origin x="0" y="1794"/>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91" d="100"/>
          <a:sy n="91" d="100"/>
        </p:scale>
        <p:origin x="-3696" y="-120"/>
      </p:cViewPr>
      <p:guideLst>
        <p:guide orient="horz" pos="2967"/>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sz="quarter" idx="1"/>
          </p:nvPr>
        </p:nvSpPr>
        <p:spPr>
          <a:xfrm>
            <a:off x="4008705" y="0"/>
            <a:ext cx="3066733" cy="470932"/>
          </a:xfrm>
          <a:prstGeom prst="rect">
            <a:avLst/>
          </a:prstGeom>
        </p:spPr>
        <p:txBody>
          <a:bodyPr vert="horz" lIns="94256" tIns="47128" rIns="94256" bIns="47128" rtlCol="0"/>
          <a:lstStyle>
            <a:lvl1pPr algn="r">
              <a:defRPr sz="1200"/>
            </a:lvl1pPr>
          </a:lstStyle>
          <a:p>
            <a:fld id="{1C3F5198-D814-4F07-A84F-942E63C84983}" type="datetimeFigureOut">
              <a:rPr lang="en-US" smtClean="0">
                <a:latin typeface="Segoe UI Light"/>
              </a:rPr>
              <a:pPr/>
              <a:t>10/4/2018</a:t>
            </a:fld>
            <a:endParaRPr lang="en-US" dirty="0">
              <a:latin typeface="Segoe UI Light"/>
            </a:endParaRPr>
          </a:p>
        </p:txBody>
      </p:sp>
      <p:sp>
        <p:nvSpPr>
          <p:cNvPr id="4" name="Footer Placeholder 3"/>
          <p:cNvSpPr>
            <a:spLocks noGrp="1"/>
          </p:cNvSpPr>
          <p:nvPr>
            <p:ph type="ftr" sz="quarter" idx="2"/>
          </p:nvPr>
        </p:nvSpPr>
        <p:spPr>
          <a:xfrm>
            <a:off x="0" y="8946071"/>
            <a:ext cx="6448002" cy="470932"/>
          </a:xfrm>
          <a:prstGeom prst="rect">
            <a:avLst/>
          </a:prstGeom>
        </p:spPr>
        <p:txBody>
          <a:bodyPr vert="horz" lIns="94256" tIns="47128" rIns="94256" bIns="47128" rtlCol="0" anchor="b"/>
          <a:lstStyle>
            <a:lvl1pPr algn="l">
              <a:defRPr sz="1200"/>
            </a:lvl1pPr>
          </a:lstStyle>
          <a:p>
            <a:r>
              <a:rPr lang="en-US" sz="500" dirty="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Light"/>
              </a:rPr>
            </a:br>
            <a:r>
              <a:rPr lang="en-US" sz="500" dirty="0">
                <a:solidFill>
                  <a:srgbClr val="000000"/>
                </a:solidFill>
                <a:latin typeface="Segoe UI Light"/>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48001" y="8946071"/>
            <a:ext cx="627436" cy="470932"/>
          </a:xfrm>
          <a:prstGeom prst="rect">
            <a:avLst/>
          </a:prstGeom>
        </p:spPr>
        <p:txBody>
          <a:bodyPr vert="horz" lIns="94256" tIns="47128" rIns="94256" bIns="47128" rtlCol="0" anchor="b"/>
          <a:lstStyle>
            <a:lvl1pPr algn="r">
              <a:defRPr sz="1200"/>
            </a:lvl1pPr>
          </a:lstStyle>
          <a:p>
            <a:fld id="{8980CB99-47E3-46F4-AAEB-3919FBEFC014}"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atin typeface="Segoe UI" pitchFamily="34" charset="0"/>
              </a:defRPr>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idx="1"/>
          </p:nvPr>
        </p:nvSpPr>
        <p:spPr>
          <a:xfrm>
            <a:off x="4008705" y="0"/>
            <a:ext cx="3066733" cy="470932"/>
          </a:xfrm>
          <a:prstGeom prst="rect">
            <a:avLst/>
          </a:prstGeom>
        </p:spPr>
        <p:txBody>
          <a:bodyPr vert="horz" lIns="94256" tIns="47128" rIns="94256" bIns="47128" rtlCol="0"/>
          <a:lstStyle>
            <a:lvl1pPr algn="r">
              <a:defRPr sz="1200">
                <a:latin typeface="Segoe UI Light"/>
              </a:defRPr>
            </a:lvl1pPr>
          </a:lstStyle>
          <a:p>
            <a:fld id="{7C3FBCD4-166E-446F-AF18-7D4A0CF9AEF6}" type="datetimeFigureOut">
              <a:rPr lang="en-US" smtClean="0"/>
              <a:pPr/>
              <a:t>10/4/2018</a:t>
            </a:fld>
            <a:endParaRPr lang="en-US" dirty="0"/>
          </a:p>
        </p:txBody>
      </p:sp>
      <p:sp>
        <p:nvSpPr>
          <p:cNvPr id="4" name="Slide Image Placeholder 3"/>
          <p:cNvSpPr>
            <a:spLocks noGrp="1" noRot="1" noChangeAspect="1"/>
          </p:cNvSpPr>
          <p:nvPr>
            <p:ph type="sldImg" idx="2"/>
          </p:nvPr>
        </p:nvSpPr>
        <p:spPr>
          <a:xfrm>
            <a:off x="1184275" y="706438"/>
            <a:ext cx="4708525" cy="3532187"/>
          </a:xfrm>
          <a:prstGeom prst="rect">
            <a:avLst/>
          </a:prstGeom>
          <a:noFill/>
          <a:ln w="12700">
            <a:solidFill>
              <a:prstClr val="black"/>
            </a:solidFill>
          </a:ln>
        </p:spPr>
        <p:txBody>
          <a:bodyPr vert="horz" lIns="94256" tIns="47128" rIns="94256" bIns="47128" rtlCol="0" anchor="ctr"/>
          <a:lstStyle/>
          <a:p>
            <a:endParaRPr lang="en-US" dirty="0"/>
          </a:p>
        </p:txBody>
      </p:sp>
      <p:sp>
        <p:nvSpPr>
          <p:cNvPr id="5" name="Notes Placeholder 4"/>
          <p:cNvSpPr>
            <a:spLocks noGrp="1"/>
          </p:cNvSpPr>
          <p:nvPr>
            <p:ph type="body" sz="quarter" idx="3"/>
          </p:nvPr>
        </p:nvSpPr>
        <p:spPr>
          <a:xfrm>
            <a:off x="707708" y="4473853"/>
            <a:ext cx="5661660" cy="4238387"/>
          </a:xfrm>
          <a:prstGeom prst="rect">
            <a:avLst/>
          </a:prstGeom>
        </p:spPr>
        <p:txBody>
          <a:bodyPr vert="horz" lIns="94256" tIns="47128" rIns="94256" bIns="4712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46071"/>
            <a:ext cx="6369368" cy="470932"/>
          </a:xfrm>
          <a:prstGeom prst="rect">
            <a:avLst/>
          </a:prstGeom>
        </p:spPr>
        <p:txBody>
          <a:bodyPr vert="horz" lIns="94256" tIns="47128" rIns="94256" bIns="47128" rtlCol="0" anchor="b"/>
          <a:lstStyle>
            <a:lvl1pPr algn="l">
              <a:defRPr sz="500">
                <a:latin typeface="Segoe" pitchFamily="34" charset="0"/>
              </a:defRPr>
            </a:lvl1pPr>
          </a:lstStyle>
          <a:p>
            <a:r>
              <a:rPr lang="en-US" dirty="0" smtClean="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a:rPr>
            </a:br>
            <a:r>
              <a:rPr lang="en-US" dirty="0" smtClean="0">
                <a:solidFill>
                  <a:srgbClr val="000000"/>
                </a:solidFill>
                <a:latin typeface="Segoe UI Light"/>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69367" y="8946071"/>
            <a:ext cx="706070" cy="470932"/>
          </a:xfrm>
          <a:prstGeom prst="rect">
            <a:avLst/>
          </a:prstGeom>
        </p:spPr>
        <p:txBody>
          <a:bodyPr vert="horz" lIns="94256" tIns="47128" rIns="94256" bIns="47128" rtlCol="0" anchor="b"/>
          <a:lstStyle>
            <a:lvl1pPr algn="r">
              <a:defRPr sz="1200">
                <a:latin typeface="Segoe UI Light"/>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Light"/>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709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78373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3413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7"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117153672"/>
      </p:ext>
    </p:extLst>
  </p:cSld>
  <p:clrMapOvr>
    <a:masterClrMapping/>
  </p:clrMapOvr>
  <p:transition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156" y="186920"/>
            <a:ext cx="8363938" cy="782778"/>
          </a:xfrm>
        </p:spPr>
        <p:txBody>
          <a:bodyPr/>
          <a:lstStyle>
            <a:lvl1pPr>
              <a:defRPr sz="2800"/>
            </a:lvl1pPr>
          </a:lstStyle>
          <a:p>
            <a:r>
              <a:rPr lang="en-US" dirty="0" smtClean="0"/>
              <a:t>Title Line One</a:t>
            </a:r>
            <a:br>
              <a:rPr lang="en-US" dirty="0" smtClean="0"/>
            </a:br>
            <a:r>
              <a:rPr lang="en-US" dirty="0" smtClean="0"/>
              <a:t>Title Line Two</a:t>
            </a:r>
            <a:endParaRPr lang="en-US" dirty="0"/>
          </a:p>
        </p:txBody>
      </p:sp>
      <p:sp>
        <p:nvSpPr>
          <p:cNvPr id="5"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035661783"/>
      </p:ext>
    </p:extLst>
  </p:cSld>
  <p:clrMapOvr>
    <a:masterClrMapping/>
  </p:clrMapOvr>
  <p:transition advClick="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advClick="0">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advClick="0">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8480"/>
            <a:ext cx="4040188"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288480"/>
            <a:ext cx="4041775"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3"/>
            <a:ext cx="2133600" cy="365125"/>
          </a:xfrm>
          <a:prstGeom prst="rect">
            <a:avLst/>
          </a:prstGeom>
        </p:spPr>
        <p:txBody>
          <a:bodyPr/>
          <a:lstStyle/>
          <a:p>
            <a:fld id="{A68B6C5B-ADA7-476E-892E-1ACBB3B15D07}" type="datetimeFigureOut">
              <a:rPr lang="en-US" smtClean="0">
                <a:solidFill>
                  <a:prstClr val="black">
                    <a:tint val="75000"/>
                  </a:prstClr>
                </a:solidFill>
              </a:rPr>
              <a:pPr/>
              <a:t>10/4/2018</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3"/>
            <a:ext cx="28956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553201" y="6356353"/>
            <a:ext cx="2133600" cy="365125"/>
          </a:xfrm>
          <a:prstGeom prst="rect">
            <a:avLst/>
          </a:prstGeom>
        </p:spPr>
        <p:txBody>
          <a:bodyPr/>
          <a:lstStyle/>
          <a:p>
            <a:fld id="{161EB5C9-EC63-4F20-AF92-4B0A334C3E1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471871"/>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587" y="0"/>
            <a:ext cx="914400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Light"/>
            </a:endParaRPr>
          </a:p>
        </p:txBody>
      </p:sp>
      <p:sp>
        <p:nvSpPr>
          <p:cNvPr id="2"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08156" y="1451222"/>
            <a:ext cx="8534219" cy="1188018"/>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84" r:id="rId2"/>
    <p:sldLayoutId id="2147483739" r:id="rId3"/>
    <p:sldLayoutId id="2147483740" r:id="rId4"/>
    <p:sldLayoutId id="2147483794" r:id="rId5"/>
  </p:sldLayoutIdLst>
  <p:transition advClick="0">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solidFill>
            <a:srgbClr val="FFFFFF"/>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tx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tx1"/>
          </a:solidFill>
          <a:latin typeface="Segoe UI Light"/>
          <a:ea typeface="+mn-ea"/>
          <a:cs typeface="Segoe UI Light"/>
        </a:defRPr>
      </a:lvl2pPr>
      <a:lvl3pPr marL="0" indent="0" algn="l" defTabSz="686047" rtl="0" eaLnBrk="1" latinLnBrk="0" hangingPunct="1">
        <a:lnSpc>
          <a:spcPct val="90000"/>
        </a:lnSpc>
        <a:spcBef>
          <a:spcPct val="20000"/>
        </a:spcBef>
        <a:buSzPct val="90000"/>
        <a:buFont typeface="Arial" pitchFamily="34" charset="0"/>
        <a:buNone/>
        <a:defRPr sz="1800" kern="1200">
          <a:solidFill>
            <a:schemeClr val="tx1"/>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tx1"/>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39342" y="2722"/>
            <a:ext cx="4610100" cy="4610100"/>
          </a:xfrm>
          <a:prstGeom prst="rect">
            <a:avLst/>
          </a:prstGeom>
        </p:spPr>
      </p:pic>
      <p:sp>
        <p:nvSpPr>
          <p:cNvPr id="8" name="Text Placeholder 1"/>
          <p:cNvSpPr txBox="1">
            <a:spLocks/>
          </p:cNvSpPr>
          <p:nvPr/>
        </p:nvSpPr>
        <p:spPr>
          <a:xfrm>
            <a:off x="380196" y="1751501"/>
            <a:ext cx="3950070" cy="1917961"/>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solidFill>
                  <a:schemeClr val="tx1"/>
                </a:solidFill>
                <a:latin typeface="Segoe UI Light"/>
                <a:ea typeface="+mn-ea"/>
                <a:cs typeface="Segoe UI Light"/>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2400" kern="1200" spc="-50" baseline="0">
                <a:solidFill>
                  <a:schemeClr val="tx1"/>
                </a:solidFill>
                <a:latin typeface="Segoe UI Light"/>
                <a:ea typeface="+mn-ea"/>
                <a:cs typeface="Segoe UI Light"/>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solidFill>
                  <a:schemeClr val="tx1"/>
                </a:solidFill>
                <a:latin typeface="Segoe UI Light"/>
                <a:ea typeface="+mn-ea"/>
                <a:cs typeface="Segoe UI Light"/>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solidFill>
                  <a:schemeClr val="tx1"/>
                </a:solidFill>
                <a:latin typeface="Segoe UI Light"/>
                <a:ea typeface="+mn-ea"/>
                <a:cs typeface="Segoe UI Light"/>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r>
              <a:rPr lang="en-US" sz="4400" b="1" dirty="0" smtClean="0">
                <a:solidFill>
                  <a:schemeClr val="bg1"/>
                </a:solidFill>
                <a:latin typeface="+mn-lt"/>
              </a:rPr>
              <a:t>Introduction to IOT</a:t>
            </a:r>
          </a:p>
          <a:p>
            <a:endParaRPr lang="en-US" sz="4400" b="1" dirty="0">
              <a:solidFill>
                <a:schemeClr val="bg1"/>
              </a:solidFill>
              <a:latin typeface="+mn-lt"/>
            </a:endParaRPr>
          </a:p>
        </p:txBody>
      </p:sp>
      <p:sp>
        <p:nvSpPr>
          <p:cNvPr id="13" name="Text Placeholder 2"/>
          <p:cNvSpPr>
            <a:spLocks noGrp="1"/>
          </p:cNvSpPr>
          <p:nvPr>
            <p:ph type="body" sz="quarter" idx="4294967295"/>
          </p:nvPr>
        </p:nvSpPr>
        <p:spPr>
          <a:xfrm>
            <a:off x="268763" y="6274500"/>
            <a:ext cx="4172936" cy="443198"/>
          </a:xfrm>
          <a:prstGeom prst="rect">
            <a:avLst/>
          </a:prstGeom>
        </p:spPr>
        <p:txBody>
          <a:bodyPr/>
          <a:lstStyle/>
          <a:p>
            <a:r>
              <a:rPr lang="en-US" dirty="0" smtClean="0">
                <a:solidFill>
                  <a:schemeClr val="bg1"/>
                </a:solidFill>
              </a:rPr>
              <a:t>Training Presentation</a:t>
            </a:r>
            <a:endParaRPr lang="en-US"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45" y="3559674"/>
            <a:ext cx="2451706" cy="21820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957" y="4720442"/>
            <a:ext cx="1498870" cy="1554058"/>
          </a:xfrm>
          <a:prstGeom prst="rect">
            <a:avLst/>
          </a:prstGeom>
        </p:spPr>
      </p:pic>
    </p:spTree>
    <p:extLst>
      <p:ext uri="{BB962C8B-B14F-4D97-AF65-F5344CB8AC3E}">
        <p14:creationId xmlns:p14="http://schemas.microsoft.com/office/powerpoint/2010/main" val="3338149658"/>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a:solidFill>
                  <a:schemeClr val="bg1"/>
                </a:solidFill>
                <a:latin typeface="Segoe UI" panose="020B0502040204020203" pitchFamily="34" charset="0"/>
                <a:cs typeface="Segoe UI" panose="020B0502040204020203" pitchFamily="34" charset="0"/>
              </a:rPr>
              <a:t> Arduino</a:t>
            </a: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rPr>
              <a:t>Introduction</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185761"/>
          </a:xfrm>
          <a:prstGeom prst="rect">
            <a:avLst/>
          </a:prstGeom>
          <a:noFill/>
        </p:spPr>
        <p:txBody>
          <a:bodyPr wrap="square" lIns="0" tIns="0" rIns="0" bIns="0" rtlCol="0">
            <a:spAutoFit/>
          </a:bodyPr>
          <a:lstStyle/>
          <a:p>
            <a:pPr marL="608330" indent="-457200">
              <a:lnSpc>
                <a:spcPct val="100000"/>
              </a:lnSpc>
              <a:spcBef>
                <a:spcPts val="1750"/>
              </a:spcBef>
              <a:buFont typeface="Arial" panose="020B0604020202020204" pitchFamily="34" charset="0"/>
              <a:buChar char="•"/>
              <a:tabLst>
                <a:tab pos="469265" algn="l"/>
                <a:tab pos="469900" algn="l"/>
              </a:tabLst>
            </a:pPr>
            <a:r>
              <a:rPr lang="en-US" sz="2800" spc="-5" dirty="0">
                <a:solidFill>
                  <a:schemeClr val="bg1"/>
                </a:solidFill>
                <a:cs typeface="Arial"/>
              </a:rPr>
              <a:t>Prototyping</a:t>
            </a:r>
            <a:endParaRPr lang="en-US" sz="2800" dirty="0">
              <a:solidFill>
                <a:schemeClr val="bg1"/>
              </a:solidFill>
              <a:cs typeface="Arial"/>
            </a:endParaRPr>
          </a:p>
          <a:p>
            <a:pPr marL="608330" indent="-457200">
              <a:lnSpc>
                <a:spcPct val="100000"/>
              </a:lnSpc>
              <a:spcBef>
                <a:spcPts val="25"/>
              </a:spcBef>
              <a:buFont typeface="Arial" panose="020B0604020202020204" pitchFamily="34" charset="0"/>
              <a:buChar char="•"/>
              <a:tabLst>
                <a:tab pos="469265" algn="l"/>
                <a:tab pos="469900" algn="l"/>
              </a:tabLst>
            </a:pPr>
            <a:r>
              <a:rPr lang="en-US" sz="2800" spc="-5" dirty="0">
                <a:solidFill>
                  <a:schemeClr val="bg1"/>
                </a:solidFill>
                <a:cs typeface="Arial"/>
              </a:rPr>
              <a:t>Language: Arduino (based on</a:t>
            </a:r>
            <a:r>
              <a:rPr lang="en-US" sz="2800" spc="25" dirty="0">
                <a:solidFill>
                  <a:schemeClr val="bg1"/>
                </a:solidFill>
                <a:cs typeface="Arial"/>
              </a:rPr>
              <a:t> </a:t>
            </a:r>
            <a:r>
              <a:rPr lang="en-US" sz="2800" spc="-5" dirty="0">
                <a:solidFill>
                  <a:schemeClr val="bg1"/>
                </a:solidFill>
                <a:cs typeface="Arial"/>
              </a:rPr>
              <a:t>C/C++)</a:t>
            </a:r>
            <a:endParaRPr lang="en-US" sz="2800" dirty="0">
              <a:solidFill>
                <a:schemeClr val="bg1"/>
              </a:solidFil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cs typeface="Arial"/>
              </a:rPr>
              <a:t>Storage: 32KB</a:t>
            </a:r>
            <a:r>
              <a:rPr lang="en-US" sz="2800" spc="-35" dirty="0">
                <a:solidFill>
                  <a:schemeClr val="bg1"/>
                </a:solidFill>
                <a:cs typeface="Arial"/>
              </a:rPr>
              <a:t> </a:t>
            </a:r>
            <a:r>
              <a:rPr lang="en-US" sz="2800" spc="-5" dirty="0">
                <a:solidFill>
                  <a:schemeClr val="bg1"/>
                </a:solidFill>
                <a:cs typeface="Arial"/>
              </a:rPr>
              <a:t>flash</a:t>
            </a:r>
            <a:endParaRPr lang="en-US" sz="2800" dirty="0">
              <a:solidFill>
                <a:schemeClr val="bg1"/>
              </a:solidFil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cs typeface="Arial"/>
              </a:rPr>
              <a:t>Different models (Uno, Due, Mini, </a:t>
            </a:r>
            <a:r>
              <a:rPr lang="en-US" sz="2800" spc="-5" dirty="0" err="1">
                <a:solidFill>
                  <a:schemeClr val="bg1"/>
                </a:solidFill>
                <a:cs typeface="Arial"/>
              </a:rPr>
              <a:t>Nano</a:t>
            </a:r>
            <a:r>
              <a:rPr lang="en-US" sz="2800" spc="-5" dirty="0">
                <a:solidFill>
                  <a:schemeClr val="bg1"/>
                </a:solidFill>
                <a:cs typeface="Arial"/>
              </a:rPr>
              <a:t>,</a:t>
            </a:r>
            <a:r>
              <a:rPr lang="en-US" sz="2800" spc="45" dirty="0">
                <a:solidFill>
                  <a:schemeClr val="bg1"/>
                </a:solidFill>
                <a:cs typeface="Arial"/>
              </a:rPr>
              <a:t> </a:t>
            </a:r>
            <a:r>
              <a:rPr lang="en-US" sz="2800" dirty="0">
                <a:solidFill>
                  <a:schemeClr val="bg1"/>
                </a:solidFill>
                <a:cs typeface="Arial"/>
              </a:rPr>
              <a:t>…)</a:t>
            </a:r>
          </a:p>
          <a:p>
            <a:pPr>
              <a:lnSpc>
                <a:spcPct val="100000"/>
              </a:lnSpc>
            </a:pPr>
            <a:endParaRPr lang="en-US" sz="2800" dirty="0">
              <a:latin typeface="Times New Roman"/>
              <a:cs typeface="Times New Roman"/>
            </a:endParaRPr>
          </a:p>
          <a:p>
            <a:pPr marL="342900" indent="-342900">
              <a:buFont typeface="Arial" panose="020B0604020202020204" pitchFamily="34" charset="0"/>
              <a:buChar char="•"/>
            </a:pPr>
            <a:endParaRPr lang="en-US" sz="2400" dirty="0"/>
          </a:p>
          <a:p>
            <a:r>
              <a:rPr lang="en-IN" sz="2400" dirty="0" smtClean="0"/>
              <a:t>        </a:t>
            </a:r>
            <a:endParaRPr lang="en-IN" sz="2400" dirty="0"/>
          </a:p>
        </p:txBody>
      </p:sp>
      <p:sp>
        <p:nvSpPr>
          <p:cNvPr id="9" name="object 3"/>
          <p:cNvSpPr/>
          <p:nvPr/>
        </p:nvSpPr>
        <p:spPr>
          <a:xfrm>
            <a:off x="4708478" y="2624409"/>
            <a:ext cx="3903259" cy="3221787"/>
          </a:xfrm>
          <a:prstGeom prst="rect">
            <a:avLst/>
          </a:prstGeom>
          <a:blipFill>
            <a:blip r:embed="rId2" cstate="print"/>
            <a:srcRect/>
            <a:stretch>
              <a:fillRect l="-15207" r="-14357"/>
            </a:stretch>
          </a:blipFill>
        </p:spPr>
        <p:txBody>
          <a:bodyPr wrap="square" lIns="0" tIns="0" rIns="0" bIns="0" rtlCol="0"/>
          <a:lstStyle/>
          <a:p>
            <a:endParaRPr/>
          </a:p>
        </p:txBody>
      </p:sp>
    </p:spTree>
    <p:extLst>
      <p:ext uri="{BB962C8B-B14F-4D97-AF65-F5344CB8AC3E}">
        <p14:creationId xmlns:p14="http://schemas.microsoft.com/office/powerpoint/2010/main" val="3901711774"/>
      </p:ext>
    </p:extLst>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spc="-5" dirty="0">
                <a:latin typeface="+mn-lt"/>
              </a:rPr>
              <a:t>Devices - Raspberry</a:t>
            </a:r>
            <a:r>
              <a:rPr lang="en-US" sz="3600" b="1" spc="-40" dirty="0">
                <a:latin typeface="+mn-lt"/>
              </a:rPr>
              <a:t> </a:t>
            </a:r>
            <a:r>
              <a:rPr lang="en-US" sz="3600" b="1" spc="-5" dirty="0">
                <a:latin typeface="+mn-lt"/>
              </a:rPr>
              <a:t>Pi</a:t>
            </a:r>
            <a:endParaRPr lang="en-US" sz="3600" b="1" dirty="0">
              <a:latin typeface="+mn-lt"/>
            </a:endParaRPr>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sp>
        <p:nvSpPr>
          <p:cNvPr id="6" name="object 3"/>
          <p:cNvSpPr/>
          <p:nvPr/>
        </p:nvSpPr>
        <p:spPr>
          <a:xfrm>
            <a:off x="1248590" y="1433015"/>
            <a:ext cx="7185726" cy="460287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21572668"/>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spc="-5" dirty="0"/>
              <a:t>Raspberry</a:t>
            </a:r>
            <a:r>
              <a:rPr lang="en-US" b="1" spc="-40" dirty="0"/>
              <a:t> </a:t>
            </a:r>
            <a:r>
              <a:rPr lang="en-US" b="1" spc="-5" dirty="0"/>
              <a:t>Pi</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26917"/>
            <a:ext cx="4040188" cy="581698"/>
          </a:xfrm>
        </p:spPr>
        <p:txBody>
          <a:bodyPr/>
          <a:lstStyle/>
          <a:p>
            <a:r>
              <a:rPr lang="en-US" sz="4200" dirty="0" smtClean="0">
                <a:solidFill>
                  <a:schemeClr val="bg1"/>
                </a:solidFill>
                <a:latin typeface="+mn-lt"/>
                <a:cs typeface="Segoe UI" panose="020B0502040204020203" pitchFamily="34" charset="0"/>
              </a:rPr>
              <a:t>Introduction</a:t>
            </a:r>
            <a:endParaRPr lang="en-US" sz="42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686971"/>
            <a:ext cx="3981157" cy="3323987"/>
          </a:xfrm>
          <a:prstGeom prst="rect">
            <a:avLst/>
          </a:prstGeom>
          <a:noFill/>
        </p:spPr>
        <p:txBody>
          <a:bodyPr wrap="square" lIns="0" tIns="0" rIns="0" bIns="0" rtlCol="0">
            <a:spAutoFit/>
          </a:bodyPr>
          <a:lstStyle/>
          <a:p>
            <a:pPr marL="494030" indent="-342900">
              <a:lnSpc>
                <a:spcPct val="100000"/>
              </a:lnSpc>
              <a:buFont typeface="Arial" panose="020B0604020202020204" pitchFamily="34" charset="0"/>
              <a:buChar char="•"/>
              <a:tabLst>
                <a:tab pos="469265" algn="l"/>
                <a:tab pos="469900" algn="l"/>
              </a:tabLst>
            </a:pPr>
            <a:r>
              <a:rPr lang="en-US" sz="2400" spc="-5" dirty="0">
                <a:solidFill>
                  <a:schemeClr val="bg1"/>
                </a:solidFill>
                <a:cs typeface="Arial"/>
              </a:rPr>
              <a:t>Multiple use cases, mostly for digital signage or as</a:t>
            </a:r>
            <a:r>
              <a:rPr lang="en-US" sz="2400" spc="150" dirty="0">
                <a:solidFill>
                  <a:schemeClr val="bg1"/>
                </a:solidFill>
                <a:cs typeface="Arial"/>
              </a:rPr>
              <a:t> </a:t>
            </a:r>
            <a:r>
              <a:rPr lang="en-US" sz="2400" spc="-5" dirty="0" err="1">
                <a:solidFill>
                  <a:schemeClr val="bg1"/>
                </a:solidFill>
                <a:cs typeface="Arial"/>
              </a:rPr>
              <a:t>mediaplayer</a:t>
            </a:r>
            <a:endParaRPr lang="en-US" sz="2400" dirty="0">
              <a:solidFill>
                <a:schemeClr val="bg1"/>
              </a:solidFill>
              <a:cs typeface="Arial"/>
            </a:endParaRPr>
          </a:p>
          <a:p>
            <a:pPr marL="494030" indent="-342900">
              <a:lnSpc>
                <a:spcPct val="100000"/>
              </a:lnSpc>
              <a:spcBef>
                <a:spcPts val="25"/>
              </a:spcBef>
              <a:buFont typeface="Arial" panose="020B0604020202020204" pitchFamily="34" charset="0"/>
              <a:buChar char="•"/>
              <a:tabLst>
                <a:tab pos="469265" algn="l"/>
                <a:tab pos="469900" algn="l"/>
              </a:tabLst>
            </a:pPr>
            <a:r>
              <a:rPr lang="en-US" sz="2400" spc="-5" dirty="0">
                <a:solidFill>
                  <a:schemeClr val="bg1"/>
                </a:solidFill>
                <a:cs typeface="Arial"/>
              </a:rPr>
              <a:t>Language: Java, </a:t>
            </a:r>
            <a:r>
              <a:rPr lang="en-US" sz="2400" spc="-5" dirty="0" err="1">
                <a:solidFill>
                  <a:schemeClr val="bg1"/>
                </a:solidFill>
                <a:cs typeface="Arial"/>
              </a:rPr>
              <a:t>Javascript</a:t>
            </a:r>
            <a:r>
              <a:rPr lang="en-US" sz="2400" spc="-5" dirty="0">
                <a:solidFill>
                  <a:schemeClr val="bg1"/>
                </a:solidFill>
                <a:cs typeface="Arial"/>
              </a:rPr>
              <a:t>, PHP, Ruby,</a:t>
            </a:r>
            <a:r>
              <a:rPr lang="en-US" sz="2400" spc="45" dirty="0">
                <a:solidFill>
                  <a:schemeClr val="bg1"/>
                </a:solidFill>
                <a:cs typeface="Arial"/>
              </a:rPr>
              <a:t> </a:t>
            </a:r>
            <a:r>
              <a:rPr lang="en-US" sz="2400" dirty="0">
                <a:solidFill>
                  <a:schemeClr val="bg1"/>
                </a:solidFill>
                <a:cs typeface="Arial"/>
              </a:rPr>
              <a:t>…</a:t>
            </a:r>
          </a:p>
          <a:p>
            <a:pPr marL="494030" indent="-342900">
              <a:lnSpc>
                <a:spcPct val="100000"/>
              </a:lnSpc>
              <a:buFont typeface="Arial" panose="020B0604020202020204" pitchFamily="34" charset="0"/>
              <a:buChar char="•"/>
              <a:tabLst>
                <a:tab pos="469265" algn="l"/>
                <a:tab pos="469900" algn="l"/>
              </a:tabLst>
            </a:pPr>
            <a:r>
              <a:rPr lang="en-US" sz="2400" spc="-5" dirty="0">
                <a:solidFill>
                  <a:schemeClr val="bg1"/>
                </a:solidFill>
                <a:cs typeface="Arial"/>
              </a:rPr>
              <a:t>Storage: SD card (OS) or external HDD</a:t>
            </a:r>
            <a:r>
              <a:rPr lang="en-US" sz="2400" spc="50" dirty="0">
                <a:solidFill>
                  <a:schemeClr val="bg1"/>
                </a:solidFill>
                <a:cs typeface="Arial"/>
              </a:rPr>
              <a:t> </a:t>
            </a:r>
            <a:r>
              <a:rPr lang="en-US" sz="2400" spc="-5" dirty="0">
                <a:solidFill>
                  <a:schemeClr val="bg1"/>
                </a:solidFill>
                <a:cs typeface="Arial"/>
              </a:rPr>
              <a:t>(USB)</a:t>
            </a:r>
            <a:endParaRPr lang="en-US" sz="2400" dirty="0">
              <a:solidFill>
                <a:schemeClr val="bg1"/>
              </a:solidFill>
              <a:cs typeface="Arial"/>
            </a:endParaRPr>
          </a:p>
          <a:p>
            <a:pPr marL="494030" indent="-342900">
              <a:lnSpc>
                <a:spcPct val="100000"/>
              </a:lnSpc>
              <a:buFont typeface="Arial" panose="020B0604020202020204" pitchFamily="34" charset="0"/>
              <a:buChar char="•"/>
              <a:tabLst>
                <a:tab pos="469265" algn="l"/>
                <a:tab pos="469900" algn="l"/>
              </a:tabLst>
            </a:pPr>
            <a:r>
              <a:rPr lang="en-US" sz="2400" spc="-5" dirty="0">
                <a:solidFill>
                  <a:schemeClr val="bg1"/>
                </a:solidFill>
                <a:cs typeface="Arial"/>
              </a:rPr>
              <a:t>Different models (A/B/B+/2)</a:t>
            </a:r>
            <a:endParaRPr lang="en-US" sz="2400" dirty="0">
              <a:solidFill>
                <a:schemeClr val="bg1"/>
              </a:solidFill>
              <a:cs typeface="Arial"/>
            </a:endParaRPr>
          </a:p>
        </p:txBody>
      </p:sp>
      <p:sp>
        <p:nvSpPr>
          <p:cNvPr id="10" name="object 3"/>
          <p:cNvSpPr/>
          <p:nvPr/>
        </p:nvSpPr>
        <p:spPr>
          <a:xfrm>
            <a:off x="4575198" y="2516381"/>
            <a:ext cx="4401583" cy="297878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39045821"/>
      </p:ext>
    </p:extLst>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363" y="1234897"/>
            <a:ext cx="4478336" cy="488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66849"/>
      </p:ext>
    </p:extLst>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635" y="1854836"/>
            <a:ext cx="6873022" cy="387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404995"/>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56" y="312650"/>
            <a:ext cx="8363938" cy="498598"/>
          </a:xfrm>
        </p:spPr>
        <p:txBody>
          <a:bodyPr/>
          <a:lstStyle/>
          <a:p>
            <a:r>
              <a:rPr lang="en-US" dirty="0" smtClean="0"/>
              <a:t>Topics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a:ext>
            </a:extLst>
          </a:blip>
          <a:srcRect t="56637" r="91452" b="14384"/>
          <a:stretch/>
        </p:blipFill>
        <p:spPr>
          <a:xfrm>
            <a:off x="245375" y="3835400"/>
            <a:ext cx="725296" cy="1524391"/>
          </a:xfrm>
          <a:prstGeom prst="rect">
            <a:avLst/>
          </a:prstGeom>
        </p:spPr>
      </p:pic>
      <p:sp>
        <p:nvSpPr>
          <p:cNvPr id="3" name="TextBox 2"/>
          <p:cNvSpPr txBox="1"/>
          <p:nvPr/>
        </p:nvSpPr>
        <p:spPr>
          <a:xfrm>
            <a:off x="1104900" y="1737795"/>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Introduction to IOT</a:t>
            </a:r>
            <a:endParaRPr lang="en-US" sz="2400" b="1" dirty="0">
              <a:solidFill>
                <a:schemeClr val="accent2">
                  <a:lumMod val="50000"/>
                  <a:lumOff val="50000"/>
                </a:schemeClr>
              </a:solidFill>
            </a:endParaRPr>
          </a:p>
        </p:txBody>
      </p:sp>
      <p:sp>
        <p:nvSpPr>
          <p:cNvPr id="10" name="TextBox 9"/>
          <p:cNvSpPr txBox="1"/>
          <p:nvPr/>
        </p:nvSpPr>
        <p:spPr>
          <a:xfrm>
            <a:off x="1092200" y="3253955"/>
            <a:ext cx="7924800" cy="738664"/>
          </a:xfrm>
          <a:prstGeom prst="rect">
            <a:avLst/>
          </a:prstGeom>
          <a:noFill/>
        </p:spPr>
        <p:txBody>
          <a:bodyPr wrap="square" lIns="0" tIns="0" rIns="0" bIns="0" rtlCol="0">
            <a:spAutoFit/>
          </a:bodyPr>
          <a:lstStyle/>
          <a:p>
            <a:pPr lvl="0"/>
            <a:r>
              <a:rPr lang="en-US" sz="2400" b="1" dirty="0" smtClean="0">
                <a:solidFill>
                  <a:schemeClr val="accent2">
                    <a:lumMod val="50000"/>
                    <a:lumOff val="50000"/>
                  </a:schemeClr>
                </a:solidFill>
              </a:rPr>
              <a:t>Devices and Technology</a:t>
            </a:r>
          </a:p>
          <a:p>
            <a:endParaRPr lang="en-US" sz="2400" b="1" dirty="0">
              <a:solidFill>
                <a:schemeClr val="accent2">
                  <a:lumMod val="50000"/>
                  <a:lumOff val="50000"/>
                </a:schemeClr>
              </a:solidFill>
            </a:endParaRPr>
          </a:p>
        </p:txBody>
      </p:sp>
      <p:sp>
        <p:nvSpPr>
          <p:cNvPr id="11" name="TextBox 10"/>
          <p:cNvSpPr txBox="1"/>
          <p:nvPr/>
        </p:nvSpPr>
        <p:spPr>
          <a:xfrm>
            <a:off x="1079500" y="4767139"/>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Growth and  Examples</a:t>
            </a:r>
            <a:endParaRPr lang="en-US" sz="2400" b="1" dirty="0">
              <a:solidFill>
                <a:schemeClr val="accent2">
                  <a:lumMod val="50000"/>
                  <a:lumOff val="50000"/>
                </a:schemeClr>
              </a:solidFill>
            </a:endParaRPr>
          </a:p>
        </p:txBody>
      </p:sp>
      <p:sp>
        <p:nvSpPr>
          <p:cNvPr id="12" name="TextBox 11"/>
          <p:cNvSpPr txBox="1"/>
          <p:nvPr/>
        </p:nvSpPr>
        <p:spPr>
          <a:xfrm>
            <a:off x="1079500" y="4023672"/>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Understanding of IOT</a:t>
            </a:r>
          </a:p>
        </p:txBody>
      </p:sp>
      <p:sp>
        <p:nvSpPr>
          <p:cNvPr id="13" name="TextBox 12"/>
          <p:cNvSpPr txBox="1"/>
          <p:nvPr/>
        </p:nvSpPr>
        <p:spPr>
          <a:xfrm>
            <a:off x="1104900" y="2484238"/>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What is IOT</a:t>
            </a:r>
            <a:endParaRPr lang="en-US" sz="2400" b="1" dirty="0">
              <a:solidFill>
                <a:schemeClr val="accent2">
                  <a:lumMod val="50000"/>
                  <a:lumOff val="50000"/>
                </a:schemeClr>
              </a:solidFill>
            </a:endParaRPr>
          </a:p>
        </p:txBody>
      </p:sp>
      <p:pic>
        <p:nvPicPr>
          <p:cNvPr id="14" name="Picture 13"/>
          <p:cNvPicPr>
            <a:picLocks noChangeAspect="1"/>
          </p:cNvPicPr>
          <p:nvPr/>
        </p:nvPicPr>
        <p:blipFill rotWithShape="1">
          <a:blip r:embed="rId3">
            <a:extLst>
              <a:ext uri="{28A0092B-C50C-407E-A947-70E740481C1C}">
                <a14:useLocalDpi xmlns:a14="http://schemas.microsoft.com/office/drawing/2010/main"/>
              </a:ext>
            </a:extLst>
          </a:blip>
          <a:srcRect r="91345" b="57375"/>
          <a:stretch/>
        </p:blipFill>
        <p:spPr>
          <a:xfrm>
            <a:off x="245375" y="1601547"/>
            <a:ext cx="734340" cy="2242267"/>
          </a:xfrm>
          <a:prstGeom prst="rect">
            <a:avLst/>
          </a:prstGeom>
        </p:spPr>
      </p:pic>
    </p:spTree>
    <p:extLst>
      <p:ext uri="{BB962C8B-B14F-4D97-AF65-F5344CB8AC3E}">
        <p14:creationId xmlns:p14="http://schemas.microsoft.com/office/powerpoint/2010/main" val="1583139850"/>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 Placeholder 1"/>
          <p:cNvSpPr>
            <a:spLocks noGrp="1"/>
          </p:cNvSpPr>
          <p:nvPr>
            <p:ph type="body" sz="quarter" idx="10"/>
          </p:nvPr>
        </p:nvSpPr>
        <p:spPr>
          <a:xfrm>
            <a:off x="268763" y="2444442"/>
            <a:ext cx="3950070" cy="1218795"/>
          </a:xfrm>
        </p:spPr>
        <p:txBody>
          <a:bodyPr/>
          <a:lstStyle/>
          <a:p>
            <a:pPr algn="ctr"/>
            <a:r>
              <a:rPr lang="en-US" sz="4400" b="1" dirty="0" smtClean="0">
                <a:solidFill>
                  <a:schemeClr val="bg1"/>
                </a:solidFill>
                <a:latin typeface="+mn-lt"/>
              </a:rPr>
              <a:t>Introduction to IOT</a:t>
            </a:r>
            <a:endParaRPr lang="en-US" sz="4400" b="1" dirty="0">
              <a:solidFill>
                <a:schemeClr val="bg1"/>
              </a:solidFill>
              <a:latin typeface="+mn-lt"/>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0"/>
            <a:ext cx="4571039" cy="4599613"/>
          </a:xfrm>
          <a:prstGeom prst="rect">
            <a:avLst/>
          </a:prstGeom>
        </p:spPr>
      </p:pic>
    </p:spTree>
    <p:extLst>
      <p:ext uri="{BB962C8B-B14F-4D97-AF65-F5344CB8AC3E}">
        <p14:creationId xmlns:p14="http://schemas.microsoft.com/office/powerpoint/2010/main" val="939550110"/>
      </p:ext>
    </p:extLst>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IOT Prediction</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01464" y="1940849"/>
            <a:ext cx="7357790" cy="3810284"/>
          </a:xfrm>
          <a:prstGeom prst="rect">
            <a:avLst/>
          </a:prstGeom>
        </p:spPr>
      </p:pic>
    </p:spTree>
    <p:extLst>
      <p:ext uri="{BB962C8B-B14F-4D97-AF65-F5344CB8AC3E}">
        <p14:creationId xmlns:p14="http://schemas.microsoft.com/office/powerpoint/2010/main" val="4078358295"/>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What is IOT ? </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8" y="1373433"/>
            <a:ext cx="4040188" cy="609398"/>
          </a:xfrm>
        </p:spPr>
        <p:txBody>
          <a:bodyPr/>
          <a:lstStyle/>
          <a:p>
            <a:r>
              <a:rPr lang="en-US" sz="4400" dirty="0" smtClean="0">
                <a:solidFill>
                  <a:schemeClr val="bg1"/>
                </a:solidFill>
                <a:latin typeface="+mn-lt"/>
                <a:cs typeface="Segoe UI" panose="020B0502040204020203" pitchFamily="34" charset="0"/>
              </a:rPr>
              <a:t>Introduction</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8" y="1982831"/>
            <a:ext cx="3981157" cy="5025094"/>
          </a:xfrm>
          <a:prstGeom prst="rect">
            <a:avLst/>
          </a:prstGeom>
          <a:noFill/>
        </p:spPr>
        <p:txBody>
          <a:bodyPr wrap="square" lIns="0" tIns="0" rIns="0" bIns="0" rtlCol="0">
            <a:spAutoFit/>
          </a:bodyPr>
          <a:lstStyle/>
          <a:p>
            <a:pPr marL="427990" indent="-342900">
              <a:lnSpc>
                <a:spcPct val="100000"/>
              </a:lnSpc>
              <a:buFont typeface="Arial" panose="020B0604020202020204" pitchFamily="34" charset="0"/>
              <a:buChar char="•"/>
            </a:pPr>
            <a:r>
              <a:rPr lang="en-US" sz="2400" spc="-5" dirty="0" err="1">
                <a:solidFill>
                  <a:schemeClr val="bg1"/>
                </a:solidFill>
              </a:rPr>
              <a:t>IoT</a:t>
            </a:r>
            <a:r>
              <a:rPr lang="en-US" sz="2400" spc="-5" dirty="0">
                <a:solidFill>
                  <a:schemeClr val="bg1"/>
                </a:solidFill>
              </a:rPr>
              <a:t> is </a:t>
            </a:r>
            <a:r>
              <a:rPr lang="en-US" sz="2400" dirty="0">
                <a:solidFill>
                  <a:schemeClr val="bg1"/>
                </a:solidFill>
              </a:rPr>
              <a:t>very </a:t>
            </a:r>
            <a:r>
              <a:rPr lang="en-US" sz="2400" spc="-5" dirty="0">
                <a:solidFill>
                  <a:schemeClr val="bg1"/>
                </a:solidFill>
              </a:rPr>
              <a:t>broad, not contained to a single</a:t>
            </a:r>
            <a:r>
              <a:rPr lang="en-US" sz="2400" spc="80" dirty="0">
                <a:solidFill>
                  <a:schemeClr val="bg1"/>
                </a:solidFill>
              </a:rPr>
              <a:t> </a:t>
            </a:r>
            <a:r>
              <a:rPr lang="en-US" sz="2400" spc="-5" dirty="0">
                <a:solidFill>
                  <a:schemeClr val="bg1"/>
                </a:solidFill>
              </a:rPr>
              <a:t>technology.</a:t>
            </a:r>
          </a:p>
          <a:p>
            <a:pPr marL="427990" indent="-342900">
              <a:lnSpc>
                <a:spcPct val="100000"/>
              </a:lnSpc>
              <a:spcBef>
                <a:spcPts val="825"/>
              </a:spcBef>
              <a:buFont typeface="Arial" panose="020B0604020202020204" pitchFamily="34" charset="0"/>
              <a:buChar char="•"/>
            </a:pPr>
            <a:r>
              <a:rPr lang="en-US" sz="2400" spc="-5" dirty="0">
                <a:solidFill>
                  <a:schemeClr val="bg1"/>
                </a:solidFill>
              </a:rPr>
              <a:t>It does not matter what you use, it is important how you use</a:t>
            </a:r>
            <a:r>
              <a:rPr lang="en-US" sz="2400" spc="120" dirty="0">
                <a:solidFill>
                  <a:schemeClr val="bg1"/>
                </a:solidFill>
              </a:rPr>
              <a:t> </a:t>
            </a:r>
            <a:r>
              <a:rPr lang="en-US" sz="2400" spc="-5" dirty="0">
                <a:solidFill>
                  <a:schemeClr val="bg1"/>
                </a:solidFill>
              </a:rPr>
              <a:t>it.</a:t>
            </a:r>
          </a:p>
          <a:p>
            <a:pPr marL="427990" marR="8255" indent="-342900">
              <a:lnSpc>
                <a:spcPct val="101000"/>
              </a:lnSpc>
              <a:spcBef>
                <a:spcPts val="800"/>
              </a:spcBef>
              <a:buFont typeface="Arial" panose="020B0604020202020204" pitchFamily="34" charset="0"/>
              <a:buChar char="•"/>
            </a:pPr>
            <a:r>
              <a:rPr lang="en-US" sz="2400" spc="-5" dirty="0">
                <a:solidFill>
                  <a:schemeClr val="bg1"/>
                </a:solidFill>
              </a:rPr>
              <a:t>Internet is the keyword in the internet of things. Communication is the most  important aspect of it</a:t>
            </a:r>
            <a:r>
              <a:rPr lang="en-US" sz="2400" spc="-10" dirty="0">
                <a:solidFill>
                  <a:schemeClr val="bg1"/>
                </a:solidFill>
              </a:rPr>
              <a:t> </a:t>
            </a:r>
            <a:r>
              <a:rPr lang="en-US" sz="2400" spc="-5" dirty="0">
                <a:solidFill>
                  <a:schemeClr val="bg1"/>
                </a:solidFill>
              </a:rPr>
              <a:t>al.</a:t>
            </a:r>
          </a:p>
          <a:p>
            <a:pPr marL="342900" indent="-342900">
              <a:buFont typeface="Arial" panose="020B0604020202020204" pitchFamily="34" charset="0"/>
              <a:buChar char="•"/>
            </a:pPr>
            <a:endParaRPr lang="en-IN" sz="2400" dirty="0">
              <a:solidFill>
                <a:schemeClr val="bg1"/>
              </a:solidFill>
            </a:endParaRPr>
          </a:p>
          <a:p>
            <a:pPr marL="571500" indent="-571500" algn="just">
              <a:buFont typeface="Arial" panose="020B0604020202020204" pitchFamily="34" charset="0"/>
              <a:buChar char="•"/>
            </a:pPr>
            <a:endParaRPr lang="en-US" sz="2400" b="1" dirty="0" smtClean="0">
              <a:solidFill>
                <a:schemeClr val="bg1"/>
              </a:solidFill>
              <a:latin typeface="+mj-lt"/>
            </a:endParaRPr>
          </a:p>
        </p:txBody>
      </p:sp>
      <p:sp>
        <p:nvSpPr>
          <p:cNvPr id="12" name="object 3"/>
          <p:cNvSpPr/>
          <p:nvPr/>
        </p:nvSpPr>
        <p:spPr>
          <a:xfrm>
            <a:off x="4575546" y="2417655"/>
            <a:ext cx="4288812" cy="31762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41705979"/>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Technology</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sp>
        <p:nvSpPr>
          <p:cNvPr id="7" name="object 3"/>
          <p:cNvSpPr/>
          <p:nvPr/>
        </p:nvSpPr>
        <p:spPr>
          <a:xfrm>
            <a:off x="997192" y="1228299"/>
            <a:ext cx="7450772" cy="497021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90302939"/>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a:solidFill>
                  <a:schemeClr val="bg1"/>
                </a:solidFill>
                <a:latin typeface="Segoe UI" panose="020B0502040204020203" pitchFamily="34" charset="0"/>
                <a:cs typeface="Segoe UI" panose="020B0502040204020203" pitchFamily="34" charset="0"/>
              </a:rPr>
              <a:t>Technology</a:t>
            </a:r>
          </a:p>
        </p:txBody>
      </p:sp>
      <p:sp>
        <p:nvSpPr>
          <p:cNvPr id="3" name="Text Placeholder 2"/>
          <p:cNvSpPr>
            <a:spLocks noGrp="1"/>
          </p:cNvSpPr>
          <p:nvPr>
            <p:ph type="body" idx="1"/>
          </p:nvPr>
        </p:nvSpPr>
        <p:spPr>
          <a:xfrm>
            <a:off x="216669" y="1260780"/>
            <a:ext cx="4040188" cy="609398"/>
          </a:xfrm>
        </p:spPr>
        <p:txBody>
          <a:bodyPr/>
          <a:lstStyle/>
          <a:p>
            <a:r>
              <a:rPr lang="en-US" sz="4400" dirty="0">
                <a:solidFill>
                  <a:schemeClr val="bg1"/>
                </a:solidFill>
                <a:latin typeface="+mn-lt"/>
                <a:cs typeface="Segoe UI" panose="020B0502040204020203" pitchFamily="34" charset="0"/>
              </a:rPr>
              <a:t>D</a:t>
            </a:r>
            <a:r>
              <a:rPr lang="en-US" sz="4400" dirty="0" smtClean="0">
                <a:solidFill>
                  <a:schemeClr val="bg1"/>
                </a:solidFill>
                <a:latin typeface="+mn-lt"/>
                <a:cs typeface="Segoe UI" panose="020B0502040204020203" pitchFamily="34" charset="0"/>
              </a:rPr>
              <a:t>evices</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431983"/>
          </a:xfrm>
          <a:prstGeom prst="rect">
            <a:avLst/>
          </a:prstGeom>
          <a:noFill/>
        </p:spPr>
        <p:txBody>
          <a:bodyPr wrap="square" lIns="0" tIns="0" rIns="0" bIns="0" rtlCol="0">
            <a:spAutoFit/>
          </a:bodyPr>
          <a:lstStyle/>
          <a:p>
            <a:pPr marL="367030" indent="-342900">
              <a:lnSpc>
                <a:spcPct val="100000"/>
              </a:lnSpc>
              <a:spcBef>
                <a:spcPts val="1725"/>
              </a:spcBef>
              <a:buFont typeface="Arial" panose="020B0604020202020204" pitchFamily="34" charset="0"/>
              <a:buChar char="•"/>
              <a:tabLst>
                <a:tab pos="342265" algn="l"/>
                <a:tab pos="342900" algn="l"/>
              </a:tabLst>
            </a:pPr>
            <a:r>
              <a:rPr lang="en-US" sz="2400" spc="-5" dirty="0" err="1">
                <a:solidFill>
                  <a:schemeClr val="bg1"/>
                </a:solidFill>
                <a:cs typeface="Arial"/>
              </a:rPr>
              <a:t>BlueTooth</a:t>
            </a:r>
            <a:r>
              <a:rPr lang="en-US" sz="2400" spc="-5" dirty="0">
                <a:solidFill>
                  <a:schemeClr val="bg1"/>
                </a:solidFill>
                <a:cs typeface="Arial"/>
              </a:rPr>
              <a:t> Low</a:t>
            </a:r>
            <a:r>
              <a:rPr lang="en-US" sz="2400" spc="-30" dirty="0">
                <a:solidFill>
                  <a:schemeClr val="bg1"/>
                </a:solidFill>
                <a:cs typeface="Arial"/>
              </a:rPr>
              <a:t> </a:t>
            </a:r>
            <a:r>
              <a:rPr lang="en-US" sz="2400" spc="-5" dirty="0">
                <a:solidFill>
                  <a:schemeClr val="bg1"/>
                </a:solidFill>
                <a:cs typeface="Arial"/>
              </a:rPr>
              <a:t>Energy</a:t>
            </a:r>
            <a:endParaRPr lang="en-US" sz="2400" dirty="0">
              <a:solidFill>
                <a:schemeClr val="bg1"/>
              </a:solidFill>
              <a:cs typeface="Arial"/>
            </a:endParaRPr>
          </a:p>
          <a:p>
            <a:pPr marL="367030" indent="-342900">
              <a:lnSpc>
                <a:spcPct val="100000"/>
              </a:lnSpc>
              <a:spcBef>
                <a:spcPts val="25"/>
              </a:spcBef>
              <a:buFont typeface="Arial" panose="020B0604020202020204" pitchFamily="34" charset="0"/>
              <a:buChar char="•"/>
              <a:tabLst>
                <a:tab pos="342265" algn="l"/>
                <a:tab pos="342900" algn="l"/>
              </a:tabLst>
            </a:pPr>
            <a:r>
              <a:rPr lang="en-US" sz="2400" spc="-5" dirty="0" err="1">
                <a:solidFill>
                  <a:schemeClr val="bg1"/>
                </a:solidFill>
                <a:cs typeface="Arial"/>
              </a:rPr>
              <a:t>WiFi</a:t>
            </a:r>
            <a:endParaRPr lang="en-US" sz="2400" dirty="0">
              <a:solidFill>
                <a:schemeClr val="bg1"/>
              </a:solidFill>
              <a:cs typeface="Arial"/>
            </a:endParaRPr>
          </a:p>
          <a:p>
            <a:pPr marL="367030" indent="-342900">
              <a:lnSpc>
                <a:spcPct val="100000"/>
              </a:lnSpc>
              <a:buFont typeface="Arial" panose="020B0604020202020204" pitchFamily="34" charset="0"/>
              <a:buChar char="•"/>
              <a:tabLst>
                <a:tab pos="342265" algn="l"/>
                <a:tab pos="342900" algn="l"/>
              </a:tabLst>
            </a:pPr>
            <a:r>
              <a:rPr lang="en-US" sz="2400" spc="-5" dirty="0">
                <a:solidFill>
                  <a:schemeClr val="bg1"/>
                </a:solidFill>
                <a:cs typeface="Arial"/>
              </a:rPr>
              <a:t>RF</a:t>
            </a:r>
            <a:endParaRPr lang="en-US" sz="2400" dirty="0">
              <a:solidFill>
                <a:schemeClr val="bg1"/>
              </a:solidFill>
              <a:cs typeface="Arial"/>
            </a:endParaRPr>
          </a:p>
          <a:p>
            <a:pPr marL="367030" indent="-342900">
              <a:lnSpc>
                <a:spcPct val="100000"/>
              </a:lnSpc>
              <a:buFont typeface="Arial" panose="020B0604020202020204" pitchFamily="34" charset="0"/>
              <a:buChar char="•"/>
              <a:tabLst>
                <a:tab pos="342265" algn="l"/>
                <a:tab pos="342900" algn="l"/>
              </a:tabLst>
            </a:pPr>
            <a:r>
              <a:rPr lang="en-US" sz="2400" spc="-5" dirty="0">
                <a:solidFill>
                  <a:schemeClr val="bg1"/>
                </a:solidFill>
                <a:cs typeface="Arial"/>
              </a:rPr>
              <a:t>Distributed</a:t>
            </a:r>
            <a:r>
              <a:rPr lang="en-US" sz="2400" spc="-15" dirty="0">
                <a:solidFill>
                  <a:schemeClr val="bg1"/>
                </a:solidFill>
                <a:cs typeface="Arial"/>
              </a:rPr>
              <a:t> </a:t>
            </a:r>
            <a:r>
              <a:rPr lang="en-US" sz="2400" spc="-5" dirty="0">
                <a:solidFill>
                  <a:schemeClr val="bg1"/>
                </a:solidFill>
                <a:cs typeface="Arial"/>
              </a:rPr>
              <a:t>computing</a:t>
            </a:r>
            <a:endParaRPr lang="en-US" sz="2400" dirty="0">
              <a:solidFill>
                <a:schemeClr val="bg1"/>
              </a:solidFill>
              <a:cs typeface="Arial"/>
            </a:endParaRPr>
          </a:p>
          <a:p>
            <a:pPr marL="367030" indent="-342900">
              <a:lnSpc>
                <a:spcPct val="100000"/>
              </a:lnSpc>
              <a:buFont typeface="Arial" panose="020B0604020202020204" pitchFamily="34" charset="0"/>
              <a:buChar char="•"/>
              <a:tabLst>
                <a:tab pos="342265" algn="l"/>
                <a:tab pos="342900" algn="l"/>
              </a:tabLst>
            </a:pPr>
            <a:r>
              <a:rPr lang="en-US" sz="2400" spc="-5" dirty="0">
                <a:solidFill>
                  <a:schemeClr val="bg1"/>
                </a:solidFill>
                <a:cs typeface="Arial"/>
              </a:rPr>
              <a:t>Mesh</a:t>
            </a:r>
            <a:r>
              <a:rPr lang="en-US" sz="2400" spc="-50" dirty="0">
                <a:solidFill>
                  <a:schemeClr val="bg1"/>
                </a:solidFill>
                <a:cs typeface="Arial"/>
              </a:rPr>
              <a:t> </a:t>
            </a:r>
            <a:r>
              <a:rPr lang="en-US" sz="2400" spc="-5" dirty="0">
                <a:solidFill>
                  <a:schemeClr val="bg1"/>
                </a:solidFill>
                <a:cs typeface="Arial"/>
              </a:rPr>
              <a:t>networks</a:t>
            </a:r>
            <a:endParaRPr lang="en-US" sz="2400" dirty="0">
              <a:solidFill>
                <a:schemeClr val="bg1"/>
              </a:solidFill>
              <a:cs typeface="Arial"/>
            </a:endParaRPr>
          </a:p>
          <a:p>
            <a:pPr marL="367030" indent="-342900">
              <a:lnSpc>
                <a:spcPct val="100000"/>
              </a:lnSpc>
              <a:buFont typeface="Arial" panose="020B0604020202020204" pitchFamily="34" charset="0"/>
              <a:buChar char="•"/>
              <a:tabLst>
                <a:tab pos="342265" algn="l"/>
                <a:tab pos="342900" algn="l"/>
              </a:tabLst>
            </a:pPr>
            <a:r>
              <a:rPr lang="en-US" sz="2400" spc="-5" dirty="0">
                <a:solidFill>
                  <a:schemeClr val="bg1"/>
                </a:solidFill>
                <a:cs typeface="Arial"/>
              </a:rPr>
              <a:t>Java / </a:t>
            </a:r>
            <a:r>
              <a:rPr lang="en-US" sz="2400" spc="-5" dirty="0" err="1">
                <a:solidFill>
                  <a:schemeClr val="bg1"/>
                </a:solidFill>
                <a:cs typeface="Arial"/>
              </a:rPr>
              <a:t>javascript</a:t>
            </a:r>
            <a:r>
              <a:rPr lang="en-US" sz="2400" spc="-5" dirty="0">
                <a:solidFill>
                  <a:schemeClr val="bg1"/>
                </a:solidFill>
                <a:cs typeface="Arial"/>
              </a:rPr>
              <a:t> / </a:t>
            </a:r>
            <a:r>
              <a:rPr lang="en-US" sz="2400" spc="-5" dirty="0" err="1">
                <a:solidFill>
                  <a:schemeClr val="bg1"/>
                </a:solidFill>
                <a:cs typeface="Arial"/>
              </a:rPr>
              <a:t>.net</a:t>
            </a:r>
            <a:r>
              <a:rPr lang="en-US" sz="2400" spc="-5" dirty="0">
                <a:solidFill>
                  <a:schemeClr val="bg1"/>
                </a:solidFill>
                <a:cs typeface="Arial"/>
              </a:rPr>
              <a:t> / rails / </a:t>
            </a:r>
            <a:r>
              <a:rPr lang="en-US" sz="2400" dirty="0">
                <a:solidFill>
                  <a:schemeClr val="bg1"/>
                </a:solidFill>
                <a:cs typeface="Arial"/>
              </a:rPr>
              <a:t>… </a:t>
            </a:r>
            <a:r>
              <a:rPr lang="en-US" sz="2400" spc="-5" dirty="0">
                <a:solidFill>
                  <a:schemeClr val="bg1"/>
                </a:solidFill>
                <a:cs typeface="Arial"/>
              </a:rPr>
              <a:t>/ C++ / C /</a:t>
            </a:r>
            <a:r>
              <a:rPr lang="en-US" sz="2400" spc="35" dirty="0">
                <a:solidFill>
                  <a:schemeClr val="bg1"/>
                </a:solidFill>
                <a:cs typeface="Arial"/>
              </a:rPr>
              <a:t> </a:t>
            </a:r>
            <a:r>
              <a:rPr lang="en-US" sz="2400" dirty="0">
                <a:solidFill>
                  <a:schemeClr val="bg1"/>
                </a:solidFill>
                <a:cs typeface="Arial"/>
              </a:rPr>
              <a:t>…</a:t>
            </a:r>
          </a:p>
          <a:p>
            <a:pPr marL="367030" indent="-342900">
              <a:lnSpc>
                <a:spcPct val="100000"/>
              </a:lnSpc>
              <a:buFont typeface="Arial" panose="020B0604020202020204" pitchFamily="34" charset="0"/>
              <a:buChar char="•"/>
              <a:tabLst>
                <a:tab pos="342265" algn="l"/>
                <a:tab pos="342900" algn="l"/>
              </a:tabLst>
            </a:pPr>
            <a:r>
              <a:rPr lang="en-US" sz="2400" spc="-5" dirty="0">
                <a:solidFill>
                  <a:schemeClr val="bg1"/>
                </a:solidFill>
                <a:cs typeface="Arial"/>
              </a:rPr>
              <a:t>Analog &amp; digital</a:t>
            </a:r>
            <a:r>
              <a:rPr lang="en-US" sz="2400" spc="5" dirty="0">
                <a:solidFill>
                  <a:schemeClr val="bg1"/>
                </a:solidFill>
                <a:cs typeface="Arial"/>
              </a:rPr>
              <a:t> </a:t>
            </a:r>
            <a:r>
              <a:rPr lang="en-US" sz="2400" spc="-5" dirty="0">
                <a:solidFill>
                  <a:schemeClr val="bg1"/>
                </a:solidFill>
                <a:cs typeface="Arial"/>
              </a:rPr>
              <a:t>electronics</a:t>
            </a:r>
            <a:endParaRPr lang="en-US" sz="2400" dirty="0">
              <a:solidFill>
                <a:schemeClr val="bg1"/>
              </a:solidFill>
              <a:cs typeface="Arial"/>
            </a:endParaRP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smtClean="0"/>
          </a:p>
          <a:p>
            <a:endParaRPr lang="en-IN" sz="2400" dirty="0"/>
          </a:p>
        </p:txBody>
      </p:sp>
      <p:pic>
        <p:nvPicPr>
          <p:cNvPr id="2050" name="Picture 2" descr="Image result for rf and bluetoo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301" y="2408829"/>
            <a:ext cx="4601116" cy="265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408150"/>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spc="-5" dirty="0">
                <a:latin typeface="+mn-lt"/>
              </a:rPr>
              <a:t>Devices</a:t>
            </a:r>
            <a:endParaRPr lang="en-US" b="1" dirty="0">
              <a:solidFill>
                <a:schemeClr val="bg1"/>
              </a:solidFill>
              <a:latin typeface="+mn-lt"/>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rPr>
              <a:t>Other Options</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620879"/>
            <a:ext cx="4041775" cy="553998"/>
          </a:xfrm>
        </p:spPr>
        <p:txBody>
          <a:bodyPr/>
          <a:lstStyle/>
          <a:p>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616648"/>
          </a:xfrm>
          <a:prstGeom prst="rect">
            <a:avLst/>
          </a:prstGeom>
          <a:noFill/>
        </p:spPr>
        <p:txBody>
          <a:bodyPr wrap="square" lIns="0" tIns="0" rIns="0" bIns="0" rtlCol="0">
            <a:spAutoFit/>
          </a:bodyPr>
          <a:lstStyle/>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latin typeface="Arial"/>
                <a:cs typeface="Arial"/>
              </a:rPr>
              <a:t>Arduino</a:t>
            </a:r>
            <a:endParaRPr lang="en-US" sz="2800" dirty="0">
              <a:solidFill>
                <a:schemeClr val="bg1"/>
              </a:solidFill>
              <a:latin typeface="Arial"/>
              <a:cs typeface="Arial"/>
            </a:endParaRPr>
          </a:p>
          <a:p>
            <a:pPr marL="608330" indent="-457200">
              <a:lnSpc>
                <a:spcPct val="100000"/>
              </a:lnSpc>
              <a:spcBef>
                <a:spcPts val="25"/>
              </a:spcBef>
              <a:buFont typeface="Arial" panose="020B0604020202020204" pitchFamily="34" charset="0"/>
              <a:buChar char="•"/>
              <a:tabLst>
                <a:tab pos="469265" algn="l"/>
                <a:tab pos="469900" algn="l"/>
              </a:tabLst>
            </a:pPr>
            <a:r>
              <a:rPr lang="en-US" sz="2800" spc="-5" dirty="0">
                <a:solidFill>
                  <a:schemeClr val="bg1"/>
                </a:solidFill>
                <a:latin typeface="Arial"/>
                <a:cs typeface="Arial"/>
              </a:rPr>
              <a:t>Raspberry</a:t>
            </a:r>
            <a:r>
              <a:rPr lang="en-US" sz="2800" spc="-55" dirty="0">
                <a:solidFill>
                  <a:schemeClr val="bg1"/>
                </a:solidFill>
                <a:latin typeface="Arial"/>
                <a:cs typeface="Arial"/>
              </a:rPr>
              <a:t> </a:t>
            </a:r>
            <a:r>
              <a:rPr lang="en-US" sz="2800" spc="-5" dirty="0">
                <a:solidFill>
                  <a:schemeClr val="bg1"/>
                </a:solidFill>
                <a:latin typeface="Arial"/>
                <a:cs typeface="Arial"/>
              </a:rPr>
              <a:t>Pi</a:t>
            </a:r>
            <a:endParaRPr lang="en-US" sz="2800" dirty="0">
              <a:solidFill>
                <a:schemeClr val="bg1"/>
              </a:solidFill>
              <a:latin typeface="Aria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latin typeface="Arial"/>
                <a:cs typeface="Arial"/>
              </a:rPr>
              <a:t>Intel</a:t>
            </a:r>
            <a:r>
              <a:rPr lang="en-US" sz="2800" spc="-60" dirty="0">
                <a:solidFill>
                  <a:schemeClr val="bg1"/>
                </a:solidFill>
                <a:latin typeface="Arial"/>
                <a:cs typeface="Arial"/>
              </a:rPr>
              <a:t> </a:t>
            </a:r>
            <a:r>
              <a:rPr lang="en-US" sz="2800" spc="-5" dirty="0">
                <a:solidFill>
                  <a:schemeClr val="bg1"/>
                </a:solidFill>
                <a:latin typeface="Arial"/>
                <a:cs typeface="Arial"/>
              </a:rPr>
              <a:t>Edison</a:t>
            </a:r>
            <a:endParaRPr lang="en-US" sz="2800" dirty="0">
              <a:solidFill>
                <a:schemeClr val="bg1"/>
              </a:solidFill>
              <a:latin typeface="Aria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latin typeface="Arial"/>
                <a:cs typeface="Arial"/>
              </a:rPr>
              <a:t>Tessel.io</a:t>
            </a:r>
            <a:endParaRPr lang="en-US" sz="2800" dirty="0">
              <a:solidFill>
                <a:schemeClr val="bg1"/>
              </a:solidFill>
              <a:latin typeface="Aria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a:solidFill>
                  <a:schemeClr val="bg1"/>
                </a:solidFill>
                <a:latin typeface="Arial"/>
                <a:cs typeface="Arial"/>
              </a:rPr>
              <a:t>Particle.io (Spark Core, Photon &amp;</a:t>
            </a:r>
            <a:r>
              <a:rPr lang="en-US" sz="2800" spc="60" dirty="0">
                <a:solidFill>
                  <a:schemeClr val="bg1"/>
                </a:solidFill>
                <a:latin typeface="Arial"/>
                <a:cs typeface="Arial"/>
              </a:rPr>
              <a:t> </a:t>
            </a:r>
            <a:r>
              <a:rPr lang="en-US" sz="2800" spc="-5" dirty="0">
                <a:solidFill>
                  <a:schemeClr val="bg1"/>
                </a:solidFill>
                <a:latin typeface="Arial"/>
                <a:cs typeface="Arial"/>
              </a:rPr>
              <a:t>Electron)</a:t>
            </a:r>
            <a:endParaRPr lang="en-US" sz="2800" dirty="0">
              <a:solidFill>
                <a:schemeClr val="bg1"/>
              </a:solidFill>
              <a:latin typeface="Aria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smtClean="0">
                <a:solidFill>
                  <a:schemeClr val="bg1"/>
                </a:solidFill>
                <a:latin typeface="Arial"/>
                <a:cs typeface="Arial"/>
              </a:rPr>
              <a:t>ESP8266 (12E)</a:t>
            </a:r>
            <a:endParaRPr lang="en-US" sz="2800" dirty="0">
              <a:solidFill>
                <a:schemeClr val="bg1"/>
              </a:solidFill>
              <a:latin typeface="Arial"/>
              <a:cs typeface="Arial"/>
            </a:endParaRPr>
          </a:p>
          <a:p>
            <a:pPr marL="608330" indent="-457200">
              <a:lnSpc>
                <a:spcPct val="100000"/>
              </a:lnSpc>
              <a:buFont typeface="Arial" panose="020B0604020202020204" pitchFamily="34" charset="0"/>
              <a:buChar char="•"/>
              <a:tabLst>
                <a:tab pos="469265" algn="l"/>
                <a:tab pos="469900" algn="l"/>
              </a:tabLst>
            </a:pPr>
            <a:r>
              <a:rPr lang="en-US" sz="2800" spc="-5" dirty="0" err="1">
                <a:solidFill>
                  <a:schemeClr val="bg1"/>
                </a:solidFill>
                <a:latin typeface="Arial"/>
                <a:cs typeface="Arial"/>
              </a:rPr>
              <a:t>BeagleBone</a:t>
            </a:r>
            <a:endParaRPr lang="en-US" sz="2800" dirty="0">
              <a:solidFill>
                <a:schemeClr val="bg1"/>
              </a:solidFill>
              <a:latin typeface="Arial"/>
              <a:cs typeface="Arial"/>
            </a:endParaRPr>
          </a:p>
          <a:p>
            <a:pPr marL="342900" indent="-342900">
              <a:buFont typeface="Arial" panose="020B0604020202020204" pitchFamily="34" charset="0"/>
              <a:buChar char="•"/>
            </a:pPr>
            <a:endParaRPr lang="en-IN" sz="2400" dirty="0" smtClean="0"/>
          </a:p>
          <a:p>
            <a:endParaRPr lang="en-IN" sz="2400" dirty="0"/>
          </a:p>
        </p:txBody>
      </p:sp>
      <p:pic>
        <p:nvPicPr>
          <p:cNvPr id="4098" name="Picture 2" descr="Image result for voltage comparator l3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738" y="4135272"/>
            <a:ext cx="2104446" cy="1922962"/>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3"/>
          <p:cNvSpPr/>
          <p:nvPr/>
        </p:nvSpPr>
        <p:spPr>
          <a:xfrm>
            <a:off x="4544028" y="2771643"/>
            <a:ext cx="4498951" cy="29413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4129301"/>
      </p:ext>
    </p:extLst>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Arduino</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sp>
        <p:nvSpPr>
          <p:cNvPr id="7" name="object 3"/>
          <p:cNvSpPr/>
          <p:nvPr/>
        </p:nvSpPr>
        <p:spPr>
          <a:xfrm>
            <a:off x="906848" y="1310185"/>
            <a:ext cx="7513820" cy="48407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14072612"/>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EN">
  <a:themeElements>
    <a:clrScheme name="Custom 30">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B0F0"/>
      </a:hlink>
      <a:folHlink>
        <a:srgbClr val="002060"/>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D40B941746C84F81C59F368943218A" ma:contentTypeVersion="0" ma:contentTypeDescription="Create a new document." ma:contentTypeScope="" ma:versionID="8a445b2c06fc53f037a440b800ed3765">
  <xsd:schema xmlns:xsd="http://www.w3.org/2001/XMLSchema" xmlns:xs="http://www.w3.org/2001/XMLSchema" xmlns:p="http://schemas.microsoft.com/office/2006/metadata/properties" xmlns:ns2="230e9df3-be65-4c73-a93b-d1236ebd677e" targetNamespace="http://schemas.microsoft.com/office/2006/metadata/properties" ma:root="true" ma:fieldsID="0713d38ac47f6f222cb30dc7e930f107"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3b9a2846-5722-49f7-8934-01e069e780e5}" ma:internalName="TaxCatchAll" ma:showField="CatchAllData" ma:web="79af864e-e477-4c61-a4d2-2f8c404ae1db">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b9a2846-5722-49f7-8934-01e069e780e5}" ma:internalName="TaxCatchAllLabel" ma:readOnly="true" ma:showField="CatchAllDataLabel" ma:web="79af864e-e477-4c61-a4d2-2f8c404ae1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230e9df3-be65-4c73-a93b-d1236ebd677e"/>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041F28D-3D3D-4D70-BC8E-F1876B3D2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Template>
  <TotalTime>3949</TotalTime>
  <Words>228</Words>
  <Application>Microsoft Office PowerPoint</Application>
  <PresentationFormat>On-screen Show (4:3)</PresentationFormat>
  <Paragraphs>63</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Segoe UI</vt:lpstr>
      <vt:lpstr>Segoe UI Light</vt:lpstr>
      <vt:lpstr>Times New Roman</vt:lpstr>
      <vt:lpstr>EN</vt:lpstr>
      <vt:lpstr>PowerPoint Presentation</vt:lpstr>
      <vt:lpstr>Topics</vt:lpstr>
      <vt:lpstr>PowerPoint Presentation</vt:lpstr>
      <vt:lpstr> IOT Prediction</vt:lpstr>
      <vt:lpstr>What is IOT ? </vt:lpstr>
      <vt:lpstr> Technology</vt:lpstr>
      <vt:lpstr>Technology</vt:lpstr>
      <vt:lpstr>Devices</vt:lpstr>
      <vt:lpstr> Arduino</vt:lpstr>
      <vt:lpstr> Arduino</vt:lpstr>
      <vt:lpstr>Devices - Raspberry Pi</vt:lpstr>
      <vt:lpstr>Raspberry Pi</vt:lpstr>
      <vt:lpstr>PowerPoint Presentation</vt:lpstr>
      <vt:lpstr>PowerPoint Presentation</vt:lpstr>
    </vt:vector>
  </TitlesOfParts>
  <Manager>&lt;Content Manager Name Here&gt;</Manager>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Vatan Joshi</dc:creator>
  <dc:description>Template: 
Corporation
Formatting:
Event Date: 
Event Location: 
Audience Type: Internal</dc:description>
  <cp:lastModifiedBy>Windows User</cp:lastModifiedBy>
  <cp:revision>267</cp:revision>
  <cp:lastPrinted>2012-02-02T02:36:53Z</cp:lastPrinted>
  <dcterms:created xsi:type="dcterms:W3CDTF">2013-11-13T15:57:48Z</dcterms:created>
  <dcterms:modified xsi:type="dcterms:W3CDTF">2018-10-04T03:40:42Z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0x01010079D40B941746C84F81C59F368943218A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ElementType">
    <vt:lpwstr>172</vt:lpwstr>
  </property>
  <property fmtid="{D5CDD505-2E9C-101B-9397-08002B2CF9AE}" pid="18" name="TaxKeyword">
    <vt:lpwstr/>
  </property>
</Properties>
</file>