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39"/>
  </p:notesMasterIdLst>
  <p:handoutMasterIdLst>
    <p:handoutMasterId r:id="rId40"/>
  </p:handoutMasterIdLst>
  <p:sldIdLst>
    <p:sldId id="479" r:id="rId5"/>
    <p:sldId id="263" r:id="rId6"/>
    <p:sldId id="374" r:id="rId7"/>
    <p:sldId id="415" r:id="rId8"/>
    <p:sldId id="521" r:id="rId9"/>
    <p:sldId id="523" r:id="rId10"/>
    <p:sldId id="519" r:id="rId11"/>
    <p:sldId id="524" r:id="rId12"/>
    <p:sldId id="527" r:id="rId13"/>
    <p:sldId id="528" r:id="rId14"/>
    <p:sldId id="525" r:id="rId15"/>
    <p:sldId id="538" r:id="rId16"/>
    <p:sldId id="526" r:id="rId17"/>
    <p:sldId id="470" r:id="rId18"/>
    <p:sldId id="529" r:id="rId19"/>
    <p:sldId id="530" r:id="rId20"/>
    <p:sldId id="531" r:id="rId21"/>
    <p:sldId id="532" r:id="rId22"/>
    <p:sldId id="533" r:id="rId23"/>
    <p:sldId id="534" r:id="rId24"/>
    <p:sldId id="535" r:id="rId25"/>
    <p:sldId id="539" r:id="rId26"/>
    <p:sldId id="536" r:id="rId27"/>
    <p:sldId id="543" r:id="rId28"/>
    <p:sldId id="537" r:id="rId29"/>
    <p:sldId id="542" r:id="rId30"/>
    <p:sldId id="541" r:id="rId31"/>
    <p:sldId id="540" r:id="rId32"/>
    <p:sldId id="544" r:id="rId33"/>
    <p:sldId id="545" r:id="rId34"/>
    <p:sldId id="546" r:id="rId35"/>
    <p:sldId id="547" r:id="rId36"/>
    <p:sldId id="497" r:id="rId37"/>
    <p:sldId id="498" r:id="rId38"/>
  </p:sldIdLst>
  <p:sldSz cx="9144000" cy="6858000" type="screen4x3"/>
  <p:notesSz cx="7077075" cy="9418638"/>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94">
          <p15:clr>
            <a:srgbClr val="A4A3A4"/>
          </p15:clr>
        </p15:guide>
        <p15:guide id="2" orient="horz" pos="4137">
          <p15:clr>
            <a:srgbClr val="A4A3A4"/>
          </p15:clr>
        </p15:guide>
        <p15:guide id="3" orient="horz" pos="1438">
          <p15:clr>
            <a:srgbClr val="A4A3A4"/>
          </p15:clr>
        </p15:guide>
        <p15:guide id="4" orient="horz" pos="2158">
          <p15:clr>
            <a:srgbClr val="A4A3A4"/>
          </p15:clr>
        </p15:guide>
        <p15:guide id="5" orient="horz" pos="726">
          <p15:clr>
            <a:srgbClr val="A4A3A4"/>
          </p15:clr>
        </p15:guide>
        <p15:guide id="6" orient="horz" pos="908">
          <p15:clr>
            <a:srgbClr val="A4A3A4"/>
          </p15:clr>
        </p15:guide>
        <p15:guide id="7" orient="horz" pos="159">
          <p15:clr>
            <a:srgbClr val="A4A3A4"/>
          </p15:clr>
        </p15:guide>
        <p15:guide id="8" orient="horz" pos="2892">
          <p15:clr>
            <a:srgbClr val="A4A3A4"/>
          </p15:clr>
        </p15:guide>
        <p15:guide id="9" pos="5587">
          <p15:clr>
            <a:srgbClr val="A4A3A4"/>
          </p15:clr>
        </p15:guide>
        <p15:guide id="10" pos="5039">
          <p15:clr>
            <a:srgbClr val="A4A3A4"/>
          </p15:clr>
        </p15:guide>
        <p15:guide id="11" pos="726">
          <p15:clr>
            <a:srgbClr val="A4A3A4"/>
          </p15:clr>
        </p15:guide>
        <p15:guide id="12" pos="1440">
          <p15:clr>
            <a:srgbClr val="A4A3A4"/>
          </p15:clr>
        </p15:guide>
        <p15:guide id="13" pos="2167">
          <p15:clr>
            <a:srgbClr val="A4A3A4"/>
          </p15:clr>
        </p15:guide>
        <p15:guide id="14" pos="2879">
          <p15:clr>
            <a:srgbClr val="A4A3A4"/>
          </p15:clr>
        </p15:guide>
        <p15:guide id="15" pos="3594">
          <p15:clr>
            <a:srgbClr val="A4A3A4"/>
          </p15:clr>
        </p15:guide>
        <p15:guide id="16" pos="4319">
          <p15:clr>
            <a:srgbClr val="A4A3A4"/>
          </p15:clr>
        </p15:guide>
        <p15:guide id="17" pos="183">
          <p15:clr>
            <a:srgbClr val="A4A3A4"/>
          </p15:clr>
        </p15:guide>
      </p15:sldGuideLst>
    </p:ext>
    <p:ext uri="{2D200454-40CA-4A62-9FC3-DE9A4176ACB9}">
      <p15:notesGuideLst xmlns:p15="http://schemas.microsoft.com/office/powerpoint/2012/main">
        <p15:guide id="1" orient="horz" pos="2967">
          <p15:clr>
            <a:srgbClr val="A4A3A4"/>
          </p15:clr>
        </p15:guide>
        <p15:guide id="2" pos="22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sa Proctor" initials="LP" lastIdx="15" clrIdx="0"/>
  <p:cmAuthor id="1" name="ToddConnor" initials="T" lastIdx="0" clrIdx="1"/>
  <p:cmAuthor id="2" name="Lourdes Pita" initials="LP" lastIdx="37" clrIdx="2"/>
  <p:cmAuthor id="3" name="Blanca Hernandez (Revel Consulting)" initials="BH(C"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2EA8"/>
    <a:srgbClr val="FD2FD6"/>
    <a:srgbClr val="75268A"/>
    <a:srgbClr val="0072C6"/>
    <a:srgbClr val="969696"/>
    <a:srgbClr val="68217A"/>
    <a:srgbClr val="008272"/>
    <a:srgbClr val="7FBA00"/>
    <a:srgbClr val="BAD80A"/>
    <a:srgbClr val="6DC2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3178" autoAdjust="0"/>
  </p:normalViewPr>
  <p:slideViewPr>
    <p:cSldViewPr snapToGrid="0">
      <p:cViewPr varScale="1">
        <p:scale>
          <a:sx n="70" d="100"/>
          <a:sy n="70" d="100"/>
        </p:scale>
        <p:origin x="1104" y="78"/>
      </p:cViewPr>
      <p:guideLst>
        <p:guide orient="horz" pos="3594"/>
        <p:guide orient="horz" pos="4137"/>
        <p:guide orient="horz" pos="1438"/>
        <p:guide orient="horz" pos="2158"/>
        <p:guide orient="horz" pos="726"/>
        <p:guide orient="horz" pos="908"/>
        <p:guide orient="horz" pos="159"/>
        <p:guide orient="horz" pos="2892"/>
        <p:guide pos="5587"/>
        <p:guide pos="5039"/>
        <p:guide pos="726"/>
        <p:guide pos="1440"/>
        <p:guide pos="2167"/>
        <p:guide pos="2879"/>
        <p:guide pos="3594"/>
        <p:guide pos="4319"/>
        <p:guide pos="183"/>
      </p:guideLst>
    </p:cSldViewPr>
  </p:slideViewPr>
  <p:outlineViewPr>
    <p:cViewPr>
      <p:scale>
        <a:sx n="33" d="100"/>
        <a:sy n="33" d="100"/>
      </p:scale>
      <p:origin x="0" y="1794"/>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varScale="1">
        <p:scale>
          <a:sx n="91" d="100"/>
          <a:sy n="91" d="100"/>
        </p:scale>
        <p:origin x="-3696" y="-120"/>
      </p:cViewPr>
      <p:guideLst>
        <p:guide orient="horz" pos="2967"/>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932"/>
          </a:xfrm>
          <a:prstGeom prst="rect">
            <a:avLst/>
          </a:prstGeom>
        </p:spPr>
        <p:txBody>
          <a:bodyPr vert="horz" lIns="94256" tIns="47128" rIns="94256" bIns="47128" rtlCol="0"/>
          <a:lstStyle>
            <a:lvl1pPr algn="l">
              <a:defRPr sz="1200"/>
            </a:lvl1pPr>
          </a:lstStyle>
          <a:p>
            <a:r>
              <a:rPr lang="en-US" dirty="0" err="1" smtClean="0">
                <a:latin typeface="Segoe UI Light"/>
              </a:rPr>
              <a:t>TechReady</a:t>
            </a:r>
            <a:r>
              <a:rPr lang="en-US" dirty="0" smtClean="0">
                <a:latin typeface="Segoe UI Light"/>
              </a:rPr>
              <a:t> 14</a:t>
            </a:r>
            <a:endParaRPr lang="en-US" dirty="0">
              <a:latin typeface="Segoe UI Light"/>
            </a:endParaRPr>
          </a:p>
        </p:txBody>
      </p:sp>
      <p:sp>
        <p:nvSpPr>
          <p:cNvPr id="3" name="Date Placeholder 2"/>
          <p:cNvSpPr>
            <a:spLocks noGrp="1"/>
          </p:cNvSpPr>
          <p:nvPr>
            <p:ph type="dt" sz="quarter" idx="1"/>
          </p:nvPr>
        </p:nvSpPr>
        <p:spPr>
          <a:xfrm>
            <a:off x="4008705" y="0"/>
            <a:ext cx="3066733" cy="470932"/>
          </a:xfrm>
          <a:prstGeom prst="rect">
            <a:avLst/>
          </a:prstGeom>
        </p:spPr>
        <p:txBody>
          <a:bodyPr vert="horz" lIns="94256" tIns="47128" rIns="94256" bIns="47128" rtlCol="0"/>
          <a:lstStyle>
            <a:lvl1pPr algn="r">
              <a:defRPr sz="1200"/>
            </a:lvl1pPr>
          </a:lstStyle>
          <a:p>
            <a:fld id="{1C3F5198-D814-4F07-A84F-942E63C84983}" type="datetimeFigureOut">
              <a:rPr lang="en-US" smtClean="0">
                <a:latin typeface="Segoe UI Light"/>
              </a:rPr>
              <a:pPr/>
              <a:t>2/12/2018</a:t>
            </a:fld>
            <a:endParaRPr lang="en-US" dirty="0">
              <a:latin typeface="Segoe UI Light"/>
            </a:endParaRPr>
          </a:p>
        </p:txBody>
      </p:sp>
      <p:sp>
        <p:nvSpPr>
          <p:cNvPr id="4" name="Footer Placeholder 3"/>
          <p:cNvSpPr>
            <a:spLocks noGrp="1"/>
          </p:cNvSpPr>
          <p:nvPr>
            <p:ph type="ftr" sz="quarter" idx="2"/>
          </p:nvPr>
        </p:nvSpPr>
        <p:spPr>
          <a:xfrm>
            <a:off x="0" y="8946071"/>
            <a:ext cx="6448002" cy="470932"/>
          </a:xfrm>
          <a:prstGeom prst="rect">
            <a:avLst/>
          </a:prstGeom>
        </p:spPr>
        <p:txBody>
          <a:bodyPr vert="horz" lIns="94256" tIns="47128" rIns="94256" bIns="47128" rtlCol="0" anchor="b"/>
          <a:lstStyle>
            <a:lvl1pPr algn="l">
              <a:defRPr sz="1200"/>
            </a:lvl1pPr>
          </a:lstStyle>
          <a:p>
            <a:r>
              <a:rPr lang="en-US" sz="500" dirty="0">
                <a:solidFill>
                  <a:srgbClr val="000000"/>
                </a:solidFill>
                <a:latin typeface="Segoe UI Light"/>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Ligh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Light"/>
              </a:rPr>
            </a:br>
            <a:r>
              <a:rPr lang="en-US" sz="500" dirty="0">
                <a:solidFill>
                  <a:srgbClr val="000000"/>
                </a:solidFill>
                <a:latin typeface="Segoe UI Light"/>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448001" y="8946071"/>
            <a:ext cx="627436" cy="470932"/>
          </a:xfrm>
          <a:prstGeom prst="rect">
            <a:avLst/>
          </a:prstGeom>
        </p:spPr>
        <p:txBody>
          <a:bodyPr vert="horz" lIns="94256" tIns="47128" rIns="94256" bIns="47128" rtlCol="0" anchor="b"/>
          <a:lstStyle>
            <a:lvl1pPr algn="r">
              <a:defRPr sz="1200"/>
            </a:lvl1pPr>
          </a:lstStyle>
          <a:p>
            <a:fld id="{8980CB99-47E3-46F4-AAEB-3919FBEFC014}" type="slidenum">
              <a:rPr lang="en-US" smtClean="0">
                <a:latin typeface="Segoe UI Light"/>
              </a:rPr>
              <a:pPr/>
              <a:t>‹#›</a:t>
            </a:fld>
            <a:endParaRPr lang="en-US" dirty="0">
              <a:latin typeface="Segoe UI Light"/>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932"/>
          </a:xfrm>
          <a:prstGeom prst="rect">
            <a:avLst/>
          </a:prstGeom>
        </p:spPr>
        <p:txBody>
          <a:bodyPr vert="horz" lIns="94256" tIns="47128" rIns="94256" bIns="47128" rtlCol="0"/>
          <a:lstStyle>
            <a:lvl1pPr algn="l">
              <a:defRPr sz="1200">
                <a:latin typeface="Segoe UI" pitchFamily="34" charset="0"/>
              </a:defRPr>
            </a:lvl1pPr>
          </a:lstStyle>
          <a:p>
            <a:r>
              <a:rPr lang="en-US" dirty="0" err="1" smtClean="0">
                <a:latin typeface="Segoe UI Light"/>
              </a:rPr>
              <a:t>TechReady</a:t>
            </a:r>
            <a:r>
              <a:rPr lang="en-US" dirty="0" smtClean="0">
                <a:latin typeface="Segoe UI Light"/>
              </a:rPr>
              <a:t> 14</a:t>
            </a:r>
            <a:endParaRPr lang="en-US" dirty="0">
              <a:latin typeface="Segoe UI Light"/>
            </a:endParaRPr>
          </a:p>
        </p:txBody>
      </p:sp>
      <p:sp>
        <p:nvSpPr>
          <p:cNvPr id="3" name="Date Placeholder 2"/>
          <p:cNvSpPr>
            <a:spLocks noGrp="1"/>
          </p:cNvSpPr>
          <p:nvPr>
            <p:ph type="dt" idx="1"/>
          </p:nvPr>
        </p:nvSpPr>
        <p:spPr>
          <a:xfrm>
            <a:off x="4008705" y="0"/>
            <a:ext cx="3066733" cy="470932"/>
          </a:xfrm>
          <a:prstGeom prst="rect">
            <a:avLst/>
          </a:prstGeom>
        </p:spPr>
        <p:txBody>
          <a:bodyPr vert="horz" lIns="94256" tIns="47128" rIns="94256" bIns="47128" rtlCol="0"/>
          <a:lstStyle>
            <a:lvl1pPr algn="r">
              <a:defRPr sz="1200">
                <a:latin typeface="Segoe UI Light"/>
              </a:defRPr>
            </a:lvl1pPr>
          </a:lstStyle>
          <a:p>
            <a:fld id="{7C3FBCD4-166E-446F-AF18-7D4A0CF9AEF6}" type="datetimeFigureOut">
              <a:rPr lang="en-US" smtClean="0"/>
              <a:pPr/>
              <a:t>2/12/2018</a:t>
            </a:fld>
            <a:endParaRPr lang="en-US" dirty="0"/>
          </a:p>
        </p:txBody>
      </p:sp>
      <p:sp>
        <p:nvSpPr>
          <p:cNvPr id="4" name="Slide Image Placeholder 3"/>
          <p:cNvSpPr>
            <a:spLocks noGrp="1" noRot="1" noChangeAspect="1"/>
          </p:cNvSpPr>
          <p:nvPr>
            <p:ph type="sldImg" idx="2"/>
          </p:nvPr>
        </p:nvSpPr>
        <p:spPr>
          <a:xfrm>
            <a:off x="1184275" y="706438"/>
            <a:ext cx="4708525" cy="3532187"/>
          </a:xfrm>
          <a:prstGeom prst="rect">
            <a:avLst/>
          </a:prstGeom>
          <a:noFill/>
          <a:ln w="12700">
            <a:solidFill>
              <a:prstClr val="black"/>
            </a:solidFill>
          </a:ln>
        </p:spPr>
        <p:txBody>
          <a:bodyPr vert="horz" lIns="94256" tIns="47128" rIns="94256" bIns="47128" rtlCol="0" anchor="ctr"/>
          <a:lstStyle/>
          <a:p>
            <a:endParaRPr lang="en-US" dirty="0"/>
          </a:p>
        </p:txBody>
      </p:sp>
      <p:sp>
        <p:nvSpPr>
          <p:cNvPr id="5" name="Notes Placeholder 4"/>
          <p:cNvSpPr>
            <a:spLocks noGrp="1"/>
          </p:cNvSpPr>
          <p:nvPr>
            <p:ph type="body" sz="quarter" idx="3"/>
          </p:nvPr>
        </p:nvSpPr>
        <p:spPr>
          <a:xfrm>
            <a:off x="707708" y="4473853"/>
            <a:ext cx="5661660" cy="4238387"/>
          </a:xfrm>
          <a:prstGeom prst="rect">
            <a:avLst/>
          </a:prstGeom>
        </p:spPr>
        <p:txBody>
          <a:bodyPr vert="horz" lIns="94256" tIns="47128" rIns="94256" bIns="4712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46071"/>
            <a:ext cx="6369368" cy="470932"/>
          </a:xfrm>
          <a:prstGeom prst="rect">
            <a:avLst/>
          </a:prstGeom>
        </p:spPr>
        <p:txBody>
          <a:bodyPr vert="horz" lIns="94256" tIns="47128" rIns="94256" bIns="47128" rtlCol="0" anchor="b"/>
          <a:lstStyle>
            <a:lvl1pPr algn="l">
              <a:defRPr sz="500">
                <a:latin typeface="Segoe" pitchFamily="34" charset="0"/>
              </a:defRPr>
            </a:lvl1pPr>
          </a:lstStyle>
          <a:p>
            <a:r>
              <a:rPr lang="en-US" dirty="0" smtClean="0">
                <a:solidFill>
                  <a:srgbClr val="000000"/>
                </a:solidFill>
                <a:latin typeface="Segoe UI Light"/>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a:rPr>
            </a:br>
            <a:r>
              <a:rPr lang="en-US" dirty="0" smtClean="0">
                <a:solidFill>
                  <a:srgbClr val="000000"/>
                </a:solidFill>
                <a:latin typeface="Segoe UI Light"/>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69367" y="8946071"/>
            <a:ext cx="706070" cy="470932"/>
          </a:xfrm>
          <a:prstGeom prst="rect">
            <a:avLst/>
          </a:prstGeom>
        </p:spPr>
        <p:txBody>
          <a:bodyPr vert="horz" lIns="94256" tIns="47128" rIns="94256" bIns="47128" rtlCol="0" anchor="b"/>
          <a:lstStyle>
            <a:lvl1pPr algn="r">
              <a:defRPr sz="1200">
                <a:latin typeface="Segoe UI Light"/>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Light"/>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3709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78373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83413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08156" y="312650"/>
            <a:ext cx="8363938" cy="5078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7" name="Text Placeholder 4"/>
          <p:cNvSpPr>
            <a:spLocks noGrp="1"/>
          </p:cNvSpPr>
          <p:nvPr>
            <p:ph type="body" sz="quarter" idx="10" hasCustomPrompt="1"/>
          </p:nvPr>
        </p:nvSpPr>
        <p:spPr>
          <a:xfrm>
            <a:off x="308155" y="1451222"/>
            <a:ext cx="8534219" cy="868315"/>
          </a:xfr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4117153672"/>
      </p:ext>
    </p:extLst>
  </p:cSld>
  <p:clrMapOvr>
    <a:masterClrMapping/>
  </p:clrMapOvr>
  <p:transition advClick="0">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156" y="186920"/>
            <a:ext cx="8363938" cy="782778"/>
          </a:xfrm>
        </p:spPr>
        <p:txBody>
          <a:bodyPr/>
          <a:lstStyle>
            <a:lvl1pPr>
              <a:defRPr sz="2800"/>
            </a:lvl1pPr>
          </a:lstStyle>
          <a:p>
            <a:r>
              <a:rPr lang="en-US" dirty="0" smtClean="0"/>
              <a:t>Title Line One</a:t>
            </a:r>
            <a:br>
              <a:rPr lang="en-US" dirty="0" smtClean="0"/>
            </a:br>
            <a:r>
              <a:rPr lang="en-US" dirty="0" smtClean="0"/>
              <a:t>Title Line Two</a:t>
            </a:r>
            <a:endParaRPr lang="en-US" dirty="0"/>
          </a:p>
        </p:txBody>
      </p:sp>
      <p:sp>
        <p:nvSpPr>
          <p:cNvPr id="5" name="Text Placeholder 4"/>
          <p:cNvSpPr>
            <a:spLocks noGrp="1"/>
          </p:cNvSpPr>
          <p:nvPr>
            <p:ph type="body" sz="quarter" idx="10" hasCustomPrompt="1"/>
          </p:nvPr>
        </p:nvSpPr>
        <p:spPr>
          <a:xfrm>
            <a:off x="308155" y="1451222"/>
            <a:ext cx="8534219" cy="868315"/>
          </a:xfr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4035661783"/>
      </p:ext>
    </p:extLst>
  </p:cSld>
  <p:clrMapOvr>
    <a:masterClrMapping/>
  </p:clrMapOvr>
  <p:transition advClick="0">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advClick="0">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advClick="0">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8480"/>
            <a:ext cx="4040188" cy="886397"/>
          </a:xfrm>
        </p:spPr>
        <p:txBody>
          <a:bodyPr anchor="b"/>
          <a:lstStyle>
            <a:lvl1pPr marL="0" indent="0">
              <a:buNone/>
              <a:defRPr sz="3200" b="1"/>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2460674"/>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288480"/>
            <a:ext cx="4041775" cy="886397"/>
          </a:xfrm>
        </p:spPr>
        <p:txBody>
          <a:bodyPr anchor="b"/>
          <a:lstStyle>
            <a:lvl1pPr marL="0" indent="0">
              <a:buNone/>
              <a:defRPr sz="3200" b="1"/>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2460674"/>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3"/>
            <a:ext cx="2133600" cy="365125"/>
          </a:xfrm>
          <a:prstGeom prst="rect">
            <a:avLst/>
          </a:prstGeom>
        </p:spPr>
        <p:txBody>
          <a:bodyPr/>
          <a:lstStyle/>
          <a:p>
            <a:fld id="{A68B6C5B-ADA7-476E-892E-1ACBB3B15D07}" type="datetimeFigureOut">
              <a:rPr lang="en-US" smtClean="0">
                <a:solidFill>
                  <a:prstClr val="black">
                    <a:tint val="75000"/>
                  </a:prstClr>
                </a:solidFill>
              </a:rPr>
              <a:pPr/>
              <a:t>2/12/2018</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3"/>
            <a:ext cx="28956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6553201" y="6356353"/>
            <a:ext cx="2133600" cy="365125"/>
          </a:xfrm>
          <a:prstGeom prst="rect">
            <a:avLst/>
          </a:prstGeom>
        </p:spPr>
        <p:txBody>
          <a:bodyPr/>
          <a:lstStyle/>
          <a:p>
            <a:fld id="{161EB5C9-EC63-4F20-AF92-4B0A334C3E1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1471871"/>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587" y="0"/>
            <a:ext cx="9144000" cy="11582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Light"/>
            </a:endParaRPr>
          </a:p>
        </p:txBody>
      </p:sp>
      <p:sp>
        <p:nvSpPr>
          <p:cNvPr id="2" name="Title Placeholder 1"/>
          <p:cNvSpPr>
            <a:spLocks noGrp="1"/>
          </p:cNvSpPr>
          <p:nvPr>
            <p:ph type="title"/>
          </p:nvPr>
        </p:nvSpPr>
        <p:spPr>
          <a:xfrm>
            <a:off x="308156" y="312650"/>
            <a:ext cx="8363938" cy="5078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08156" y="1451222"/>
            <a:ext cx="8534219" cy="1188018"/>
          </a:xfrm>
          <a:prstGeom prst="rect">
            <a:avLst/>
          </a:prstGeom>
        </p:spPr>
        <p:txBody>
          <a:bodyPr vert="horz" wrap="square" lIns="0" tIns="0" rIns="0" bIns="0" rtlCol="0">
            <a:spAutoFit/>
          </a:bodyPr>
          <a:lstStyle/>
          <a:p>
            <a:pPr lvl="0"/>
            <a:r>
              <a:rPr lang="en-US" dirty="0" smtClean="0"/>
              <a:t>Click to edit Master text styles 32pt</a:t>
            </a:r>
          </a:p>
          <a:p>
            <a:pPr lvl="1"/>
            <a:r>
              <a:rPr lang="en-US" dirty="0" smtClean="0"/>
              <a:t>Second level 24pt</a:t>
            </a:r>
          </a:p>
          <a:p>
            <a:pPr lvl="2"/>
            <a:r>
              <a:rPr lang="en-US" dirty="0" smtClean="0"/>
              <a:t>Third level 18pt</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84" r:id="rId2"/>
    <p:sldLayoutId id="2147483739" r:id="rId3"/>
    <p:sldLayoutId id="2147483740" r:id="rId4"/>
    <p:sldLayoutId id="2147483794" r:id="rId5"/>
  </p:sldLayoutIdLst>
  <p:transition advClick="0">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3600" b="0" kern="1200" cap="none" spc="-100" baseline="0" dirty="0" smtClean="0">
          <a:ln w="3175">
            <a:noFill/>
          </a:ln>
          <a:solidFill>
            <a:srgbClr val="FFFFFF"/>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chemeClr val="tx1"/>
          </a:solidFill>
          <a:latin typeface="Segoe UI Ligh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chemeClr val="tx1"/>
          </a:solidFill>
          <a:latin typeface="Segoe UI Light"/>
          <a:ea typeface="+mn-ea"/>
          <a:cs typeface="Segoe UI Light"/>
        </a:defRPr>
      </a:lvl2pPr>
      <a:lvl3pPr marL="0" indent="0" algn="l" defTabSz="686047" rtl="0" eaLnBrk="1" latinLnBrk="0" hangingPunct="1">
        <a:lnSpc>
          <a:spcPct val="90000"/>
        </a:lnSpc>
        <a:spcBef>
          <a:spcPct val="20000"/>
        </a:spcBef>
        <a:buSzPct val="90000"/>
        <a:buFont typeface="Arial" pitchFamily="34" charset="0"/>
        <a:buNone/>
        <a:defRPr sz="1800" kern="1200">
          <a:solidFill>
            <a:schemeClr val="tx1"/>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chemeClr val="tx1"/>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10343"/>
            <a:ext cx="9144000" cy="57476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39342" y="2722"/>
            <a:ext cx="4610100" cy="4610100"/>
          </a:xfrm>
          <a:prstGeom prst="rect">
            <a:avLst/>
          </a:prstGeom>
        </p:spPr>
      </p:pic>
      <p:sp>
        <p:nvSpPr>
          <p:cNvPr id="8" name="Text Placeholder 1"/>
          <p:cNvSpPr txBox="1">
            <a:spLocks/>
          </p:cNvSpPr>
          <p:nvPr/>
        </p:nvSpPr>
        <p:spPr>
          <a:xfrm>
            <a:off x="380196" y="1751501"/>
            <a:ext cx="3950070" cy="1308563"/>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Arial" pitchFamily="34" charset="0"/>
              <a:buNone/>
              <a:defRPr sz="3200" kern="1200" spc="-100" baseline="0">
                <a:solidFill>
                  <a:schemeClr val="tx1"/>
                </a:solidFill>
                <a:latin typeface="Segoe UI Light"/>
                <a:ea typeface="+mn-ea"/>
                <a:cs typeface="Segoe UI Light"/>
              </a:defRPr>
            </a:lvl1pPr>
            <a:lvl2pPr marL="0" indent="0" algn="l" defTabSz="686047" rtl="0" eaLnBrk="1" latinLnBrk="0" hangingPunct="1">
              <a:lnSpc>
                <a:spcPct val="90000"/>
              </a:lnSpc>
              <a:spcBef>
                <a:spcPts val="0"/>
              </a:spcBef>
              <a:spcAft>
                <a:spcPts val="300"/>
              </a:spcAft>
              <a:buSzPct val="90000"/>
              <a:buFont typeface="Arial" pitchFamily="34" charset="0"/>
              <a:buNone/>
              <a:tabLst>
                <a:tab pos="472868" algn="l"/>
              </a:tabLst>
              <a:defRPr sz="2400" kern="1200" spc="-50" baseline="0">
                <a:solidFill>
                  <a:schemeClr val="tx1"/>
                </a:solidFill>
                <a:latin typeface="Segoe UI Light"/>
                <a:ea typeface="+mn-ea"/>
                <a:cs typeface="Segoe UI Light"/>
              </a:defRPr>
            </a:lvl2pPr>
            <a:lvl3pPr marL="0" indent="0" algn="l" defTabSz="686047" rtl="0" eaLnBrk="1" latinLnBrk="0" hangingPunct="1">
              <a:lnSpc>
                <a:spcPct val="90000"/>
              </a:lnSpc>
              <a:spcBef>
                <a:spcPts val="0"/>
              </a:spcBef>
              <a:spcAft>
                <a:spcPts val="300"/>
              </a:spcAft>
              <a:buSzPct val="90000"/>
              <a:buFont typeface="Arial" pitchFamily="34" charset="0"/>
              <a:buNone/>
              <a:defRPr sz="1500" kern="1200">
                <a:solidFill>
                  <a:schemeClr val="tx1"/>
                </a:solidFill>
                <a:latin typeface="Segoe UI Light"/>
                <a:ea typeface="+mn-ea"/>
                <a:cs typeface="Segoe UI Light"/>
              </a:defRPr>
            </a:lvl3pPr>
            <a:lvl4pPr marL="0" indent="0" algn="l" defTabSz="686047" rtl="0" eaLnBrk="1" latinLnBrk="0" hangingPunct="1">
              <a:lnSpc>
                <a:spcPct val="90000"/>
              </a:lnSpc>
              <a:spcBef>
                <a:spcPts val="0"/>
              </a:spcBef>
              <a:spcAft>
                <a:spcPts val="300"/>
              </a:spcAft>
              <a:buSzPct val="90000"/>
              <a:buFont typeface="Arial" pitchFamily="34" charset="0"/>
              <a:buNone/>
              <a:tabLst>
                <a:tab pos="686074" algn="l"/>
              </a:tabLst>
              <a:defRPr sz="1800" kern="1200">
                <a:solidFill>
                  <a:schemeClr val="tx1"/>
                </a:solidFill>
                <a:latin typeface="Segoe UI Light"/>
                <a:ea typeface="+mn-ea"/>
                <a:cs typeface="Segoe UI Light"/>
              </a:defRPr>
            </a:lvl4pPr>
            <a:lvl5pPr marL="0" indent="0" algn="l" defTabSz="686047" rtl="0" eaLnBrk="1" latinLnBrk="0" hangingPunct="1">
              <a:lnSpc>
                <a:spcPct val="90000"/>
              </a:lnSpc>
              <a:spcBef>
                <a:spcPts val="0"/>
              </a:spcBef>
              <a:spcAft>
                <a:spcPts val="300"/>
              </a:spcAft>
              <a:buSzPct val="90000"/>
              <a:buFont typeface="Arial" pitchFamily="34" charset="0"/>
              <a:buNone/>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r>
              <a:rPr lang="en-US" sz="4400" b="1" dirty="0" smtClean="0">
                <a:solidFill>
                  <a:schemeClr val="bg1"/>
                </a:solidFill>
                <a:latin typeface="+mn-lt"/>
              </a:rPr>
              <a:t>Sensors</a:t>
            </a:r>
          </a:p>
          <a:p>
            <a:endParaRPr lang="en-US" sz="4400" b="1" dirty="0">
              <a:solidFill>
                <a:schemeClr val="bg1"/>
              </a:solidFill>
              <a:latin typeface="+mn-lt"/>
            </a:endParaRPr>
          </a:p>
        </p:txBody>
      </p:sp>
      <p:sp>
        <p:nvSpPr>
          <p:cNvPr id="13" name="Text Placeholder 2"/>
          <p:cNvSpPr>
            <a:spLocks noGrp="1"/>
          </p:cNvSpPr>
          <p:nvPr>
            <p:ph type="body" sz="quarter" idx="4294967295"/>
          </p:nvPr>
        </p:nvSpPr>
        <p:spPr>
          <a:xfrm>
            <a:off x="268763" y="6274500"/>
            <a:ext cx="4172936" cy="443198"/>
          </a:xfrm>
          <a:prstGeom prst="rect">
            <a:avLst/>
          </a:prstGeom>
        </p:spPr>
        <p:txBody>
          <a:bodyPr/>
          <a:lstStyle/>
          <a:p>
            <a:r>
              <a:rPr lang="en-US" dirty="0" smtClean="0">
                <a:solidFill>
                  <a:schemeClr val="bg1"/>
                </a:solidFill>
              </a:rPr>
              <a:t>Training Presentation</a:t>
            </a:r>
            <a:endParaRPr lang="en-US"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45" y="3559674"/>
            <a:ext cx="2451706" cy="218201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957" y="4720442"/>
            <a:ext cx="1498870" cy="1554058"/>
          </a:xfrm>
          <a:prstGeom prst="rect">
            <a:avLst/>
          </a:prstGeom>
        </p:spPr>
      </p:pic>
    </p:spTree>
    <p:extLst>
      <p:ext uri="{BB962C8B-B14F-4D97-AF65-F5344CB8AC3E}">
        <p14:creationId xmlns:p14="http://schemas.microsoft.com/office/powerpoint/2010/main" val="3338149658"/>
      </p:ext>
    </p:extLst>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Sensor Interfacing</a:t>
            </a:r>
            <a:r>
              <a:rPr lang="en-US" sz="3600" b="1" dirty="0">
                <a:solidFill>
                  <a:schemeClr val="bg1"/>
                </a:solidFill>
                <a:latin typeface="Segoe UI" panose="020B0502040204020203" pitchFamily="34" charset="0"/>
                <a:cs typeface="Segoe UI" panose="020B0502040204020203" pitchFamily="34" charset="0"/>
              </a:rPr>
              <a:t> </a:t>
            </a:r>
            <a:r>
              <a:rPr lang="en-US" sz="3600" b="1" dirty="0" smtClean="0">
                <a:solidFill>
                  <a:schemeClr val="bg1"/>
                </a:solidFill>
                <a:latin typeface="Segoe UI" panose="020B0502040204020203" pitchFamily="34" charset="0"/>
                <a:cs typeface="Segoe UI" panose="020B0502040204020203" pitchFamily="34" charset="0"/>
              </a:rPr>
              <a:t>with </a:t>
            </a:r>
            <a:r>
              <a:rPr lang="en-US" sz="3600" b="1" dirty="0" err="1" smtClean="0">
                <a:solidFill>
                  <a:schemeClr val="bg1"/>
                </a:solidFill>
                <a:latin typeface="Segoe UI" panose="020B0502040204020203" pitchFamily="34" charset="0"/>
                <a:cs typeface="Segoe UI" panose="020B0502040204020203" pitchFamily="34" charset="0"/>
              </a:rPr>
              <a:t>RPi</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pic>
        <p:nvPicPr>
          <p:cNvPr id="12290" name="Picture 2" descr="Image result for ir sensor interfacing with raspberry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96" y="1407354"/>
            <a:ext cx="7749939" cy="429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572668"/>
      </p:ext>
    </p:extLst>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Temperature Sensor LM35</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60780"/>
            <a:ext cx="4040188" cy="609398"/>
          </a:xfrm>
        </p:spPr>
        <p:txBody>
          <a:bodyPr/>
          <a:lstStyle/>
          <a:p>
            <a:r>
              <a:rPr lang="en-US" sz="4400" dirty="0" smtClean="0">
                <a:solidFill>
                  <a:schemeClr val="bg1"/>
                </a:solidFill>
                <a:latin typeface="+mn-lt"/>
              </a:rPr>
              <a:t>Introduction</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Example</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504753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dirty="0">
                <a:solidFill>
                  <a:schemeClr val="bg1"/>
                </a:solidFill>
              </a:rPr>
              <a:t>The LM35 is an integrated circuit sensor that can be used to measure temperature with an electrical output proportional to the temperature (in </a:t>
            </a:r>
            <a:r>
              <a:rPr lang="en-US" sz="2800" b="1" baseline="30000" dirty="0" err="1">
                <a:solidFill>
                  <a:schemeClr val="bg1"/>
                </a:solidFill>
              </a:rPr>
              <a:t>o</a:t>
            </a:r>
            <a:r>
              <a:rPr lang="en-US" sz="2800" dirty="0" err="1">
                <a:solidFill>
                  <a:schemeClr val="bg1"/>
                </a:solidFill>
              </a:rPr>
              <a:t>C</a:t>
            </a:r>
            <a:r>
              <a:rPr lang="en-US" sz="2800" dirty="0" smtClean="0">
                <a:solidFill>
                  <a:schemeClr val="bg1"/>
                </a:solidFill>
              </a:rPr>
              <a:t>).</a:t>
            </a:r>
          </a:p>
          <a:p>
            <a:pPr marL="342900" indent="-342900">
              <a:buFont typeface="Arial" panose="020B0604020202020204" pitchFamily="34" charset="0"/>
              <a:buChar char="•"/>
            </a:pPr>
            <a:r>
              <a:rPr lang="en-US" sz="2800" dirty="0">
                <a:solidFill>
                  <a:schemeClr val="bg1"/>
                </a:solidFill>
              </a:rPr>
              <a:t>The scale factor is 10mV/</a:t>
            </a:r>
            <a:r>
              <a:rPr lang="en-US" sz="2800" b="1" baseline="30000" dirty="0" err="1">
                <a:solidFill>
                  <a:schemeClr val="bg1"/>
                </a:solidFill>
              </a:rPr>
              <a:t>o</a:t>
            </a:r>
            <a:r>
              <a:rPr lang="en-US" sz="2800" dirty="0" err="1">
                <a:solidFill>
                  <a:schemeClr val="bg1"/>
                </a:solidFill>
              </a:rPr>
              <a:t>C</a:t>
            </a:r>
            <a:r>
              <a:rPr lang="en-US" sz="2800" dirty="0">
                <a:solidFill>
                  <a:schemeClr val="bg1"/>
                </a:solidFill>
              </a:rPr>
              <a:t> .</a:t>
            </a:r>
          </a:p>
          <a:p>
            <a:pPr marL="342900" indent="-342900">
              <a:buFont typeface="Arial" panose="020B0604020202020204" pitchFamily="34" charset="0"/>
              <a:buChar char="•"/>
            </a:pPr>
            <a:endParaRPr lang="en-US" sz="2400" dirty="0"/>
          </a:p>
          <a:p>
            <a:r>
              <a:rPr lang="en-IN" sz="2400" dirty="0" smtClean="0"/>
              <a:t>        </a:t>
            </a:r>
            <a:endParaRPr lang="en-IN" sz="2400" dirty="0"/>
          </a:p>
        </p:txBody>
      </p:sp>
      <p:pic>
        <p:nvPicPr>
          <p:cNvPr id="9218" name="Picture 2" descr="Image result for lm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618" y="2333768"/>
            <a:ext cx="3871166" cy="340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11774"/>
      </p:ext>
    </p:extLst>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Sensor Interfacing</a:t>
            </a:r>
            <a:r>
              <a:rPr lang="en-US" sz="3600" b="1" dirty="0">
                <a:solidFill>
                  <a:schemeClr val="bg1"/>
                </a:solidFill>
                <a:latin typeface="Segoe UI" panose="020B0502040204020203" pitchFamily="34" charset="0"/>
                <a:cs typeface="Segoe UI" panose="020B0502040204020203" pitchFamily="34" charset="0"/>
              </a:rPr>
              <a:t> </a:t>
            </a:r>
            <a:r>
              <a:rPr lang="en-US" sz="3600" b="1" dirty="0" smtClean="0">
                <a:solidFill>
                  <a:schemeClr val="bg1"/>
                </a:solidFill>
                <a:latin typeface="Segoe UI" panose="020B0502040204020203" pitchFamily="34" charset="0"/>
                <a:cs typeface="Segoe UI" panose="020B0502040204020203" pitchFamily="34" charset="0"/>
              </a:rPr>
              <a:t>with </a:t>
            </a:r>
            <a:r>
              <a:rPr lang="en-US" sz="3600" b="1" dirty="0" err="1" smtClean="0">
                <a:solidFill>
                  <a:schemeClr val="bg1"/>
                </a:solidFill>
                <a:latin typeface="Segoe UI" panose="020B0502040204020203" pitchFamily="34" charset="0"/>
                <a:cs typeface="Segoe UI" panose="020B0502040204020203" pitchFamily="34" charset="0"/>
              </a:rPr>
              <a:t>RPi</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1097" y="1458267"/>
            <a:ext cx="7861537" cy="4947136"/>
          </a:xfrm>
          <a:prstGeom prst="rect">
            <a:avLst/>
          </a:prstGeom>
        </p:spPr>
      </p:pic>
    </p:spTree>
    <p:extLst>
      <p:ext uri="{BB962C8B-B14F-4D97-AF65-F5344CB8AC3E}">
        <p14:creationId xmlns:p14="http://schemas.microsoft.com/office/powerpoint/2010/main" val="2255392896"/>
      </p:ext>
    </p:extLst>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Sound Sensor</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26917"/>
            <a:ext cx="4040188" cy="581698"/>
          </a:xfrm>
        </p:spPr>
        <p:txBody>
          <a:bodyPr/>
          <a:lstStyle/>
          <a:p>
            <a:r>
              <a:rPr lang="en-US" sz="4200" dirty="0" smtClean="0">
                <a:solidFill>
                  <a:schemeClr val="bg1"/>
                </a:solidFill>
                <a:latin typeface="+mn-lt"/>
                <a:cs typeface="Segoe UI" panose="020B0502040204020203" pitchFamily="34" charset="0"/>
              </a:rPr>
              <a:t>Introduction</a:t>
            </a:r>
            <a:endParaRPr lang="en-US" sz="42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Example</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686971"/>
            <a:ext cx="3981157" cy="517064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solidFill>
                  <a:schemeClr val="bg1"/>
                </a:solidFill>
              </a:rPr>
              <a:t>Sound Sensor is a simple microphone transducer based sensor based on the Transistor Amplification which converts from sound energy into electrical </a:t>
            </a:r>
            <a:r>
              <a:rPr lang="en-US" sz="2400" dirty="0" smtClean="0">
                <a:solidFill>
                  <a:schemeClr val="bg1"/>
                </a:solidFill>
              </a:rPr>
              <a:t>energy.</a:t>
            </a:r>
          </a:p>
          <a:p>
            <a:pPr marL="342900" indent="-342900">
              <a:buFont typeface="Arial" panose="020B0604020202020204" pitchFamily="34" charset="0"/>
              <a:buChar char="•"/>
            </a:pPr>
            <a:r>
              <a:rPr lang="en-US" sz="2400" dirty="0">
                <a:solidFill>
                  <a:schemeClr val="bg1"/>
                </a:solidFill>
              </a:rPr>
              <a:t>Adjustable range of detection.</a:t>
            </a:r>
          </a:p>
          <a:p>
            <a:pPr marL="342900" indent="-342900">
              <a:buFont typeface="Arial" panose="020B0604020202020204" pitchFamily="34" charset="0"/>
              <a:buChar char="•"/>
            </a:pPr>
            <a:r>
              <a:rPr lang="en-US" sz="2400" dirty="0">
                <a:solidFill>
                  <a:schemeClr val="bg1"/>
                </a:solidFill>
              </a:rPr>
              <a:t>Single bit active - high output.</a:t>
            </a:r>
          </a:p>
          <a:p>
            <a:pPr marL="342900" indent="-342900">
              <a:buFont typeface="Arial" panose="020B0604020202020204" pitchFamily="34" charset="0"/>
              <a:buChar char="•"/>
            </a:pPr>
            <a:r>
              <a:rPr lang="en-US" sz="2400" dirty="0">
                <a:solidFill>
                  <a:schemeClr val="bg1"/>
                </a:solidFill>
              </a:rPr>
              <a:t>3 - pin </a:t>
            </a:r>
            <a:r>
              <a:rPr lang="en-US" sz="2400" dirty="0" smtClean="0">
                <a:solidFill>
                  <a:schemeClr val="bg1"/>
                </a:solidFill>
              </a:rPr>
              <a:t>male </a:t>
            </a:r>
            <a:r>
              <a:rPr lang="en-US" sz="2400" dirty="0">
                <a:solidFill>
                  <a:schemeClr val="bg1"/>
                </a:solidFill>
              </a:rPr>
              <a:t>header make it ready to use for breadboard</a:t>
            </a:r>
            <a:endParaRPr lang="en-IN" sz="2200" dirty="0">
              <a:solidFill>
                <a:schemeClr val="bg1"/>
              </a:solidFill>
            </a:endParaRPr>
          </a:p>
        </p:txBody>
      </p:sp>
      <p:pic>
        <p:nvPicPr>
          <p:cNvPr id="1028" name="Picture 4" descr="Image result for sound sensor arduino"/>
          <p:cNvPicPr>
            <a:picLocks noChangeAspect="1" noChangeArrowheads="1"/>
          </p:cNvPicPr>
          <p:nvPr/>
        </p:nvPicPr>
        <p:blipFill rotWithShape="1">
          <a:blip r:embed="rId2">
            <a:extLst>
              <a:ext uri="{28A0092B-C50C-407E-A947-70E740481C1C}">
                <a14:useLocalDpi xmlns:a14="http://schemas.microsoft.com/office/drawing/2010/main" val="0"/>
              </a:ext>
            </a:extLst>
          </a:blip>
          <a:srcRect r="57352"/>
          <a:stretch/>
        </p:blipFill>
        <p:spPr bwMode="auto">
          <a:xfrm>
            <a:off x="4757108" y="3945010"/>
            <a:ext cx="1908809" cy="2371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ound sensor ardu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461" y="2174877"/>
            <a:ext cx="2309590" cy="230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045821"/>
      </p:ext>
    </p:extLst>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555 Timer IC</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2023493"/>
            <a:ext cx="4040188" cy="3508653"/>
          </a:xfrm>
        </p:spPr>
        <p:txBody>
          <a:bodyPr/>
          <a:lstStyle/>
          <a:p>
            <a:pPr marL="342900" indent="-342900">
              <a:buFont typeface="Arial" panose="020B0604020202020204" pitchFamily="34" charset="0"/>
              <a:buChar char="•"/>
            </a:pPr>
            <a:r>
              <a:rPr lang="en-US" dirty="0">
                <a:solidFill>
                  <a:schemeClr val="bg1"/>
                </a:solidFill>
              </a:rPr>
              <a:t>The </a:t>
            </a:r>
            <a:r>
              <a:rPr lang="en-US" b="1" dirty="0">
                <a:solidFill>
                  <a:schemeClr val="bg1"/>
                </a:solidFill>
              </a:rPr>
              <a:t>555 Timer IC</a:t>
            </a:r>
            <a:r>
              <a:rPr lang="en-US" dirty="0">
                <a:solidFill>
                  <a:schemeClr val="bg1"/>
                </a:solidFill>
              </a:rPr>
              <a:t> is an integrated circuit (chip) implementing </a:t>
            </a:r>
            <a:r>
              <a:rPr lang="en-US" dirty="0" smtClean="0">
                <a:solidFill>
                  <a:schemeClr val="bg1"/>
                </a:solidFill>
              </a:rPr>
              <a:t>for </a:t>
            </a:r>
            <a:r>
              <a:rPr lang="en-US" dirty="0">
                <a:solidFill>
                  <a:schemeClr val="bg1"/>
                </a:solidFill>
              </a:rPr>
              <a:t>variety of timer and </a:t>
            </a:r>
            <a:r>
              <a:rPr lang="en-US" dirty="0" err="1">
                <a:solidFill>
                  <a:schemeClr val="bg1"/>
                </a:solidFill>
              </a:rPr>
              <a:t>multivibrator</a:t>
            </a:r>
            <a:r>
              <a:rPr lang="en-US" dirty="0">
                <a:solidFill>
                  <a:schemeClr val="bg1"/>
                </a:solidFill>
              </a:rPr>
              <a:t> </a:t>
            </a:r>
            <a:r>
              <a:rPr lang="en-US" dirty="0" smtClean="0">
                <a:solidFill>
                  <a:schemeClr val="bg1"/>
                </a:solidFill>
              </a:rPr>
              <a:t>applications.</a:t>
            </a:r>
            <a:endParaRPr lang="en-US" dirty="0">
              <a:solidFill>
                <a:schemeClr val="bg1"/>
              </a:solidFill>
            </a:endParaRPr>
          </a:p>
          <a:p>
            <a:pPr algn="just"/>
            <a:endParaRPr lang="en-US" sz="2400" dirty="0">
              <a:solidFill>
                <a:schemeClr val="bg1"/>
              </a:solidFill>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Introduction</a:t>
            </a:r>
            <a:endParaRPr lang="en-US" sz="4300" dirty="0">
              <a:solidFill>
                <a:schemeClr val="bg1"/>
              </a:solidFill>
              <a:latin typeface="+mn-lt"/>
            </a:endParaRPr>
          </a:p>
        </p:txBody>
      </p:sp>
      <p:pic>
        <p:nvPicPr>
          <p:cNvPr id="2050" name="Picture 2" descr="Image result for 555 timer"/>
          <p:cNvPicPr>
            <a:picLocks noChangeAspect="1" noChangeArrowheads="1"/>
          </p:cNvPicPr>
          <p:nvPr/>
        </p:nvPicPr>
        <p:blipFill rotWithShape="1">
          <a:blip r:embed="rId2">
            <a:extLst>
              <a:ext uri="{28A0092B-C50C-407E-A947-70E740481C1C}">
                <a14:useLocalDpi xmlns:a14="http://schemas.microsoft.com/office/drawing/2010/main" val="0"/>
              </a:ext>
            </a:extLst>
          </a:blip>
          <a:srcRect r="10224" b="5386"/>
          <a:stretch/>
        </p:blipFill>
        <p:spPr bwMode="auto">
          <a:xfrm>
            <a:off x="4690196" y="2255926"/>
            <a:ext cx="4276383" cy="321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05979"/>
      </p:ext>
    </p:extLst>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Pin Diagram</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1300162"/>
            <a:ext cx="4040188" cy="5207579"/>
          </a:xfrm>
        </p:spPr>
        <p:txBody>
          <a:bodyPr/>
          <a:lstStyle/>
          <a:p>
            <a:pPr marL="342900" indent="-342900" algn="just">
              <a:buFont typeface="Arial" panose="020B0604020202020204" pitchFamily="34" charset="0"/>
              <a:buChar char="•"/>
            </a:pPr>
            <a:r>
              <a:rPr lang="en-US" sz="2400" dirty="0" smtClean="0">
                <a:solidFill>
                  <a:schemeClr val="bg1"/>
                </a:solidFill>
                <a:latin typeface="+mn-lt"/>
              </a:rPr>
              <a:t>GND - </a:t>
            </a:r>
            <a:r>
              <a:rPr lang="en-US" sz="2400" dirty="0">
                <a:solidFill>
                  <a:schemeClr val="bg1"/>
                </a:solidFill>
                <a:latin typeface="+mn-lt"/>
              </a:rPr>
              <a:t>Pin 1 connects the 555 timer chip to ground</a:t>
            </a:r>
            <a:r>
              <a:rPr lang="en-US" sz="2400" dirty="0" smtClean="0">
                <a:solidFill>
                  <a:schemeClr val="bg1"/>
                </a:solidFill>
                <a:latin typeface="+mn-lt"/>
              </a:rPr>
              <a:t>.</a:t>
            </a:r>
          </a:p>
          <a:p>
            <a:pPr marL="342900" indent="-342900" algn="just">
              <a:buFont typeface="Arial" panose="020B0604020202020204" pitchFamily="34" charset="0"/>
              <a:buChar char="•"/>
            </a:pPr>
            <a:r>
              <a:rPr lang="en-US" sz="2400" dirty="0" smtClean="0">
                <a:solidFill>
                  <a:schemeClr val="bg1"/>
                </a:solidFill>
                <a:latin typeface="+mn-lt"/>
              </a:rPr>
              <a:t>Trigger - </a:t>
            </a:r>
            <a:r>
              <a:rPr lang="en-US" sz="2400" dirty="0">
                <a:solidFill>
                  <a:schemeClr val="bg1"/>
                </a:solidFill>
                <a:latin typeface="+mn-lt"/>
              </a:rPr>
              <a:t>The trigger is an active low trigger, which means that the timer starts when voltage on pin 2 drops to below 1/3 of the supply voltage</a:t>
            </a:r>
            <a:r>
              <a:rPr lang="en-US" sz="2400" dirty="0" smtClean="0">
                <a:solidFill>
                  <a:schemeClr val="bg1"/>
                </a:solidFill>
                <a:latin typeface="+mn-lt"/>
              </a:rPr>
              <a:t>.</a:t>
            </a:r>
          </a:p>
          <a:p>
            <a:pPr marL="342900" indent="-342900" algn="just">
              <a:buFont typeface="Arial" panose="020B0604020202020204" pitchFamily="34" charset="0"/>
              <a:buChar char="•"/>
            </a:pPr>
            <a:r>
              <a:rPr lang="en-US" sz="2400" dirty="0" smtClean="0">
                <a:solidFill>
                  <a:schemeClr val="bg1"/>
                </a:solidFill>
                <a:latin typeface="+mn-lt"/>
              </a:rPr>
              <a:t>Output - </a:t>
            </a:r>
            <a:r>
              <a:rPr lang="en-US" sz="2400" dirty="0">
                <a:solidFill>
                  <a:schemeClr val="bg1"/>
                </a:solidFill>
                <a:latin typeface="+mn-lt"/>
              </a:rPr>
              <a:t>The output pin is where you would connect the </a:t>
            </a:r>
            <a:r>
              <a:rPr lang="en-US" sz="2400" dirty="0" smtClean="0">
                <a:solidFill>
                  <a:schemeClr val="bg1"/>
                </a:solidFill>
                <a:latin typeface="+mn-lt"/>
              </a:rPr>
              <a:t>load like led, motor etc.</a:t>
            </a:r>
          </a:p>
          <a:p>
            <a:pPr marL="342900" indent="-342900" algn="just">
              <a:buFont typeface="Arial" panose="020B0604020202020204" pitchFamily="34" charset="0"/>
              <a:buChar char="•"/>
            </a:pPr>
            <a:r>
              <a:rPr lang="en-US" sz="2400" dirty="0" smtClean="0">
                <a:solidFill>
                  <a:schemeClr val="bg1"/>
                </a:solidFill>
                <a:latin typeface="+mn-lt"/>
              </a:rPr>
              <a:t>Reset – Pin 4 is the reset pin. This can be used to reset the 555 timer’s timing operation.  </a:t>
            </a:r>
            <a:endParaRPr lang="en-US" sz="2400" dirty="0">
              <a:solidFill>
                <a:schemeClr val="bg1"/>
              </a:solidFill>
              <a:latin typeface="+mn-lt"/>
            </a:endParaRPr>
          </a:p>
        </p:txBody>
      </p:sp>
      <p:pic>
        <p:nvPicPr>
          <p:cNvPr id="11" name="Picture 2" descr="D:\Documents and Settings\Ujjwal\Desktop\220px-555_Pinout.svg.png"/>
          <p:cNvPicPr>
            <a:picLocks noGrp="1" noChangeAspect="1" noChangeArrowheads="1"/>
          </p:cNvPicPr>
          <p:nvPr>
            <p:ph idx="1"/>
          </p:nvPr>
        </p:nvPicPr>
        <p:blipFill>
          <a:blip r:embed="rId2"/>
          <a:srcRect/>
          <a:stretch>
            <a:fillRect/>
          </a:stretch>
        </p:blipFill>
        <p:spPr>
          <a:xfrm>
            <a:off x="4690196" y="2196473"/>
            <a:ext cx="4167009" cy="2746138"/>
          </a:xfrm>
        </p:spPr>
      </p:pic>
    </p:spTree>
    <p:extLst>
      <p:ext uri="{BB962C8B-B14F-4D97-AF65-F5344CB8AC3E}">
        <p14:creationId xmlns:p14="http://schemas.microsoft.com/office/powerpoint/2010/main" val="3603320300"/>
      </p:ext>
    </p:extLst>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Pin Diagram</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1300162"/>
            <a:ext cx="4040188" cy="5539978"/>
          </a:xfrm>
        </p:spPr>
        <p:txBody>
          <a:bodyPr/>
          <a:lstStyle/>
          <a:p>
            <a:pPr marL="342900" indent="-342900" algn="just">
              <a:buFont typeface="Arial" panose="020B0604020202020204" pitchFamily="34" charset="0"/>
              <a:buChar char="•"/>
            </a:pPr>
            <a:r>
              <a:rPr lang="en-US" sz="2400" dirty="0" smtClean="0">
                <a:solidFill>
                  <a:schemeClr val="bg1"/>
                </a:solidFill>
                <a:latin typeface="+mn-lt"/>
              </a:rPr>
              <a:t>Ctrl Voltage - </a:t>
            </a:r>
            <a:r>
              <a:rPr lang="en-US" sz="2400" dirty="0">
                <a:solidFill>
                  <a:schemeClr val="bg1"/>
                </a:solidFill>
                <a:latin typeface="+mn-lt"/>
              </a:rPr>
              <a:t>T</a:t>
            </a:r>
            <a:r>
              <a:rPr lang="en-US" sz="2400" dirty="0" smtClean="0">
                <a:solidFill>
                  <a:schemeClr val="bg1"/>
                </a:solidFill>
                <a:latin typeface="+mn-lt"/>
              </a:rPr>
              <a:t>his </a:t>
            </a:r>
            <a:r>
              <a:rPr lang="en-US" sz="2400" dirty="0">
                <a:solidFill>
                  <a:schemeClr val="bg1"/>
                </a:solidFill>
                <a:latin typeface="+mn-lt"/>
              </a:rPr>
              <a:t>pin is simply connected to </a:t>
            </a:r>
            <a:r>
              <a:rPr lang="en-US" sz="2400" dirty="0" smtClean="0">
                <a:solidFill>
                  <a:schemeClr val="bg1"/>
                </a:solidFill>
                <a:latin typeface="+mn-lt"/>
              </a:rPr>
              <a:t>GND, </a:t>
            </a:r>
            <a:r>
              <a:rPr lang="en-US" sz="2400" dirty="0">
                <a:solidFill>
                  <a:schemeClr val="bg1"/>
                </a:solidFill>
                <a:latin typeface="+mn-lt"/>
              </a:rPr>
              <a:t>usually through a small capacitor, about 0.01 µF capacitor. </a:t>
            </a:r>
            <a:r>
              <a:rPr lang="en-US" sz="2400" dirty="0" smtClean="0">
                <a:solidFill>
                  <a:schemeClr val="bg1"/>
                </a:solidFill>
                <a:latin typeface="+mn-lt"/>
              </a:rPr>
              <a:t>It helps to </a:t>
            </a:r>
            <a:r>
              <a:rPr lang="en-US" sz="2400" dirty="0">
                <a:solidFill>
                  <a:schemeClr val="bg1"/>
                </a:solidFill>
                <a:latin typeface="+mn-lt"/>
              </a:rPr>
              <a:t>level out any fluctuations in the power </a:t>
            </a:r>
            <a:r>
              <a:rPr lang="en-US" sz="2400" dirty="0" smtClean="0">
                <a:solidFill>
                  <a:schemeClr val="bg1"/>
                </a:solidFill>
                <a:latin typeface="+mn-lt"/>
              </a:rPr>
              <a:t>supply.</a:t>
            </a:r>
          </a:p>
          <a:p>
            <a:pPr marL="342900" indent="-342900" algn="just">
              <a:buFont typeface="Arial" panose="020B0604020202020204" pitchFamily="34" charset="0"/>
              <a:buChar char="•"/>
            </a:pPr>
            <a:r>
              <a:rPr lang="en-US" sz="2400" dirty="0" smtClean="0">
                <a:solidFill>
                  <a:schemeClr val="bg1"/>
                </a:solidFill>
                <a:latin typeface="+mn-lt"/>
              </a:rPr>
              <a:t>THR - </a:t>
            </a:r>
            <a:r>
              <a:rPr lang="en-US" sz="2400" dirty="0">
                <a:solidFill>
                  <a:schemeClr val="bg1"/>
                </a:solidFill>
                <a:latin typeface="+mn-lt"/>
              </a:rPr>
              <a:t>The purpose of this pin is to monitor the voltage across the capacitor that's discharged by pin 7</a:t>
            </a:r>
            <a:r>
              <a:rPr lang="en-US" sz="2400" dirty="0" smtClean="0">
                <a:solidFill>
                  <a:schemeClr val="bg1"/>
                </a:solidFill>
                <a:latin typeface="+mn-lt"/>
              </a:rPr>
              <a:t> .</a:t>
            </a:r>
          </a:p>
          <a:p>
            <a:pPr marL="342900" indent="-342900" algn="just">
              <a:buFont typeface="Arial" panose="020B0604020202020204" pitchFamily="34" charset="0"/>
              <a:buChar char="•"/>
            </a:pPr>
            <a:r>
              <a:rPr lang="en-US" sz="2400" dirty="0" smtClean="0">
                <a:solidFill>
                  <a:schemeClr val="bg1"/>
                </a:solidFill>
                <a:latin typeface="+mn-lt"/>
              </a:rPr>
              <a:t>DIS - </a:t>
            </a:r>
            <a:r>
              <a:rPr lang="en-US" sz="2400" dirty="0"/>
              <a:t> </a:t>
            </a:r>
            <a:r>
              <a:rPr lang="en-US" sz="2400" dirty="0">
                <a:solidFill>
                  <a:schemeClr val="bg1"/>
                </a:solidFill>
                <a:latin typeface="+mn-lt"/>
              </a:rPr>
              <a:t>This pin is used to discharge an external capacitor </a:t>
            </a:r>
            <a:endParaRPr lang="en-US" sz="2400" dirty="0" smtClean="0">
              <a:solidFill>
                <a:schemeClr val="bg1"/>
              </a:solidFill>
              <a:latin typeface="+mn-lt"/>
            </a:endParaRPr>
          </a:p>
          <a:p>
            <a:pPr marL="342900" indent="-342900" algn="just">
              <a:buFont typeface="Arial" panose="020B0604020202020204" pitchFamily="34" charset="0"/>
              <a:buChar char="•"/>
            </a:pPr>
            <a:r>
              <a:rPr lang="en-US" sz="2400" dirty="0" err="1" smtClean="0">
                <a:solidFill>
                  <a:schemeClr val="bg1"/>
                </a:solidFill>
                <a:latin typeface="+mn-lt"/>
              </a:rPr>
              <a:t>Vcc</a:t>
            </a:r>
            <a:r>
              <a:rPr lang="en-US" sz="2400" dirty="0" smtClean="0">
                <a:solidFill>
                  <a:schemeClr val="bg1"/>
                </a:solidFill>
                <a:latin typeface="+mn-lt"/>
              </a:rPr>
              <a:t> – 4.5 V to 15 V</a:t>
            </a:r>
            <a:endParaRPr lang="en-US" sz="2400" dirty="0">
              <a:solidFill>
                <a:schemeClr val="bg1"/>
              </a:solidFill>
              <a:latin typeface="+mn-lt"/>
            </a:endParaRPr>
          </a:p>
        </p:txBody>
      </p:sp>
      <p:pic>
        <p:nvPicPr>
          <p:cNvPr id="11" name="Picture 2" descr="D:\Documents and Settings\Ujjwal\Desktop\220px-555_Pinout.svg.png"/>
          <p:cNvPicPr>
            <a:picLocks noGrp="1" noChangeAspect="1" noChangeArrowheads="1"/>
          </p:cNvPicPr>
          <p:nvPr>
            <p:ph idx="1"/>
          </p:nvPr>
        </p:nvPicPr>
        <p:blipFill>
          <a:blip r:embed="rId2"/>
          <a:srcRect/>
          <a:stretch>
            <a:fillRect/>
          </a:stretch>
        </p:blipFill>
        <p:spPr>
          <a:xfrm>
            <a:off x="4690196" y="2196473"/>
            <a:ext cx="4167009" cy="2746138"/>
          </a:xfrm>
        </p:spPr>
      </p:pic>
    </p:spTree>
    <p:extLst>
      <p:ext uri="{BB962C8B-B14F-4D97-AF65-F5344CB8AC3E}">
        <p14:creationId xmlns:p14="http://schemas.microsoft.com/office/powerpoint/2010/main" val="964774435"/>
      </p:ext>
    </p:extLst>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Modes of Operation</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1300162"/>
            <a:ext cx="4040188" cy="4352538"/>
          </a:xfrm>
        </p:spPr>
        <p:txBody>
          <a:bodyPr/>
          <a:lstStyle/>
          <a:p>
            <a:pPr marL="342900" indent="-342900" algn="just">
              <a:lnSpc>
                <a:spcPct val="300000"/>
              </a:lnSpc>
              <a:buFont typeface="Arial" panose="020B0604020202020204" pitchFamily="34" charset="0"/>
              <a:buChar char="•"/>
            </a:pPr>
            <a:r>
              <a:rPr lang="en-US" dirty="0" err="1" smtClean="0">
                <a:solidFill>
                  <a:schemeClr val="bg1"/>
                </a:solidFill>
                <a:latin typeface="+mn-lt"/>
              </a:rPr>
              <a:t>Monostable</a:t>
            </a:r>
            <a:r>
              <a:rPr lang="en-US" dirty="0" smtClean="0">
                <a:solidFill>
                  <a:schemeClr val="bg1"/>
                </a:solidFill>
                <a:latin typeface="+mn-lt"/>
              </a:rPr>
              <a:t> Mode</a:t>
            </a:r>
          </a:p>
          <a:p>
            <a:pPr marL="342900" indent="-342900" algn="just">
              <a:lnSpc>
                <a:spcPct val="300000"/>
              </a:lnSpc>
              <a:buFont typeface="Arial" panose="020B0604020202020204" pitchFamily="34" charset="0"/>
              <a:buChar char="•"/>
            </a:pPr>
            <a:r>
              <a:rPr lang="en-US" dirty="0" err="1" smtClean="0">
                <a:solidFill>
                  <a:schemeClr val="bg1"/>
                </a:solidFill>
                <a:latin typeface="+mn-lt"/>
              </a:rPr>
              <a:t>Bistable</a:t>
            </a:r>
            <a:r>
              <a:rPr lang="en-US" dirty="0" smtClean="0">
                <a:solidFill>
                  <a:schemeClr val="bg1"/>
                </a:solidFill>
                <a:latin typeface="+mn-lt"/>
              </a:rPr>
              <a:t> Mode</a:t>
            </a:r>
          </a:p>
          <a:p>
            <a:pPr marL="342900" indent="-342900" algn="just">
              <a:lnSpc>
                <a:spcPct val="300000"/>
              </a:lnSpc>
              <a:buFont typeface="Arial" panose="020B0604020202020204" pitchFamily="34" charset="0"/>
              <a:buChar char="•"/>
            </a:pPr>
            <a:r>
              <a:rPr lang="en-US" dirty="0" err="1" smtClean="0">
                <a:solidFill>
                  <a:schemeClr val="bg1"/>
                </a:solidFill>
                <a:latin typeface="+mn-lt"/>
              </a:rPr>
              <a:t>Astable</a:t>
            </a:r>
            <a:r>
              <a:rPr lang="en-US" dirty="0" smtClean="0">
                <a:solidFill>
                  <a:schemeClr val="bg1"/>
                </a:solidFill>
                <a:latin typeface="+mn-lt"/>
              </a:rPr>
              <a:t> Mode </a:t>
            </a:r>
            <a:endParaRPr lang="en-US" dirty="0">
              <a:solidFill>
                <a:schemeClr val="bg1"/>
              </a:solidFill>
              <a:latin typeface="+mn-lt"/>
            </a:endParaRPr>
          </a:p>
        </p:txBody>
      </p:sp>
      <p:pic>
        <p:nvPicPr>
          <p:cNvPr id="10" name="Picture 2" descr="Image result for 555 timer"/>
          <p:cNvPicPr>
            <a:picLocks noChangeAspect="1" noChangeArrowheads="1"/>
          </p:cNvPicPr>
          <p:nvPr/>
        </p:nvPicPr>
        <p:blipFill rotWithShape="1">
          <a:blip r:embed="rId2">
            <a:extLst>
              <a:ext uri="{28A0092B-C50C-407E-A947-70E740481C1C}">
                <a14:useLocalDpi xmlns:a14="http://schemas.microsoft.com/office/drawing/2010/main" val="0"/>
              </a:ext>
            </a:extLst>
          </a:blip>
          <a:srcRect r="10224" b="5386"/>
          <a:stretch/>
        </p:blipFill>
        <p:spPr bwMode="auto">
          <a:xfrm>
            <a:off x="4690196" y="2255926"/>
            <a:ext cx="4276383" cy="321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13604"/>
      </p:ext>
    </p:extLst>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err="1" smtClean="0">
                <a:solidFill>
                  <a:schemeClr val="bg1"/>
                </a:solidFill>
                <a:latin typeface="Segoe UI" panose="020B0502040204020203" pitchFamily="34" charset="0"/>
                <a:cs typeface="Segoe UI" panose="020B0502040204020203" pitchFamily="34" charset="0"/>
              </a:rPr>
              <a:t>Monostable</a:t>
            </a:r>
            <a:r>
              <a:rPr lang="en-US" b="1" dirty="0" smtClean="0">
                <a:solidFill>
                  <a:schemeClr val="bg1"/>
                </a:solidFill>
                <a:latin typeface="Segoe UI" panose="020B0502040204020203" pitchFamily="34" charset="0"/>
                <a:cs typeface="Segoe UI" panose="020B0502040204020203" pitchFamily="34" charset="0"/>
              </a:rPr>
              <a:t> Mode</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1450288"/>
            <a:ext cx="4040188" cy="5146024"/>
          </a:xfrm>
        </p:spPr>
        <p:txBody>
          <a:bodyPr/>
          <a:lstStyle/>
          <a:p>
            <a:pPr marL="342900" indent="-342900" algn="just">
              <a:buFont typeface="Arial" panose="020B0604020202020204" pitchFamily="34" charset="0"/>
              <a:buChar char="•"/>
            </a:pPr>
            <a:r>
              <a:rPr lang="en-US" sz="2800" dirty="0">
                <a:solidFill>
                  <a:schemeClr val="bg1"/>
                </a:solidFill>
                <a:latin typeface="+mn-lt"/>
              </a:rPr>
              <a:t>In this mode, the 555 functions as a "one-shot"</a:t>
            </a:r>
          </a:p>
          <a:p>
            <a:pPr marL="342900" indent="-342900" algn="just">
              <a:buFont typeface="Arial" panose="020B0604020202020204" pitchFamily="34" charset="0"/>
              <a:buChar char="•"/>
            </a:pPr>
            <a:r>
              <a:rPr lang="en-US" sz="2800" dirty="0">
                <a:solidFill>
                  <a:schemeClr val="bg1"/>
                </a:solidFill>
                <a:latin typeface="+mn-lt"/>
              </a:rPr>
              <a:t>Applications include timers, missing pulse detection, </a:t>
            </a:r>
            <a:r>
              <a:rPr lang="en-US" sz="2800" dirty="0" err="1">
                <a:solidFill>
                  <a:schemeClr val="bg1"/>
                </a:solidFill>
                <a:latin typeface="+mn-lt"/>
              </a:rPr>
              <a:t>bouncefree</a:t>
            </a:r>
            <a:r>
              <a:rPr lang="en-US" sz="2800" dirty="0">
                <a:solidFill>
                  <a:schemeClr val="bg1"/>
                </a:solidFill>
                <a:latin typeface="+mn-lt"/>
              </a:rPr>
              <a:t> switches, touch switches, frequency divider, capacitance measurement, pulse-width modulation (PWM) </a:t>
            </a:r>
            <a:r>
              <a:rPr lang="en-US" sz="2800" dirty="0" err="1">
                <a:solidFill>
                  <a:schemeClr val="bg1"/>
                </a:solidFill>
                <a:latin typeface="+mn-lt"/>
              </a:rPr>
              <a:t>etc</a:t>
            </a:r>
            <a:endParaRPr lang="en-US" sz="2800" dirty="0">
              <a:solidFill>
                <a:schemeClr val="bg1"/>
              </a:solidFill>
              <a:latin typeface="+mn-lt"/>
            </a:endParaRPr>
          </a:p>
          <a:p>
            <a:pPr marL="342900" indent="-342900" algn="just">
              <a:buFont typeface="Arial" panose="020B0604020202020204" pitchFamily="34" charset="0"/>
              <a:buChar char="•"/>
            </a:pPr>
            <a:endParaRPr lang="en-US" sz="2400" dirty="0">
              <a:solidFill>
                <a:schemeClr val="bg1"/>
              </a:solidFill>
              <a:latin typeface="+mn-lt"/>
            </a:endParaRPr>
          </a:p>
        </p:txBody>
      </p:sp>
      <p:pic>
        <p:nvPicPr>
          <p:cNvPr id="6" name="Picture 5"/>
          <p:cNvPicPr>
            <a:picLocks noChangeAspect="1"/>
          </p:cNvPicPr>
          <p:nvPr/>
        </p:nvPicPr>
        <p:blipFill>
          <a:blip r:embed="rId2"/>
          <a:stretch>
            <a:fillRect/>
          </a:stretch>
        </p:blipFill>
        <p:spPr>
          <a:xfrm>
            <a:off x="4575198" y="2129051"/>
            <a:ext cx="4433179" cy="3024756"/>
          </a:xfrm>
          <a:prstGeom prst="rect">
            <a:avLst/>
          </a:prstGeom>
        </p:spPr>
      </p:pic>
    </p:spTree>
    <p:extLst>
      <p:ext uri="{BB962C8B-B14F-4D97-AF65-F5344CB8AC3E}">
        <p14:creationId xmlns:p14="http://schemas.microsoft.com/office/powerpoint/2010/main" val="3529293601"/>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err="1" smtClean="0">
                <a:solidFill>
                  <a:schemeClr val="bg1"/>
                </a:solidFill>
                <a:latin typeface="Segoe UI" panose="020B0502040204020203" pitchFamily="34" charset="0"/>
                <a:cs typeface="Segoe UI" panose="020B0502040204020203" pitchFamily="34" charset="0"/>
              </a:rPr>
              <a:t>Monostable</a:t>
            </a:r>
            <a:r>
              <a:rPr lang="en-US" b="1" dirty="0" smtClean="0">
                <a:solidFill>
                  <a:schemeClr val="bg1"/>
                </a:solidFill>
                <a:latin typeface="Segoe UI" panose="020B0502040204020203" pitchFamily="34" charset="0"/>
                <a:cs typeface="Segoe UI" panose="020B0502040204020203" pitchFamily="34" charset="0"/>
              </a:rPr>
              <a:t> Mode</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1247904"/>
            <a:ext cx="4040188" cy="5952399"/>
          </a:xfrm>
        </p:spPr>
        <p:txBody>
          <a:bodyPr/>
          <a:lstStyle/>
          <a:p>
            <a:pPr marL="342900" indent="-342900" algn="just">
              <a:buFont typeface="Arial" panose="020B0604020202020204" pitchFamily="34" charset="0"/>
              <a:buChar char="•"/>
            </a:pPr>
            <a:r>
              <a:rPr lang="en-US" sz="2400" dirty="0">
                <a:solidFill>
                  <a:schemeClr val="bg1"/>
                </a:solidFill>
                <a:latin typeface="+mn-lt"/>
              </a:rPr>
              <a:t>The pulse begins when the 555 timer receives a trigger signal.</a:t>
            </a:r>
          </a:p>
          <a:p>
            <a:pPr marL="342900" indent="-342900" algn="just">
              <a:buFont typeface="Arial" panose="020B0604020202020204" pitchFamily="34" charset="0"/>
              <a:buChar char="•"/>
            </a:pPr>
            <a:r>
              <a:rPr lang="en-US" sz="2400" dirty="0">
                <a:solidFill>
                  <a:schemeClr val="bg1"/>
                </a:solidFill>
                <a:latin typeface="+mn-lt"/>
              </a:rPr>
              <a:t>The width of the pulse is determined by the time constant of an RC network, which consists of a capacitor (C1) and a resistor (R1).</a:t>
            </a:r>
          </a:p>
          <a:p>
            <a:pPr marL="342900" indent="-342900">
              <a:buFont typeface="Arial" panose="020B0604020202020204" pitchFamily="34" charset="0"/>
              <a:buChar char="•"/>
            </a:pPr>
            <a:r>
              <a:rPr lang="en-US" sz="2400" dirty="0">
                <a:solidFill>
                  <a:schemeClr val="bg1"/>
                </a:solidFill>
                <a:latin typeface="+mn-lt"/>
              </a:rPr>
              <a:t>The pulse width can be lengthened or shortened to the need of the specific application by adjusting the values of R and C.</a:t>
            </a:r>
            <a:endParaRPr lang="en-US" sz="2400" baseline="30000" dirty="0">
              <a:solidFill>
                <a:schemeClr val="bg1"/>
              </a:solidFill>
              <a:latin typeface="+mn-lt"/>
            </a:endParaRPr>
          </a:p>
          <a:p>
            <a:r>
              <a:rPr lang="en-US" sz="4400" baseline="30000" dirty="0" smtClean="0">
                <a:solidFill>
                  <a:schemeClr val="bg1"/>
                </a:solidFill>
                <a:latin typeface="+mn-lt"/>
              </a:rPr>
              <a:t>    </a:t>
            </a:r>
            <a:r>
              <a:rPr lang="en-US" sz="4400" dirty="0" smtClean="0">
                <a:solidFill>
                  <a:schemeClr val="bg1"/>
                </a:solidFill>
                <a:latin typeface="+mn-lt"/>
              </a:rPr>
              <a:t>  </a:t>
            </a:r>
            <a:r>
              <a:rPr lang="en-US" sz="4400" baseline="30000" dirty="0" smtClean="0">
                <a:solidFill>
                  <a:schemeClr val="bg1"/>
                </a:solidFill>
                <a:latin typeface="+mn-lt"/>
              </a:rPr>
              <a:t>T </a:t>
            </a:r>
            <a:r>
              <a:rPr lang="en-US" sz="4400" baseline="30000" dirty="0">
                <a:solidFill>
                  <a:schemeClr val="bg1"/>
                </a:solidFill>
                <a:latin typeface="+mn-lt"/>
              </a:rPr>
              <a:t>= 1.1 X R1 X C1</a:t>
            </a:r>
            <a:endParaRPr lang="en-US" sz="2400" dirty="0">
              <a:solidFill>
                <a:schemeClr val="bg1"/>
              </a:solidFill>
              <a:latin typeface="+mn-lt"/>
            </a:endParaRPr>
          </a:p>
          <a:p>
            <a:pPr marL="342900" indent="-342900" algn="just">
              <a:buFont typeface="Arial" panose="020B0604020202020204" pitchFamily="34" charset="0"/>
              <a:buChar char="•"/>
            </a:pPr>
            <a:endParaRPr lang="en-US" sz="2400" dirty="0">
              <a:solidFill>
                <a:schemeClr val="bg1"/>
              </a:solidFill>
              <a:latin typeface="+mn-lt"/>
            </a:endParaRPr>
          </a:p>
        </p:txBody>
      </p:sp>
      <p:pic>
        <p:nvPicPr>
          <p:cNvPr id="7" name="Picture 7"/>
          <p:cNvPicPr>
            <a:picLocks noChangeAspect="1" noChangeArrowheads="1"/>
          </p:cNvPicPr>
          <p:nvPr/>
        </p:nvPicPr>
        <p:blipFill>
          <a:blip r:embed="rId2"/>
          <a:srcRect/>
          <a:stretch>
            <a:fillRect/>
          </a:stretch>
        </p:blipFill>
        <p:spPr bwMode="auto">
          <a:xfrm>
            <a:off x="4578824" y="2363879"/>
            <a:ext cx="4565176" cy="3283791"/>
          </a:xfrm>
          <a:prstGeom prst="rect">
            <a:avLst/>
          </a:prstGeom>
          <a:noFill/>
          <a:ln w="9525">
            <a:noFill/>
            <a:miter lim="800000"/>
            <a:headEnd/>
            <a:tailEnd/>
          </a:ln>
        </p:spPr>
      </p:pic>
    </p:spTree>
    <p:extLst>
      <p:ext uri="{BB962C8B-B14F-4D97-AF65-F5344CB8AC3E}">
        <p14:creationId xmlns:p14="http://schemas.microsoft.com/office/powerpoint/2010/main" val="2742853669"/>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56" y="312650"/>
            <a:ext cx="8363938" cy="498598"/>
          </a:xfrm>
        </p:spPr>
        <p:txBody>
          <a:bodyPr/>
          <a:lstStyle/>
          <a:p>
            <a:r>
              <a:rPr lang="en-US" dirty="0" smtClean="0"/>
              <a:t>Topics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a:ext>
            </a:extLst>
          </a:blip>
          <a:srcRect t="56637" r="91452" b="14384"/>
          <a:stretch/>
        </p:blipFill>
        <p:spPr>
          <a:xfrm>
            <a:off x="245375" y="3835400"/>
            <a:ext cx="725296" cy="1524391"/>
          </a:xfrm>
          <a:prstGeom prst="rect">
            <a:avLst/>
          </a:prstGeom>
        </p:spPr>
      </p:pic>
      <p:sp>
        <p:nvSpPr>
          <p:cNvPr id="3" name="TextBox 2"/>
          <p:cNvSpPr txBox="1"/>
          <p:nvPr/>
        </p:nvSpPr>
        <p:spPr>
          <a:xfrm>
            <a:off x="1104900" y="1737795"/>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Introduction to sensors</a:t>
            </a:r>
            <a:endParaRPr lang="en-US" sz="2400" b="1" dirty="0">
              <a:solidFill>
                <a:schemeClr val="accent2">
                  <a:lumMod val="50000"/>
                  <a:lumOff val="50000"/>
                </a:schemeClr>
              </a:solidFill>
            </a:endParaRPr>
          </a:p>
        </p:txBody>
      </p:sp>
      <p:sp>
        <p:nvSpPr>
          <p:cNvPr id="10" name="TextBox 9"/>
          <p:cNvSpPr txBox="1"/>
          <p:nvPr/>
        </p:nvSpPr>
        <p:spPr>
          <a:xfrm>
            <a:off x="1092200" y="3253955"/>
            <a:ext cx="7924800" cy="738664"/>
          </a:xfrm>
          <a:prstGeom prst="rect">
            <a:avLst/>
          </a:prstGeom>
          <a:noFill/>
        </p:spPr>
        <p:txBody>
          <a:bodyPr wrap="square" lIns="0" tIns="0" rIns="0" bIns="0" rtlCol="0">
            <a:spAutoFit/>
          </a:bodyPr>
          <a:lstStyle/>
          <a:p>
            <a:pPr lvl="0"/>
            <a:r>
              <a:rPr lang="en-US" sz="2400" b="1" dirty="0" smtClean="0">
                <a:solidFill>
                  <a:schemeClr val="accent2">
                    <a:lumMod val="50000"/>
                    <a:lumOff val="50000"/>
                  </a:schemeClr>
                </a:solidFill>
              </a:rPr>
              <a:t>Features</a:t>
            </a:r>
          </a:p>
          <a:p>
            <a:endParaRPr lang="en-US" sz="2400" b="1" dirty="0">
              <a:solidFill>
                <a:schemeClr val="accent2">
                  <a:lumMod val="50000"/>
                  <a:lumOff val="50000"/>
                </a:schemeClr>
              </a:solidFill>
            </a:endParaRPr>
          </a:p>
        </p:txBody>
      </p:sp>
      <p:sp>
        <p:nvSpPr>
          <p:cNvPr id="11" name="TextBox 10"/>
          <p:cNvSpPr txBox="1"/>
          <p:nvPr/>
        </p:nvSpPr>
        <p:spPr>
          <a:xfrm>
            <a:off x="1079500" y="4767139"/>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Interfacing</a:t>
            </a:r>
            <a:endParaRPr lang="en-US" sz="2400" b="1" dirty="0">
              <a:solidFill>
                <a:schemeClr val="accent2">
                  <a:lumMod val="50000"/>
                  <a:lumOff val="50000"/>
                </a:schemeClr>
              </a:solidFill>
            </a:endParaRPr>
          </a:p>
        </p:txBody>
      </p:sp>
      <p:sp>
        <p:nvSpPr>
          <p:cNvPr id="12" name="TextBox 11"/>
          <p:cNvSpPr txBox="1"/>
          <p:nvPr/>
        </p:nvSpPr>
        <p:spPr>
          <a:xfrm>
            <a:off x="1079500" y="4023672"/>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Pin Configuration</a:t>
            </a:r>
          </a:p>
        </p:txBody>
      </p:sp>
      <p:sp>
        <p:nvSpPr>
          <p:cNvPr id="13" name="TextBox 12"/>
          <p:cNvSpPr txBox="1"/>
          <p:nvPr/>
        </p:nvSpPr>
        <p:spPr>
          <a:xfrm>
            <a:off x="1104900" y="2484238"/>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Types of sensors</a:t>
            </a:r>
            <a:endParaRPr lang="en-US" sz="2400" b="1" dirty="0">
              <a:solidFill>
                <a:schemeClr val="accent2">
                  <a:lumMod val="50000"/>
                  <a:lumOff val="50000"/>
                </a:schemeClr>
              </a:solidFill>
            </a:endParaRPr>
          </a:p>
        </p:txBody>
      </p:sp>
      <p:pic>
        <p:nvPicPr>
          <p:cNvPr id="14" name="Picture 13"/>
          <p:cNvPicPr>
            <a:picLocks noChangeAspect="1"/>
          </p:cNvPicPr>
          <p:nvPr/>
        </p:nvPicPr>
        <p:blipFill rotWithShape="1">
          <a:blip r:embed="rId3">
            <a:extLst>
              <a:ext uri="{28A0092B-C50C-407E-A947-70E740481C1C}">
                <a14:useLocalDpi xmlns:a14="http://schemas.microsoft.com/office/drawing/2010/main"/>
              </a:ext>
            </a:extLst>
          </a:blip>
          <a:srcRect r="91345" b="57375"/>
          <a:stretch/>
        </p:blipFill>
        <p:spPr>
          <a:xfrm>
            <a:off x="245375" y="1601547"/>
            <a:ext cx="734340" cy="2242267"/>
          </a:xfrm>
          <a:prstGeom prst="rect">
            <a:avLst/>
          </a:prstGeom>
        </p:spPr>
      </p:pic>
    </p:spTree>
    <p:extLst>
      <p:ext uri="{BB962C8B-B14F-4D97-AF65-F5344CB8AC3E}">
        <p14:creationId xmlns:p14="http://schemas.microsoft.com/office/powerpoint/2010/main" val="1583139850"/>
      </p:ext>
    </p:extLst>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Triggering Circuit of Sound </a:t>
            </a:r>
            <a:r>
              <a:rPr lang="en-US" b="1" dirty="0">
                <a:solidFill>
                  <a:schemeClr val="bg1"/>
                </a:solidFill>
                <a:latin typeface="Segoe UI" panose="020B0502040204020203" pitchFamily="34" charset="0"/>
                <a:cs typeface="Segoe UI" panose="020B0502040204020203" pitchFamily="34" charset="0"/>
              </a:rPr>
              <a:t>S</a:t>
            </a:r>
            <a:r>
              <a:rPr lang="en-US" b="1" dirty="0" smtClean="0">
                <a:solidFill>
                  <a:schemeClr val="bg1"/>
                </a:solidFill>
                <a:latin typeface="Segoe UI" panose="020B0502040204020203" pitchFamily="34" charset="0"/>
                <a:cs typeface="Segoe UI" panose="020B0502040204020203" pitchFamily="34" charset="0"/>
              </a:rPr>
              <a:t>ensor</a:t>
            </a:r>
            <a:endParaRPr lang="en-US" b="1" dirty="0">
              <a:solidFill>
                <a:schemeClr val="bg1"/>
              </a:solidFill>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841398" y="1567715"/>
            <a:ext cx="7467600" cy="4295775"/>
          </a:xfrm>
          <a:prstGeom prst="rect">
            <a:avLst/>
          </a:prstGeom>
        </p:spPr>
      </p:pic>
    </p:spTree>
    <p:extLst>
      <p:ext uri="{BB962C8B-B14F-4D97-AF65-F5344CB8AC3E}">
        <p14:creationId xmlns:p14="http://schemas.microsoft.com/office/powerpoint/2010/main" val="2390612873"/>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Sound Sensor circuit</a:t>
            </a:r>
            <a:endParaRPr lang="en-US" b="1" dirty="0">
              <a:solidFill>
                <a:schemeClr val="bg1"/>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a:stretch>
            <a:fillRect/>
          </a:stretch>
        </p:blipFill>
        <p:spPr>
          <a:xfrm>
            <a:off x="1047046" y="1965277"/>
            <a:ext cx="6752253" cy="3463333"/>
          </a:xfrm>
          <a:prstGeom prst="rect">
            <a:avLst/>
          </a:prstGeom>
        </p:spPr>
      </p:pic>
    </p:spTree>
    <p:extLst>
      <p:ext uri="{BB962C8B-B14F-4D97-AF65-F5344CB8AC3E}">
        <p14:creationId xmlns:p14="http://schemas.microsoft.com/office/powerpoint/2010/main" val="1167936275"/>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Sensor Interfacing</a:t>
            </a:r>
            <a:r>
              <a:rPr lang="en-US" sz="3600" b="1" dirty="0">
                <a:solidFill>
                  <a:schemeClr val="bg1"/>
                </a:solidFill>
                <a:latin typeface="Segoe UI" panose="020B0502040204020203" pitchFamily="34" charset="0"/>
                <a:cs typeface="Segoe UI" panose="020B0502040204020203" pitchFamily="34" charset="0"/>
              </a:rPr>
              <a:t> </a:t>
            </a:r>
            <a:r>
              <a:rPr lang="en-US" sz="3600" b="1" dirty="0" smtClean="0">
                <a:solidFill>
                  <a:schemeClr val="bg1"/>
                </a:solidFill>
                <a:latin typeface="Segoe UI" panose="020B0502040204020203" pitchFamily="34" charset="0"/>
                <a:cs typeface="Segoe UI" panose="020B0502040204020203" pitchFamily="34" charset="0"/>
              </a:rPr>
              <a:t>with </a:t>
            </a:r>
            <a:r>
              <a:rPr lang="en-US" sz="3600" b="1" dirty="0" err="1" smtClean="0">
                <a:solidFill>
                  <a:schemeClr val="bg1"/>
                </a:solidFill>
                <a:latin typeface="Segoe UI" panose="020B0502040204020203" pitchFamily="34" charset="0"/>
                <a:cs typeface="Segoe UI" panose="020B0502040204020203" pitchFamily="34" charset="0"/>
              </a:rPr>
              <a:t>RPi</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1097" y="1458267"/>
            <a:ext cx="7861537" cy="4947136"/>
          </a:xfrm>
          <a:prstGeom prst="rect">
            <a:avLst/>
          </a:prstGeom>
        </p:spPr>
      </p:pic>
    </p:spTree>
    <p:extLst>
      <p:ext uri="{BB962C8B-B14F-4D97-AF65-F5344CB8AC3E}">
        <p14:creationId xmlns:p14="http://schemas.microsoft.com/office/powerpoint/2010/main" val="574233156"/>
      </p:ext>
    </p:extLst>
  </p:cSld>
  <p:clrMapOvr>
    <a:masterClrMapping/>
  </p:clrMapOvr>
  <p:transition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Soil Moisture Sensor</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2023493"/>
            <a:ext cx="4040188" cy="4431983"/>
          </a:xfrm>
        </p:spPr>
        <p:txBody>
          <a:bodyPr/>
          <a:lstStyle/>
          <a:p>
            <a:pPr marL="342900" indent="-342900">
              <a:buFont typeface="Arial" panose="020B0604020202020204" pitchFamily="34" charset="0"/>
              <a:buChar char="•"/>
            </a:pPr>
            <a:r>
              <a:rPr lang="en-US" dirty="0">
                <a:solidFill>
                  <a:schemeClr val="bg1"/>
                </a:solidFill>
              </a:rPr>
              <a:t>This soil moisture sensor is used to sense the present of water in soil and gives some output voltage to the processor to execute according to the instruction given by the user.</a:t>
            </a:r>
            <a:endParaRPr lang="en-US" sz="2400" dirty="0">
              <a:solidFill>
                <a:schemeClr val="bg1"/>
              </a:solidFill>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Introduction</a:t>
            </a:r>
            <a:endParaRPr lang="en-US" sz="4300" dirty="0">
              <a:solidFill>
                <a:schemeClr val="bg1"/>
              </a:solidFill>
              <a:latin typeface="+mn-lt"/>
            </a:endParaRPr>
          </a:p>
        </p:txBody>
      </p:sp>
      <p:pic>
        <p:nvPicPr>
          <p:cNvPr id="9220" name="Picture 4" descr="http://www.circuitstoday.com/wp-content/uploads/2017/03/Pin-out.jpg"/>
          <p:cNvPicPr>
            <a:picLocks noChangeAspect="1" noChangeArrowheads="1"/>
          </p:cNvPicPr>
          <p:nvPr/>
        </p:nvPicPr>
        <p:blipFill rotWithShape="1">
          <a:blip r:embed="rId2">
            <a:extLst>
              <a:ext uri="{28A0092B-C50C-407E-A947-70E740481C1C}">
                <a14:useLocalDpi xmlns:a14="http://schemas.microsoft.com/office/drawing/2010/main" val="0"/>
              </a:ext>
            </a:extLst>
          </a:blip>
          <a:srcRect l="8447" t="11393" b="4650"/>
          <a:stretch/>
        </p:blipFill>
        <p:spPr bwMode="auto">
          <a:xfrm>
            <a:off x="4556335" y="2228599"/>
            <a:ext cx="4522921" cy="309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122666"/>
      </p:ext>
    </p:extLst>
  </p:cSld>
  <p:clrMapOvr>
    <a:masterClrMapping/>
  </p:clrMapOvr>
  <p:transition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Feature of Soil Moisture Sensor</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2023493"/>
            <a:ext cx="4040188" cy="3785652"/>
          </a:xfrm>
        </p:spPr>
        <p:txBody>
          <a:bodyPr/>
          <a:lstStyle/>
          <a:p>
            <a:pPr marL="342900" indent="-342900">
              <a:buFont typeface="Arial" panose="020B0604020202020204" pitchFamily="34" charset="0"/>
              <a:buChar char="•"/>
            </a:pPr>
            <a:r>
              <a:rPr lang="en-US" sz="2800" dirty="0">
                <a:solidFill>
                  <a:schemeClr val="bg1"/>
                </a:solidFill>
                <a:latin typeface="+mn-lt"/>
              </a:rPr>
              <a:t>Power supply: 3.3v or 5v</a:t>
            </a:r>
          </a:p>
          <a:p>
            <a:pPr marL="342900" indent="-342900">
              <a:buFont typeface="Arial" panose="020B0604020202020204" pitchFamily="34" charset="0"/>
              <a:buChar char="•"/>
            </a:pPr>
            <a:r>
              <a:rPr lang="en-US" sz="2800" dirty="0">
                <a:solidFill>
                  <a:schemeClr val="bg1"/>
                </a:solidFill>
                <a:latin typeface="+mn-lt"/>
              </a:rPr>
              <a:t>Output voltage signal: </a:t>
            </a:r>
            <a:r>
              <a:rPr lang="en-US" sz="2800" dirty="0" smtClean="0">
                <a:solidFill>
                  <a:schemeClr val="bg1"/>
                </a:solidFill>
                <a:latin typeface="+mn-lt"/>
              </a:rPr>
              <a:t>0~4.2v</a:t>
            </a:r>
          </a:p>
          <a:p>
            <a:pPr marL="342900" indent="-342900">
              <a:buFont typeface="Arial" panose="020B0604020202020204" pitchFamily="34" charset="0"/>
              <a:buChar char="•"/>
            </a:pPr>
            <a:r>
              <a:rPr lang="en-US" sz="2800" dirty="0">
                <a:solidFill>
                  <a:schemeClr val="bg1"/>
                </a:solidFill>
                <a:latin typeface="+mn-lt"/>
              </a:rPr>
              <a:t>Current: 35mA</a:t>
            </a:r>
          </a:p>
          <a:p>
            <a:pPr marL="342900" indent="-342900">
              <a:buFont typeface="Arial" panose="020B0604020202020204" pitchFamily="34" charset="0"/>
              <a:buChar char="•"/>
            </a:pPr>
            <a:r>
              <a:rPr lang="en-US" sz="2800" dirty="0" smtClean="0">
                <a:solidFill>
                  <a:schemeClr val="bg1"/>
                </a:solidFill>
                <a:latin typeface="+mn-lt"/>
              </a:rPr>
              <a:t>Output – Analog &amp; digital both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solidFill>
                <a:schemeClr val="bg1"/>
              </a:solidFill>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rPr>
              <a:t>Feature</a:t>
            </a:r>
            <a:endParaRPr lang="en-US" sz="4300" dirty="0">
              <a:solidFill>
                <a:schemeClr val="bg1"/>
              </a:solidFill>
              <a:latin typeface="+mn-lt"/>
            </a:endParaRPr>
          </a:p>
        </p:txBody>
      </p:sp>
      <p:pic>
        <p:nvPicPr>
          <p:cNvPr id="9220" name="Picture 4" descr="http://www.circuitstoday.com/wp-content/uploads/2017/03/Pin-out.jpg"/>
          <p:cNvPicPr>
            <a:picLocks noChangeAspect="1" noChangeArrowheads="1"/>
          </p:cNvPicPr>
          <p:nvPr/>
        </p:nvPicPr>
        <p:blipFill rotWithShape="1">
          <a:blip r:embed="rId2">
            <a:extLst>
              <a:ext uri="{28A0092B-C50C-407E-A947-70E740481C1C}">
                <a14:useLocalDpi xmlns:a14="http://schemas.microsoft.com/office/drawing/2010/main" val="0"/>
              </a:ext>
            </a:extLst>
          </a:blip>
          <a:srcRect l="8447" t="11393" b="4650"/>
          <a:stretch/>
        </p:blipFill>
        <p:spPr bwMode="auto">
          <a:xfrm>
            <a:off x="4556335" y="2228599"/>
            <a:ext cx="4522921" cy="309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02535"/>
      </p:ext>
    </p:extLst>
  </p:cSld>
  <p:clrMapOvr>
    <a:masterClrMapping/>
  </p:clrMapOvr>
  <p:transition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Obstacle Detector HC-SR-04</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2023493"/>
            <a:ext cx="4040188" cy="4431983"/>
          </a:xfrm>
        </p:spPr>
        <p:txBody>
          <a:bodyPr/>
          <a:lstStyle/>
          <a:p>
            <a:pPr marL="342900" indent="-342900">
              <a:buFont typeface="Arial" panose="020B0604020202020204" pitchFamily="34" charset="0"/>
              <a:buChar char="•"/>
            </a:pPr>
            <a:r>
              <a:rPr lang="en-US" dirty="0">
                <a:solidFill>
                  <a:schemeClr val="bg1"/>
                </a:solidFill>
              </a:rPr>
              <a:t>This soil moisture sensor is used to sense the present of water in soil and gives some output voltage to the processor to execute according to the instruction given by the user.</a:t>
            </a:r>
            <a:endParaRPr lang="en-US" sz="2400" dirty="0">
              <a:solidFill>
                <a:schemeClr val="bg1"/>
              </a:solidFill>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Introduction</a:t>
            </a:r>
            <a:endParaRPr lang="en-US" sz="4300" dirty="0">
              <a:solidFill>
                <a:schemeClr val="bg1"/>
              </a:solidFill>
              <a:latin typeface="+mn-lt"/>
            </a:endParaRPr>
          </a:p>
        </p:txBody>
      </p:sp>
      <p:pic>
        <p:nvPicPr>
          <p:cNvPr id="11266" name="Picture 2" descr="https://www.upgradeindustries.com/media/img/hi_res/hcsr04_hi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866" y="1606616"/>
            <a:ext cx="4405029" cy="440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186815"/>
      </p:ext>
    </p:extLst>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Features of  HC-SR-04</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2023493"/>
            <a:ext cx="4040188" cy="4505849"/>
          </a:xfrm>
        </p:spPr>
        <p:txBody>
          <a:bodyPr/>
          <a:lstStyle/>
          <a:p>
            <a:pPr marL="342900" indent="-342900">
              <a:buFont typeface="Arial" panose="020B0604020202020204" pitchFamily="34" charset="0"/>
              <a:buChar char="•"/>
            </a:pPr>
            <a:r>
              <a:rPr lang="en-US" sz="2400" dirty="0">
                <a:solidFill>
                  <a:schemeClr val="bg1"/>
                </a:solidFill>
                <a:latin typeface="+mn-lt"/>
              </a:rPr>
              <a:t>Power Supply :+5V DC</a:t>
            </a:r>
          </a:p>
          <a:p>
            <a:pPr marL="342900" indent="-342900">
              <a:buFont typeface="Arial" panose="020B0604020202020204" pitchFamily="34" charset="0"/>
              <a:buChar char="•"/>
            </a:pPr>
            <a:r>
              <a:rPr lang="en-US" sz="2400" dirty="0">
                <a:solidFill>
                  <a:schemeClr val="bg1"/>
                </a:solidFill>
                <a:latin typeface="+mn-lt"/>
              </a:rPr>
              <a:t>Working Current: 15mA</a:t>
            </a:r>
          </a:p>
          <a:p>
            <a:pPr marL="342900" indent="-342900" fontAlgn="base">
              <a:buFont typeface="Arial" panose="020B0604020202020204" pitchFamily="34" charset="0"/>
              <a:buChar char="•"/>
            </a:pPr>
            <a:r>
              <a:rPr lang="en-US" sz="2400" dirty="0">
                <a:solidFill>
                  <a:schemeClr val="bg1"/>
                </a:solidFill>
                <a:latin typeface="+mn-lt"/>
              </a:rPr>
              <a:t>Measuring Angle: 30 degree</a:t>
            </a:r>
          </a:p>
          <a:p>
            <a:pPr marL="342900" indent="-342900">
              <a:buFont typeface="Arial" panose="020B0604020202020204" pitchFamily="34" charset="0"/>
              <a:buChar char="•"/>
            </a:pPr>
            <a:r>
              <a:rPr lang="en-US" sz="2400" dirty="0" smtClean="0">
                <a:solidFill>
                  <a:schemeClr val="bg1"/>
                </a:solidFill>
                <a:latin typeface="+mn-lt"/>
              </a:rPr>
              <a:t>Ranging </a:t>
            </a:r>
            <a:r>
              <a:rPr lang="en-US" sz="2400" dirty="0">
                <a:solidFill>
                  <a:schemeClr val="bg1"/>
                </a:solidFill>
                <a:latin typeface="+mn-lt"/>
              </a:rPr>
              <a:t>Distance : 2cm – 400 cm/1″ – </a:t>
            </a:r>
            <a:r>
              <a:rPr lang="en-US" sz="2400" dirty="0" smtClean="0">
                <a:solidFill>
                  <a:schemeClr val="bg1"/>
                </a:solidFill>
                <a:latin typeface="+mn-lt"/>
              </a:rPr>
              <a:t>13ft</a:t>
            </a:r>
          </a:p>
          <a:p>
            <a:pPr marL="342900" indent="-342900">
              <a:buFont typeface="Arial" panose="020B0604020202020204" pitchFamily="34" charset="0"/>
              <a:buChar char="•"/>
            </a:pPr>
            <a:r>
              <a:rPr lang="en-US" sz="2400" dirty="0">
                <a:solidFill>
                  <a:schemeClr val="bg1"/>
                </a:solidFill>
                <a:latin typeface="+mn-lt"/>
              </a:rPr>
              <a:t>Trigger Input Pulse width: 10uS</a:t>
            </a:r>
          </a:p>
          <a:p>
            <a:pPr marL="342900" indent="-342900">
              <a:buFont typeface="Arial" panose="020B0604020202020204" pitchFamily="34" charset="0"/>
              <a:buChar char="•"/>
            </a:pPr>
            <a:r>
              <a:rPr lang="en-US" sz="2400" dirty="0">
                <a:solidFill>
                  <a:schemeClr val="bg1"/>
                </a:solidFill>
                <a:latin typeface="+mn-lt"/>
              </a:rPr>
              <a:t>Dimension: 45mm x 20mm x 15mm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solidFill>
                <a:schemeClr val="bg1"/>
              </a:solidFill>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Feature</a:t>
            </a:r>
            <a:endParaRPr lang="en-US" sz="4300" dirty="0">
              <a:solidFill>
                <a:schemeClr val="bg1"/>
              </a:solidFill>
              <a:latin typeface="+mn-lt"/>
            </a:endParaRPr>
          </a:p>
        </p:txBody>
      </p:sp>
      <p:pic>
        <p:nvPicPr>
          <p:cNvPr id="11266" name="Picture 2" descr="https://www.upgradeindustries.com/media/img/hi_res/hcsr04_hi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866" y="1606616"/>
            <a:ext cx="4405029" cy="440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282908"/>
      </p:ext>
    </p:extLst>
  </p:cSld>
  <p:clrMapOvr>
    <a:masterClrMapping/>
  </p:clrMapOvr>
  <p:transition advClick="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Pin Diagram of HC SR 04</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2023493"/>
            <a:ext cx="4040188" cy="4111895"/>
          </a:xfrm>
        </p:spPr>
        <p:txBody>
          <a:bodyPr/>
          <a:lstStyle/>
          <a:p>
            <a:pPr marL="342900" indent="-342900">
              <a:lnSpc>
                <a:spcPct val="200000"/>
              </a:lnSpc>
              <a:buFont typeface="Arial" panose="020B0604020202020204" pitchFamily="34" charset="0"/>
              <a:buChar char="•"/>
            </a:pPr>
            <a:r>
              <a:rPr lang="en-US" sz="2800" dirty="0">
                <a:solidFill>
                  <a:schemeClr val="bg1"/>
                </a:solidFill>
                <a:latin typeface="+mn-lt"/>
              </a:rPr>
              <a:t>VCC: +5VDC</a:t>
            </a:r>
          </a:p>
          <a:p>
            <a:pPr marL="342900" indent="-342900">
              <a:lnSpc>
                <a:spcPct val="200000"/>
              </a:lnSpc>
              <a:buFont typeface="Arial" panose="020B0604020202020204" pitchFamily="34" charset="0"/>
              <a:buChar char="•"/>
            </a:pPr>
            <a:r>
              <a:rPr lang="en-US" sz="2800" dirty="0">
                <a:solidFill>
                  <a:schemeClr val="bg1"/>
                </a:solidFill>
                <a:latin typeface="+mn-lt"/>
              </a:rPr>
              <a:t>Trig : Trigger (INPUT)</a:t>
            </a:r>
          </a:p>
          <a:p>
            <a:pPr marL="342900" indent="-342900">
              <a:lnSpc>
                <a:spcPct val="200000"/>
              </a:lnSpc>
              <a:buFont typeface="Arial" panose="020B0604020202020204" pitchFamily="34" charset="0"/>
              <a:buChar char="•"/>
            </a:pPr>
            <a:r>
              <a:rPr lang="en-US" sz="2800" dirty="0">
                <a:solidFill>
                  <a:schemeClr val="bg1"/>
                </a:solidFill>
                <a:latin typeface="+mn-lt"/>
              </a:rPr>
              <a:t>Echo: Echo (OUTPUT)</a:t>
            </a:r>
          </a:p>
          <a:p>
            <a:pPr marL="342900" indent="-342900">
              <a:lnSpc>
                <a:spcPct val="200000"/>
              </a:lnSpc>
              <a:buFont typeface="Arial" panose="020B0604020202020204" pitchFamily="34" charset="0"/>
              <a:buChar char="•"/>
            </a:pPr>
            <a:r>
              <a:rPr lang="en-US" sz="2800" dirty="0">
                <a:solidFill>
                  <a:schemeClr val="bg1"/>
                </a:solidFill>
                <a:latin typeface="+mn-lt"/>
              </a:rPr>
              <a:t>GND: GND</a:t>
            </a:r>
          </a:p>
          <a:p>
            <a:pPr marL="342900" indent="-342900">
              <a:buFont typeface="Arial" panose="020B0604020202020204" pitchFamily="34" charset="0"/>
              <a:buChar char="•"/>
            </a:pPr>
            <a:endParaRPr lang="en-US" sz="2400" dirty="0">
              <a:solidFill>
                <a:schemeClr val="bg1"/>
              </a:solidFill>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Pins</a:t>
            </a:r>
            <a:endParaRPr lang="en-US" sz="4300" dirty="0">
              <a:solidFill>
                <a:schemeClr val="bg1"/>
              </a:solidFill>
              <a:latin typeface="+mn-lt"/>
            </a:endParaRPr>
          </a:p>
        </p:txBody>
      </p:sp>
      <p:pic>
        <p:nvPicPr>
          <p:cNvPr id="16386" name="Picture 2" descr="Image result for ultrasonic sensor pin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198" y="2286535"/>
            <a:ext cx="4525607" cy="259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160592"/>
      </p:ext>
    </p:extLst>
  </p:cSld>
  <p:clrMapOvr>
    <a:masterClrMapping/>
  </p:clrMapOvr>
  <p:transition advClick="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Sensor Interfacing</a:t>
            </a:r>
            <a:r>
              <a:rPr lang="en-US" sz="3600" b="1" dirty="0">
                <a:solidFill>
                  <a:schemeClr val="bg1"/>
                </a:solidFill>
                <a:latin typeface="Segoe UI" panose="020B0502040204020203" pitchFamily="34" charset="0"/>
                <a:cs typeface="Segoe UI" panose="020B0502040204020203" pitchFamily="34" charset="0"/>
              </a:rPr>
              <a:t> </a:t>
            </a:r>
            <a:r>
              <a:rPr lang="en-US" sz="3600" b="1" dirty="0" smtClean="0">
                <a:solidFill>
                  <a:schemeClr val="bg1"/>
                </a:solidFill>
                <a:latin typeface="Segoe UI" panose="020B0502040204020203" pitchFamily="34" charset="0"/>
                <a:cs typeface="Segoe UI" panose="020B0502040204020203" pitchFamily="34" charset="0"/>
              </a:rPr>
              <a:t>with </a:t>
            </a:r>
            <a:r>
              <a:rPr lang="en-US" sz="3600" b="1" dirty="0" err="1" smtClean="0">
                <a:solidFill>
                  <a:schemeClr val="bg1"/>
                </a:solidFill>
                <a:latin typeface="Segoe UI" panose="020B0502040204020203" pitchFamily="34" charset="0"/>
                <a:cs typeface="Segoe UI" panose="020B0502040204020203" pitchFamily="34" charset="0"/>
              </a:rPr>
              <a:t>RPi</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pic>
        <p:nvPicPr>
          <p:cNvPr id="13314" name="Picture 2" descr="Image result for ultrasonic sensor interfacing with raspberry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28" y="1365321"/>
            <a:ext cx="76200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30594"/>
      </p:ext>
    </p:extLst>
  </p:cSld>
  <p:clrMapOvr>
    <a:masterClrMapping/>
  </p:clrMapOvr>
  <p:transition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Temperature and Humidity Sensor DHT</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6669" y="2023493"/>
            <a:ext cx="4040188" cy="3139321"/>
          </a:xfrm>
        </p:spPr>
        <p:txBody>
          <a:bodyPr/>
          <a:lstStyle/>
          <a:p>
            <a:pPr marL="342900" indent="-342900">
              <a:buFont typeface="Arial" panose="020B0604020202020204" pitchFamily="34" charset="0"/>
              <a:buChar char="•"/>
            </a:pPr>
            <a:r>
              <a:rPr lang="en-US" sz="2400" dirty="0" smtClean="0">
                <a:solidFill>
                  <a:schemeClr val="bg1"/>
                </a:solidFill>
              </a:rPr>
              <a:t>DHT is a low cost Temperature and humidity sensor for electronic hobbyist, who wants to do data logging. </a:t>
            </a:r>
          </a:p>
          <a:p>
            <a:pPr marL="342900" indent="-342900">
              <a:buFont typeface="Arial" panose="020B0604020202020204" pitchFamily="34" charset="0"/>
              <a:buChar char="•"/>
            </a:pPr>
            <a:r>
              <a:rPr lang="en-US" sz="2400" dirty="0" smtClean="0">
                <a:solidFill>
                  <a:schemeClr val="bg1"/>
                </a:solidFill>
              </a:rPr>
              <a:t>It has on board ADC chip for analog to digital conversion of data.</a:t>
            </a:r>
          </a:p>
          <a:p>
            <a:pPr marL="342900" indent="-342900">
              <a:buFont typeface="Arial" panose="020B0604020202020204" pitchFamily="34" charset="0"/>
              <a:buChar char="•"/>
            </a:pPr>
            <a:endParaRPr lang="en-US" sz="2400" dirty="0">
              <a:solidFill>
                <a:schemeClr val="bg1"/>
              </a:solidFill>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Introduction</a:t>
            </a:r>
            <a:endParaRPr lang="en-US" sz="4300" dirty="0">
              <a:solidFill>
                <a:schemeClr val="bg1"/>
              </a:solidFill>
              <a:latin typeface="+mn-lt"/>
            </a:endParaRPr>
          </a:p>
        </p:txBody>
      </p:sp>
      <p:pic>
        <p:nvPicPr>
          <p:cNvPr id="17412" name="Picture 4" descr="Image result for dht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700" y="1746913"/>
            <a:ext cx="3932465" cy="3932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854271"/>
      </p:ext>
    </p:extLst>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10343"/>
            <a:ext cx="9144000" cy="57476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Text Placeholder 1"/>
          <p:cNvSpPr>
            <a:spLocks noGrp="1"/>
          </p:cNvSpPr>
          <p:nvPr>
            <p:ph type="body" sz="quarter" idx="10"/>
          </p:nvPr>
        </p:nvSpPr>
        <p:spPr>
          <a:xfrm>
            <a:off x="268763" y="2444442"/>
            <a:ext cx="3950070" cy="1218795"/>
          </a:xfrm>
        </p:spPr>
        <p:txBody>
          <a:bodyPr/>
          <a:lstStyle/>
          <a:p>
            <a:pPr algn="ctr"/>
            <a:r>
              <a:rPr lang="en-US" sz="4400" b="1" dirty="0" smtClean="0">
                <a:solidFill>
                  <a:schemeClr val="bg1"/>
                </a:solidFill>
                <a:latin typeface="+mn-lt"/>
              </a:rPr>
              <a:t>Introduction to Sensors</a:t>
            </a:r>
            <a:endParaRPr lang="en-US" sz="4400" b="1" dirty="0">
              <a:solidFill>
                <a:schemeClr val="bg1"/>
              </a:solidFill>
              <a:latin typeface="+mn-lt"/>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0" y="0"/>
            <a:ext cx="4571039" cy="4599613"/>
          </a:xfrm>
          <a:prstGeom prst="rect">
            <a:avLst/>
          </a:prstGeom>
        </p:spPr>
      </p:pic>
    </p:spTree>
    <p:extLst>
      <p:ext uri="{BB962C8B-B14F-4D97-AF65-F5344CB8AC3E}">
        <p14:creationId xmlns:p14="http://schemas.microsoft.com/office/powerpoint/2010/main" val="939550110"/>
      </p:ext>
    </p:extLst>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DHT 11</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7299" y="1886296"/>
            <a:ext cx="4040188" cy="4468916"/>
          </a:xfrm>
        </p:spPr>
        <p:txBody>
          <a:bodyPr/>
          <a:lstStyle/>
          <a:p>
            <a:pPr marL="342900" indent="-342900">
              <a:buFont typeface="Arial" panose="020B0604020202020204" pitchFamily="34" charset="0"/>
              <a:buChar char="•"/>
            </a:pPr>
            <a:r>
              <a:rPr lang="en-US" sz="2200" dirty="0">
                <a:solidFill>
                  <a:schemeClr val="bg1"/>
                </a:solidFill>
                <a:latin typeface="+mn-lt"/>
              </a:rPr>
              <a:t>Ultra low cost</a:t>
            </a:r>
          </a:p>
          <a:p>
            <a:pPr marL="342900" indent="-342900">
              <a:buFont typeface="Arial" panose="020B0604020202020204" pitchFamily="34" charset="0"/>
              <a:buChar char="•"/>
            </a:pPr>
            <a:r>
              <a:rPr lang="en-US" sz="2200" dirty="0">
                <a:solidFill>
                  <a:schemeClr val="bg1"/>
                </a:solidFill>
                <a:latin typeface="+mn-lt"/>
              </a:rPr>
              <a:t>3 to 5V power and I/O</a:t>
            </a:r>
          </a:p>
          <a:p>
            <a:pPr marL="342900" indent="-342900">
              <a:buFont typeface="Arial" panose="020B0604020202020204" pitchFamily="34" charset="0"/>
              <a:buChar char="•"/>
            </a:pPr>
            <a:r>
              <a:rPr lang="en-US" sz="2200" dirty="0">
                <a:solidFill>
                  <a:schemeClr val="bg1"/>
                </a:solidFill>
                <a:latin typeface="+mn-lt"/>
              </a:rPr>
              <a:t>2.5mA max current use during conversion (while requesting data)</a:t>
            </a:r>
          </a:p>
          <a:p>
            <a:pPr marL="342900" indent="-342900">
              <a:buFont typeface="Arial" panose="020B0604020202020204" pitchFamily="34" charset="0"/>
              <a:buChar char="•"/>
            </a:pPr>
            <a:r>
              <a:rPr lang="en-US" sz="2200" dirty="0">
                <a:solidFill>
                  <a:schemeClr val="bg1"/>
                </a:solidFill>
                <a:latin typeface="+mn-lt"/>
              </a:rPr>
              <a:t>Good for 20-80% humidity readings with 5% accuracy</a:t>
            </a:r>
          </a:p>
          <a:p>
            <a:pPr marL="342900" indent="-342900">
              <a:buFont typeface="Arial" panose="020B0604020202020204" pitchFamily="34" charset="0"/>
              <a:buChar char="•"/>
            </a:pPr>
            <a:r>
              <a:rPr lang="en-US" sz="2200" dirty="0">
                <a:solidFill>
                  <a:schemeClr val="bg1"/>
                </a:solidFill>
                <a:latin typeface="+mn-lt"/>
              </a:rPr>
              <a:t>Good for 0-50°C temperature readings ±2°C accuracy</a:t>
            </a:r>
          </a:p>
          <a:p>
            <a:pPr marL="342900" indent="-342900">
              <a:buFont typeface="Arial" panose="020B0604020202020204" pitchFamily="34" charset="0"/>
              <a:buChar char="•"/>
            </a:pPr>
            <a:r>
              <a:rPr lang="en-US" sz="2200" dirty="0">
                <a:solidFill>
                  <a:schemeClr val="bg1"/>
                </a:solidFill>
                <a:latin typeface="+mn-lt"/>
              </a:rPr>
              <a:t>No more than 1 Hz sampling rate (once every second</a:t>
            </a:r>
            <a:r>
              <a:rPr lang="en-US" sz="2200" dirty="0" smtClean="0">
                <a:solidFill>
                  <a:schemeClr val="bg1"/>
                </a:solidFill>
                <a:latin typeface="+mn-lt"/>
              </a:rPr>
              <a:t>).</a:t>
            </a:r>
          </a:p>
          <a:p>
            <a:pPr marL="342900" indent="-342900">
              <a:buFont typeface="Arial" panose="020B0604020202020204" pitchFamily="34" charset="0"/>
              <a:buChar char="•"/>
            </a:pPr>
            <a:r>
              <a:rPr lang="en-US" sz="2400" dirty="0">
                <a:solidFill>
                  <a:schemeClr val="bg1"/>
                </a:solidFill>
                <a:latin typeface="+mn-lt"/>
              </a:rPr>
              <a:t>4 pins with 0.1" spacing</a:t>
            </a:r>
          </a:p>
          <a:p>
            <a:pPr marL="342900" indent="-342900">
              <a:buFont typeface="Arial" panose="020B0604020202020204" pitchFamily="34" charset="0"/>
              <a:buChar char="•"/>
            </a:pPr>
            <a:endParaRPr lang="en-US" sz="2300" dirty="0" smtClean="0"/>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Features</a:t>
            </a:r>
            <a:endParaRPr lang="en-US" sz="4300" dirty="0">
              <a:solidFill>
                <a:schemeClr val="bg1"/>
              </a:solidFill>
              <a:latin typeface="+mn-lt"/>
            </a:endParaRPr>
          </a:p>
        </p:txBody>
      </p:sp>
      <p:pic>
        <p:nvPicPr>
          <p:cNvPr id="3" name="Picture 2"/>
          <p:cNvPicPr>
            <a:picLocks noChangeAspect="1"/>
          </p:cNvPicPr>
          <p:nvPr/>
        </p:nvPicPr>
        <p:blipFill>
          <a:blip r:embed="rId2"/>
          <a:stretch>
            <a:fillRect/>
          </a:stretch>
        </p:blipFill>
        <p:spPr>
          <a:xfrm>
            <a:off x="4690826" y="1886296"/>
            <a:ext cx="4113530" cy="4037442"/>
          </a:xfrm>
          <a:prstGeom prst="rect">
            <a:avLst/>
          </a:prstGeom>
        </p:spPr>
      </p:pic>
    </p:spTree>
    <p:extLst>
      <p:ext uri="{BB962C8B-B14F-4D97-AF65-F5344CB8AC3E}">
        <p14:creationId xmlns:p14="http://schemas.microsoft.com/office/powerpoint/2010/main" val="3132677057"/>
      </p:ext>
    </p:extLst>
  </p:cSld>
  <p:clrMapOvr>
    <a:masterClrMapping/>
  </p:clrMapOvr>
  <p:transition advClick="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DHT 22</a:t>
            </a:r>
            <a:endParaRPr lang="en-US" b="1" dirty="0">
              <a:solidFill>
                <a:schemeClr val="bg1"/>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217299" y="1886296"/>
            <a:ext cx="4040188" cy="4705904"/>
          </a:xfrm>
        </p:spPr>
        <p:txBody>
          <a:bodyPr/>
          <a:lstStyle/>
          <a:p>
            <a:pPr marL="342900" indent="-342900">
              <a:buFont typeface="Arial" panose="020B0604020202020204" pitchFamily="34" charset="0"/>
              <a:buChar char="•"/>
            </a:pPr>
            <a:r>
              <a:rPr lang="en-US" sz="2200" dirty="0" smtClean="0">
                <a:solidFill>
                  <a:schemeClr val="bg1"/>
                </a:solidFill>
                <a:latin typeface="+mn-lt"/>
              </a:rPr>
              <a:t>low </a:t>
            </a:r>
            <a:r>
              <a:rPr lang="en-US" sz="2200" dirty="0">
                <a:solidFill>
                  <a:schemeClr val="bg1"/>
                </a:solidFill>
                <a:latin typeface="+mn-lt"/>
              </a:rPr>
              <a:t>cost</a:t>
            </a:r>
          </a:p>
          <a:p>
            <a:pPr marL="342900" indent="-342900">
              <a:buFont typeface="Arial" panose="020B0604020202020204" pitchFamily="34" charset="0"/>
              <a:buChar char="•"/>
            </a:pPr>
            <a:r>
              <a:rPr lang="en-US" sz="2200" dirty="0">
                <a:solidFill>
                  <a:schemeClr val="bg1"/>
                </a:solidFill>
                <a:latin typeface="+mn-lt"/>
              </a:rPr>
              <a:t>3 to 5V power and I/O</a:t>
            </a:r>
          </a:p>
          <a:p>
            <a:pPr marL="342900" indent="-342900">
              <a:buFont typeface="Arial" panose="020B0604020202020204" pitchFamily="34" charset="0"/>
              <a:buChar char="•"/>
            </a:pPr>
            <a:r>
              <a:rPr lang="en-US" sz="2200" dirty="0">
                <a:solidFill>
                  <a:schemeClr val="bg1"/>
                </a:solidFill>
                <a:latin typeface="+mn-lt"/>
              </a:rPr>
              <a:t>2.5mA max current use during conversion (while requesting data</a:t>
            </a:r>
            <a:r>
              <a:rPr lang="en-US" sz="2200" dirty="0" smtClean="0">
                <a:solidFill>
                  <a:schemeClr val="bg1"/>
                </a:solidFill>
                <a:latin typeface="+mn-lt"/>
              </a:rPr>
              <a:t>)</a:t>
            </a:r>
          </a:p>
          <a:p>
            <a:pPr marL="342900" indent="-342900">
              <a:buFont typeface="Arial" panose="020B0604020202020204" pitchFamily="34" charset="0"/>
              <a:buChar char="•"/>
            </a:pPr>
            <a:r>
              <a:rPr lang="en-US" sz="2200" dirty="0">
                <a:solidFill>
                  <a:schemeClr val="bg1"/>
                </a:solidFill>
                <a:latin typeface="+mn-lt"/>
              </a:rPr>
              <a:t>Good for 0-100% humidity readings with 2-5% </a:t>
            </a:r>
            <a:r>
              <a:rPr lang="en-US" sz="2200" dirty="0" smtClean="0">
                <a:solidFill>
                  <a:schemeClr val="bg1"/>
                </a:solidFill>
                <a:latin typeface="+mn-lt"/>
              </a:rPr>
              <a:t>accuracy</a:t>
            </a:r>
            <a:endParaRPr lang="en-US" sz="2200" dirty="0">
              <a:solidFill>
                <a:schemeClr val="bg1"/>
              </a:solidFill>
              <a:latin typeface="+mn-lt"/>
            </a:endParaRPr>
          </a:p>
          <a:p>
            <a:pPr marL="342900" indent="-342900">
              <a:buFont typeface="Arial" panose="020B0604020202020204" pitchFamily="34" charset="0"/>
              <a:buChar char="•"/>
            </a:pPr>
            <a:r>
              <a:rPr lang="en-US" sz="2200" dirty="0">
                <a:solidFill>
                  <a:schemeClr val="bg1"/>
                </a:solidFill>
                <a:latin typeface="+mn-lt"/>
              </a:rPr>
              <a:t>Good for -40 to 125°C temperature readings ±0.5°C accuracy</a:t>
            </a:r>
          </a:p>
          <a:p>
            <a:pPr marL="342900" indent="-342900">
              <a:buFont typeface="Arial" panose="020B0604020202020204" pitchFamily="34" charset="0"/>
              <a:buChar char="•"/>
            </a:pPr>
            <a:r>
              <a:rPr lang="en-US" sz="2200" dirty="0">
                <a:solidFill>
                  <a:schemeClr val="bg1"/>
                </a:solidFill>
                <a:latin typeface="+mn-lt"/>
              </a:rPr>
              <a:t>No more than 0.5 Hz sampling rate (once every 2 seconds)</a:t>
            </a:r>
          </a:p>
          <a:p>
            <a:pPr marL="342900" indent="-342900">
              <a:buFont typeface="Arial" panose="020B0604020202020204" pitchFamily="34" charset="0"/>
              <a:buChar char="•"/>
            </a:pPr>
            <a:r>
              <a:rPr lang="en-US" sz="2400" dirty="0" smtClean="0">
                <a:solidFill>
                  <a:schemeClr val="bg1"/>
                </a:solidFill>
                <a:latin typeface="+mn-lt"/>
              </a:rPr>
              <a:t>4 </a:t>
            </a:r>
            <a:r>
              <a:rPr lang="en-US" sz="2400" dirty="0">
                <a:solidFill>
                  <a:schemeClr val="bg1"/>
                </a:solidFill>
                <a:latin typeface="+mn-lt"/>
              </a:rPr>
              <a:t>pins with 0.1" </a:t>
            </a:r>
            <a:r>
              <a:rPr lang="en-US" sz="2400" dirty="0" smtClean="0">
                <a:solidFill>
                  <a:schemeClr val="bg1"/>
                </a:solidFill>
                <a:latin typeface="+mn-lt"/>
              </a:rPr>
              <a:t>spacing</a:t>
            </a:r>
            <a:endParaRPr lang="en-US" sz="2400" dirty="0">
              <a:solidFill>
                <a:schemeClr val="bg1"/>
              </a:solidFill>
              <a:latin typeface="+mn-lt"/>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Features</a:t>
            </a:r>
            <a:endParaRPr lang="en-US" sz="4300" dirty="0">
              <a:solidFill>
                <a:schemeClr val="bg1"/>
              </a:solidFill>
              <a:latin typeface="+mn-lt"/>
            </a:endParaRPr>
          </a:p>
        </p:txBody>
      </p:sp>
      <p:pic>
        <p:nvPicPr>
          <p:cNvPr id="3" name="Picture 2"/>
          <p:cNvPicPr>
            <a:picLocks noChangeAspect="1"/>
          </p:cNvPicPr>
          <p:nvPr/>
        </p:nvPicPr>
        <p:blipFill>
          <a:blip r:embed="rId2"/>
          <a:stretch>
            <a:fillRect/>
          </a:stretch>
        </p:blipFill>
        <p:spPr>
          <a:xfrm>
            <a:off x="4690826" y="1886296"/>
            <a:ext cx="4113530" cy="4037442"/>
          </a:xfrm>
          <a:prstGeom prst="rect">
            <a:avLst/>
          </a:prstGeom>
        </p:spPr>
      </p:pic>
    </p:spTree>
    <p:extLst>
      <p:ext uri="{BB962C8B-B14F-4D97-AF65-F5344CB8AC3E}">
        <p14:creationId xmlns:p14="http://schemas.microsoft.com/office/powerpoint/2010/main" val="816801197"/>
      </p:ext>
    </p:extLst>
  </p:cSld>
  <p:clrMapOvr>
    <a:masterClrMapping/>
  </p:clrMapOvr>
  <p:transition advClick="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Sensor Interfacing</a:t>
            </a:r>
            <a:r>
              <a:rPr lang="en-US" sz="3600" b="1" dirty="0">
                <a:solidFill>
                  <a:schemeClr val="bg1"/>
                </a:solidFill>
                <a:latin typeface="Segoe UI" panose="020B0502040204020203" pitchFamily="34" charset="0"/>
                <a:cs typeface="Segoe UI" panose="020B0502040204020203" pitchFamily="34" charset="0"/>
              </a:rPr>
              <a:t> </a:t>
            </a:r>
            <a:r>
              <a:rPr lang="en-US" sz="3600" b="1" dirty="0" smtClean="0">
                <a:solidFill>
                  <a:schemeClr val="bg1"/>
                </a:solidFill>
                <a:latin typeface="Segoe UI" panose="020B0502040204020203" pitchFamily="34" charset="0"/>
                <a:cs typeface="Segoe UI" panose="020B0502040204020203" pitchFamily="34" charset="0"/>
              </a:rPr>
              <a:t>with </a:t>
            </a:r>
            <a:r>
              <a:rPr lang="en-US" sz="3600" b="1" dirty="0" err="1" smtClean="0">
                <a:solidFill>
                  <a:schemeClr val="bg1"/>
                </a:solidFill>
                <a:latin typeface="Segoe UI" panose="020B0502040204020203" pitchFamily="34" charset="0"/>
                <a:cs typeface="Segoe UI" panose="020B0502040204020203" pitchFamily="34" charset="0"/>
              </a:rPr>
              <a:t>RPi</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pic>
        <p:nvPicPr>
          <p:cNvPr id="1026" name="Picture 2" descr="http://www.circuitbasics.com/wp-content/uploads/2015/12/How-to-Setup-the-DHT11-on-the-Raspberry-Pi-Four-pin-DHT11-Wiring-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10" y="1790930"/>
            <a:ext cx="8236122" cy="358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296885"/>
      </p:ext>
    </p:extLst>
  </p:cSld>
  <p:clrMapOvr>
    <a:masterClrMapping/>
  </p:clrMapOvr>
  <p:transition advClick="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i1275.photobucket.com/albums/y446/porschalink/Jasmine%20Porsche%20Centre/AnyQuestions_zps6309316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363" y="1234897"/>
            <a:ext cx="4478336" cy="488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66849"/>
      </p:ext>
    </p:extLst>
  </p:cSld>
  <p:clrMapOvr>
    <a:masterClrMapping/>
  </p:clrMapOvr>
  <p:transition advClick="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az616578.vo.msecnd.net/files/2016/04/29/6359749212265071701171552202_Dollarphotoclub_77959340-1024x5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635" y="1854836"/>
            <a:ext cx="6873022" cy="387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404995"/>
      </p:ext>
    </p:extLst>
  </p:cSld>
  <p:clrMapOvr>
    <a:masterClrMapping/>
  </p:clrMapOvr>
  <p:transition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What is Sensor ? </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8" y="1373433"/>
            <a:ext cx="4040188" cy="609398"/>
          </a:xfrm>
        </p:spPr>
        <p:txBody>
          <a:bodyPr/>
          <a:lstStyle/>
          <a:p>
            <a:r>
              <a:rPr lang="en-US" sz="4400" dirty="0" smtClean="0">
                <a:solidFill>
                  <a:schemeClr val="bg1"/>
                </a:solidFill>
                <a:latin typeface="+mn-lt"/>
                <a:cs typeface="Segoe UI" panose="020B0502040204020203" pitchFamily="34" charset="0"/>
              </a:rPr>
              <a:t>Introduction</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Example</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8" y="1982831"/>
            <a:ext cx="3981157" cy="553997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solidFill>
                  <a:schemeClr val="bg1"/>
                </a:solidFill>
              </a:rPr>
              <a:t>A </a:t>
            </a:r>
            <a:r>
              <a:rPr lang="en-US" sz="2400" b="1" dirty="0">
                <a:solidFill>
                  <a:schemeClr val="bg1"/>
                </a:solidFill>
              </a:rPr>
              <a:t>sensor</a:t>
            </a:r>
            <a:r>
              <a:rPr lang="en-US" sz="2400" dirty="0">
                <a:solidFill>
                  <a:schemeClr val="bg1"/>
                </a:solidFill>
              </a:rPr>
              <a:t> is a device that measures a physical quantity and converts it into a signal which can be read by an observer or by an instrument.</a:t>
            </a:r>
          </a:p>
          <a:p>
            <a:pPr marL="342900" indent="-342900">
              <a:buFont typeface="Arial" panose="020B0604020202020204" pitchFamily="34" charset="0"/>
              <a:buChar char="•"/>
            </a:pPr>
            <a:r>
              <a:rPr lang="en-US" sz="2400" dirty="0">
                <a:solidFill>
                  <a:schemeClr val="bg1"/>
                </a:solidFill>
              </a:rPr>
              <a:t>Sensors are used in everyday objects such as touch-sensitive </a:t>
            </a:r>
            <a:r>
              <a:rPr lang="en-US" sz="2400" dirty="0" smtClean="0">
                <a:solidFill>
                  <a:schemeClr val="bg1"/>
                </a:solidFill>
              </a:rPr>
              <a:t>elevator, </a:t>
            </a:r>
            <a:r>
              <a:rPr lang="en-US" sz="2400" dirty="0">
                <a:solidFill>
                  <a:schemeClr val="bg1"/>
                </a:solidFill>
              </a:rPr>
              <a:t>buttons (tactile sensor) and lamps which dim or brighten by touching the base.</a:t>
            </a:r>
          </a:p>
          <a:p>
            <a:pPr marL="342900" indent="-342900">
              <a:buFont typeface="Arial" panose="020B0604020202020204" pitchFamily="34" charset="0"/>
              <a:buChar char="•"/>
            </a:pPr>
            <a:endParaRPr lang="en-IN" sz="2400" dirty="0">
              <a:solidFill>
                <a:schemeClr val="bg1"/>
              </a:solidFill>
            </a:endParaRPr>
          </a:p>
          <a:p>
            <a:pPr marL="571500" indent="-571500" algn="just">
              <a:buFont typeface="Arial" panose="020B0604020202020204" pitchFamily="34" charset="0"/>
              <a:buChar char="•"/>
            </a:pPr>
            <a:endParaRPr lang="en-US" sz="2400" b="1" dirty="0" smtClean="0">
              <a:solidFill>
                <a:schemeClr val="bg1"/>
              </a:solidFill>
              <a:latin typeface="+mj-lt"/>
            </a:endParaRPr>
          </a:p>
        </p:txBody>
      </p:sp>
      <p:pic>
        <p:nvPicPr>
          <p:cNvPr id="1028" name="Picture 4" descr="Image result for touc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30" y="2279175"/>
            <a:ext cx="2087454" cy="19765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joyst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001" y="2268175"/>
            <a:ext cx="1998558" cy="19985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emperature sen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151" y="4005775"/>
            <a:ext cx="44577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05979"/>
      </p:ext>
    </p:extLst>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Types of Sensors</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8" y="1373433"/>
            <a:ext cx="4040188" cy="609398"/>
          </a:xfrm>
        </p:spPr>
        <p:txBody>
          <a:bodyPr/>
          <a:lstStyle/>
          <a:p>
            <a:r>
              <a:rPr lang="en-US" sz="4400" dirty="0" smtClean="0">
                <a:solidFill>
                  <a:schemeClr val="bg1"/>
                </a:solidFill>
                <a:latin typeface="+mn-lt"/>
                <a:cs typeface="Segoe UI" panose="020B0502040204020203" pitchFamily="34" charset="0"/>
              </a:rPr>
              <a:t>Hardware</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Sensors</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8" y="1982831"/>
            <a:ext cx="3981157" cy="4247317"/>
          </a:xfrm>
          <a:prstGeom prst="rect">
            <a:avLst/>
          </a:prstGeom>
          <a:noFill/>
        </p:spPr>
        <p:txBody>
          <a:bodyPr wrap="square" lIns="0" tIns="0" rIns="0" bIns="0" rtlCol="0">
            <a:spAutoFit/>
          </a:bodyPr>
          <a:lstStyle/>
          <a:p>
            <a:pPr marL="342900" indent="-342900" algn="just">
              <a:buFont typeface="Arial" panose="020B0604020202020204" pitchFamily="34" charset="0"/>
              <a:buChar char="•"/>
            </a:pPr>
            <a:r>
              <a:rPr lang="en-US" sz="2800" b="1" dirty="0" smtClean="0">
                <a:solidFill>
                  <a:schemeClr val="bg1"/>
                </a:solidFill>
                <a:latin typeface="+mj-lt"/>
              </a:rPr>
              <a:t>Infrared Proximity Sensor</a:t>
            </a:r>
          </a:p>
          <a:p>
            <a:pPr marL="342900" indent="-342900" algn="just">
              <a:buFont typeface="Arial" panose="020B0604020202020204" pitchFamily="34" charset="0"/>
              <a:buChar char="•"/>
            </a:pPr>
            <a:r>
              <a:rPr lang="en-US" sz="2800" b="1" dirty="0" smtClean="0">
                <a:solidFill>
                  <a:schemeClr val="bg1"/>
                </a:solidFill>
                <a:latin typeface="+mj-lt"/>
              </a:rPr>
              <a:t>Sound Sensor</a:t>
            </a:r>
          </a:p>
          <a:p>
            <a:pPr marL="342900" indent="-342900" algn="just">
              <a:buFont typeface="Arial" panose="020B0604020202020204" pitchFamily="34" charset="0"/>
              <a:buChar char="•"/>
            </a:pPr>
            <a:r>
              <a:rPr lang="en-US" sz="2800" b="1" dirty="0" smtClean="0">
                <a:solidFill>
                  <a:schemeClr val="bg1"/>
                </a:solidFill>
                <a:latin typeface="+mj-lt"/>
              </a:rPr>
              <a:t>Temperature Sensor</a:t>
            </a:r>
          </a:p>
          <a:p>
            <a:pPr marL="342900" indent="-342900" algn="just">
              <a:buFont typeface="Arial" panose="020B0604020202020204" pitchFamily="34" charset="0"/>
              <a:buChar char="•"/>
            </a:pPr>
            <a:r>
              <a:rPr lang="en-US" sz="2800" b="1" dirty="0" smtClean="0">
                <a:solidFill>
                  <a:schemeClr val="bg1"/>
                </a:solidFill>
                <a:latin typeface="+mj-lt"/>
              </a:rPr>
              <a:t>Soil Moisture Sensor</a:t>
            </a:r>
          </a:p>
          <a:p>
            <a:pPr marL="342900" indent="-342900" algn="just">
              <a:buFont typeface="Arial" panose="020B0604020202020204" pitchFamily="34" charset="0"/>
              <a:buChar char="•"/>
            </a:pPr>
            <a:r>
              <a:rPr lang="en-US" sz="2800" b="1" dirty="0" smtClean="0">
                <a:solidFill>
                  <a:schemeClr val="bg1"/>
                </a:solidFill>
                <a:latin typeface="+mj-lt"/>
              </a:rPr>
              <a:t>Obstacle detector</a:t>
            </a:r>
          </a:p>
          <a:p>
            <a:pPr marL="342900" indent="-342900" algn="just">
              <a:buFont typeface="Arial" panose="020B0604020202020204" pitchFamily="34" charset="0"/>
              <a:buChar char="•"/>
            </a:pPr>
            <a:r>
              <a:rPr lang="en-US" sz="2800" b="1" dirty="0" smtClean="0">
                <a:solidFill>
                  <a:schemeClr val="bg1"/>
                </a:solidFill>
                <a:latin typeface="+mj-lt"/>
              </a:rPr>
              <a:t>Temperature&amp; Humidity  Sensor</a:t>
            </a:r>
          </a:p>
          <a:p>
            <a:pPr marL="342900" indent="-342900" algn="just">
              <a:buFont typeface="Arial" panose="020B0604020202020204" pitchFamily="34" charset="0"/>
              <a:buChar char="•"/>
            </a:pPr>
            <a:r>
              <a:rPr lang="en-US" sz="2800" b="1" dirty="0" smtClean="0">
                <a:solidFill>
                  <a:schemeClr val="bg1"/>
                </a:solidFill>
                <a:latin typeface="+mj-lt"/>
              </a:rPr>
              <a:t>Pressure Sensor</a:t>
            </a:r>
          </a:p>
          <a:p>
            <a:pPr marL="342900" indent="-342900" algn="just">
              <a:buFont typeface="Arial" panose="020B0604020202020204" pitchFamily="34" charset="0"/>
              <a:buChar char="•"/>
            </a:pPr>
            <a:endParaRPr lang="en-US" sz="2400" b="1" dirty="0" smtClean="0">
              <a:solidFill>
                <a:schemeClr val="bg1"/>
              </a:solidFill>
              <a:latin typeface="+mj-lt"/>
            </a:endParaRPr>
          </a:p>
        </p:txBody>
      </p:sp>
      <p:pic>
        <p:nvPicPr>
          <p:cNvPr id="2050" name="Picture 2" descr="http://www.sensorpedia.com/blog/wp-content/uploads/2009/01/sensing_station_sensors_annotated_2_600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8274" y="2211807"/>
            <a:ext cx="3827454" cy="30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33192"/>
      </p:ext>
    </p:extLst>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Infrared Proximity Sensor</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60780"/>
            <a:ext cx="4040188" cy="609398"/>
          </a:xfrm>
        </p:spPr>
        <p:txBody>
          <a:bodyPr/>
          <a:lstStyle/>
          <a:p>
            <a:r>
              <a:rPr lang="en-US" sz="4400" dirty="0" smtClean="0">
                <a:solidFill>
                  <a:schemeClr val="bg1"/>
                </a:solidFill>
                <a:latin typeface="+mn-lt"/>
                <a:cs typeface="Segoe UI" panose="020B0502040204020203" pitchFamily="34" charset="0"/>
              </a:rPr>
              <a:t>IR Sensor</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Example</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443198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solidFill>
                  <a:schemeClr val="bg1"/>
                </a:solidFill>
              </a:rPr>
              <a:t>IR sensor works on the principle of emitting IR rays and receiving the reflected ray by a receiver (Photo Diode).</a:t>
            </a:r>
          </a:p>
          <a:p>
            <a:pPr marL="342900" indent="-342900">
              <a:buFont typeface="Arial" panose="020B0604020202020204" pitchFamily="34" charset="0"/>
              <a:buChar char="•"/>
            </a:pPr>
            <a:r>
              <a:rPr lang="en-US" sz="2400" dirty="0">
                <a:solidFill>
                  <a:schemeClr val="bg1"/>
                </a:solidFill>
              </a:rPr>
              <a:t>IR source (LED) is used in forward bias.</a:t>
            </a:r>
          </a:p>
          <a:p>
            <a:pPr marL="342900" indent="-342900">
              <a:buFont typeface="Arial" panose="020B0604020202020204" pitchFamily="34" charset="0"/>
              <a:buChar char="•"/>
            </a:pPr>
            <a:r>
              <a:rPr lang="en-US" sz="2400" dirty="0">
                <a:solidFill>
                  <a:schemeClr val="bg1"/>
                </a:solidFill>
              </a:rPr>
              <a:t>IR Receiver (Photodiode) is used in reverse bias.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smtClean="0"/>
          </a:p>
          <a:p>
            <a:endParaRPr lang="en-IN" sz="2400" dirty="0"/>
          </a:p>
        </p:txBody>
      </p:sp>
      <p:pic>
        <p:nvPicPr>
          <p:cNvPr id="10" name="Picture 2" descr="http://education.rec.ri.cmu.edu/content/electronics/boe/ir_sensor/images/409px-IR_Sensor_Princi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637" y="2225614"/>
            <a:ext cx="2758560" cy="404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408150"/>
      </p:ext>
    </p:extLst>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IR Sensor Circuit</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pic>
        <p:nvPicPr>
          <p:cNvPr id="5" name="Picture 2" descr="C:\Users\Administrator19\Desktop\Sensor Schemat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7066" y="1293474"/>
            <a:ext cx="8229600" cy="4800600"/>
          </a:xfrm>
          <a:prstGeom prst="rect">
            <a:avLst/>
          </a:prstGeom>
          <a:noFill/>
        </p:spPr>
      </p:pic>
    </p:spTree>
    <p:extLst>
      <p:ext uri="{BB962C8B-B14F-4D97-AF65-F5344CB8AC3E}">
        <p14:creationId xmlns:p14="http://schemas.microsoft.com/office/powerpoint/2010/main" val="4078358295"/>
      </p:ext>
    </p:extLst>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Voltage Comparator</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60780"/>
            <a:ext cx="4040188" cy="609398"/>
          </a:xfrm>
        </p:spPr>
        <p:txBody>
          <a:bodyPr/>
          <a:lstStyle/>
          <a:p>
            <a:r>
              <a:rPr lang="en-US" sz="4400" dirty="0" smtClean="0">
                <a:solidFill>
                  <a:schemeClr val="bg1"/>
                </a:solidFill>
                <a:latin typeface="+mn-lt"/>
              </a:rPr>
              <a:t>LM358</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LM358</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4185761"/>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dirty="0">
                <a:solidFill>
                  <a:schemeClr val="bg1"/>
                </a:solidFill>
              </a:rPr>
              <a:t>A </a:t>
            </a:r>
            <a:r>
              <a:rPr lang="en-US" sz="2800" b="1" dirty="0">
                <a:solidFill>
                  <a:schemeClr val="bg1"/>
                </a:solidFill>
              </a:rPr>
              <a:t>Comparator</a:t>
            </a:r>
            <a:r>
              <a:rPr lang="en-US" sz="2800" dirty="0">
                <a:solidFill>
                  <a:schemeClr val="bg1"/>
                </a:solidFill>
              </a:rPr>
              <a:t> is a device which compares two voltages or currents and switches its output to indicate which is larger.</a:t>
            </a:r>
          </a:p>
          <a:p>
            <a:pPr marL="342900" indent="-342900">
              <a:buFont typeface="Arial" panose="020B0604020202020204" pitchFamily="34" charset="0"/>
              <a:buChar char="•"/>
            </a:pPr>
            <a:r>
              <a:rPr lang="en-US" sz="2800" dirty="0">
                <a:solidFill>
                  <a:schemeClr val="bg1"/>
                </a:solidFill>
              </a:rPr>
              <a:t>Comparator is </a:t>
            </a:r>
            <a:r>
              <a:rPr lang="en-US" sz="2800" dirty="0" smtClean="0">
                <a:solidFill>
                  <a:schemeClr val="bg1"/>
                </a:solidFill>
              </a:rPr>
              <a:t>also know as </a:t>
            </a:r>
            <a:r>
              <a:rPr lang="en-US" sz="2800" dirty="0">
                <a:solidFill>
                  <a:schemeClr val="bg1"/>
                </a:solidFill>
              </a:rPr>
              <a:t>Op-amp.</a:t>
            </a:r>
            <a:endParaRPr lang="en-IN" sz="2800" dirty="0">
              <a:solidFill>
                <a:schemeClr val="bg1"/>
              </a:solidFill>
            </a:endParaRPr>
          </a:p>
          <a:p>
            <a:pPr marL="342900" indent="-342900">
              <a:buFont typeface="Arial" panose="020B0604020202020204" pitchFamily="34" charset="0"/>
              <a:buChar char="•"/>
            </a:pPr>
            <a:endParaRPr lang="en-IN" sz="2400" dirty="0" smtClean="0"/>
          </a:p>
          <a:p>
            <a:endParaRPr lang="en-IN" sz="2400" dirty="0"/>
          </a:p>
        </p:txBody>
      </p:sp>
      <p:pic>
        <p:nvPicPr>
          <p:cNvPr id="4098" name="Picture 2" descr="Image result for voltage comparator l3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738" y="4135272"/>
            <a:ext cx="2104446" cy="19229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voltage comparator l3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738" y="2431788"/>
            <a:ext cx="19526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129301"/>
      </p:ext>
    </p:extLst>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94" y="341665"/>
            <a:ext cx="8363938" cy="498598"/>
          </a:xfrm>
        </p:spPr>
        <p:txBody>
          <a:bodyPr/>
          <a:lstStyle/>
          <a:p>
            <a:r>
              <a:rPr lang="en-US" sz="3600" b="1" dirty="0" smtClean="0">
                <a:solidFill>
                  <a:schemeClr val="bg1"/>
                </a:solidFill>
                <a:latin typeface="Segoe UI" panose="020B0502040204020203" pitchFamily="34" charset="0"/>
                <a:cs typeface="Segoe UI" panose="020B0502040204020203" pitchFamily="34" charset="0"/>
              </a:rPr>
              <a:t> </a:t>
            </a:r>
            <a:r>
              <a:rPr lang="en-US" sz="3600" b="1" dirty="0">
                <a:solidFill>
                  <a:schemeClr val="bg1"/>
                </a:solidFill>
                <a:latin typeface="Segoe UI" panose="020B0502040204020203" pitchFamily="34" charset="0"/>
                <a:cs typeface="Segoe UI" panose="020B0502040204020203" pitchFamily="34" charset="0"/>
              </a:rPr>
              <a:t>PIN Diagram LM358</a:t>
            </a:r>
            <a:endParaRPr lang="en-US" sz="3600" dirty="0"/>
          </a:p>
        </p:txBody>
      </p:sp>
      <p:sp>
        <p:nvSpPr>
          <p:cNvPr id="3" name="Text Placeholder 2"/>
          <p:cNvSpPr>
            <a:spLocks noGrp="1"/>
          </p:cNvSpPr>
          <p:nvPr>
            <p:ph type="body" sz="quarter" idx="10"/>
          </p:nvPr>
        </p:nvSpPr>
        <p:spPr>
          <a:xfrm>
            <a:off x="308155" y="1940849"/>
            <a:ext cx="3928093" cy="375738"/>
          </a:xfrm>
        </p:spPr>
        <p:txBody>
          <a:bodyPr/>
          <a:lstStyle/>
          <a:p>
            <a:r>
              <a:rPr lang="en-IN" sz="2800" dirty="0" smtClean="0">
                <a:solidFill>
                  <a:schemeClr val="bg2">
                    <a:lumMod val="10000"/>
                  </a:schemeClr>
                </a:solidFill>
              </a:rPr>
              <a:t>      </a:t>
            </a:r>
            <a:endParaRPr lang="en-US" sz="2800" dirty="0" smtClean="0">
              <a:solidFill>
                <a:schemeClr val="bg2">
                  <a:lumMod val="10000"/>
                </a:schemeClr>
              </a:solidFill>
            </a:endParaRPr>
          </a:p>
          <a:p>
            <a:pPr marL="457200" indent="-457200">
              <a:buFont typeface="Arial" panose="020B0604020202020204" pitchFamily="34" charset="0"/>
              <a:buChar char="•"/>
            </a:pPr>
            <a:endParaRPr lang="en-US" sz="2800" dirty="0">
              <a:solidFill>
                <a:schemeClr val="bg2">
                  <a:lumMod val="10000"/>
                </a:schemeClr>
              </a:solidFill>
              <a:latin typeface="+mj-lt"/>
              <a:cs typeface="Times New Roman" panose="02020603050405020304" pitchFamily="18" charset="0"/>
            </a:endParaRPr>
          </a:p>
        </p:txBody>
      </p:sp>
      <p:pic>
        <p:nvPicPr>
          <p:cNvPr id="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3621" r="44776" b="30487"/>
          <a:stretch/>
        </p:blipFill>
        <p:spPr bwMode="auto">
          <a:xfrm>
            <a:off x="1906517" y="1519929"/>
            <a:ext cx="5290697" cy="400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72612"/>
      </p:ext>
    </p:extLst>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EN">
  <a:themeElements>
    <a:clrScheme name="Custom 30">
      <a:dk1>
        <a:srgbClr val="969696"/>
      </a:dk1>
      <a:lt1>
        <a:srgbClr val="FFFFFF"/>
      </a:lt1>
      <a:dk2>
        <a:srgbClr val="969696"/>
      </a:dk2>
      <a:lt2>
        <a:srgbClr val="F2F2F2"/>
      </a:lt2>
      <a:accent1>
        <a:srgbClr val="68217A"/>
      </a:accent1>
      <a:accent2>
        <a:srgbClr val="002050"/>
      </a:accent2>
      <a:accent3>
        <a:srgbClr val="0072C6"/>
      </a:accent3>
      <a:accent4>
        <a:srgbClr val="6DC2E9"/>
      </a:accent4>
      <a:accent5>
        <a:srgbClr val="7F7F7F"/>
      </a:accent5>
      <a:accent6>
        <a:srgbClr val="FFFFFF"/>
      </a:accent6>
      <a:hlink>
        <a:srgbClr val="00B0F0"/>
      </a:hlink>
      <a:folHlink>
        <a:srgbClr val="002060"/>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D40B941746C84F81C59F368943218A" ma:contentTypeVersion="0" ma:contentTypeDescription="Create a new document." ma:contentTypeScope="" ma:versionID="8a445b2c06fc53f037a440b800ed3765">
  <xsd:schema xmlns:xsd="http://www.w3.org/2001/XMLSchema" xmlns:xs="http://www.w3.org/2001/XMLSchema" xmlns:p="http://schemas.microsoft.com/office/2006/metadata/properties" xmlns:ns2="230e9df3-be65-4c73-a93b-d1236ebd677e" targetNamespace="http://schemas.microsoft.com/office/2006/metadata/properties" ma:root="true" ma:fieldsID="0713d38ac47f6f222cb30dc7e930f107"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3b9a2846-5722-49f7-8934-01e069e780e5}" ma:internalName="TaxCatchAll" ma:showField="CatchAllData" ma:web="79af864e-e477-4c61-a4d2-2f8c404ae1db">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3b9a2846-5722-49f7-8934-01e069e780e5}" ma:internalName="TaxCatchAllLabel" ma:readOnly="true" ma:showField="CatchAllDataLabel" ma:web="79af864e-e477-4c61-a4d2-2f8c404ae1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41F28D-3D3D-4D70-BC8E-F1876B3D2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openxmlformats.org/package/2006/metadata/core-properties"/>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Template>
  <TotalTime>3402</TotalTime>
  <Words>836</Words>
  <Application>Microsoft Office PowerPoint</Application>
  <PresentationFormat>On-screen Show (4:3)</PresentationFormat>
  <Paragraphs>142</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Segoe UI</vt:lpstr>
      <vt:lpstr>Segoe UI Light</vt:lpstr>
      <vt:lpstr>Times New Roman</vt:lpstr>
      <vt:lpstr>EN</vt:lpstr>
      <vt:lpstr>PowerPoint Presentation</vt:lpstr>
      <vt:lpstr>Topics</vt:lpstr>
      <vt:lpstr>PowerPoint Presentation</vt:lpstr>
      <vt:lpstr>What is Sensor ? </vt:lpstr>
      <vt:lpstr>Types of Sensors</vt:lpstr>
      <vt:lpstr>Infrared Proximity Sensor</vt:lpstr>
      <vt:lpstr> IR Sensor Circuit</vt:lpstr>
      <vt:lpstr>Voltage Comparator</vt:lpstr>
      <vt:lpstr> PIN Diagram LM358</vt:lpstr>
      <vt:lpstr> Sensor Interfacing with RPi</vt:lpstr>
      <vt:lpstr>Temperature Sensor LM35</vt:lpstr>
      <vt:lpstr> Sensor Interfacing with RPi</vt:lpstr>
      <vt:lpstr>Sound Sensor</vt:lpstr>
      <vt:lpstr>555 Timer IC</vt:lpstr>
      <vt:lpstr>Pin Diagram</vt:lpstr>
      <vt:lpstr>Pin Diagram</vt:lpstr>
      <vt:lpstr>Modes of Operation</vt:lpstr>
      <vt:lpstr>Monostable Mode</vt:lpstr>
      <vt:lpstr>Monostable Mode</vt:lpstr>
      <vt:lpstr>Triggering Circuit of Sound Sensor</vt:lpstr>
      <vt:lpstr>Sound Sensor circuit</vt:lpstr>
      <vt:lpstr> Sensor Interfacing with RPi</vt:lpstr>
      <vt:lpstr>Soil Moisture Sensor</vt:lpstr>
      <vt:lpstr>Feature of Soil Moisture Sensor</vt:lpstr>
      <vt:lpstr>Obstacle Detector HC-SR-04</vt:lpstr>
      <vt:lpstr>Features of  HC-SR-04</vt:lpstr>
      <vt:lpstr>Pin Diagram of HC SR 04</vt:lpstr>
      <vt:lpstr> Sensor Interfacing with RPi</vt:lpstr>
      <vt:lpstr>Temperature and Humidity Sensor DHT</vt:lpstr>
      <vt:lpstr>DHT 11</vt:lpstr>
      <vt:lpstr>DHT 22</vt:lpstr>
      <vt:lpstr> Sensor Interfacing with RPi</vt:lpstr>
      <vt:lpstr>PowerPoint Presentation</vt:lpstr>
      <vt:lpstr>PowerPoint Presentation</vt:lpstr>
    </vt:vector>
  </TitlesOfParts>
  <Manager>&lt;Content Manager Name Here&gt;</Manager>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Vatan Joshi</dc:creator>
  <dc:description>Template: 
Corporation
Formatting:
Event Date: 
Event Location: 
Audience Type: Internal</dc:description>
  <cp:lastModifiedBy>vishwajeet rana</cp:lastModifiedBy>
  <cp:revision>258</cp:revision>
  <cp:lastPrinted>2012-02-02T02:36:53Z</cp:lastPrinted>
  <dcterms:created xsi:type="dcterms:W3CDTF">2013-11-13T15:57:48Z</dcterms:created>
  <dcterms:modified xsi:type="dcterms:W3CDTF">2018-02-12T02:12:45Z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0x01010079D40B941746C84F81C59F368943218A</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etadataExtractionStatus">
    <vt:lpwstr>Metadata ExtractedSuccessfully</vt:lpwstr>
  </property>
  <property fmtid="{D5CDD505-2E9C-101B-9397-08002B2CF9AE}" pid="7" name="VerticalIndustry">
    <vt:lpwstr/>
  </property>
  <property fmtid="{D5CDD505-2E9C-101B-9397-08002B2CF9AE}" pid="8" name="Products">
    <vt:lpwstr/>
  </property>
  <property fmtid="{D5CDD505-2E9C-101B-9397-08002B2CF9AE}" pid="9" name="Solution">
    <vt:lpwstr/>
  </property>
  <property fmtid="{D5CDD505-2E9C-101B-9397-08002B2CF9AE}" pid="10" name="AssetType">
    <vt:lpwstr>184</vt:lpwstr>
  </property>
  <property fmtid="{D5CDD505-2E9C-101B-9397-08002B2CF9AE}" pid="11" name="OrganizationalCustomerSegment">
    <vt:lpwstr/>
  </property>
  <property fmtid="{D5CDD505-2E9C-101B-9397-08002B2CF9AE}" pid="12" name="ProductArea">
    <vt:lpwstr/>
  </property>
  <property fmtid="{D5CDD505-2E9C-101B-9397-08002B2CF9AE}" pid="13" name="USBMOLanguage">
    <vt:lpwstr>159;#English|a5ff94d2-1ec6-4a3d-91b6-499704bb2bfb</vt:lpwstr>
  </property>
  <property fmtid="{D5CDD505-2E9C-101B-9397-08002B2CF9AE}" pid="14" name="IndividualCustomerSegment">
    <vt:lpwstr/>
  </property>
  <property fmtid="{D5CDD505-2E9C-101B-9397-08002B2CF9AE}" pid="15" name="Country">
    <vt:lpwstr/>
  </property>
  <property fmtid="{D5CDD505-2E9C-101B-9397-08002B2CF9AE}" pid="16" name="Locale">
    <vt:lpwstr>160;#en-us|d9a69bff-8288-4080-b994-75d8eae21b51</vt:lpwstr>
  </property>
  <property fmtid="{D5CDD505-2E9C-101B-9397-08002B2CF9AE}" pid="17" name="ElementType">
    <vt:lpwstr>172</vt:lpwstr>
  </property>
  <property fmtid="{D5CDD505-2E9C-101B-9397-08002B2CF9AE}" pid="18" name="TaxKeyword">
    <vt:lpwstr/>
  </property>
</Properties>
</file>