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895600"/>
            <a:ext cx="91205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latin typeface="Gothic Uralic"/>
                <a:cs typeface="Gothic Uralic"/>
              </a:rPr>
              <a:t>The Battle Of Neighborhoods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3657600"/>
            <a:ext cx="89905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othic Uralic"/>
                <a:cs typeface="Gothic Uralic"/>
              </a:rPr>
              <a:t>Neighborhood </a:t>
            </a:r>
            <a:r>
              <a:rPr lang="en-US" sz="2000" spc="-5" dirty="0" smtClean="0">
                <a:latin typeface="Gothic Uralic"/>
                <a:cs typeface="Gothic Uralic"/>
              </a:rPr>
              <a:t>recommendation </a:t>
            </a:r>
            <a:r>
              <a:rPr sz="2000" spc="-5" dirty="0" smtClean="0">
                <a:latin typeface="Gothic Uralic"/>
                <a:cs typeface="Gothic Uralic"/>
              </a:rPr>
              <a:t>for </a:t>
            </a:r>
            <a:r>
              <a:rPr lang="en-US" sz="2000" spc="-5" dirty="0" smtClean="0">
                <a:latin typeface="Gothic Uralic"/>
                <a:cs typeface="Gothic Uralic"/>
              </a:rPr>
              <a:t>XYZ</a:t>
            </a:r>
            <a:r>
              <a:rPr sz="2000" spc="-5" dirty="0" smtClean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Grocery’s first </a:t>
            </a:r>
            <a:r>
              <a:rPr sz="2000" dirty="0">
                <a:latin typeface="Gothic Uralic"/>
                <a:cs typeface="Gothic Uralic"/>
              </a:rPr>
              <a:t>venture </a:t>
            </a:r>
            <a:r>
              <a:rPr sz="2000" spc="-5" dirty="0">
                <a:latin typeface="Gothic Uralic"/>
                <a:cs typeface="Gothic Uralic"/>
              </a:rPr>
              <a:t>in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Toronto.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540766"/>
            <a:ext cx="4189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32536" y="1169797"/>
            <a:ext cx="9452610" cy="4908395"/>
          </a:xfrm>
          <a:prstGeom prst="rect">
            <a:avLst/>
          </a:prstGeom>
        </p:spPr>
        <p:txBody>
          <a:bodyPr vert="horz" wrap="square" lIns="0" tIns="2051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Toronto </a:t>
            </a:r>
            <a:r>
              <a:rPr dirty="0"/>
              <a:t>city overview </a:t>
            </a:r>
            <a:r>
              <a:rPr spc="-5" dirty="0"/>
              <a:t>for </a:t>
            </a:r>
            <a:r>
              <a:rPr lang="en-US" dirty="0" smtClean="0"/>
              <a:t>XYZ </a:t>
            </a:r>
            <a:r>
              <a:rPr spc="-5" dirty="0" smtClean="0"/>
              <a:t>Grocery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dirty="0" smtClean="0"/>
              <a:t>XYZ</a:t>
            </a:r>
            <a:r>
              <a:rPr dirty="0" smtClean="0"/>
              <a:t> </a:t>
            </a:r>
            <a:r>
              <a:rPr spc="-5" dirty="0"/>
              <a:t>Grocery </a:t>
            </a:r>
            <a:r>
              <a:rPr dirty="0"/>
              <a:t>Strategic </a:t>
            </a:r>
            <a:r>
              <a:rPr spc="-5" dirty="0"/>
              <a:t>Plan and</a:t>
            </a:r>
            <a:r>
              <a:rPr spc="-55" dirty="0"/>
              <a:t> </a:t>
            </a:r>
            <a:r>
              <a:rPr spc="-5" dirty="0"/>
              <a:t>Overview</a:t>
            </a: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dirty="0" smtClean="0"/>
              <a:t>XYZ</a:t>
            </a:r>
            <a:r>
              <a:rPr dirty="0" smtClean="0"/>
              <a:t> </a:t>
            </a:r>
            <a:r>
              <a:rPr spc="-5" dirty="0"/>
              <a:t>Grocery </a:t>
            </a:r>
            <a:r>
              <a:rPr dirty="0"/>
              <a:t>Business</a:t>
            </a:r>
            <a:r>
              <a:rPr spc="-30" dirty="0"/>
              <a:t> </a:t>
            </a:r>
            <a:r>
              <a:rPr spc="-5" dirty="0"/>
              <a:t>Problem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Choice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first neighborhood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offer</a:t>
            </a:r>
            <a:r>
              <a:rPr sz="2000" spc="-9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services.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neighborhood should enable easy</a:t>
            </a:r>
            <a:r>
              <a:rPr sz="2000" spc="-10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replication.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 should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have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high</a:t>
            </a:r>
            <a:r>
              <a:rPr sz="2000" spc="-5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demand.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 should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lower</a:t>
            </a:r>
            <a:r>
              <a:rPr sz="2000" spc="-8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competition.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Success</a:t>
            </a:r>
            <a:r>
              <a:rPr dirty="0"/>
              <a:t> </a:t>
            </a:r>
            <a:r>
              <a:rPr spc="-5" dirty="0"/>
              <a:t>Criteria:</a:t>
            </a: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Good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recommendation of neighborhood that meets above</a:t>
            </a:r>
            <a:r>
              <a:rPr sz="2000" spc="-13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points.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It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should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capability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enable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latest information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whenever</a:t>
            </a:r>
            <a:r>
              <a:rPr sz="2000" spc="-22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required.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2964" y="1447800"/>
            <a:ext cx="4248912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647192"/>
            <a:ext cx="4697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536" y="1384077"/>
            <a:ext cx="8460740" cy="366585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Data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Requirements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this</a:t>
            </a:r>
            <a:r>
              <a:rPr sz="2400" spc="-4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project: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Information 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(i.e.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name,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coordinates,</a:t>
            </a:r>
            <a:r>
              <a:rPr sz="2000" spc="5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populations).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Venue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information 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(i.e.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name, category,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coordinates)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Data Sources for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this</a:t>
            </a:r>
            <a:r>
              <a:rPr sz="2400" spc="-1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project: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Wikipedia</a:t>
            </a:r>
            <a:r>
              <a:rPr sz="2000" spc="3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Pages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Foursquare.com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Data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Processing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for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this</a:t>
            </a:r>
            <a:r>
              <a:rPr sz="2400" spc="-4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project: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Data cleaning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is</a:t>
            </a:r>
            <a:r>
              <a:rPr sz="2000" spc="-7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required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Data needs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be in a structured</a:t>
            </a:r>
            <a:r>
              <a:rPr sz="2000" spc="-18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format</a:t>
            </a:r>
            <a:endParaRPr sz="2000">
              <a:latin typeface="Gothic Uralic"/>
              <a:cs typeface="Gothic Uralic"/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590799"/>
            <a:ext cx="5867402" cy="3124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799592"/>
            <a:ext cx="4005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535267"/>
            <a:ext cx="6795134" cy="42157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Data Scrapping</a:t>
            </a:r>
            <a:r>
              <a:rPr sz="2400" spc="-4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Technique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scrap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from</a:t>
            </a:r>
            <a:r>
              <a:rPr sz="2000" spc="-6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Wikipedia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To make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data into a structured</a:t>
            </a:r>
            <a:r>
              <a:rPr sz="2000" spc="-20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format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Foursquare.com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Retrieving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venue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information from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above</a:t>
            </a:r>
            <a:r>
              <a:rPr sz="2000" spc="-13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API.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K-Means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Machine</a:t>
            </a:r>
            <a:r>
              <a:rPr sz="2400" spc="-4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Learning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Segment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cluster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similar</a:t>
            </a:r>
            <a:r>
              <a:rPr sz="2000" spc="-10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neighborhoods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Group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them based on most common</a:t>
            </a:r>
            <a:r>
              <a:rPr sz="2000" spc="-11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venues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Scoring</a:t>
            </a:r>
            <a:r>
              <a:rPr sz="2400" spc="-3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Weightage</a:t>
            </a:r>
            <a:endParaRPr sz="24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Population count has 50%</a:t>
            </a:r>
            <a:r>
              <a:rPr sz="2000" spc="-9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weightage</a:t>
            </a:r>
            <a:endParaRPr sz="200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Venue (fewer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grocery)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has another 50%</a:t>
            </a:r>
            <a:r>
              <a:rPr sz="2000" spc="-2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weightage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6476" y="1905000"/>
            <a:ext cx="5146548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818421"/>
            <a:ext cx="21325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535304"/>
            <a:ext cx="6337935" cy="31642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7965" marR="1253490" indent="-227965" algn="r">
              <a:lnSpc>
                <a:spcPct val="100000"/>
              </a:lnSpc>
              <a:spcBef>
                <a:spcPts val="535"/>
              </a:spcBef>
              <a:buSzPct val="79166"/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Clustering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Similar</a:t>
            </a:r>
            <a:r>
              <a:rPr sz="2400" spc="-10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Neighborhoods</a:t>
            </a:r>
            <a:endParaRPr sz="2400" dirty="0">
              <a:latin typeface="Gothic Uralic"/>
              <a:cs typeface="Gothic Uralic"/>
            </a:endParaRPr>
          </a:p>
          <a:p>
            <a:pPr marL="227965" marR="1290955" lvl="1" indent="-227965" algn="r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Grouping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based on common</a:t>
            </a:r>
            <a:r>
              <a:rPr sz="2000" spc="-7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venues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Neighborhood with high</a:t>
            </a:r>
            <a:r>
              <a:rPr sz="2400" spc="-10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population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Ranking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neighborhoods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based</a:t>
            </a:r>
            <a:r>
              <a:rPr sz="2000" spc="-6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on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population</a:t>
            </a:r>
            <a:r>
              <a:rPr sz="2000" spc="-4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count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Topmost common</a:t>
            </a:r>
            <a:r>
              <a:rPr sz="2400" spc="2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venue</a:t>
            </a:r>
            <a:endParaRPr sz="2400" dirty="0">
              <a:latin typeface="Gothic Uralic"/>
              <a:cs typeface="Gothic Uralic"/>
            </a:endParaRPr>
          </a:p>
          <a:p>
            <a:pPr marL="469900" marR="5080" lvl="1" indent="-228600">
              <a:lnSpc>
                <a:spcPts val="2160"/>
              </a:lnSpc>
              <a:spcBef>
                <a:spcPts val="63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Ranking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neighborhoods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based on</a:t>
            </a:r>
            <a:r>
              <a:rPr sz="2000" spc="-7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common 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venue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w/o</a:t>
            </a:r>
            <a:r>
              <a:rPr sz="2000" spc="-5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Grocery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8916" y="3084574"/>
            <a:ext cx="4860035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3676" y="85343"/>
            <a:ext cx="4831080" cy="2886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494792"/>
            <a:ext cx="2951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31677"/>
            <a:ext cx="5970270" cy="40915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Result</a:t>
            </a:r>
            <a:r>
              <a:rPr sz="2400" spc="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Review: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 algn="just">
              <a:lnSpc>
                <a:spcPts val="228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Fi</a:t>
            </a:r>
            <a:r>
              <a:rPr lang="en-US"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fth </a:t>
            </a:r>
            <a:r>
              <a:rPr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cluster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looks </a:t>
            </a:r>
            <a:r>
              <a:rPr sz="2000" spc="10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offer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best</a:t>
            </a:r>
            <a:r>
              <a:rPr sz="2000" spc="-12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business</a:t>
            </a:r>
            <a:endParaRPr sz="2000" dirty="0">
              <a:latin typeface="Gothic Uralic"/>
              <a:cs typeface="Gothic Uralic"/>
            </a:endParaRPr>
          </a:p>
          <a:p>
            <a:pPr marL="469900" algn="just">
              <a:lnSpc>
                <a:spcPts val="2280"/>
              </a:lnSpc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expansion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opportunity.</a:t>
            </a:r>
            <a:endParaRPr sz="2000" dirty="0">
              <a:latin typeface="Gothic Uralic"/>
              <a:cs typeface="Gothic Uralic"/>
            </a:endParaRPr>
          </a:p>
          <a:p>
            <a:pPr marL="469900" marR="5080" lvl="1" indent="-228600" algn="just">
              <a:lnSpc>
                <a:spcPct val="90000"/>
              </a:lnSpc>
              <a:spcBef>
                <a:spcPts val="600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lang="en-US" sz="2000" spc="-5" dirty="0" err="1" smtClean="0">
                <a:solidFill>
                  <a:srgbClr val="535353"/>
                </a:solidFill>
                <a:latin typeface="Gothic Uralic"/>
                <a:cs typeface="Gothic Uralic"/>
              </a:rPr>
              <a:t>Downsview</a:t>
            </a:r>
            <a:r>
              <a:rPr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 in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first 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cluster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looks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meet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key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business criteria  whereby </a:t>
            </a: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it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will offer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highest demand </a:t>
            </a: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(i.e. 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high population)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lowest competition  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(i.e.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lower</a:t>
            </a:r>
            <a:r>
              <a:rPr sz="2000" spc="2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supply).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 algn="just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Additional</a:t>
            </a:r>
            <a:r>
              <a:rPr sz="2400" spc="-5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Observation: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 algn="just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High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number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of </a:t>
            </a:r>
            <a:r>
              <a:rPr lang="en-US" sz="2000" dirty="0" smtClean="0">
                <a:solidFill>
                  <a:srgbClr val="535353"/>
                </a:solidFill>
                <a:latin typeface="Gothic Uralic"/>
                <a:cs typeface="Gothic Uralic"/>
              </a:rPr>
              <a:t>Italian</a:t>
            </a:r>
            <a:r>
              <a:rPr sz="2000" spc="-60" dirty="0" smtClean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people.</a:t>
            </a:r>
            <a:endParaRPr sz="2000" dirty="0">
              <a:latin typeface="Gothic Uralic"/>
              <a:cs typeface="Gothic Uralic"/>
            </a:endParaRPr>
          </a:p>
          <a:p>
            <a:pPr marL="469900" marR="5715" lvl="1" indent="-228600" algn="just">
              <a:lnSpc>
                <a:spcPct val="90100"/>
              </a:lnSpc>
              <a:spcBef>
                <a:spcPts val="600"/>
              </a:spcBef>
              <a:buSzPct val="80000"/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Worthwhile </a:t>
            </a:r>
            <a:r>
              <a:rPr sz="2000" spc="10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consider </a:t>
            </a:r>
            <a:r>
              <a:rPr lang="en-US"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Italian</a:t>
            </a:r>
            <a:r>
              <a:rPr sz="2000" spc="-5" dirty="0" smtClean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food </a:t>
            </a:r>
            <a:r>
              <a:rPr sz="2000" spc="-10" dirty="0">
                <a:solidFill>
                  <a:srgbClr val="535353"/>
                </a:solidFill>
                <a:latin typeface="Gothic Uralic"/>
                <a:cs typeface="Gothic Uralic"/>
              </a:rPr>
              <a:t>or 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related supplies offering in this  neighborhood.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7" name="Picture 6" descr="Sni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7620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494792"/>
            <a:ext cx="3418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31677"/>
            <a:ext cx="9940925" cy="371447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Recommendation</a:t>
            </a:r>
            <a:r>
              <a:rPr sz="2400" spc="-3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Summary: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Region: </a:t>
            </a:r>
            <a:r>
              <a:rPr sz="2000" dirty="0" smtClean="0">
                <a:solidFill>
                  <a:srgbClr val="535353"/>
                </a:solidFill>
                <a:latin typeface="Gothic Uralic"/>
                <a:cs typeface="Gothic Uralic"/>
              </a:rPr>
              <a:t>Fi</a:t>
            </a:r>
            <a:r>
              <a:rPr lang="en-US" sz="2000" dirty="0" smtClean="0">
                <a:solidFill>
                  <a:srgbClr val="535353"/>
                </a:solidFill>
                <a:latin typeface="Gothic Uralic"/>
                <a:cs typeface="Gothic Uralic"/>
              </a:rPr>
              <a:t>fth</a:t>
            </a:r>
            <a:r>
              <a:rPr sz="2000" spc="-15" dirty="0" smtClean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Cluster.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Neighborhood:</a:t>
            </a:r>
            <a:r>
              <a:rPr sz="2000" spc="-1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lang="en-US" sz="2000" spc="-5" dirty="0" err="1" smtClean="0">
                <a:solidFill>
                  <a:srgbClr val="535353"/>
                </a:solidFill>
                <a:latin typeface="Gothic Uralic"/>
                <a:cs typeface="Gothic Uralic"/>
              </a:rPr>
              <a:t>Downsview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59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Additional Offering: </a:t>
            </a:r>
            <a:r>
              <a:rPr lang="en-US" sz="2000" dirty="0" smtClean="0">
                <a:solidFill>
                  <a:srgbClr val="535353"/>
                </a:solidFill>
                <a:latin typeface="Gothic Uralic"/>
                <a:cs typeface="Gothic Uralic"/>
              </a:rPr>
              <a:t>Italian</a:t>
            </a:r>
            <a:r>
              <a:rPr sz="2000" dirty="0" smtClean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food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or related</a:t>
            </a:r>
            <a:r>
              <a:rPr sz="2000" spc="-8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supplies.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Additional</a:t>
            </a:r>
            <a:r>
              <a:rPr sz="2400" spc="-5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Note: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Re-run of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program is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encouraged </a:t>
            </a:r>
            <a:r>
              <a:rPr sz="2000" spc="10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get latest</a:t>
            </a:r>
            <a:r>
              <a:rPr sz="2000" spc="-15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information.</a:t>
            </a:r>
            <a:endParaRPr sz="20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Updated information is critical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consider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as part of business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expansion</a:t>
            </a:r>
            <a:r>
              <a:rPr sz="2000" spc="-40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plan.</a:t>
            </a:r>
            <a:endParaRPr sz="2000" dirty="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35353"/>
                </a:solidFill>
                <a:latin typeface="Gothic Uralic"/>
                <a:cs typeface="Gothic Uralic"/>
              </a:rPr>
              <a:t>Thank</a:t>
            </a:r>
            <a:r>
              <a:rPr sz="2400" dirty="0">
                <a:solidFill>
                  <a:srgbClr val="535353"/>
                </a:solidFill>
                <a:latin typeface="Gothic Uralic"/>
                <a:cs typeface="Gothic Uralic"/>
              </a:rPr>
              <a:t> You:</a:t>
            </a:r>
            <a:endParaRPr sz="2400" dirty="0">
              <a:latin typeface="Gothic Uralic"/>
              <a:cs typeface="Gothic Uralic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Appreciation </a:t>
            </a:r>
            <a:r>
              <a:rPr sz="2000" spc="5" dirty="0">
                <a:solidFill>
                  <a:srgbClr val="535353"/>
                </a:solidFill>
                <a:latin typeface="Gothic Uralic"/>
                <a:cs typeface="Gothic Uralic"/>
              </a:rPr>
              <a:t>Notes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Science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Team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535353"/>
                </a:solidFill>
                <a:latin typeface="Gothic Uralic"/>
                <a:cs typeface="Gothic Uralic"/>
              </a:rPr>
              <a:t>this</a:t>
            </a:r>
            <a:r>
              <a:rPr sz="2000" spc="-165" dirty="0">
                <a:solidFill>
                  <a:srgbClr val="535353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Gothic Uralic"/>
                <a:cs typeface="Gothic Uralic"/>
              </a:rPr>
              <a:t>project.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366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INTRODUCTION</vt:lpstr>
      <vt:lpstr>DATA DESCRIPTION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battles of neighborhoods</dc:title>
  <dc:creator>Tan, Yeow Chong [ICG-IT]</dc:creator>
  <cp:lastModifiedBy>user</cp:lastModifiedBy>
  <cp:revision>1</cp:revision>
  <dcterms:created xsi:type="dcterms:W3CDTF">2020-04-26T21:07:52Z</dcterms:created>
  <dcterms:modified xsi:type="dcterms:W3CDTF">2020-04-26T21:32:24Z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2020-04-26T00:00:00Z</vt:filetime>
  </property>
</Properties>
</file>