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Oswald"/>
      <p:regular r:id="rId24"/>
      <p:bold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B7F3CE-EC79-4402-906E-8D1FF23FEBB5}">
  <a:tblStyle styleId="{62B7F3CE-EC79-4402-906E-8D1FF23FEB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regular.fntdata"/><Relationship Id="rId25" Type="http://schemas.openxmlformats.org/officeDocument/2006/relationships/font" Target="fonts/Oswald-bold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23247a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023247a36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23c6b0f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023c6b0f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23247a36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023247a36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23c6b0fcc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23c6b0fcc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3572ba98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3572ba98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26b6945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26b6945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23c6b0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23c6b0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26b6945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026b694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23c6b0fcc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23c6b0fcc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23247a36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23247a36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26b69454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26b69454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23247a36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23247a36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23247a36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023247a36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23c6b0fc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23c6b0fc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26b6945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26b6945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23c6b0f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23c6b0f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9" name="Google Shape;37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0" name="Google Shape;38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384" name="Google Shape;38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5" name="Google Shape;38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" name="Google Shape;38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87" name="Google Shape;38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388" name="Google Shape;38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20" name="Google Shape;420;p1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421" name="Google Shape;421;p1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1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5" name="Google Shape;425;p1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6" name="Google Shape;426;p1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7" name="Google Shape;427;p1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28" name="Google Shape;428;p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29" name="Google Shape;429;p1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1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2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2" name="Google Shape;46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3" name="Google Shape;4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5" name="Google Shape;125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8" name="Google Shape;128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9" name="Google Shape;129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6" name="Google Shape;166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7" name="Google Shape;167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69" name="Google Shape;169;p5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70" name="Google Shape;170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Google Shape;200;p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1" name="Google Shape;201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4" name="Google Shape;204;p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07" name="Google Shape;207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1" name="Google Shape;211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" name="Google Shape;213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14" name="Google Shape;214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5" name="Google Shape;215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7" name="Google Shape;247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48" name="Google Shape;248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2" name="Google Shape;252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" name="Google Shape;253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" name="Google Shape;254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55" name="Google Shape;255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6" name="Google Shape;256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6" name="Google Shape;286;p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7" name="Google Shape;287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0" name="Google Shape;290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91" name="Google Shape;291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5" name="Google Shape;295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6" name="Google Shape;296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" name="Google Shape;297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98" name="Google Shape;298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9" name="Google Shape;299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29" name="Google Shape;329;p8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8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8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7" name="Google Shape;337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38" name="Google Shape;338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" name="Google Shape;343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4" name="Google Shape;344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45" name="Google Shape;345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6" name="Google Shape;37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"/>
          <p:cNvSpPr txBox="1"/>
          <p:nvPr>
            <p:ph type="ctrTitle"/>
          </p:nvPr>
        </p:nvSpPr>
        <p:spPr>
          <a:xfrm>
            <a:off x="2723400" y="257100"/>
            <a:ext cx="3697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421"/>
              <a:buFont typeface="Calibri"/>
              <a:buNone/>
            </a:pPr>
            <a:r>
              <a:rPr lang="en" sz="3800"/>
              <a:t>Machine Learning</a:t>
            </a:r>
            <a:endParaRPr sz="3800"/>
          </a:p>
        </p:txBody>
      </p:sp>
      <p:sp>
        <p:nvSpPr>
          <p:cNvPr id="469" name="Google Shape;469;p14"/>
          <p:cNvSpPr txBox="1"/>
          <p:nvPr/>
        </p:nvSpPr>
        <p:spPr>
          <a:xfrm>
            <a:off x="1662750" y="1382325"/>
            <a:ext cx="581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Customer Segmentation</a:t>
            </a:r>
            <a:endParaRPr sz="1900"/>
          </a:p>
        </p:txBody>
      </p:sp>
      <p:sp>
        <p:nvSpPr>
          <p:cNvPr id="470" name="Google Shape;470;p14"/>
          <p:cNvSpPr txBox="1"/>
          <p:nvPr/>
        </p:nvSpPr>
        <p:spPr>
          <a:xfrm>
            <a:off x="3448875" y="2140650"/>
            <a:ext cx="260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 No. : TY 5</a:t>
            </a:r>
            <a:endParaRPr sz="1600"/>
          </a:p>
        </p:txBody>
      </p:sp>
      <p:sp>
        <p:nvSpPr>
          <p:cNvPr id="471" name="Google Shape;471;p14"/>
          <p:cNvSpPr txBox="1"/>
          <p:nvPr/>
        </p:nvSpPr>
        <p:spPr>
          <a:xfrm>
            <a:off x="5302250" y="4364175"/>
            <a:ext cx="34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: Prof. S.T. Patil (Sir)</a:t>
            </a:r>
            <a:endParaRPr/>
          </a:p>
        </p:txBody>
      </p:sp>
      <p:pic>
        <p:nvPicPr>
          <p:cNvPr id="472" name="Google Shape;4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05" y="1948863"/>
            <a:ext cx="3048245" cy="213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103875"/>
            <a:ext cx="1076325" cy="1066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4" name="Google Shape;474;p14"/>
          <p:cNvGraphicFramePr/>
          <p:nvPr/>
        </p:nvGraphicFramePr>
        <p:xfrm>
          <a:off x="422100" y="28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{62B7F3CE-EC79-4402-906E-8D1FF23FEBB5}</a:tableStyleId>
              </a:tblPr>
              <a:tblGrid>
                <a:gridCol w="1669300"/>
                <a:gridCol w="835025"/>
                <a:gridCol w="1063725"/>
              </a:tblGrid>
              <a:tr h="41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Members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 No.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Vishwajit Patil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11910948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Abhijeet Pawar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11910908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Ashwin Pawar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11911225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Piyush Pisal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11911256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3"/>
          <p:cNvSpPr txBox="1"/>
          <p:nvPr>
            <p:ph type="title"/>
          </p:nvPr>
        </p:nvSpPr>
        <p:spPr>
          <a:xfrm>
            <a:off x="311700" y="121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5580500" y="1084450"/>
            <a:ext cx="2976000" cy="6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Searching and selecting database</a:t>
            </a:r>
            <a:endParaRPr b="1"/>
          </a:p>
        </p:txBody>
      </p:sp>
      <p:sp>
        <p:nvSpPr>
          <p:cNvPr id="540" name="Google Shape;540;p23"/>
          <p:cNvSpPr/>
          <p:nvPr/>
        </p:nvSpPr>
        <p:spPr>
          <a:xfrm>
            <a:off x="392800" y="1084450"/>
            <a:ext cx="2976000" cy="6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Selecting problem statement</a:t>
            </a:r>
            <a:endParaRPr b="1"/>
          </a:p>
        </p:txBody>
      </p:sp>
      <p:sp>
        <p:nvSpPr>
          <p:cNvPr id="541" name="Google Shape;541;p23"/>
          <p:cNvSpPr/>
          <p:nvPr/>
        </p:nvSpPr>
        <p:spPr>
          <a:xfrm>
            <a:off x="3704250" y="1259925"/>
            <a:ext cx="1457700" cy="2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5580500" y="2385675"/>
            <a:ext cx="2976000" cy="6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 and modification (Currently completed)</a:t>
            </a:r>
            <a:endParaRPr b="1"/>
          </a:p>
        </p:txBody>
      </p:sp>
      <p:sp>
        <p:nvSpPr>
          <p:cNvPr id="543" name="Google Shape;543;p23"/>
          <p:cNvSpPr/>
          <p:nvPr/>
        </p:nvSpPr>
        <p:spPr>
          <a:xfrm>
            <a:off x="6922975" y="1809850"/>
            <a:ext cx="307200" cy="50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392800" y="2385675"/>
            <a:ext cx="2976000" cy="6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preprocessing for clustering</a:t>
            </a:r>
            <a:endParaRPr b="1"/>
          </a:p>
        </p:txBody>
      </p:sp>
      <p:sp>
        <p:nvSpPr>
          <p:cNvPr id="545" name="Google Shape;545;p23"/>
          <p:cNvSpPr/>
          <p:nvPr/>
        </p:nvSpPr>
        <p:spPr>
          <a:xfrm rot="10800000">
            <a:off x="3745800" y="2579775"/>
            <a:ext cx="1457700" cy="2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392800" y="3832025"/>
            <a:ext cx="2976000" cy="6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Comparing and implementing clustering algorithms</a:t>
            </a:r>
            <a:endParaRPr b="1"/>
          </a:p>
        </p:txBody>
      </p:sp>
      <p:sp>
        <p:nvSpPr>
          <p:cNvPr id="547" name="Google Shape;547;p23"/>
          <p:cNvSpPr/>
          <p:nvPr/>
        </p:nvSpPr>
        <p:spPr>
          <a:xfrm>
            <a:off x="1576025" y="3189850"/>
            <a:ext cx="307200" cy="50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3704250" y="4026125"/>
            <a:ext cx="1457700" cy="2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5588575" y="3832025"/>
            <a:ext cx="2976000" cy="6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Applying selected algorithms and observing the outcomes</a:t>
            </a:r>
            <a:endParaRPr b="1"/>
          </a:p>
        </p:txBody>
      </p:sp>
      <p:pic>
        <p:nvPicPr>
          <p:cNvPr id="550" name="Google Shape;5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5" y="121525"/>
            <a:ext cx="874186" cy="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type="title"/>
          </p:nvPr>
        </p:nvSpPr>
        <p:spPr>
          <a:xfrm>
            <a:off x="1221575" y="376950"/>
            <a:ext cx="41040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</a:t>
            </a:r>
            <a:endParaRPr/>
          </a:p>
        </p:txBody>
      </p:sp>
      <p:sp>
        <p:nvSpPr>
          <p:cNvPr id="556" name="Google Shape;556;p2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57" name="Google Shape;557;p24"/>
          <p:cNvSpPr txBox="1"/>
          <p:nvPr/>
        </p:nvSpPr>
        <p:spPr>
          <a:xfrm>
            <a:off x="215100" y="1318000"/>
            <a:ext cx="746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Unsupervised machine learning algorithm.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k-means group data into clusters that are more similar.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58" name="Google Shape;5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53" y="445025"/>
            <a:ext cx="3053248" cy="25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25" y="88625"/>
            <a:ext cx="10763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00" y="2571750"/>
            <a:ext cx="3802393" cy="1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5"/>
          <p:cNvSpPr txBox="1"/>
          <p:nvPr>
            <p:ph type="title"/>
          </p:nvPr>
        </p:nvSpPr>
        <p:spPr>
          <a:xfrm>
            <a:off x="1026325" y="2880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Clustering</a:t>
            </a:r>
            <a:endParaRPr/>
          </a:p>
        </p:txBody>
      </p:sp>
      <p:sp>
        <p:nvSpPr>
          <p:cNvPr id="566" name="Google Shape;566;p25"/>
          <p:cNvSpPr txBox="1"/>
          <p:nvPr>
            <p:ph idx="1" type="body"/>
          </p:nvPr>
        </p:nvSpPr>
        <p:spPr>
          <a:xfrm>
            <a:off x="311700" y="1666850"/>
            <a:ext cx="8520600" cy="20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It is a </a:t>
            </a:r>
            <a:r>
              <a:rPr lang="en" sz="1500">
                <a:solidFill>
                  <a:schemeClr val="dk1"/>
                </a:solidFill>
              </a:rPr>
              <a:t>unsupervised learning.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Starts from individual cluster.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every cluster calculates their distance with each other.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The two clusters with the shortest distance merge each other.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567" name="Google Shape;567;p25"/>
          <p:cNvPicPr preferRelativeResize="0"/>
          <p:nvPr/>
        </p:nvPicPr>
        <p:blipFill rotWithShape="1">
          <a:blip r:embed="rId3">
            <a:alphaModFix/>
          </a:blip>
          <a:srcRect b="0" l="26546" r="0" t="0"/>
          <a:stretch/>
        </p:blipFill>
        <p:spPr>
          <a:xfrm>
            <a:off x="6197576" y="1031950"/>
            <a:ext cx="2946423" cy="30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00" y="112550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"/>
          <p:cNvSpPr txBox="1"/>
          <p:nvPr>
            <p:ph type="title"/>
          </p:nvPr>
        </p:nvSpPr>
        <p:spPr>
          <a:xfrm>
            <a:off x="1073700" y="450050"/>
            <a:ext cx="69966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Mean - Shift Clustering</a:t>
            </a:r>
            <a:endParaRPr sz="2300"/>
          </a:p>
        </p:txBody>
      </p:sp>
      <p:sp>
        <p:nvSpPr>
          <p:cNvPr id="574" name="Google Shape;574;p26"/>
          <p:cNvSpPr txBox="1"/>
          <p:nvPr>
            <p:ph idx="1" type="body"/>
          </p:nvPr>
        </p:nvSpPr>
        <p:spPr>
          <a:xfrm>
            <a:off x="786525" y="1518750"/>
            <a:ext cx="81288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clustering algorithm.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</a:t>
            </a:r>
            <a:r>
              <a:rPr lang="en" sz="1600"/>
              <a:t>a centroid-based algorithm that helps in various use cases of unsupervised learning.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of the best algorithms to be used in image processing and computer vision.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customer segmentation</a:t>
            </a:r>
            <a:endParaRPr/>
          </a:p>
        </p:txBody>
      </p:sp>
      <p:sp>
        <p:nvSpPr>
          <p:cNvPr id="580" name="Google Shape;580;p27"/>
          <p:cNvSpPr txBox="1"/>
          <p:nvPr>
            <p:ph idx="1" type="body"/>
          </p:nvPr>
        </p:nvSpPr>
        <p:spPr>
          <a:xfrm>
            <a:off x="285750" y="1538250"/>
            <a:ext cx="85206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</a:rPr>
              <a:t>Help identify least and most profitable customers.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</a:rPr>
              <a:t>Build loyal relationships with customers by developing and offering them the products and services.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</a:rPr>
              <a:t>Helps to improve customer service,maximize the use of your resources.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81" name="Google Shape;5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102" y="80950"/>
            <a:ext cx="2486200" cy="18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38" y="80950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 txBox="1"/>
          <p:nvPr>
            <p:ph idx="1" type="body"/>
          </p:nvPr>
        </p:nvSpPr>
        <p:spPr>
          <a:xfrm>
            <a:off x="1073700" y="946950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Conclusion </a:t>
            </a:r>
            <a:endParaRPr b="1" sz="24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rgbClr val="4545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Product and service needs of individual customers differ.</a:t>
            </a:r>
            <a:br>
              <a:rPr lang="en" sz="1600">
                <a:solidFill>
                  <a:srgbClr val="4545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4545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rgbClr val="4545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Segmentation to help the market to pick up the market targets. </a:t>
            </a:r>
            <a:endParaRPr sz="1600">
              <a:solidFill>
                <a:srgbClr val="4545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88" name="Google Shape;5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75" y="110025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94" name="Google Shape;594;p2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◉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on Customer Segmentation Technique on E-commerce Advanced Science Letters ,Vol. 4, 400–407, 201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◉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Segmentation &amp; Opportunity Analysis (using R programming language), 2018.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◉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of K-Means Algorithm for Efficient Customer Segmentation: A Strategy for Targeted Customer Services (IJARAI) International Journal of Advanced Research in Artificial Intelligence, Vol. 4, No.10, 201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5" y="88625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/>
          <p:nvPr>
            <p:ph type="title"/>
          </p:nvPr>
        </p:nvSpPr>
        <p:spPr>
          <a:xfrm>
            <a:off x="1073700" y="18559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Thank you</a:t>
            </a:r>
            <a:endParaRPr sz="3700"/>
          </a:p>
        </p:txBody>
      </p:sp>
      <p:pic>
        <p:nvPicPr>
          <p:cNvPr id="601" name="Google Shape;6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0" y="87725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>
            <p:ph type="ctrTitle"/>
          </p:nvPr>
        </p:nvSpPr>
        <p:spPr>
          <a:xfrm>
            <a:off x="3005550" y="172975"/>
            <a:ext cx="4299900" cy="5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Index</a:t>
            </a:r>
            <a:endParaRPr sz="3000"/>
          </a:p>
        </p:txBody>
      </p:sp>
      <p:sp>
        <p:nvSpPr>
          <p:cNvPr id="480" name="Google Shape;480;p15"/>
          <p:cNvSpPr txBox="1"/>
          <p:nvPr>
            <p:ph idx="1" type="subTitle"/>
          </p:nvPr>
        </p:nvSpPr>
        <p:spPr>
          <a:xfrm>
            <a:off x="623400" y="1005975"/>
            <a:ext cx="85206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Introduction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Objectives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Literature Review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Tools and Technology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Flow Diagram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K Means Clustering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Agglomerative Clustering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Advantages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Conclusion </a:t>
            </a:r>
            <a:endParaRPr sz="1700"/>
          </a:p>
        </p:txBody>
      </p:sp>
      <p:pic>
        <p:nvPicPr>
          <p:cNvPr id="481" name="Google Shape;481;p15"/>
          <p:cNvPicPr preferRelativeResize="0"/>
          <p:nvPr/>
        </p:nvPicPr>
        <p:blipFill rotWithShape="1">
          <a:blip r:embed="rId3">
            <a:alphaModFix/>
          </a:blip>
          <a:srcRect b="40155" l="0" r="19120" t="0"/>
          <a:stretch/>
        </p:blipFill>
        <p:spPr>
          <a:xfrm>
            <a:off x="4572000" y="879000"/>
            <a:ext cx="4204476" cy="24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3" y="69650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6"/>
          <p:cNvSpPr txBox="1"/>
          <p:nvPr>
            <p:ph type="title"/>
          </p:nvPr>
        </p:nvSpPr>
        <p:spPr>
          <a:xfrm>
            <a:off x="311700" y="4223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8" name="Google Shape;488;p16"/>
          <p:cNvSpPr txBox="1"/>
          <p:nvPr>
            <p:ph idx="1" type="body"/>
          </p:nvPr>
        </p:nvSpPr>
        <p:spPr>
          <a:xfrm>
            <a:off x="727650" y="1335100"/>
            <a:ext cx="76887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Technique of splitting customers into separate groups depending on their attributes or behavior.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Marketing responsibilities, such as up-selling methods, product recommendations, and pricing can benefit from customer segmentation.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Customer segmentation can help you save money on marketing initiatives by reducing waste.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89" name="Google Shape;4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75" y="78900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95" name="Google Shape;495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◉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There is vast increase in e-commerce it deeply affects local stores.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◉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So, to tackle this problem the local stores needs to adapt new techniques and services accordingly.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75" y="104800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502" name="Google Shape;502;p18"/>
          <p:cNvSpPr txBox="1"/>
          <p:nvPr>
            <p:ph idx="1" type="body"/>
          </p:nvPr>
        </p:nvSpPr>
        <p:spPr>
          <a:xfrm>
            <a:off x="311700" y="132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◉"/>
            </a:pPr>
            <a:r>
              <a:rPr lang="en" sz="1700">
                <a:solidFill>
                  <a:schemeClr val="dk1"/>
                </a:solidFill>
              </a:rPr>
              <a:t>The goal of segmenting customers is to decide how to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relate to customers in each segment in order to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maximize the value of each customer to the business.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◉"/>
            </a:pPr>
            <a:r>
              <a:rPr lang="en" sz="1700">
                <a:solidFill>
                  <a:schemeClr val="dk1"/>
                </a:solidFill>
              </a:rPr>
              <a:t>The </a:t>
            </a:r>
            <a:r>
              <a:rPr lang="en" sz="1700">
                <a:solidFill>
                  <a:schemeClr val="dk1"/>
                </a:solidFill>
              </a:rPr>
              <a:t>aim of segmentation is to increase sales through personalized content tailored to the respective segment.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◉"/>
            </a:pPr>
            <a:r>
              <a:rPr lang="en" sz="1700">
                <a:solidFill>
                  <a:schemeClr val="dk1"/>
                </a:solidFill>
              </a:rPr>
              <a:t>To learn </a:t>
            </a:r>
            <a:r>
              <a:rPr lang="en" sz="1700">
                <a:solidFill>
                  <a:schemeClr val="dk1"/>
                </a:solidFill>
              </a:rPr>
              <a:t>implementation</a:t>
            </a:r>
            <a:r>
              <a:rPr lang="en" sz="1700">
                <a:solidFill>
                  <a:schemeClr val="dk1"/>
                </a:solidFill>
              </a:rPr>
              <a:t> of the machine learning principle in python.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503" name="Google Shape;5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788" y="44502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38" y="65050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"/>
          <p:cNvSpPr txBox="1"/>
          <p:nvPr>
            <p:ph type="title"/>
          </p:nvPr>
        </p:nvSpPr>
        <p:spPr>
          <a:xfrm>
            <a:off x="311700" y="264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0" name="Google Shape;510;p19"/>
          <p:cNvGraphicFramePr/>
          <p:nvPr/>
        </p:nvGraphicFramePr>
        <p:xfrm>
          <a:off x="1575500" y="6024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{62B7F3CE-EC79-4402-906E-8D1FF23FEBB5}</a:tableStyleId>
              </a:tblPr>
              <a:tblGrid>
                <a:gridCol w="666175"/>
                <a:gridCol w="2230675"/>
                <a:gridCol w="2261325"/>
                <a:gridCol w="2210200"/>
              </a:tblGrid>
              <a:tr h="58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8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 Nurma Sari, Lukito Nugroho, Ridi Ferdiana, Paulus Insap Santosa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on Customer Segmentation Technique on Ecommerce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Science Letters ,Vol. 4, 400–407, 2011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Discussed the factors affecting the customer segmentation and different methods of segmentation through their references. They discussed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 of segmentation using different factors.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17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Mr. Abhijit Bag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Segmentation &amp; Opportunity Analysis (using R programming language), 2018.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Describes need for customer segmentation, the properties on which they are segmented both small and large scale,types of segmentation. Use of K-means clustering algorithm is discussed for segmentation.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11" name="Google Shape;5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8" y="151650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aphicFrame>
        <p:nvGraphicFramePr>
          <p:cNvPr id="517" name="Google Shape;517;p20"/>
          <p:cNvGraphicFramePr/>
          <p:nvPr/>
        </p:nvGraphicFramePr>
        <p:xfrm>
          <a:off x="1453925" y="66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{62B7F3CE-EC79-4402-906E-8D1FF23FEBB5}</a:tableStyleId>
              </a:tblPr>
              <a:tblGrid>
                <a:gridCol w="744875"/>
                <a:gridCol w="1548575"/>
                <a:gridCol w="2563150"/>
                <a:gridCol w="2382400"/>
              </a:tblGrid>
              <a:tr h="49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 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Balmeet Kaur, Pankaj Kumar Sharma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 of Customer Segmentation using Integrated Approach.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International Journal of Innovative Technology and Exploring Engineering (IJITEE) ISSN: 2278-3075, Volume-8 Issue-6S, April 2019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7076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describes the step wise process for customer segmentation. Use of the apriori algorithm is described. And for the purpose of segmentation k-means and associative mining is used with the analysis of apriori algorithm.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Chinedu Pascal Ezenkwu, Simeon Ozuomba, Constance kalu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7076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A35"/>
                          </a:solidFill>
                        </a:rPr>
                        <a:t>Application of K-Means Algorithm for Efficient Customer Segmentation: A Strategy for Targeted Customer Services</a:t>
                      </a:r>
                      <a:endParaRPr sz="1100">
                        <a:solidFill>
                          <a:srgbClr val="222A35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A35"/>
                          </a:solidFill>
                        </a:rPr>
                        <a:t>(IJARAI) International Journal of Advanced Research in Artificial Intelligence, Vol. 4, No.10, 2020</a:t>
                      </a:r>
                      <a:endParaRPr sz="1100">
                        <a:solidFill>
                          <a:srgbClr val="222A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6675" marL="66675">
                    <a:lnL cap="flat" cmpd="sng" w="12625">
                      <a:solidFill>
                        <a:srgbClr val="7076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7076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7076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7076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has presented a MATLAB implementation of the k-Means clustering algorithm for customer segmentation based on data collected from a mega business retail outfit that has many branches in Akwa Ibom state, Nigeria. Paper describes about big data as well.</a:t>
                      </a:r>
                      <a:endParaRPr sz="1500"/>
                    </a:p>
                  </a:txBody>
                  <a:tcPr marT="91425" marB="91425" marR="91425" marL="91425">
                    <a:lnL cap="flat" cmpd="sng" w="12625">
                      <a:solidFill>
                        <a:srgbClr val="7076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18" name="Google Shape;5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1076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 txBox="1"/>
          <p:nvPr>
            <p:ph type="title"/>
          </p:nvPr>
        </p:nvSpPr>
        <p:spPr>
          <a:xfrm>
            <a:off x="1007350" y="3126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graphicFrame>
        <p:nvGraphicFramePr>
          <p:cNvPr id="524" name="Google Shape;524;p21"/>
          <p:cNvGraphicFramePr/>
          <p:nvPr/>
        </p:nvGraphicFramePr>
        <p:xfrm>
          <a:off x="952500" y="1242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{62B7F3CE-EC79-4402-906E-8D1FF23FEBB5}</a:tableStyleId>
              </a:tblPr>
              <a:tblGrid>
                <a:gridCol w="3291150"/>
                <a:gridCol w="3455100"/>
              </a:tblGrid>
              <a:tr h="6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Customers information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Products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2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MntWines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of birth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MntFruits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MntMeatProducts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MntFishProducts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Marital 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MntSweetProducts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25" name="Google Shape;5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" y="81745"/>
            <a:ext cx="824501" cy="81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</a:t>
            </a:r>
            <a:r>
              <a:rPr lang="en"/>
              <a:t>t</a:t>
            </a:r>
            <a:r>
              <a:rPr lang="en"/>
              <a:t>echnology</a:t>
            </a:r>
            <a:endParaRPr/>
          </a:p>
        </p:txBody>
      </p:sp>
      <p:sp>
        <p:nvSpPr>
          <p:cNvPr id="531" name="Google Shape;531;p22"/>
          <p:cNvSpPr txBox="1"/>
          <p:nvPr>
            <p:ph idx="1" type="body"/>
          </p:nvPr>
        </p:nvSpPr>
        <p:spPr>
          <a:xfrm>
            <a:off x="311700" y="140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◉"/>
            </a:pPr>
            <a:r>
              <a:rPr lang="en">
                <a:solidFill>
                  <a:schemeClr val="dk1"/>
                </a:solidFill>
              </a:rPr>
              <a:t>Domain : </a:t>
            </a:r>
            <a:r>
              <a:rPr lang="en">
                <a:solidFill>
                  <a:schemeClr val="dk1"/>
                </a:solidFill>
              </a:rPr>
              <a:t>Machine</a:t>
            </a:r>
            <a:r>
              <a:rPr lang="en">
                <a:solidFill>
                  <a:schemeClr val="dk1"/>
                </a:solidFill>
              </a:rPr>
              <a:t> Learning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◉"/>
            </a:pPr>
            <a:r>
              <a:rPr lang="en">
                <a:solidFill>
                  <a:schemeClr val="dk1"/>
                </a:solidFill>
              </a:rPr>
              <a:t>Tool : </a:t>
            </a:r>
            <a:r>
              <a:rPr lang="en"/>
              <a:t>google collab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◉"/>
            </a:pPr>
            <a:r>
              <a:rPr lang="en">
                <a:solidFill>
                  <a:schemeClr val="dk1"/>
                </a:solidFill>
              </a:rPr>
              <a:t>Language :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32" name="Google Shape;5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76" y="1409100"/>
            <a:ext cx="2906600" cy="2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0" y="87700"/>
            <a:ext cx="794850" cy="78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