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" y="70104"/>
            <a:ext cx="9012936" cy="66918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532" y="70104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59" y="6410769"/>
                </a:lnTo>
                <a:lnTo>
                  <a:pt x="8998968" y="6457290"/>
                </a:lnTo>
                <a:lnTo>
                  <a:pt x="8982275" y="6501081"/>
                </a:lnTo>
                <a:lnTo>
                  <a:pt x="8959791" y="6541631"/>
                </a:lnTo>
                <a:lnTo>
                  <a:pt x="8932024" y="6578430"/>
                </a:lnTo>
                <a:lnTo>
                  <a:pt x="8899487" y="6610967"/>
                </a:lnTo>
                <a:lnTo>
                  <a:pt x="8862690" y="6638733"/>
                </a:lnTo>
                <a:lnTo>
                  <a:pt x="8822144" y="6661216"/>
                </a:lnTo>
                <a:lnTo>
                  <a:pt x="8778359" y="6677908"/>
                </a:lnTo>
                <a:lnTo>
                  <a:pt x="8731847" y="6688297"/>
                </a:lnTo>
                <a:lnTo>
                  <a:pt x="8683117" y="6691873"/>
                </a:lnTo>
                <a:lnTo>
                  <a:pt x="329844" y="6691873"/>
                </a:lnTo>
                <a:lnTo>
                  <a:pt x="281102" y="6688297"/>
                </a:lnTo>
                <a:lnTo>
                  <a:pt x="234580" y="6677908"/>
                </a:lnTo>
                <a:lnTo>
                  <a:pt x="190789" y="6661216"/>
                </a:lnTo>
                <a:lnTo>
                  <a:pt x="150240" y="6638733"/>
                </a:lnTo>
                <a:lnTo>
                  <a:pt x="113441" y="6610967"/>
                </a:lnTo>
                <a:lnTo>
                  <a:pt x="80905" y="6578430"/>
                </a:lnTo>
                <a:lnTo>
                  <a:pt x="53139" y="6541631"/>
                </a:lnTo>
                <a:lnTo>
                  <a:pt x="30656" y="6501081"/>
                </a:lnTo>
                <a:lnTo>
                  <a:pt x="13965" y="6457290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9022080" y="0"/>
                </a:moveTo>
                <a:lnTo>
                  <a:pt x="0" y="0"/>
                </a:lnTo>
                <a:lnTo>
                  <a:pt x="0" y="121920"/>
                </a:lnTo>
                <a:lnTo>
                  <a:pt x="9022080" y="121920"/>
                </a:lnTo>
                <a:lnTo>
                  <a:pt x="9022080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9022080" y="0"/>
                </a:moveTo>
                <a:lnTo>
                  <a:pt x="0" y="0"/>
                </a:lnTo>
                <a:lnTo>
                  <a:pt x="0" y="111251"/>
                </a:lnTo>
                <a:lnTo>
                  <a:pt x="9022080" y="111251"/>
                </a:lnTo>
                <a:lnTo>
                  <a:pt x="9022080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435" y="1517903"/>
            <a:ext cx="9025128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204342"/>
            <a:ext cx="71151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050" y="1441450"/>
            <a:ext cx="7785100" cy="321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3085" y="3224606"/>
            <a:ext cx="534733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804" marR="5080" indent="-20574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Exp:Write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program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in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servlet</a:t>
            </a:r>
            <a:r>
              <a:rPr sz="2600" b="1" spc="-25" dirty="0">
                <a:latin typeface="Arial"/>
                <a:cs typeface="Arial"/>
              </a:rPr>
              <a:t> for </a:t>
            </a:r>
            <a:r>
              <a:rPr sz="2600" b="1" dirty="0">
                <a:latin typeface="Arial"/>
                <a:cs typeface="Arial"/>
              </a:rPr>
              <a:t>session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tracking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using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cookies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84" y="1517903"/>
            <a:ext cx="9022080" cy="145859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Tracking</a:t>
            </a:r>
            <a:r>
              <a:rPr sz="4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Servlets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Constructor</a:t>
            </a:r>
            <a:r>
              <a:rPr spc="-10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dirty="0"/>
              <a:t>Cookie</a:t>
            </a:r>
            <a:r>
              <a:rPr spc="-110" dirty="0"/>
              <a:t> </a:t>
            </a:r>
            <a:r>
              <a:rPr spc="-10" dirty="0"/>
              <a:t>class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441450"/>
          <a:ext cx="7772400" cy="1629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Constructor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Cookie()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constructs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cookie.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71755" marR="6584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Cookie(String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name,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String value)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2390" marR="7981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constructs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 cookie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with 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specified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name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value.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1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Useful</a:t>
            </a:r>
            <a:r>
              <a:rPr sz="2400" spc="-90" dirty="0"/>
              <a:t> </a:t>
            </a:r>
            <a:r>
              <a:rPr sz="2400" dirty="0"/>
              <a:t>Methods</a:t>
            </a:r>
            <a:r>
              <a:rPr sz="2400" spc="-80" dirty="0"/>
              <a:t> </a:t>
            </a:r>
            <a:r>
              <a:rPr sz="2400" dirty="0"/>
              <a:t>FoR</a:t>
            </a:r>
            <a:r>
              <a:rPr sz="2400" spc="-90" dirty="0"/>
              <a:t> </a:t>
            </a:r>
            <a:r>
              <a:rPr sz="2400" dirty="0"/>
              <a:t>Cookie</a:t>
            </a:r>
            <a:r>
              <a:rPr sz="2400" spc="-75" dirty="0"/>
              <a:t> </a:t>
            </a:r>
            <a:r>
              <a:rPr sz="2400" spc="-10" dirty="0"/>
              <a:t>class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441450"/>
          <a:ext cx="7772400" cy="3213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public</a:t>
                      </a:r>
                      <a:r>
                        <a:rPr sz="16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void</a:t>
                      </a:r>
                      <a:r>
                        <a:rPr sz="16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setMaxAge(int</a:t>
                      </a:r>
                      <a:r>
                        <a:rPr sz="16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expiry)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maximum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age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the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cookie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seconds.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1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public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String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getName()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2390" marR="7048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Returns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name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cookie.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The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name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cannot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6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changed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after creation.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public</a:t>
                      </a:r>
                      <a:r>
                        <a:rPr sz="16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String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getValue()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Returns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value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cookie.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public</a:t>
                      </a:r>
                      <a:r>
                        <a:rPr sz="16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void</a:t>
                      </a:r>
                      <a:r>
                        <a:rPr sz="16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setName(String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name)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changes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name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cookie.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public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void</a:t>
                      </a:r>
                      <a:r>
                        <a:rPr sz="16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setValue(String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value)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changes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value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cookie.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9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create</a:t>
            </a:r>
            <a:r>
              <a:rPr spc="-95" dirty="0"/>
              <a:t> </a:t>
            </a:r>
            <a:r>
              <a:rPr spc="-10" dirty="0"/>
              <a:t>Cookie?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71929"/>
            <a:ext cx="7529195" cy="180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dirty="0">
                <a:latin typeface="Arial"/>
                <a:cs typeface="Arial"/>
              </a:rPr>
              <a:t>Cookie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ck=</a:t>
            </a:r>
            <a:r>
              <a:rPr sz="2800" b="1" dirty="0">
                <a:latin typeface="Arial"/>
                <a:cs typeface="Arial"/>
              </a:rPr>
              <a:t>new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Cookie("user","sonoo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jaiswal"</a:t>
            </a:r>
            <a:endParaRPr sz="2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);//creating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cookie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286385" marR="10223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0" dirty="0">
                <a:latin typeface="Arial"/>
                <a:cs typeface="Arial"/>
              </a:rPr>
              <a:t>response.addCookie(ck);//adding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cookie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response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9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delete</a:t>
            </a:r>
            <a:r>
              <a:rPr spc="-100" dirty="0"/>
              <a:t> </a:t>
            </a:r>
            <a:r>
              <a:rPr spc="-10" dirty="0"/>
              <a:t>Cookie?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489190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31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Cookie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ck=</a:t>
            </a:r>
            <a:r>
              <a:rPr sz="2600" b="1" dirty="0">
                <a:latin typeface="Arial"/>
                <a:cs typeface="Arial"/>
              </a:rPr>
              <a:t>new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Cookie("user","");//deleting</a:t>
            </a:r>
            <a:r>
              <a:rPr sz="2600" spc="-20" dirty="0">
                <a:latin typeface="Arial"/>
                <a:cs typeface="Arial"/>
              </a:rPr>
              <a:t> value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cookie</a:t>
            </a:r>
            <a:endParaRPr sz="2600">
              <a:latin typeface="Arial"/>
              <a:cs typeface="Arial"/>
            </a:endParaRPr>
          </a:p>
          <a:p>
            <a:pPr marL="286385" marR="76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ck.setMaxAge(0);//changing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maximum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age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0 </a:t>
            </a:r>
            <a:r>
              <a:rPr sz="2600" spc="-10" dirty="0">
                <a:latin typeface="Arial"/>
                <a:cs typeface="Arial"/>
              </a:rPr>
              <a:t>seconds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response.addCookie(ck);//adding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cookie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re </a:t>
            </a:r>
            <a:r>
              <a:rPr sz="2600" spc="-10" dirty="0">
                <a:latin typeface="Arial"/>
                <a:cs typeface="Arial"/>
              </a:rPr>
              <a:t>sponse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8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get</a:t>
            </a:r>
            <a:r>
              <a:rPr spc="-70" dirty="0"/>
              <a:t> </a:t>
            </a:r>
            <a:r>
              <a:rPr spc="-10" dirty="0"/>
              <a:t>Cookies?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95958"/>
            <a:ext cx="7404734" cy="2402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Cookie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ck[]=request.getCookies();</a:t>
            </a:r>
            <a:endParaRPr sz="26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for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b="1" dirty="0">
                <a:latin typeface="Arial"/>
                <a:cs typeface="Arial"/>
              </a:rPr>
              <a:t>int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i=0;i&lt;ck.length;i++){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590"/>
              </a:spcBef>
              <a:buClr>
                <a:srgbClr val="D24717"/>
              </a:buClr>
              <a:buSzPct val="78571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dirty="0"/>
              <a:t>	</a:t>
            </a:r>
            <a:r>
              <a:rPr sz="2800" spc="-10" dirty="0">
                <a:latin typeface="Arial"/>
                <a:cs typeface="Arial"/>
              </a:rPr>
              <a:t>out.print("&lt;br&gt;"+ck[i].getName()+"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"+ck[i].get </a:t>
            </a:r>
            <a:r>
              <a:rPr sz="2800" spc="-20" dirty="0">
                <a:latin typeface="Arial"/>
                <a:cs typeface="Arial"/>
              </a:rPr>
              <a:t>Value());//printing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name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cookie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spc="-20" dirty="0"/>
              <a:t> </a:t>
            </a:r>
            <a:r>
              <a:rPr dirty="0"/>
              <a:t>example</a:t>
            </a:r>
            <a:r>
              <a:rPr spc="-1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Servlet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74978"/>
            <a:ext cx="76168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702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cookie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object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accessing</a:t>
            </a:r>
            <a:r>
              <a:rPr sz="1800" spc="2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another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servlet.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know</a:t>
            </a:r>
            <a:r>
              <a:rPr sz="1800" spc="1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well</a:t>
            </a:r>
            <a:r>
              <a:rPr sz="1800" spc="2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spc="-10" dirty="0">
                <a:latin typeface="Arial"/>
                <a:cs typeface="Arial"/>
              </a:rPr>
              <a:t>session </a:t>
            </a:r>
            <a:r>
              <a:rPr sz="1800" dirty="0">
                <a:latin typeface="Arial"/>
                <a:cs typeface="Arial"/>
              </a:rPr>
              <a:t>corresponds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particular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user.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too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many </a:t>
            </a:r>
            <a:r>
              <a:rPr sz="1800" dirty="0">
                <a:latin typeface="Arial"/>
                <a:cs typeface="Arial"/>
              </a:rPr>
              <a:t>browsers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505200"/>
            <a:ext cx="5181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index.html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144" y="1395958"/>
            <a:ext cx="7573009" cy="2312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736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74320" algn="l"/>
              </a:tabLst>
            </a:pPr>
            <a:r>
              <a:rPr sz="2600" dirty="0">
                <a:latin typeface="Arial"/>
                <a:cs typeface="Arial"/>
              </a:rPr>
              <a:t>&lt;form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action="servlet1"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method="post"&gt;</a:t>
            </a:r>
            <a:endParaRPr sz="2600">
              <a:latin typeface="Arial"/>
              <a:cs typeface="Arial"/>
            </a:endParaRPr>
          </a:p>
          <a:p>
            <a:pPr marL="2736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74320" algn="l"/>
              </a:tabLst>
            </a:pPr>
            <a:r>
              <a:rPr sz="2600" dirty="0">
                <a:latin typeface="Arial"/>
                <a:cs typeface="Arial"/>
              </a:rPr>
              <a:t>Name:&lt;input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type="text"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name="userName"/&gt;&lt;br/</a:t>
            </a:r>
            <a:endParaRPr sz="2600">
              <a:latin typeface="Arial"/>
              <a:cs typeface="Arial"/>
            </a:endParaRPr>
          </a:p>
          <a:p>
            <a:pPr marL="2736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2736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74320" algn="l"/>
              </a:tabLst>
            </a:pPr>
            <a:r>
              <a:rPr sz="2600" dirty="0">
                <a:latin typeface="Arial"/>
                <a:cs typeface="Arial"/>
              </a:rPr>
              <a:t>&lt;input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type="submit"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value="go"/&gt;</a:t>
            </a:r>
            <a:endParaRPr sz="2600">
              <a:latin typeface="Arial"/>
              <a:cs typeface="Arial"/>
            </a:endParaRPr>
          </a:p>
          <a:p>
            <a:pPr marL="2736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74320" algn="l"/>
              </a:tabLst>
            </a:pPr>
            <a:r>
              <a:rPr sz="2600" spc="-10" dirty="0">
                <a:latin typeface="Arial"/>
                <a:cs typeface="Arial"/>
              </a:rPr>
              <a:t>&lt;/form&gt;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FirstServlet.java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2250" y="908050"/>
            <a:ext cx="8089900" cy="5949950"/>
            <a:chOff x="222250" y="908050"/>
            <a:chExt cx="8089900" cy="5949950"/>
          </a:xfrm>
        </p:grpSpPr>
        <p:sp>
          <p:nvSpPr>
            <p:cNvPr id="4" name="object 4"/>
            <p:cNvSpPr/>
            <p:nvPr/>
          </p:nvSpPr>
          <p:spPr>
            <a:xfrm>
              <a:off x="228600" y="914399"/>
              <a:ext cx="8077200" cy="5943600"/>
            </a:xfrm>
            <a:custGeom>
              <a:avLst/>
              <a:gdLst/>
              <a:ahLst/>
              <a:cxnLst/>
              <a:rect l="l" t="t" r="r" b="b"/>
              <a:pathLst>
                <a:path w="8077200" h="5943600">
                  <a:moveTo>
                    <a:pt x="8077200" y="0"/>
                  </a:moveTo>
                  <a:lnTo>
                    <a:pt x="4038600" y="0"/>
                  </a:lnTo>
                  <a:lnTo>
                    <a:pt x="0" y="0"/>
                  </a:lnTo>
                  <a:lnTo>
                    <a:pt x="0" y="5943600"/>
                  </a:lnTo>
                  <a:lnTo>
                    <a:pt x="4038600" y="5943600"/>
                  </a:lnTo>
                  <a:lnTo>
                    <a:pt x="8077200" y="59436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250" y="908049"/>
              <a:ext cx="8089900" cy="5949950"/>
            </a:xfrm>
            <a:custGeom>
              <a:avLst/>
              <a:gdLst/>
              <a:ahLst/>
              <a:cxnLst/>
              <a:rect l="l" t="t" r="r" b="b"/>
              <a:pathLst>
                <a:path w="8089900" h="5949950">
                  <a:moveTo>
                    <a:pt x="12700" y="0"/>
                  </a:moveTo>
                  <a:lnTo>
                    <a:pt x="0" y="0"/>
                  </a:lnTo>
                  <a:lnTo>
                    <a:pt x="0" y="5949950"/>
                  </a:lnTo>
                  <a:lnTo>
                    <a:pt x="12700" y="5949950"/>
                  </a:lnTo>
                  <a:lnTo>
                    <a:pt x="12700" y="0"/>
                  </a:lnTo>
                  <a:close/>
                </a:path>
                <a:path w="8089900" h="5949950">
                  <a:moveTo>
                    <a:pt x="4051300" y="0"/>
                  </a:moveTo>
                  <a:lnTo>
                    <a:pt x="4038600" y="0"/>
                  </a:lnTo>
                  <a:lnTo>
                    <a:pt x="4038600" y="5949950"/>
                  </a:lnTo>
                  <a:lnTo>
                    <a:pt x="4051300" y="5949950"/>
                  </a:lnTo>
                  <a:lnTo>
                    <a:pt x="4051300" y="0"/>
                  </a:lnTo>
                  <a:close/>
                </a:path>
                <a:path w="8089900" h="5949950">
                  <a:moveTo>
                    <a:pt x="8089900" y="0"/>
                  </a:moveTo>
                  <a:lnTo>
                    <a:pt x="8077200" y="0"/>
                  </a:lnTo>
                  <a:lnTo>
                    <a:pt x="8077200" y="5949950"/>
                  </a:lnTo>
                  <a:lnTo>
                    <a:pt x="8089900" y="5949950"/>
                  </a:lnTo>
                  <a:lnTo>
                    <a:pt x="8089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250" y="914400"/>
              <a:ext cx="8089900" cy="0"/>
            </a:xfrm>
            <a:custGeom>
              <a:avLst/>
              <a:gdLst/>
              <a:ahLst/>
              <a:cxnLst/>
              <a:rect l="l" t="t" r="r" b="b"/>
              <a:pathLst>
                <a:path w="8089900">
                  <a:moveTo>
                    <a:pt x="0" y="0"/>
                  </a:moveTo>
                  <a:lnTo>
                    <a:pt x="8089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941578"/>
            <a:ext cx="384810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java.io.*;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javax.servlet.*;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javax.servlet.http.*;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FirstServlet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extends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Htt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pServlet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 marR="29845" algn="just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doPost(HttpServletRequ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request,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HttpServletResponse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res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ponse){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try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080" indent="2540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response.setContentType("text/htm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l");</a:t>
            </a:r>
            <a:endParaRPr sz="1800">
              <a:latin typeface="Arial"/>
              <a:cs typeface="Arial"/>
            </a:endParaRPr>
          </a:p>
          <a:p>
            <a:pPr marL="12700" marR="8890" indent="2540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PrintWriter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response.getWrite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r();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n=request.getParameter("us</a:t>
            </a:r>
            <a:endParaRPr sz="1800">
              <a:latin typeface="Arial"/>
              <a:cs typeface="Arial"/>
            </a:endParaRPr>
          </a:p>
          <a:p>
            <a:pPr marL="266700" marR="1097915" indent="-2546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erName");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out.print("Welcome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"+n);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6575" y="941578"/>
            <a:ext cx="3837304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indent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Cookie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ck=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Cookie("uname",n);//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cookie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  <a:p>
            <a:pPr marL="12700" marR="31750" indent="2540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response.addCookie(ck);//adding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ookie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response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66700" marR="5080" indent="-2546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//creating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submit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button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out.print("&lt;form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action='servlet2'&gt;")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out.print("&lt;input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type='submit'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valu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e='go'&gt;");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out.print("&lt;/form&gt;");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1083" y="4234053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out.close();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6575" y="4782692"/>
            <a:ext cx="38322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catch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(Exception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e){System.out.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println(e);}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SecondServlet.java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3250" y="908050"/>
            <a:ext cx="8242300" cy="5725160"/>
            <a:chOff x="603250" y="908050"/>
            <a:chExt cx="8242300" cy="5725160"/>
          </a:xfrm>
        </p:grpSpPr>
        <p:sp>
          <p:nvSpPr>
            <p:cNvPr id="4" name="object 4"/>
            <p:cNvSpPr/>
            <p:nvPr/>
          </p:nvSpPr>
          <p:spPr>
            <a:xfrm>
              <a:off x="609600" y="914400"/>
              <a:ext cx="8229600" cy="5699760"/>
            </a:xfrm>
            <a:custGeom>
              <a:avLst/>
              <a:gdLst/>
              <a:ahLst/>
              <a:cxnLst/>
              <a:rect l="l" t="t" r="r" b="b"/>
              <a:pathLst>
                <a:path w="8229600" h="5699759">
                  <a:moveTo>
                    <a:pt x="8229600" y="0"/>
                  </a:moveTo>
                  <a:lnTo>
                    <a:pt x="0" y="0"/>
                  </a:lnTo>
                  <a:lnTo>
                    <a:pt x="0" y="5699760"/>
                  </a:lnTo>
                  <a:lnTo>
                    <a:pt x="8229600" y="569976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908050"/>
              <a:ext cx="8229600" cy="5725160"/>
            </a:xfrm>
            <a:custGeom>
              <a:avLst/>
              <a:gdLst/>
              <a:ahLst/>
              <a:cxnLst/>
              <a:rect l="l" t="t" r="r" b="b"/>
              <a:pathLst>
                <a:path w="8229600" h="5725159">
                  <a:moveTo>
                    <a:pt x="0" y="0"/>
                  </a:moveTo>
                  <a:lnTo>
                    <a:pt x="0" y="5725160"/>
                  </a:lnTo>
                </a:path>
                <a:path w="8229600" h="5725159">
                  <a:moveTo>
                    <a:pt x="8229600" y="0"/>
                  </a:moveTo>
                  <a:lnTo>
                    <a:pt x="8229600" y="57251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250" y="908050"/>
              <a:ext cx="8242300" cy="12700"/>
            </a:xfrm>
            <a:custGeom>
              <a:avLst/>
              <a:gdLst/>
              <a:ahLst/>
              <a:cxnLst/>
              <a:rect l="l" t="t" r="r" b="b"/>
              <a:pathLst>
                <a:path w="8242300" h="12700">
                  <a:moveTo>
                    <a:pt x="0" y="12700"/>
                  </a:moveTo>
                  <a:lnTo>
                    <a:pt x="8242300" y="12700"/>
                  </a:lnTo>
                  <a:lnTo>
                    <a:pt x="82423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250" y="6614159"/>
              <a:ext cx="8242300" cy="0"/>
            </a:xfrm>
            <a:custGeom>
              <a:avLst/>
              <a:gdLst/>
              <a:ahLst/>
              <a:cxnLst/>
              <a:rect l="l" t="t" r="r" b="b"/>
              <a:pathLst>
                <a:path w="8242300">
                  <a:moveTo>
                    <a:pt x="0" y="0"/>
                  </a:moveTo>
                  <a:lnTo>
                    <a:pt x="8242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943102"/>
            <a:ext cx="7411084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java.io.*;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javax.servlet.*;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javax.servlet.http.*;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SecondServlet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extends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HttpServlet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{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doPost(HttpServletRequest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request,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HttpServletResponse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response){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try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241300" marR="3729354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response.setContentType("text/html");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PrintWriter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response.getWriter();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241300" marR="404812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Cookie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ck[]=request.getCookies(); out.print("Hello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"+ck[0].getValue());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out.close();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catch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(Exception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e){System.out.println(e);}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web.xml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428750"/>
          <a:ext cx="7772400" cy="393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231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&lt;web-app&gt;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&lt;servlet&gt;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&lt;servlet-name&gt;s1&lt;/servlet-name&gt;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&lt;servlet-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&gt;FirstServlet&lt;/servlet-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ts val="2155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&lt;/servlet&gt;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&lt;servlet&gt;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&lt;servlet-name&gt;s2&lt;/servlet-name&gt;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995" marR="6572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&lt;servlet-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&gt;SecondServlet&lt;/servlet-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&lt;/servlet&gt;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&lt;servlet-mapping&gt;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&lt;servlet-name&gt;s1&lt;/servlet-name&gt;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&lt;url-pattern&gt;/servlet1&lt;/url-pattern&gt;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ts val="2155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&lt;/servlet-mapping&gt;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65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&lt;servlet-mapping&gt;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&lt;servlet-name&gt;s2&lt;/servlet-name&gt;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&lt;url-pattern&gt;/servlet2&lt;/url-pattern&gt;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&lt;/servlet-mapping&gt;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65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&lt;/web-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71930"/>
            <a:ext cx="7616825" cy="453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35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Session</a:t>
            </a:r>
            <a:r>
              <a:rPr sz="2600" b="1" spc="7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simply</a:t>
            </a:r>
            <a:r>
              <a:rPr sz="2600" spc="8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means</a:t>
            </a:r>
            <a:r>
              <a:rPr sz="2600" spc="8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particular</a:t>
            </a:r>
            <a:r>
              <a:rPr sz="2600" spc="7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interval</a:t>
            </a:r>
            <a:r>
              <a:rPr sz="2600" spc="75" dirty="0">
                <a:latin typeface="Arial"/>
                <a:cs typeface="Arial"/>
              </a:rPr>
              <a:t>  </a:t>
            </a:r>
            <a:r>
              <a:rPr sz="2600" spc="-25" dirty="0">
                <a:latin typeface="Arial"/>
                <a:cs typeface="Arial"/>
              </a:rPr>
              <a:t>of </a:t>
            </a:r>
            <a:r>
              <a:rPr sz="2600" spc="-10" dirty="0">
                <a:latin typeface="Arial"/>
                <a:cs typeface="Arial"/>
              </a:rPr>
              <a:t>time.</a:t>
            </a:r>
            <a:endParaRPr sz="2600">
              <a:latin typeface="Arial"/>
              <a:cs typeface="Arial"/>
            </a:endParaRPr>
          </a:p>
          <a:p>
            <a:pPr marL="286385" marR="69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Session</a:t>
            </a:r>
            <a:r>
              <a:rPr sz="2600" b="1" spc="65" dirty="0">
                <a:latin typeface="Arial"/>
                <a:cs typeface="Arial"/>
              </a:rPr>
              <a:t>  </a:t>
            </a:r>
            <a:r>
              <a:rPr sz="2600" b="1" dirty="0">
                <a:latin typeface="Arial"/>
                <a:cs typeface="Arial"/>
              </a:rPr>
              <a:t>Tracking</a:t>
            </a:r>
            <a:r>
              <a:rPr sz="2600" b="1" spc="6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6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way</a:t>
            </a:r>
            <a:r>
              <a:rPr sz="2600" spc="7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6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maintain</a:t>
            </a:r>
            <a:r>
              <a:rPr sz="2600" spc="65" dirty="0">
                <a:latin typeface="Arial"/>
                <a:cs typeface="Arial"/>
              </a:rPr>
              <a:t>  </a:t>
            </a:r>
            <a:r>
              <a:rPr sz="2600" spc="-10" dirty="0">
                <a:latin typeface="Arial"/>
                <a:cs typeface="Arial"/>
              </a:rPr>
              <a:t>state </a:t>
            </a:r>
            <a:r>
              <a:rPr sz="2600" dirty="0">
                <a:latin typeface="Arial"/>
                <a:cs typeface="Arial"/>
              </a:rPr>
              <a:t>(data)</a:t>
            </a:r>
            <a:r>
              <a:rPr sz="2600" spc="5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5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5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user.</a:t>
            </a:r>
            <a:r>
              <a:rPr sz="2600" spc="5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</a:t>
            </a:r>
            <a:r>
              <a:rPr sz="2600" spc="5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5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also</a:t>
            </a:r>
            <a:r>
              <a:rPr sz="2600" spc="5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known</a:t>
            </a:r>
            <a:r>
              <a:rPr sz="2600" spc="5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</a:t>
            </a:r>
            <a:r>
              <a:rPr sz="2600" spc="58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session </a:t>
            </a:r>
            <a:r>
              <a:rPr sz="2600" b="1" dirty="0">
                <a:latin typeface="Arial"/>
                <a:cs typeface="Arial"/>
              </a:rPr>
              <a:t>management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servlet.</a:t>
            </a:r>
            <a:endParaRPr sz="2600">
              <a:latin typeface="Arial"/>
              <a:cs typeface="Arial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Http</a:t>
            </a:r>
            <a:r>
              <a:rPr sz="2600" spc="26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protocol</a:t>
            </a:r>
            <a:r>
              <a:rPr sz="2600" spc="27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26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26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stateless</a:t>
            </a:r>
            <a:r>
              <a:rPr sz="2600" spc="26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so</a:t>
            </a:r>
            <a:r>
              <a:rPr sz="2600" spc="26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we</a:t>
            </a:r>
            <a:r>
              <a:rPr sz="2600" spc="26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need</a:t>
            </a:r>
            <a:r>
              <a:rPr sz="2600" spc="270" dirty="0">
                <a:latin typeface="Arial"/>
                <a:cs typeface="Arial"/>
              </a:rPr>
              <a:t>  </a:t>
            </a:r>
            <a:r>
              <a:rPr sz="2600" spc="-2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maintain</a:t>
            </a:r>
            <a:r>
              <a:rPr sz="2600" spc="1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state</a:t>
            </a:r>
            <a:r>
              <a:rPr sz="2600" spc="1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using</a:t>
            </a:r>
            <a:r>
              <a:rPr sz="2600" spc="1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session</a:t>
            </a:r>
            <a:r>
              <a:rPr sz="2600" spc="1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tracking</a:t>
            </a:r>
            <a:r>
              <a:rPr sz="2600" spc="18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techniques. </a:t>
            </a:r>
            <a:r>
              <a:rPr sz="2600" dirty="0">
                <a:latin typeface="Arial"/>
                <a:cs typeface="Arial"/>
              </a:rPr>
              <a:t>Each</a:t>
            </a:r>
            <a:r>
              <a:rPr sz="2600" spc="3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time</a:t>
            </a:r>
            <a:r>
              <a:rPr sz="2600" spc="3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user</a:t>
            </a:r>
            <a:r>
              <a:rPr sz="2600" spc="4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requests</a:t>
            </a:r>
            <a:r>
              <a:rPr sz="2600" spc="4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3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3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server,</a:t>
            </a:r>
            <a:r>
              <a:rPr sz="2600" spc="40" dirty="0">
                <a:latin typeface="Arial"/>
                <a:cs typeface="Arial"/>
              </a:rPr>
              <a:t>  </a:t>
            </a:r>
            <a:r>
              <a:rPr sz="2600" spc="-10" dirty="0">
                <a:latin typeface="Arial"/>
                <a:cs typeface="Arial"/>
              </a:rPr>
              <a:t>server </a:t>
            </a:r>
            <a:r>
              <a:rPr sz="2600" dirty="0">
                <a:latin typeface="Arial"/>
                <a:cs typeface="Arial"/>
              </a:rPr>
              <a:t>treats  the</a:t>
            </a:r>
            <a:r>
              <a:rPr sz="2600" spc="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request  as</a:t>
            </a:r>
            <a:r>
              <a:rPr sz="2600" spc="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the  new  request.  So</a:t>
            </a:r>
            <a:r>
              <a:rPr sz="2600" spc="5" dirty="0">
                <a:latin typeface="Arial"/>
                <a:cs typeface="Arial"/>
              </a:rPr>
              <a:t>  </a:t>
            </a:r>
            <a:r>
              <a:rPr sz="2600" spc="-25" dirty="0">
                <a:latin typeface="Arial"/>
                <a:cs typeface="Arial"/>
              </a:rPr>
              <a:t>we </a:t>
            </a:r>
            <a:r>
              <a:rPr sz="2600" dirty="0">
                <a:latin typeface="Arial"/>
                <a:cs typeface="Arial"/>
              </a:rPr>
              <a:t>need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maintain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state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user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recognize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particular</a:t>
            </a:r>
            <a:r>
              <a:rPr sz="2600" spc="-20" dirty="0">
                <a:latin typeface="Arial"/>
                <a:cs typeface="Arial"/>
              </a:rPr>
              <a:t> user.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3825"/>
            <a:ext cx="7614284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HTTP</a:t>
            </a:r>
            <a:r>
              <a:rPr sz="2800" spc="355" dirty="0"/>
              <a:t> </a:t>
            </a:r>
            <a:r>
              <a:rPr sz="2800" dirty="0"/>
              <a:t>is</a:t>
            </a:r>
            <a:r>
              <a:rPr sz="2800" spc="425" dirty="0"/>
              <a:t> </a:t>
            </a:r>
            <a:r>
              <a:rPr sz="2800" dirty="0"/>
              <a:t>stateless</a:t>
            </a:r>
            <a:r>
              <a:rPr sz="2800" spc="409" dirty="0"/>
              <a:t> </a:t>
            </a:r>
            <a:r>
              <a:rPr sz="2800" dirty="0"/>
              <a:t>that</a:t>
            </a:r>
            <a:r>
              <a:rPr sz="2800" spc="415" dirty="0"/>
              <a:t> </a:t>
            </a:r>
            <a:r>
              <a:rPr sz="2800" dirty="0"/>
              <a:t>means</a:t>
            </a:r>
            <a:r>
              <a:rPr sz="2800" spc="420" dirty="0"/>
              <a:t> </a:t>
            </a:r>
            <a:r>
              <a:rPr sz="2800" dirty="0"/>
              <a:t>each</a:t>
            </a:r>
            <a:r>
              <a:rPr sz="2800" spc="409" dirty="0"/>
              <a:t> </a:t>
            </a:r>
            <a:r>
              <a:rPr sz="2800" dirty="0"/>
              <a:t>request</a:t>
            </a:r>
            <a:r>
              <a:rPr sz="2800" spc="415" dirty="0"/>
              <a:t> </a:t>
            </a:r>
            <a:r>
              <a:rPr sz="2800" spc="-25" dirty="0"/>
              <a:t>is </a:t>
            </a:r>
            <a:r>
              <a:rPr sz="2800" dirty="0"/>
              <a:t>considered</a:t>
            </a:r>
            <a:r>
              <a:rPr sz="2800" spc="430" dirty="0"/>
              <a:t> </a:t>
            </a:r>
            <a:r>
              <a:rPr sz="2800" dirty="0"/>
              <a:t>as</a:t>
            </a:r>
            <a:r>
              <a:rPr sz="2800" spc="420" dirty="0"/>
              <a:t> </a:t>
            </a:r>
            <a:r>
              <a:rPr sz="2800" dirty="0"/>
              <a:t>the</a:t>
            </a:r>
            <a:r>
              <a:rPr sz="2800" spc="420" dirty="0"/>
              <a:t> </a:t>
            </a:r>
            <a:r>
              <a:rPr sz="2800" dirty="0"/>
              <a:t>new</a:t>
            </a:r>
            <a:r>
              <a:rPr sz="2800" spc="409" dirty="0"/>
              <a:t> </a:t>
            </a:r>
            <a:r>
              <a:rPr sz="2800" dirty="0"/>
              <a:t>request.</a:t>
            </a:r>
            <a:r>
              <a:rPr sz="2800" spc="415" dirty="0"/>
              <a:t> </a:t>
            </a:r>
            <a:r>
              <a:rPr sz="2800" dirty="0"/>
              <a:t>It</a:t>
            </a:r>
            <a:r>
              <a:rPr sz="2800" spc="415" dirty="0"/>
              <a:t> </a:t>
            </a:r>
            <a:r>
              <a:rPr sz="2800" dirty="0"/>
              <a:t>is</a:t>
            </a:r>
            <a:r>
              <a:rPr sz="2800" spc="409" dirty="0"/>
              <a:t> </a:t>
            </a:r>
            <a:r>
              <a:rPr sz="2800" dirty="0"/>
              <a:t>shown</a:t>
            </a:r>
            <a:r>
              <a:rPr sz="2800" spc="415" dirty="0"/>
              <a:t> </a:t>
            </a:r>
            <a:r>
              <a:rPr sz="2800" spc="-25" dirty="0"/>
              <a:t>in </a:t>
            </a:r>
            <a:r>
              <a:rPr sz="2800" dirty="0"/>
              <a:t>the</a:t>
            </a:r>
            <a:r>
              <a:rPr sz="2800" spc="-50" dirty="0"/>
              <a:t> </a:t>
            </a:r>
            <a:r>
              <a:rPr sz="2800" dirty="0"/>
              <a:t>figure</a:t>
            </a:r>
            <a:r>
              <a:rPr sz="2800" spc="-45" dirty="0"/>
              <a:t> </a:t>
            </a:r>
            <a:r>
              <a:rPr sz="2800" dirty="0"/>
              <a:t>given</a:t>
            </a:r>
            <a:r>
              <a:rPr sz="2800" spc="-40" dirty="0"/>
              <a:t> </a:t>
            </a:r>
            <a:r>
              <a:rPr sz="2800" spc="-10" dirty="0"/>
              <a:t>below: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057400"/>
            <a:ext cx="448683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4342"/>
            <a:ext cx="566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15" dirty="0"/>
              <a:t> </a:t>
            </a:r>
            <a:r>
              <a:rPr dirty="0"/>
              <a:t>use</a:t>
            </a:r>
            <a:r>
              <a:rPr spc="-10" dirty="0"/>
              <a:t> </a:t>
            </a:r>
            <a:r>
              <a:rPr dirty="0"/>
              <a:t>Session</a:t>
            </a:r>
            <a:r>
              <a:rPr spc="-75" dirty="0"/>
              <a:t> </a:t>
            </a:r>
            <a:r>
              <a:rPr spc="-10" dirty="0"/>
              <a:t>Tracking?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582534" cy="3653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556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20" dirty="0">
                <a:latin typeface="Arial"/>
                <a:cs typeface="Arial"/>
              </a:rPr>
              <a:t>To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recognize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user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used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recognize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particular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user.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Arial"/>
                <a:cs typeface="Arial"/>
              </a:rPr>
              <a:t>Session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Tracking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Techniques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There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four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techniques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Session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tracking:</a:t>
            </a:r>
            <a:endParaRPr sz="26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Arial"/>
                <a:cs typeface="Arial"/>
              </a:rPr>
              <a:t>Cookies</a:t>
            </a:r>
            <a:endParaRPr sz="26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Hidden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Form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Field</a:t>
            </a:r>
            <a:endParaRPr sz="26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URL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Rewriting</a:t>
            </a:r>
            <a:endParaRPr sz="26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Arial"/>
                <a:cs typeface="Arial"/>
              </a:rPr>
              <a:t>HttpSession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Cookies</a:t>
            </a:r>
            <a:r>
              <a:rPr spc="-10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10" dirty="0"/>
              <a:t>Servlet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617459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016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3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cookie</a:t>
            </a:r>
            <a:r>
              <a:rPr sz="2600" b="1" spc="45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4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4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small</a:t>
            </a:r>
            <a:r>
              <a:rPr sz="2600" spc="4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piece</a:t>
            </a:r>
            <a:r>
              <a:rPr sz="2600" spc="4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4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information</a:t>
            </a:r>
            <a:r>
              <a:rPr sz="2600" spc="4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46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persisted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between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multiple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client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requests.</a:t>
            </a:r>
            <a:endParaRPr sz="2600">
              <a:latin typeface="Arial"/>
              <a:cs typeface="Arial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cookie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has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name,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single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value,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optional </a:t>
            </a:r>
            <a:r>
              <a:rPr sz="2600" dirty="0">
                <a:latin typeface="Arial"/>
                <a:cs typeface="Arial"/>
              </a:rPr>
              <a:t>attributes</a:t>
            </a:r>
            <a:r>
              <a:rPr sz="2600" spc="3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such</a:t>
            </a:r>
            <a:r>
              <a:rPr sz="2600" spc="3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</a:t>
            </a:r>
            <a:r>
              <a:rPr sz="2600" spc="3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3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comment,</a:t>
            </a:r>
            <a:r>
              <a:rPr sz="2600" spc="3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path</a:t>
            </a:r>
            <a:r>
              <a:rPr sz="2600" spc="3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38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domain </a:t>
            </a:r>
            <a:r>
              <a:rPr sz="2600" dirty="0">
                <a:latin typeface="Arial"/>
                <a:cs typeface="Arial"/>
              </a:rPr>
              <a:t>qualifiers,</a:t>
            </a:r>
            <a:r>
              <a:rPr sz="2600" spc="46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48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maximum</a:t>
            </a:r>
            <a:r>
              <a:rPr sz="2600" spc="470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age,</a:t>
            </a:r>
            <a:r>
              <a:rPr sz="2600" spc="47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475" dirty="0">
                <a:latin typeface="Arial"/>
                <a:cs typeface="Arial"/>
              </a:rPr>
              <a:t> 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475" dirty="0">
                <a:latin typeface="Arial"/>
                <a:cs typeface="Arial"/>
              </a:rPr>
              <a:t>  </a:t>
            </a:r>
            <a:r>
              <a:rPr sz="2600" spc="-10" dirty="0">
                <a:latin typeface="Arial"/>
                <a:cs typeface="Arial"/>
              </a:rPr>
              <a:t>version number.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14" dirty="0"/>
              <a:t> </a:t>
            </a:r>
            <a:r>
              <a:rPr dirty="0"/>
              <a:t>Cookie</a:t>
            </a:r>
            <a:r>
              <a:rPr spc="-110" dirty="0"/>
              <a:t> </a:t>
            </a:r>
            <a:r>
              <a:rPr spc="-1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33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By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default,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considered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request.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cookies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technique,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cookie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response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7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servlet.</a:t>
            </a:r>
            <a:r>
              <a:rPr sz="2400" spc="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7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cookie</a:t>
            </a:r>
            <a:r>
              <a:rPr sz="2400" spc="7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8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stored</a:t>
            </a:r>
            <a:r>
              <a:rPr sz="2400" spc="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8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cache</a:t>
            </a:r>
            <a:r>
              <a:rPr sz="2400" spc="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75" dirty="0">
                <a:latin typeface="Arial"/>
                <a:cs typeface="Arial"/>
              </a:rPr>
              <a:t> 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browser.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After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 request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cookie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added</a:t>
            </a:r>
            <a:r>
              <a:rPr sz="2400" spc="4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4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4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4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default.</a:t>
            </a:r>
            <a:r>
              <a:rPr sz="2400" spc="4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Thus,</a:t>
            </a:r>
            <a:r>
              <a:rPr sz="2400" spc="4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4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recognize</a:t>
            </a:r>
            <a:r>
              <a:rPr sz="2400" spc="4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old </a:t>
            </a:r>
            <a:r>
              <a:rPr sz="2400" spc="-10" dirty="0">
                <a:latin typeface="Arial"/>
                <a:cs typeface="Arial"/>
              </a:rPr>
              <a:t>user.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114800"/>
            <a:ext cx="45720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110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10" dirty="0"/>
              <a:t>Cookie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96677"/>
            <a:ext cx="7597775" cy="44824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600" dirty="0">
                <a:latin typeface="Arial"/>
                <a:cs typeface="Arial"/>
              </a:rPr>
              <a:t>There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types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cookies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servlets.</a:t>
            </a:r>
            <a:endParaRPr sz="26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spc="-10" dirty="0">
                <a:latin typeface="Arial"/>
                <a:cs typeface="Arial"/>
              </a:rPr>
              <a:t>Non-</a:t>
            </a:r>
            <a:r>
              <a:rPr sz="2600" dirty="0">
                <a:latin typeface="Arial"/>
                <a:cs typeface="Arial"/>
              </a:rPr>
              <a:t>persistent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cookie</a:t>
            </a:r>
            <a:endParaRPr sz="26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"/>
                <a:cs typeface="Arial"/>
              </a:rPr>
              <a:t>Persistent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cookie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b="1" spc="-30" dirty="0">
                <a:latin typeface="Arial"/>
                <a:cs typeface="Arial"/>
              </a:rPr>
              <a:t>Non-</a:t>
            </a:r>
            <a:r>
              <a:rPr sz="3900" b="1" dirty="0">
                <a:latin typeface="Arial"/>
                <a:cs typeface="Arial"/>
              </a:rPr>
              <a:t>persistent</a:t>
            </a:r>
            <a:r>
              <a:rPr sz="3900" b="1" spc="-145" dirty="0">
                <a:latin typeface="Arial"/>
                <a:cs typeface="Arial"/>
              </a:rPr>
              <a:t> </a:t>
            </a:r>
            <a:r>
              <a:rPr sz="3900" b="1" spc="-10" dirty="0">
                <a:latin typeface="Arial"/>
                <a:cs typeface="Arial"/>
              </a:rPr>
              <a:t>cookie</a:t>
            </a:r>
            <a:endParaRPr sz="3900">
              <a:latin typeface="Arial"/>
              <a:cs typeface="Arial"/>
            </a:endParaRPr>
          </a:p>
          <a:p>
            <a:pPr marL="286385" marR="286385" lvl="1" indent="-274320">
              <a:lnSpc>
                <a:spcPts val="2810"/>
              </a:lnSpc>
              <a:spcBef>
                <a:spcPts val="68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valid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single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session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only.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removed </a:t>
            </a:r>
            <a:r>
              <a:rPr sz="2600" dirty="0">
                <a:latin typeface="Arial"/>
                <a:cs typeface="Arial"/>
              </a:rPr>
              <a:t>each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time when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user closes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10" dirty="0">
                <a:latin typeface="Arial"/>
                <a:cs typeface="Arial"/>
              </a:rPr>
              <a:t>browser.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900" b="1" dirty="0">
                <a:latin typeface="Arial"/>
                <a:cs typeface="Arial"/>
              </a:rPr>
              <a:t>Persistent</a:t>
            </a:r>
            <a:r>
              <a:rPr sz="3900" b="1" spc="35" dirty="0">
                <a:latin typeface="Arial"/>
                <a:cs typeface="Arial"/>
              </a:rPr>
              <a:t> </a:t>
            </a:r>
            <a:r>
              <a:rPr sz="3900" b="1" spc="-10" dirty="0">
                <a:latin typeface="Arial"/>
                <a:cs typeface="Arial"/>
              </a:rPr>
              <a:t>cookie</a:t>
            </a:r>
            <a:endParaRPr sz="3900">
              <a:latin typeface="Arial"/>
              <a:cs typeface="Arial"/>
            </a:endParaRPr>
          </a:p>
          <a:p>
            <a:pPr marL="286385" marR="5080" lvl="1" indent="-274320">
              <a:lnSpc>
                <a:spcPct val="9000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valid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multiple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session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.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 is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removed </a:t>
            </a:r>
            <a:r>
              <a:rPr sz="2600" dirty="0">
                <a:latin typeface="Arial"/>
                <a:cs typeface="Arial"/>
              </a:rPr>
              <a:t>each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time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when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closes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browser.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removed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only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logout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signout.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1939"/>
            <a:ext cx="7106284" cy="36531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Advantage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of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Cookies</a:t>
            </a:r>
            <a:endParaRPr sz="26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"/>
                <a:cs typeface="Arial"/>
              </a:rPr>
              <a:t>Simplest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technique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maintaining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state.</a:t>
            </a:r>
            <a:endParaRPr sz="26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"/>
                <a:cs typeface="Arial"/>
              </a:rPr>
              <a:t>Cookies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maintained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client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side.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Arial"/>
                <a:cs typeface="Arial"/>
              </a:rPr>
              <a:t>Disadvantage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of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Cookies</a:t>
            </a:r>
            <a:endParaRPr sz="2600">
              <a:latin typeface="Arial"/>
              <a:cs typeface="Arial"/>
            </a:endParaRPr>
          </a:p>
          <a:p>
            <a:pPr marL="527685" marR="234950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"/>
                <a:cs typeface="Arial"/>
              </a:rPr>
              <a:t>It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will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work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if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cookie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disabled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from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 </a:t>
            </a:r>
            <a:r>
              <a:rPr sz="2600" spc="-10" dirty="0">
                <a:latin typeface="Arial"/>
                <a:cs typeface="Arial"/>
              </a:rPr>
              <a:t>browser.</a:t>
            </a:r>
            <a:endParaRPr sz="26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"/>
                <a:cs typeface="Arial"/>
              </a:rPr>
              <a:t>Only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textual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information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Cookie object.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1939"/>
            <a:ext cx="7303770" cy="17633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dirty="0">
                <a:latin typeface="Arial"/>
                <a:cs typeface="Arial"/>
              </a:rPr>
              <a:t>Cookie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class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javax.servlet.http.Cookie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class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provides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functionality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using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cookies.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 provides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useful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methods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 </a:t>
            </a:r>
            <a:r>
              <a:rPr sz="2600" spc="-10" dirty="0">
                <a:latin typeface="Arial"/>
                <a:cs typeface="Arial"/>
              </a:rPr>
              <a:t>cookies.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1096</Words>
  <Application>Microsoft Office PowerPoint</Application>
  <PresentationFormat>On-screen Show (4:3)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 Symbol</vt:lpstr>
      <vt:lpstr>Times New Roman</vt:lpstr>
      <vt:lpstr>Verdana</vt:lpstr>
      <vt:lpstr>Office Theme</vt:lpstr>
      <vt:lpstr>PowerPoint Presentation</vt:lpstr>
      <vt:lpstr>PowerPoint Presentation</vt:lpstr>
      <vt:lpstr>HTTP is stateless that means each request is considered as the new request. It is shown in the figure given below:</vt:lpstr>
      <vt:lpstr>Why use Session Tracking?</vt:lpstr>
      <vt:lpstr>Cookies in Servlet</vt:lpstr>
      <vt:lpstr>How Cookie works</vt:lpstr>
      <vt:lpstr>Types of Cookie</vt:lpstr>
      <vt:lpstr>PowerPoint Presentation</vt:lpstr>
      <vt:lpstr>PowerPoint Presentation</vt:lpstr>
      <vt:lpstr>Constructor of Cookie class</vt:lpstr>
      <vt:lpstr>Useful Methods FoR Cookie class</vt:lpstr>
      <vt:lpstr>How to create Cookie?</vt:lpstr>
      <vt:lpstr>How to delete Cookie?</vt:lpstr>
      <vt:lpstr>How to get Cookies?</vt:lpstr>
      <vt:lpstr>Simple example of Servlet Cookies</vt:lpstr>
      <vt:lpstr>index.html</vt:lpstr>
      <vt:lpstr>FirstServlet.java</vt:lpstr>
      <vt:lpstr>SecondServlet.java</vt:lpstr>
      <vt:lpstr>web.xml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Charugundla, Narendra</cp:lastModifiedBy>
  <cp:revision>2</cp:revision>
  <dcterms:created xsi:type="dcterms:W3CDTF">2022-07-08T03:20:45Z</dcterms:created>
  <dcterms:modified xsi:type="dcterms:W3CDTF">2022-07-08T05:19:04Z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2022-07-08T00:00:00Z</vt:filetime>
  </property>
  <property fmtid="{D5CDD505-2E9C-101B-9397-08002B2CF9AE}" pid="5" name="Producer">
    <vt:lpwstr>Microsoft® PowerPoint® 2013</vt:lpwstr>
  </property>
  <property fmtid="{D5CDD505-2E9C-101B-9397-08002B2CF9AE}" pid="6" name="MSIP_Label_e463cba9-5f6c-478d-9329-7b2295e4e8ed_Enabled">
    <vt:lpwstr>true</vt:lpwstr>
  </property>
  <property fmtid="{D5CDD505-2E9C-101B-9397-08002B2CF9AE}" pid="7" name="MSIP_Label_e463cba9-5f6c-478d-9329-7b2295e4e8ed_SetDate">
    <vt:lpwstr>2022-07-08T03:23:57Z</vt:lpwstr>
  </property>
  <property fmtid="{D5CDD505-2E9C-101B-9397-08002B2CF9AE}" pid="8" name="MSIP_Label_e463cba9-5f6c-478d-9329-7b2295e4e8ed_Method">
    <vt:lpwstr>Standard</vt:lpwstr>
  </property>
  <property fmtid="{D5CDD505-2E9C-101B-9397-08002B2CF9AE}" pid="9" name="MSIP_Label_e463cba9-5f6c-478d-9329-7b2295e4e8ed_Name">
    <vt:lpwstr>All Employees_2</vt:lpwstr>
  </property>
  <property fmtid="{D5CDD505-2E9C-101B-9397-08002B2CF9AE}" pid="10" name="MSIP_Label_e463cba9-5f6c-478d-9329-7b2295e4e8ed_SiteId">
    <vt:lpwstr>33440fc6-b7c7-412c-bb73-0e70b0198d5a</vt:lpwstr>
  </property>
  <property fmtid="{D5CDD505-2E9C-101B-9397-08002B2CF9AE}" pid="11" name="MSIP_Label_e463cba9-5f6c-478d-9329-7b2295e4e8ed_ActionId">
    <vt:lpwstr>eab2f577-546e-40c5-908c-02d8ac4b99e7</vt:lpwstr>
  </property>
  <property fmtid="{D5CDD505-2E9C-101B-9397-08002B2CF9AE}" pid="12" name="MSIP_Label_e463cba9-5f6c-478d-9329-7b2295e4e8ed_ContentBits">
    <vt:lpwstr>0</vt:lpwstr>
  </property>
</Properties>
</file>