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0"/>
  </p:notesMasterIdLst>
  <p:sldIdLst>
    <p:sldId id="336" r:id="rId2"/>
    <p:sldId id="259" r:id="rId3"/>
    <p:sldId id="262" r:id="rId4"/>
    <p:sldId id="261" r:id="rId5"/>
    <p:sldId id="258" r:id="rId6"/>
    <p:sldId id="263" r:id="rId7"/>
    <p:sldId id="308" r:id="rId8"/>
    <p:sldId id="309" r:id="rId9"/>
    <p:sldId id="310" r:id="rId10"/>
    <p:sldId id="311" r:id="rId11"/>
    <p:sldId id="312" r:id="rId12"/>
    <p:sldId id="313" r:id="rId13"/>
    <p:sldId id="314" r:id="rId14"/>
    <p:sldId id="315" r:id="rId15"/>
    <p:sldId id="316" r:id="rId16"/>
    <p:sldId id="318" r:id="rId17"/>
    <p:sldId id="320" r:id="rId18"/>
    <p:sldId id="323" r:id="rId19"/>
    <p:sldId id="324" r:id="rId20"/>
    <p:sldId id="329" r:id="rId21"/>
    <p:sldId id="321" r:id="rId22"/>
    <p:sldId id="331" r:id="rId23"/>
    <p:sldId id="325" r:id="rId24"/>
    <p:sldId id="335" r:id="rId25"/>
    <p:sldId id="332" r:id="rId26"/>
    <p:sldId id="339" r:id="rId27"/>
    <p:sldId id="306" r:id="rId28"/>
    <p:sldId id="333" r:id="rId29"/>
  </p:sldIdLst>
  <p:sldSz cx="9144000" cy="5143500" type="screen16x9"/>
  <p:notesSz cx="6858000" cy="9144000"/>
  <p:embeddedFontLst>
    <p:embeddedFont>
      <p:font typeface="Arial Black" panose="020B0A04020102020204" pitchFamily="34" charset="0"/>
      <p:regular r:id="rId31"/>
      <p:bold r:id="rId32"/>
    </p:embeddedFont>
    <p:embeddedFont>
      <p:font typeface="Roboto Condensed"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36DB3F9-4197-DB41-B4B3-23013267B924}">
          <p14:sldIdLst>
            <p14:sldId id="336"/>
          </p14:sldIdLst>
        </p14:section>
        <p14:section name="Intro" id="{21B022C9-EC54-8246-B64A-F73BD258E306}">
          <p14:sldIdLst>
            <p14:sldId id="259"/>
            <p14:sldId id="262"/>
            <p14:sldId id="261"/>
            <p14:sldId id="258"/>
          </p14:sldIdLst>
        </p14:section>
        <p14:section name="EDA" id="{CEF7B79B-E34B-B945-97CF-C406C4F6B30E}">
          <p14:sldIdLst>
            <p14:sldId id="263"/>
            <p14:sldId id="308"/>
            <p14:sldId id="309"/>
            <p14:sldId id="310"/>
            <p14:sldId id="311"/>
            <p14:sldId id="312"/>
            <p14:sldId id="313"/>
            <p14:sldId id="314"/>
            <p14:sldId id="315"/>
            <p14:sldId id="316"/>
            <p14:sldId id="318"/>
          </p14:sldIdLst>
        </p14:section>
        <p14:section name="Recommendation Systems" id="{30F0A095-D005-2444-BED6-6FD7DBC6CBF7}">
          <p14:sldIdLst/>
        </p14:section>
        <p14:section name="Naive" id="{CF1F50BA-111C-F748-AA46-BC4B039D2281}">
          <p14:sldIdLst>
            <p14:sldId id="320"/>
            <p14:sldId id="323"/>
            <p14:sldId id="324"/>
          </p14:sldIdLst>
        </p14:section>
        <p14:section name="Collaborative" id="{3A7EE3DC-CCB6-6C40-A97E-A65D78E784FC}">
          <p14:sldIdLst>
            <p14:sldId id="329"/>
            <p14:sldId id="321"/>
            <p14:sldId id="331"/>
            <p14:sldId id="325"/>
            <p14:sldId id="335"/>
            <p14:sldId id="332"/>
          </p14:sldIdLst>
        </p14:section>
        <p14:section name="Conclusion" id="{FACBBCEB-BACD-9A45-B0B1-E4825E2DD855}">
          <p14:sldIdLst>
            <p14:sldId id="339"/>
            <p14:sldId id="306"/>
            <p14:sldId id="33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CD7E2-F5EB-BD0C-D844-BE58C0FE2B3F}" v="602" dt="2022-11-08T17:58:44.622"/>
    <p1510:client id="{3AA623D1-0402-DDE0-4359-48EE781A3FE0}" v="3" dt="2022-11-08T17:58:05"/>
    <p1510:client id="{672DCCF8-0B32-5D93-52CE-888B4E65A4DF}" v="4" dt="2022-11-08T03:11:03.571"/>
    <p1510:client id="{8BA80362-7F3A-F21B-1B35-070BEB2A14E9}" v="1253" dt="2022-11-08T17:54:15.340"/>
    <p1510:client id="{DF8F7553-CFD5-0B40-E872-11474EFA1A53}" v="693" dt="2022-11-08T03:03:58.075"/>
    <p1510:client id="{E45DDA6E-E9D0-A744-BAC1-91071DE400A2}" v="2820" dt="2022-11-08T17:58:33.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4F_7E4E5280.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a:t>RMSE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Cosine Similarity</c:v>
                </c:pt>
                <c:pt idx="1">
                  <c:v>Matrix Factorization</c:v>
                </c:pt>
                <c:pt idx="2">
                  <c:v>Pearson Correlation</c:v>
                </c:pt>
              </c:strCache>
            </c:strRef>
          </c:cat>
          <c:val>
            <c:numRef>
              <c:f>Sheet1!$B$2:$B$4</c:f>
              <c:numCache>
                <c:formatCode>General</c:formatCode>
                <c:ptCount val="3"/>
                <c:pt idx="0">
                  <c:v>1.34</c:v>
                </c:pt>
                <c:pt idx="1">
                  <c:v>0.99099999999999999</c:v>
                </c:pt>
                <c:pt idx="2">
                  <c:v>0.95099999999999996</c:v>
                </c:pt>
              </c:numCache>
            </c:numRef>
          </c:val>
          <c:extLst>
            <c:ext xmlns:c16="http://schemas.microsoft.com/office/drawing/2014/chart" uri="{C3380CC4-5D6E-409C-BE32-E72D297353CC}">
              <c16:uniqueId val="{00000000-9714-A942-B389-03E691E42F54}"/>
            </c:ext>
          </c:extLst>
        </c:ser>
        <c:dLbls>
          <c:showLegendKey val="0"/>
          <c:showVal val="0"/>
          <c:showCatName val="0"/>
          <c:showSerName val="0"/>
          <c:showPercent val="0"/>
          <c:showBubbleSize val="0"/>
        </c:dLbls>
        <c:gapWidth val="219"/>
        <c:axId val="848869168"/>
        <c:axId val="1136738080"/>
      </c:barChart>
      <c:catAx>
        <c:axId val="8488691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6738080"/>
        <c:crosses val="autoZero"/>
        <c:auto val="1"/>
        <c:lblAlgn val="ctr"/>
        <c:lblOffset val="100"/>
        <c:noMultiLvlLbl val="0"/>
      </c:catAx>
      <c:valAx>
        <c:axId val="1136738080"/>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848869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327025" y="700088"/>
            <a:ext cx="6203950"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 name="Google Shape;94;p1:notes"/>
          <p:cNvSpPr txBox="1">
            <a:spLocks noGrp="1"/>
          </p:cNvSpPr>
          <p:nvPr>
            <p:ph type="body" idx="1"/>
          </p:nvPr>
        </p:nvSpPr>
        <p:spPr>
          <a:xfrm>
            <a:off x="685800" y="4424085"/>
            <a:ext cx="5486400" cy="4191238"/>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95" name="Google Shape;95;p1:notes"/>
          <p:cNvSpPr txBox="1">
            <a:spLocks noGrp="1"/>
          </p:cNvSpPr>
          <p:nvPr>
            <p:ph type="sldNum" idx="12"/>
          </p:nvPr>
        </p:nvSpPr>
        <p:spPr>
          <a:xfrm>
            <a:off x="3884613" y="8846554"/>
            <a:ext cx="2971800" cy="465693"/>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ratings score range from 1 to 5</a:t>
            </a:r>
          </a:p>
        </p:txBody>
      </p:sp>
    </p:spTree>
    <p:extLst>
      <p:ext uri="{BB962C8B-B14F-4D97-AF65-F5344CB8AC3E}">
        <p14:creationId xmlns:p14="http://schemas.microsoft.com/office/powerpoint/2010/main" val="40811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56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42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738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Most users have rated between 75-150 times</a:t>
            </a:r>
          </a:p>
        </p:txBody>
      </p:sp>
    </p:spTree>
    <p:extLst>
      <p:ext uri="{BB962C8B-B14F-4D97-AF65-F5344CB8AC3E}">
        <p14:creationId xmlns:p14="http://schemas.microsoft.com/office/powerpoint/2010/main" val="1070194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Most books rated few number of times, very few books rated a lot of times</a:t>
            </a:r>
          </a:p>
        </p:txBody>
      </p:sp>
    </p:spTree>
    <p:extLst>
      <p:ext uri="{BB962C8B-B14F-4D97-AF65-F5344CB8AC3E}">
        <p14:creationId xmlns:p14="http://schemas.microsoft.com/office/powerpoint/2010/main" val="2129940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Most books rated few number of times, very few books rated a lot of times</a:t>
            </a:r>
          </a:p>
        </p:txBody>
      </p:sp>
    </p:spTree>
    <p:extLst>
      <p:ext uri="{BB962C8B-B14F-4D97-AF65-F5344CB8AC3E}">
        <p14:creationId xmlns:p14="http://schemas.microsoft.com/office/powerpoint/2010/main" val="2833646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Freakonomics - The Tipping Point: How Little Things Can Make a Big Difference, Blink: The Power of Thinking Without Thinking, </a:t>
            </a:r>
            <a:r>
              <a:rPr lang="en-US" err="1"/>
              <a:t>SuperFreakonomics</a:t>
            </a:r>
            <a:r>
              <a:rPr lang="en-US"/>
              <a:t>: Global Cooling, Patriotic Prostitutes And Why Suicide Bombers Should Buy Life Insurance</a:t>
            </a:r>
          </a:p>
          <a:p>
            <a:pPr marL="0" indent="0">
              <a:buNone/>
            </a:pPr>
            <a:endParaRPr lang="en-US"/>
          </a:p>
          <a:p>
            <a:pPr marL="0" indent="0">
              <a:buNone/>
            </a:pPr>
            <a:r>
              <a:rPr lang="en-US"/>
              <a:t>The Alchemist - The Kite Runner, The Da Vinci Code, To Kill a Mockingbird</a:t>
            </a:r>
          </a:p>
        </p:txBody>
      </p:sp>
    </p:spTree>
    <p:extLst>
      <p:ext uri="{BB962C8B-B14F-4D97-AF65-F5344CB8AC3E}">
        <p14:creationId xmlns:p14="http://schemas.microsoft.com/office/powerpoint/2010/main" val="1915264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Freakonomics - The Tipping Point: How Little Things Can Make a Big Difference, Blink: The Power of Thinking Without Thinking, </a:t>
            </a:r>
            <a:r>
              <a:rPr lang="en-US" err="1"/>
              <a:t>SuperFreakonomics</a:t>
            </a:r>
            <a:r>
              <a:rPr lang="en-US"/>
              <a:t>: Global Cooling, Patriotic Prostitutes And Why Suicide Bombers Should Buy Life Insurance</a:t>
            </a:r>
          </a:p>
          <a:p>
            <a:pPr marL="0" indent="0">
              <a:buNone/>
            </a:pPr>
            <a:endParaRPr lang="en-US"/>
          </a:p>
          <a:p>
            <a:pPr marL="0" indent="0">
              <a:buNone/>
            </a:pPr>
            <a:r>
              <a:rPr lang="en-US"/>
              <a:t>The Alchemist - The Kite Runner, The Da Vinci Code, To Kill a Mockingbird</a:t>
            </a:r>
          </a:p>
        </p:txBody>
      </p:sp>
    </p:spTree>
    <p:extLst>
      <p:ext uri="{BB962C8B-B14F-4D97-AF65-F5344CB8AC3E}">
        <p14:creationId xmlns:p14="http://schemas.microsoft.com/office/powerpoint/2010/main" val="4293195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Freakonomics - The Tipping Point: How Little Things Can Make a Big Difference, Blink: The Power of Thinking Without Thinking, </a:t>
            </a:r>
            <a:r>
              <a:rPr lang="en-US" err="1"/>
              <a:t>SuperFreakonomics</a:t>
            </a:r>
            <a:r>
              <a:rPr lang="en-US"/>
              <a:t>: Global Cooling, Patriotic Prostitutes And Why Suicide Bombers Should Buy Life Insurance</a:t>
            </a:r>
          </a:p>
          <a:p>
            <a:pPr marL="0" indent="0">
              <a:buNone/>
            </a:pPr>
            <a:endParaRPr lang="en-US"/>
          </a:p>
          <a:p>
            <a:pPr marL="0" indent="0">
              <a:buNone/>
            </a:pPr>
            <a:r>
              <a:rPr lang="en-US"/>
              <a:t>The Alchemist - The Kite Runner, The Da Vinci Code, To Kill a Mockingbird</a:t>
            </a:r>
          </a:p>
        </p:txBody>
      </p:sp>
    </p:spTree>
    <p:extLst>
      <p:ext uri="{BB962C8B-B14F-4D97-AF65-F5344CB8AC3E}">
        <p14:creationId xmlns:p14="http://schemas.microsoft.com/office/powerpoint/2010/main" val="31726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092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Assume that the user has rated these books</a:t>
            </a:r>
            <a:endParaRPr/>
          </a:p>
        </p:txBody>
      </p:sp>
    </p:spTree>
    <p:extLst>
      <p:ext uri="{BB962C8B-B14F-4D97-AF65-F5344CB8AC3E}">
        <p14:creationId xmlns:p14="http://schemas.microsoft.com/office/powerpoint/2010/main" val="3992158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Twilight (Twilight Part-1), The Hunger Games (The Hunger Games Part-1), Fifty Shades Freed (Fifty Shades Part-3) - based on cosine similarity</a:t>
            </a:r>
          </a:p>
          <a:p>
            <a:pPr marL="0" indent="0">
              <a:buNone/>
            </a:pPr>
            <a:r>
              <a:rPr lang="en-US"/>
              <a:t>The Complete Calvin and Hobbes, ESV Study Bible, Attack of the Deranged Mutant Killer Monster Snow Goons – based on correlation</a:t>
            </a:r>
          </a:p>
          <a:p>
            <a:pPr marL="0" indent="0">
              <a:buNone/>
            </a:pPr>
            <a:r>
              <a:rPr lang="en-US"/>
              <a:t>Pride and Prejudice, To Kill a Mockingbird, The Help – based on matrix factorization</a:t>
            </a:r>
          </a:p>
        </p:txBody>
      </p:sp>
    </p:spTree>
    <p:extLst>
      <p:ext uri="{BB962C8B-B14F-4D97-AF65-F5344CB8AC3E}">
        <p14:creationId xmlns:p14="http://schemas.microsoft.com/office/powerpoint/2010/main" val="288964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124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58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34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Most top books have a lot of 5 &amp; 4 star ratings, Twilight very polarizing</a:t>
            </a:r>
          </a:p>
        </p:txBody>
      </p:sp>
    </p:spTree>
    <p:extLst>
      <p:ext uri="{BB962C8B-B14F-4D97-AF65-F5344CB8AC3E}">
        <p14:creationId xmlns:p14="http://schemas.microsoft.com/office/powerpoint/2010/main" val="253891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Dominated by fiction, fantasy, classics &amp; young-adult books. Huge drop off after big 4</a:t>
            </a:r>
          </a:p>
        </p:txBody>
      </p:sp>
    </p:spTree>
    <p:extLst>
      <p:ext uri="{BB962C8B-B14F-4D97-AF65-F5344CB8AC3E}">
        <p14:creationId xmlns:p14="http://schemas.microsoft.com/office/powerpoint/2010/main" val="411243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430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92ed0f4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92ed0f4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81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629841" y="691857"/>
            <a:ext cx="7886700" cy="7245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 name="Google Shape;12;p2"/>
          <p:cNvSpPr txBox="1">
            <a:spLocks noGrp="1"/>
          </p:cNvSpPr>
          <p:nvPr>
            <p:ph type="body" idx="1"/>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8"/>
        <p:cNvGrpSpPr/>
        <p:nvPr/>
      </p:nvGrpSpPr>
      <p:grpSpPr>
        <a:xfrm>
          <a:off x="0" y="0"/>
          <a:ext cx="0" cy="0"/>
          <a:chOff x="0" y="0"/>
          <a:chExt cx="0" cy="0"/>
        </a:xfrm>
      </p:grpSpPr>
      <p:sp>
        <p:nvSpPr>
          <p:cNvPr id="49" name="Google Shape;49;p11"/>
          <p:cNvSpPr>
            <a:spLocks noGrp="1"/>
          </p:cNvSpPr>
          <p:nvPr>
            <p:ph type="pic" idx="2"/>
          </p:nvPr>
        </p:nvSpPr>
        <p:spPr>
          <a:xfrm>
            <a:off x="3887391" y="457200"/>
            <a:ext cx="5256600" cy="4686300"/>
          </a:xfrm>
          <a:prstGeom prst="rect">
            <a:avLst/>
          </a:prstGeom>
          <a:noFill/>
          <a:ln>
            <a:noFill/>
          </a:ln>
        </p:spPr>
      </p:sp>
      <p:sp>
        <p:nvSpPr>
          <p:cNvPr id="50" name="Google Shape;50;p11"/>
          <p:cNvSpPr txBox="1">
            <a:spLocks noGrp="1"/>
          </p:cNvSpPr>
          <p:nvPr>
            <p:ph type="body" idx="1"/>
          </p:nvPr>
        </p:nvSpPr>
        <p:spPr>
          <a:xfrm>
            <a:off x="629841" y="1669774"/>
            <a:ext cx="2949300" cy="31239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1400"/>
              <a:buNone/>
              <a:defRPr sz="1400"/>
            </a:lvl1pPr>
            <a:lvl2pPr marL="914400" lvl="1" indent="-228600" algn="l" rtl="0">
              <a:lnSpc>
                <a:spcPct val="150000"/>
              </a:lnSpc>
              <a:spcBef>
                <a:spcPts val="375"/>
              </a:spcBef>
              <a:spcAft>
                <a:spcPts val="0"/>
              </a:spcAft>
              <a:buClr>
                <a:srgbClr val="333F48"/>
              </a:buClr>
              <a:buSzPts val="1050"/>
              <a:buNone/>
              <a:defRPr sz="1050"/>
            </a:lvl2pPr>
            <a:lvl3pPr marL="1371600" lvl="2" indent="-228600" algn="l" rtl="0">
              <a:lnSpc>
                <a:spcPct val="150000"/>
              </a:lnSpc>
              <a:spcBef>
                <a:spcPts val="375"/>
              </a:spcBef>
              <a:spcAft>
                <a:spcPts val="0"/>
              </a:spcAft>
              <a:buClr>
                <a:srgbClr val="333F48"/>
              </a:buClr>
              <a:buSzPts val="900"/>
              <a:buNone/>
              <a:defRPr sz="900"/>
            </a:lvl3pPr>
            <a:lvl4pPr marL="1828800" lvl="3" indent="-228600" algn="l" rtl="0">
              <a:lnSpc>
                <a:spcPct val="150000"/>
              </a:lnSpc>
              <a:spcBef>
                <a:spcPts val="375"/>
              </a:spcBef>
              <a:spcAft>
                <a:spcPts val="0"/>
              </a:spcAft>
              <a:buClr>
                <a:srgbClr val="333F48"/>
              </a:buClr>
              <a:buSzPts val="750"/>
              <a:buNone/>
              <a:defRPr sz="750"/>
            </a:lvl4pPr>
            <a:lvl5pPr marL="2286000" lvl="4" indent="-228600" algn="l" rtl="0">
              <a:lnSpc>
                <a:spcPct val="150000"/>
              </a:lnSpc>
              <a:spcBef>
                <a:spcPts val="375"/>
              </a:spcBef>
              <a:spcAft>
                <a:spcPts val="0"/>
              </a:spcAft>
              <a:buClr>
                <a:srgbClr val="333F48"/>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51" name="Google Shape;51;p11"/>
          <p:cNvSpPr txBox="1">
            <a:spLocks noGrp="1"/>
          </p:cNvSpPr>
          <p:nvPr>
            <p:ph type="title"/>
          </p:nvPr>
        </p:nvSpPr>
        <p:spPr>
          <a:xfrm>
            <a:off x="629841" y="879612"/>
            <a:ext cx="2949300" cy="790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2400"/>
              <a:buFont typeface="Arial Black"/>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11"/>
          <p:cNvSpPr txBox="1">
            <a:spLocks noGrp="1"/>
          </p:cNvSpPr>
          <p:nvPr>
            <p:ph type="body" idx="3"/>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cxnSp>
        <p:nvCxnSpPr>
          <p:cNvPr id="54" name="Google Shape;54;p1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55" name="Google Shape;55;p1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56" name="Google Shape;56;p12"/>
          <p:cNvGrpSpPr/>
          <p:nvPr/>
        </p:nvGrpSpPr>
        <p:grpSpPr>
          <a:xfrm>
            <a:off x="1004144" y="1022025"/>
            <a:ext cx="7136668" cy="152400"/>
            <a:chOff x="1346429" y="1011300"/>
            <a:chExt cx="6452100" cy="152400"/>
          </a:xfrm>
        </p:grpSpPr>
        <p:cxnSp>
          <p:nvCxnSpPr>
            <p:cNvPr id="57" name="Google Shape;57;p1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8" name="Google Shape;58;p1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59" name="Google Shape;59;p12"/>
          <p:cNvGrpSpPr/>
          <p:nvPr/>
        </p:nvGrpSpPr>
        <p:grpSpPr>
          <a:xfrm>
            <a:off x="1004151" y="3969100"/>
            <a:ext cx="7136668" cy="152400"/>
            <a:chOff x="1346435" y="3969088"/>
            <a:chExt cx="6452100" cy="152400"/>
          </a:xfrm>
        </p:grpSpPr>
        <p:cxnSp>
          <p:nvCxnSpPr>
            <p:cNvPr id="60" name="Google Shape;60;p1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1" name="Google Shape;61;p1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62" name="Google Shape;62;p12"/>
          <p:cNvSpPr txBox="1">
            <a:spLocks noGrp="1"/>
          </p:cNvSpPr>
          <p:nvPr>
            <p:ph type="ctrTitle"/>
          </p:nvPr>
        </p:nvSpPr>
        <p:spPr>
          <a:xfrm>
            <a:off x="1004150" y="1751764"/>
            <a:ext cx="7136700" cy="1022400"/>
          </a:xfrm>
          <a:prstGeom prst="rect">
            <a:avLst/>
          </a:prstGeom>
        </p:spPr>
        <p:txBody>
          <a:bodyPr spcFirstLastPara="1" wrap="square" lIns="91425" tIns="45700" rIns="91425" bIns="45700"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63" name="Google Shape;63;p12"/>
          <p:cNvSpPr txBox="1">
            <a:spLocks noGrp="1"/>
          </p:cNvSpPr>
          <p:nvPr>
            <p:ph type="subTitle" idx="1"/>
          </p:nvPr>
        </p:nvSpPr>
        <p:spPr>
          <a:xfrm>
            <a:off x="2137225" y="2850039"/>
            <a:ext cx="4870500" cy="792600"/>
          </a:xfrm>
          <a:prstGeom prst="rect">
            <a:avLst/>
          </a:prstGeom>
        </p:spPr>
        <p:txBody>
          <a:bodyPr spcFirstLastPara="1" wrap="square" lIns="91425" tIns="45700" rIns="91425" bIns="45700" anchor="t" anchorCtr="0">
            <a:normAutofit/>
          </a:bodyPr>
          <a:lstStyle>
            <a:lvl1pPr lvl="0" algn="ctr" rtl="0">
              <a:lnSpc>
                <a:spcPct val="100000"/>
              </a:lnSpc>
              <a:spcBef>
                <a:spcPts val="750"/>
              </a:spcBef>
              <a:spcAft>
                <a:spcPts val="0"/>
              </a:spcAft>
              <a:buSzPts val="2400"/>
              <a:buNone/>
              <a:defRPr sz="2400"/>
            </a:lvl1pPr>
            <a:lvl2pPr lvl="1" algn="ctr" rtl="0">
              <a:lnSpc>
                <a:spcPct val="100000"/>
              </a:lnSpc>
              <a:spcBef>
                <a:spcPts val="375"/>
              </a:spcBef>
              <a:spcAft>
                <a:spcPts val="0"/>
              </a:spcAft>
              <a:buSzPts val="2400"/>
              <a:buNone/>
              <a:defRPr sz="2400"/>
            </a:lvl2pPr>
            <a:lvl3pPr lvl="2" algn="ctr" rtl="0">
              <a:lnSpc>
                <a:spcPct val="100000"/>
              </a:lnSpc>
              <a:spcBef>
                <a:spcPts val="375"/>
              </a:spcBef>
              <a:spcAft>
                <a:spcPts val="0"/>
              </a:spcAft>
              <a:buSzPts val="2400"/>
              <a:buNone/>
              <a:defRPr sz="2400"/>
            </a:lvl3pPr>
            <a:lvl4pPr lvl="3" algn="ctr" rtl="0">
              <a:lnSpc>
                <a:spcPct val="100000"/>
              </a:lnSpc>
              <a:spcBef>
                <a:spcPts val="375"/>
              </a:spcBef>
              <a:spcAft>
                <a:spcPts val="0"/>
              </a:spcAft>
              <a:buSzPts val="2400"/>
              <a:buNone/>
              <a:defRPr sz="2400"/>
            </a:lvl4pPr>
            <a:lvl5pPr lvl="4" algn="ctr" rtl="0">
              <a:lnSpc>
                <a:spcPct val="100000"/>
              </a:lnSpc>
              <a:spcBef>
                <a:spcPts val="375"/>
              </a:spcBef>
              <a:spcAft>
                <a:spcPts val="0"/>
              </a:spcAft>
              <a:buSzPts val="2400"/>
              <a:buNone/>
              <a:defRPr sz="2400"/>
            </a:lvl5pPr>
            <a:lvl6pPr lvl="5" algn="ctr" rtl="0">
              <a:lnSpc>
                <a:spcPct val="100000"/>
              </a:lnSpc>
              <a:spcBef>
                <a:spcPts val="375"/>
              </a:spcBef>
              <a:spcAft>
                <a:spcPts val="0"/>
              </a:spcAft>
              <a:buSzPts val="2400"/>
              <a:buNone/>
              <a:defRPr sz="2400"/>
            </a:lvl6pPr>
            <a:lvl7pPr lvl="6" algn="ctr" rtl="0">
              <a:lnSpc>
                <a:spcPct val="100000"/>
              </a:lnSpc>
              <a:spcBef>
                <a:spcPts val="375"/>
              </a:spcBef>
              <a:spcAft>
                <a:spcPts val="0"/>
              </a:spcAft>
              <a:buSzPts val="2400"/>
              <a:buNone/>
              <a:defRPr sz="2400"/>
            </a:lvl7pPr>
            <a:lvl8pPr lvl="7" algn="ctr" rtl="0">
              <a:lnSpc>
                <a:spcPct val="100000"/>
              </a:lnSpc>
              <a:spcBef>
                <a:spcPts val="375"/>
              </a:spcBef>
              <a:spcAft>
                <a:spcPts val="0"/>
              </a:spcAft>
              <a:buSzPts val="2400"/>
              <a:buNone/>
              <a:defRPr sz="2400"/>
            </a:lvl8pPr>
            <a:lvl9pPr lvl="8" algn="ctr" rtl="0">
              <a:lnSpc>
                <a:spcPct val="100000"/>
              </a:lnSpc>
              <a:spcBef>
                <a:spcPts val="375"/>
              </a:spcBef>
              <a:spcAft>
                <a:spcPts val="0"/>
              </a:spcAft>
              <a:buSzPts val="2400"/>
              <a:buNone/>
              <a:defRPr sz="2400"/>
            </a:lvl9pPr>
          </a:lstStyle>
          <a:p>
            <a:endParaRPr/>
          </a:p>
        </p:txBody>
      </p:sp>
      <p:sp>
        <p:nvSpPr>
          <p:cNvPr id="64" name="Google Shape;6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1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311700" y="445025"/>
            <a:ext cx="8520600" cy="707400"/>
          </a:xfrm>
          <a:prstGeom prst="rect">
            <a:avLst/>
          </a:prstGeom>
        </p:spPr>
        <p:txBody>
          <a:bodyPr spcFirstLastPara="1" wrap="square" lIns="91425" tIns="45700" rIns="91425" bIns="45700" anchor="t" anchorCtr="0">
            <a:normAutofit/>
          </a:bodyPr>
          <a:lstStyle>
            <a:lvl1pPr lvl="0" rtl="0">
              <a:spcBef>
                <a:spcPts val="0"/>
              </a:spcBef>
              <a:spcAft>
                <a:spcPts val="0"/>
              </a:spcAft>
              <a:buSzPts val="33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311700" y="1266325"/>
            <a:ext cx="8520600" cy="3302700"/>
          </a:xfrm>
          <a:prstGeom prst="rect">
            <a:avLst/>
          </a:prstGeom>
        </p:spPr>
        <p:txBody>
          <a:bodyPr spcFirstLastPara="1" wrap="square" lIns="91425" tIns="45700" rIns="91425" bIns="45700" anchor="t" anchorCtr="0">
            <a:normAutofit/>
          </a:bodyPr>
          <a:lstStyle>
            <a:lvl1pPr marL="457200" lvl="0" indent="-361950" rtl="0">
              <a:spcBef>
                <a:spcPts val="750"/>
              </a:spcBef>
              <a:spcAft>
                <a:spcPts val="0"/>
              </a:spcAft>
              <a:buSzPts val="2100"/>
              <a:buChar char="•"/>
              <a:defRPr/>
            </a:lvl1pPr>
            <a:lvl2pPr marL="914400" lvl="1" indent="-342900" rtl="0">
              <a:spcBef>
                <a:spcPts val="375"/>
              </a:spcBef>
              <a:spcAft>
                <a:spcPts val="0"/>
              </a:spcAft>
              <a:buSzPts val="1800"/>
              <a:buChar char="•"/>
              <a:defRPr/>
            </a:lvl2pPr>
            <a:lvl3pPr marL="1371600" lvl="2" indent="-323850" rtl="0">
              <a:spcBef>
                <a:spcPts val="375"/>
              </a:spcBef>
              <a:spcAft>
                <a:spcPts val="0"/>
              </a:spcAft>
              <a:buSzPts val="1500"/>
              <a:buChar char="•"/>
              <a:defRPr/>
            </a:lvl3pPr>
            <a:lvl4pPr marL="1828800" lvl="3" indent="-314325" rtl="0">
              <a:spcBef>
                <a:spcPts val="375"/>
              </a:spcBef>
              <a:spcAft>
                <a:spcPts val="0"/>
              </a:spcAft>
              <a:buSzPts val="1350"/>
              <a:buChar char="•"/>
              <a:defRPr/>
            </a:lvl4pPr>
            <a:lvl5pPr marL="2286000" lvl="4" indent="-314325" rtl="0">
              <a:spcBef>
                <a:spcPts val="375"/>
              </a:spcBef>
              <a:spcAft>
                <a:spcPts val="0"/>
              </a:spcAft>
              <a:buSzPts val="1350"/>
              <a:buChar char="•"/>
              <a:defRPr/>
            </a:lvl5pPr>
            <a:lvl6pPr marL="2743200" lvl="5" indent="-314325" rtl="0">
              <a:spcBef>
                <a:spcPts val="375"/>
              </a:spcBef>
              <a:spcAft>
                <a:spcPts val="0"/>
              </a:spcAft>
              <a:buSzPts val="1350"/>
              <a:buChar char="•"/>
              <a:defRPr/>
            </a:lvl6pPr>
            <a:lvl7pPr marL="3200400" lvl="6" indent="-314325" rtl="0">
              <a:spcBef>
                <a:spcPts val="375"/>
              </a:spcBef>
              <a:spcAft>
                <a:spcPts val="0"/>
              </a:spcAft>
              <a:buSzPts val="1350"/>
              <a:buChar char="•"/>
              <a:defRPr/>
            </a:lvl7pPr>
            <a:lvl8pPr marL="3657600" lvl="7" indent="-314325" rtl="0">
              <a:spcBef>
                <a:spcPts val="375"/>
              </a:spcBef>
              <a:spcAft>
                <a:spcPts val="0"/>
              </a:spcAft>
              <a:buSzPts val="1350"/>
              <a:buChar char="•"/>
              <a:defRPr/>
            </a:lvl8pPr>
            <a:lvl9pPr marL="4114800" lvl="8" indent="-314325" rtl="0">
              <a:spcBef>
                <a:spcPts val="375"/>
              </a:spcBef>
              <a:spcAft>
                <a:spcPts val="0"/>
              </a:spcAft>
              <a:buSzPts val="1350"/>
              <a:buChar char="•"/>
              <a:defRPr/>
            </a:lvl9pPr>
          </a:lstStyle>
          <a:p>
            <a:endParaRPr/>
          </a:p>
        </p:txBody>
      </p:sp>
      <p:sp>
        <p:nvSpPr>
          <p:cNvPr id="71" name="Google Shape;7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Roboto Condensed"/>
                <a:cs typeface="Roboto Condensed"/>
              </a:defRPr>
            </a:lvl1pPr>
          </a:lstStyle>
          <a:p>
            <a:endParaRPr/>
          </a:p>
        </p:txBody>
      </p:sp>
      <p:sp>
        <p:nvSpPr>
          <p:cNvPr id="3" name="Holder 3"/>
          <p:cNvSpPr>
            <a:spLocks noGrp="1"/>
          </p:cNvSpPr>
          <p:nvPr>
            <p:ph type="body" idx="1"/>
          </p:nvPr>
        </p:nvSpPr>
        <p:spPr/>
        <p:txBody>
          <a:bodyPr lIns="0" tIns="0" rIns="0" bIns="0"/>
          <a:lstStyle>
            <a:lvl1pPr>
              <a:defRPr sz="4800" b="1" i="0">
                <a:solidFill>
                  <a:schemeClr val="bg1"/>
                </a:solidFill>
                <a:latin typeface="Roboto Condensed"/>
                <a:cs typeface="Roboto Condensed"/>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a:t>
            </a:fld>
            <a:endParaRPr/>
          </a:p>
        </p:txBody>
      </p:sp>
    </p:spTree>
    <p:extLst>
      <p:ext uri="{BB962C8B-B14F-4D97-AF65-F5344CB8AC3E}">
        <p14:creationId xmlns:p14="http://schemas.microsoft.com/office/powerpoint/2010/main" val="64539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Roboto Condensed"/>
                <a:cs typeface="Roboto Condense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a:t>
            </a:fld>
            <a:endParaRPr/>
          </a:p>
        </p:txBody>
      </p:sp>
    </p:spTree>
    <p:extLst>
      <p:ext uri="{BB962C8B-B14F-4D97-AF65-F5344CB8AC3E}">
        <p14:creationId xmlns:p14="http://schemas.microsoft.com/office/powerpoint/2010/main" val="2866342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Roboto Condensed"/>
                <a:cs typeface="Roboto Condensed"/>
              </a:defRPr>
            </a:lvl1pPr>
          </a:lstStyle>
          <a:p>
            <a:endParaRPr/>
          </a:p>
        </p:txBody>
      </p:sp>
      <p:sp>
        <p:nvSpPr>
          <p:cNvPr id="3" name="Holder 3"/>
          <p:cNvSpPr>
            <a:spLocks noGrp="1"/>
          </p:cNvSpPr>
          <p:nvPr>
            <p:ph sz="half" idx="2"/>
          </p:nvPr>
        </p:nvSpPr>
        <p:spPr>
          <a:xfrm>
            <a:off x="214047" y="1539817"/>
            <a:ext cx="3168650" cy="3390900"/>
          </a:xfrm>
          <a:prstGeom prst="rect">
            <a:avLst/>
          </a:prstGeom>
        </p:spPr>
        <p:txBody>
          <a:bodyPr wrap="square" lIns="0" tIns="0" rIns="0" bIns="0">
            <a:spAutoFit/>
          </a:bodyPr>
          <a:lstStyle>
            <a:lvl1pPr>
              <a:defRPr sz="1400" b="1" i="0">
                <a:solidFill>
                  <a:srgbClr val="263148"/>
                </a:solidFill>
                <a:latin typeface="Roboto Condensed"/>
                <a:cs typeface="Roboto Condensed"/>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11/8/2022</a:t>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Roboto Condensed"/>
                <a:cs typeface="Roboto Condensed"/>
              </a:defRPr>
            </a:lvl1pPr>
          </a:lstStyle>
          <a:p>
            <a:pPr marL="38100">
              <a:lnSpc>
                <a:spcPct val="100000"/>
              </a:lnSpc>
              <a:spcBef>
                <a:spcPts val="10"/>
              </a:spcBef>
            </a:pPr>
            <a:fld id="{81D60167-4931-47E6-BA6A-407CBD079E47}" type="slidenum">
              <a:rPr dirty="0"/>
              <a:t>‹#›</a:t>
            </a:fld>
            <a:endParaRPr/>
          </a:p>
        </p:txBody>
      </p:sp>
    </p:spTree>
    <p:extLst>
      <p:ext uri="{BB962C8B-B14F-4D97-AF65-F5344CB8AC3E}">
        <p14:creationId xmlns:p14="http://schemas.microsoft.com/office/powerpoint/2010/main" val="245407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3F3F3F"/>
              </a:buClr>
              <a:buSzPts val="4000"/>
              <a:buFont typeface="Arial"/>
              <a:buNone/>
              <a:defRPr sz="4000" b="1"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extLst>
      <p:ext uri="{BB962C8B-B14F-4D97-AF65-F5344CB8AC3E}">
        <p14:creationId xmlns:p14="http://schemas.microsoft.com/office/powerpoint/2010/main" val="426985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623888" y="2691020"/>
            <a:ext cx="7886700" cy="7308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3300"/>
              <a:buFont typeface="Arial Black"/>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1800"/>
              <a:buNone/>
              <a:defRPr sz="1800">
                <a:solidFill>
                  <a:srgbClr val="333F48"/>
                </a:solidFill>
              </a:defRPr>
            </a:lvl1pPr>
            <a:lvl2pPr marL="914400" lvl="1" indent="-228600" algn="l" rtl="0">
              <a:lnSpc>
                <a:spcPct val="150000"/>
              </a:lnSpc>
              <a:spcBef>
                <a:spcPts val="375"/>
              </a:spcBef>
              <a:spcAft>
                <a:spcPts val="0"/>
              </a:spcAft>
              <a:buClr>
                <a:srgbClr val="D29988"/>
              </a:buClr>
              <a:buSzPts val="1500"/>
              <a:buNone/>
              <a:defRPr sz="1500">
                <a:solidFill>
                  <a:srgbClr val="D29988"/>
                </a:solidFill>
              </a:defRPr>
            </a:lvl2pPr>
            <a:lvl3pPr marL="1371600" lvl="2" indent="-228600" algn="l" rtl="0">
              <a:lnSpc>
                <a:spcPct val="150000"/>
              </a:lnSpc>
              <a:spcBef>
                <a:spcPts val="375"/>
              </a:spcBef>
              <a:spcAft>
                <a:spcPts val="0"/>
              </a:spcAft>
              <a:buClr>
                <a:srgbClr val="D29988"/>
              </a:buClr>
              <a:buSzPts val="1350"/>
              <a:buNone/>
              <a:defRPr sz="1350">
                <a:solidFill>
                  <a:srgbClr val="D29988"/>
                </a:solidFill>
              </a:defRPr>
            </a:lvl3pPr>
            <a:lvl4pPr marL="1828800" lvl="3" indent="-228600" algn="l" rtl="0">
              <a:lnSpc>
                <a:spcPct val="150000"/>
              </a:lnSpc>
              <a:spcBef>
                <a:spcPts val="375"/>
              </a:spcBef>
              <a:spcAft>
                <a:spcPts val="0"/>
              </a:spcAft>
              <a:buClr>
                <a:srgbClr val="D29988"/>
              </a:buClr>
              <a:buSzPts val="1200"/>
              <a:buNone/>
              <a:defRPr sz="1200">
                <a:solidFill>
                  <a:srgbClr val="D29988"/>
                </a:solidFill>
              </a:defRPr>
            </a:lvl4pPr>
            <a:lvl5pPr marL="2286000" lvl="4" indent="-228600" algn="l" rtl="0">
              <a:lnSpc>
                <a:spcPct val="150000"/>
              </a:lnSpc>
              <a:spcBef>
                <a:spcPts val="375"/>
              </a:spcBef>
              <a:spcAft>
                <a:spcPts val="0"/>
              </a:spcAft>
              <a:buClr>
                <a:srgbClr val="D29988"/>
              </a:buClr>
              <a:buSzPts val="1200"/>
              <a:buNone/>
              <a:defRPr sz="1200">
                <a:solidFill>
                  <a:srgbClr val="D29988"/>
                </a:solidFill>
              </a:defRPr>
            </a:lvl5pPr>
            <a:lvl6pPr marL="2743200" lvl="5" indent="-228600" algn="l" rtl="0">
              <a:lnSpc>
                <a:spcPct val="90000"/>
              </a:lnSpc>
              <a:spcBef>
                <a:spcPts val="375"/>
              </a:spcBef>
              <a:spcAft>
                <a:spcPts val="0"/>
              </a:spcAft>
              <a:buClr>
                <a:srgbClr val="D29988"/>
              </a:buClr>
              <a:buSzPts val="1200"/>
              <a:buNone/>
              <a:defRPr sz="1200">
                <a:solidFill>
                  <a:srgbClr val="D29988"/>
                </a:solidFill>
              </a:defRPr>
            </a:lvl6pPr>
            <a:lvl7pPr marL="3200400" lvl="6" indent="-228600" algn="l" rtl="0">
              <a:lnSpc>
                <a:spcPct val="90000"/>
              </a:lnSpc>
              <a:spcBef>
                <a:spcPts val="375"/>
              </a:spcBef>
              <a:spcAft>
                <a:spcPts val="0"/>
              </a:spcAft>
              <a:buClr>
                <a:srgbClr val="D29988"/>
              </a:buClr>
              <a:buSzPts val="1200"/>
              <a:buNone/>
              <a:defRPr sz="1200">
                <a:solidFill>
                  <a:srgbClr val="D29988"/>
                </a:solidFill>
              </a:defRPr>
            </a:lvl7pPr>
            <a:lvl8pPr marL="3657600" lvl="7" indent="-228600" algn="l" rtl="0">
              <a:lnSpc>
                <a:spcPct val="90000"/>
              </a:lnSpc>
              <a:spcBef>
                <a:spcPts val="375"/>
              </a:spcBef>
              <a:spcAft>
                <a:spcPts val="0"/>
              </a:spcAft>
              <a:buClr>
                <a:srgbClr val="D29988"/>
              </a:buClr>
              <a:buSzPts val="1200"/>
              <a:buNone/>
              <a:defRPr sz="1200">
                <a:solidFill>
                  <a:srgbClr val="D29988"/>
                </a:solidFill>
              </a:defRPr>
            </a:lvl8pPr>
            <a:lvl9pPr marL="4114800" lvl="8" indent="-228600" algn="l" rtl="0">
              <a:lnSpc>
                <a:spcPct val="90000"/>
              </a:lnSpc>
              <a:spcBef>
                <a:spcPts val="375"/>
              </a:spcBef>
              <a:spcAft>
                <a:spcPts val="0"/>
              </a:spcAft>
              <a:buClr>
                <a:srgbClr val="D29988"/>
              </a:buClr>
              <a:buSzPts val="1200"/>
              <a:buNone/>
              <a:defRPr sz="1200">
                <a:solidFill>
                  <a:srgbClr val="D29988"/>
                </a:solidFill>
              </a:defRPr>
            </a:lvl9pPr>
          </a:lstStyle>
          <a:p>
            <a:endParaRPr/>
          </a:p>
        </p:txBody>
      </p:sp>
      <p:sp>
        <p:nvSpPr>
          <p:cNvPr id="16" name="Google Shape;16;p3"/>
          <p:cNvSpPr txBox="1">
            <a:spLocks noGrp="1"/>
          </p:cNvSpPr>
          <p:nvPr>
            <p:ph type="body" idx="2"/>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imple">
  <p:cSld name="Simple">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28650" y="784622"/>
            <a:ext cx="7886700" cy="8256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628650" y="1610140"/>
            <a:ext cx="7886700" cy="30711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2100"/>
              <a:buNone/>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0" name="Google Shape;20;p4"/>
          <p:cNvSpPr txBox="1">
            <a:spLocks noGrp="1"/>
          </p:cNvSpPr>
          <p:nvPr>
            <p:ph type="body" idx="2"/>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6"/>
          <p:cNvSpPr txBox="1">
            <a:spLocks noGrp="1"/>
          </p:cNvSpPr>
          <p:nvPr>
            <p:ph type="subTitle" idx="1"/>
          </p:nvPr>
        </p:nvSpPr>
        <p:spPr>
          <a:xfrm>
            <a:off x="623887" y="2701529"/>
            <a:ext cx="7896300" cy="1241700"/>
          </a:xfrm>
          <a:prstGeom prst="rect">
            <a:avLst/>
          </a:prstGeom>
          <a:noFill/>
          <a:ln>
            <a:noFill/>
          </a:ln>
        </p:spPr>
        <p:txBody>
          <a:bodyPr spcFirstLastPara="1" wrap="square" lIns="91425" tIns="45700" rIns="91425" bIns="45700" anchor="t" anchorCtr="0">
            <a:normAutofit/>
          </a:bodyPr>
          <a:lstStyle>
            <a:lvl1pPr lvl="0" algn="ctr" rtl="0">
              <a:lnSpc>
                <a:spcPct val="150000"/>
              </a:lnSpc>
              <a:spcBef>
                <a:spcPts val="750"/>
              </a:spcBef>
              <a:spcAft>
                <a:spcPts val="0"/>
              </a:spcAft>
              <a:buClr>
                <a:srgbClr val="333F48"/>
              </a:buClr>
              <a:buSzPts val="1800"/>
              <a:buNone/>
              <a:defRPr sz="1800"/>
            </a:lvl1pPr>
            <a:lvl2pPr lvl="1" algn="ctr" rtl="0">
              <a:lnSpc>
                <a:spcPct val="150000"/>
              </a:lnSpc>
              <a:spcBef>
                <a:spcPts val="375"/>
              </a:spcBef>
              <a:spcAft>
                <a:spcPts val="0"/>
              </a:spcAft>
              <a:buClr>
                <a:srgbClr val="333F48"/>
              </a:buClr>
              <a:buSzPts val="1500"/>
              <a:buNone/>
              <a:defRPr sz="1500"/>
            </a:lvl2pPr>
            <a:lvl3pPr lvl="2" algn="ctr" rtl="0">
              <a:lnSpc>
                <a:spcPct val="150000"/>
              </a:lnSpc>
              <a:spcBef>
                <a:spcPts val="375"/>
              </a:spcBef>
              <a:spcAft>
                <a:spcPts val="0"/>
              </a:spcAft>
              <a:buClr>
                <a:srgbClr val="333F48"/>
              </a:buClr>
              <a:buSzPts val="1350"/>
              <a:buNone/>
              <a:defRPr sz="1350"/>
            </a:lvl3pPr>
            <a:lvl4pPr lvl="3" algn="ctr" rtl="0">
              <a:lnSpc>
                <a:spcPct val="150000"/>
              </a:lnSpc>
              <a:spcBef>
                <a:spcPts val="375"/>
              </a:spcBef>
              <a:spcAft>
                <a:spcPts val="0"/>
              </a:spcAft>
              <a:buClr>
                <a:srgbClr val="333F48"/>
              </a:buClr>
              <a:buSzPts val="1200"/>
              <a:buNone/>
              <a:defRPr sz="1200"/>
            </a:lvl4pPr>
            <a:lvl5pPr lvl="4" algn="ctr" rtl="0">
              <a:lnSpc>
                <a:spcPct val="150000"/>
              </a:lnSpc>
              <a:spcBef>
                <a:spcPts val="375"/>
              </a:spcBef>
              <a:spcAft>
                <a:spcPts val="0"/>
              </a:spcAft>
              <a:buClr>
                <a:srgbClr val="333F48"/>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25" name="Google Shape;25;p6"/>
          <p:cNvSpPr txBox="1">
            <a:spLocks noGrp="1"/>
          </p:cNvSpPr>
          <p:nvPr>
            <p:ph type="body" idx="2"/>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6" name="Google Shape;26;p6"/>
          <p:cNvSpPr txBox="1">
            <a:spLocks noGrp="1"/>
          </p:cNvSpPr>
          <p:nvPr>
            <p:ph type="title"/>
          </p:nvPr>
        </p:nvSpPr>
        <p:spPr>
          <a:xfrm>
            <a:off x="628650" y="2004651"/>
            <a:ext cx="7886700" cy="6912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0"/>
              </a:spcBef>
              <a:spcAft>
                <a:spcPts val="0"/>
              </a:spcAft>
              <a:buClr>
                <a:schemeClr val="dk1"/>
              </a:buClr>
              <a:buSzPts val="3300"/>
              <a:buFont typeface="Arial Black"/>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7"/>
          <p:cNvSpPr txBox="1">
            <a:spLocks noGrp="1"/>
          </p:cNvSpPr>
          <p:nvPr>
            <p:ph type="body" idx="1"/>
          </p:nvPr>
        </p:nvSpPr>
        <p:spPr>
          <a:xfrm>
            <a:off x="628650" y="1610138"/>
            <a:ext cx="7886700" cy="32298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2100"/>
              <a:buNone/>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9" name="Google Shape;29;p7"/>
          <p:cNvSpPr txBox="1">
            <a:spLocks noGrp="1"/>
          </p:cNvSpPr>
          <p:nvPr>
            <p:ph type="title"/>
          </p:nvPr>
        </p:nvSpPr>
        <p:spPr>
          <a:xfrm>
            <a:off x="628650" y="784622"/>
            <a:ext cx="7886700" cy="8256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7"/>
          <p:cNvSpPr txBox="1">
            <a:spLocks noGrp="1"/>
          </p:cNvSpPr>
          <p:nvPr>
            <p:ph type="body" idx="2"/>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628650" y="784622"/>
            <a:ext cx="7886700" cy="691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628650" y="1587776"/>
            <a:ext cx="3886200" cy="3219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2100"/>
              <a:buNone/>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4" name="Google Shape;34;p8"/>
          <p:cNvSpPr txBox="1">
            <a:spLocks noGrp="1"/>
          </p:cNvSpPr>
          <p:nvPr>
            <p:ph type="body" idx="2"/>
          </p:nvPr>
        </p:nvSpPr>
        <p:spPr>
          <a:xfrm>
            <a:off x="4629150" y="1587776"/>
            <a:ext cx="3886200" cy="3219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2100"/>
              <a:buNone/>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5" name="Google Shape;35;p8"/>
          <p:cNvSpPr txBox="1">
            <a:spLocks noGrp="1"/>
          </p:cNvSpPr>
          <p:nvPr>
            <p:ph type="body" idx="3"/>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29841" y="691857"/>
            <a:ext cx="7886700" cy="7245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29842" y="1492525"/>
            <a:ext cx="3868200" cy="6180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1800"/>
              <a:buNone/>
              <a:defRPr sz="1800" b="1"/>
            </a:lvl1pPr>
            <a:lvl2pPr marL="914400" lvl="1" indent="-228600" algn="l" rtl="0">
              <a:lnSpc>
                <a:spcPct val="150000"/>
              </a:lnSpc>
              <a:spcBef>
                <a:spcPts val="375"/>
              </a:spcBef>
              <a:spcAft>
                <a:spcPts val="0"/>
              </a:spcAft>
              <a:buClr>
                <a:srgbClr val="333F48"/>
              </a:buClr>
              <a:buSzPts val="1500"/>
              <a:buNone/>
              <a:defRPr sz="1500" b="1"/>
            </a:lvl2pPr>
            <a:lvl3pPr marL="1371600" lvl="2" indent="-228600" algn="l" rtl="0">
              <a:lnSpc>
                <a:spcPct val="150000"/>
              </a:lnSpc>
              <a:spcBef>
                <a:spcPts val="375"/>
              </a:spcBef>
              <a:spcAft>
                <a:spcPts val="0"/>
              </a:spcAft>
              <a:buClr>
                <a:srgbClr val="333F48"/>
              </a:buClr>
              <a:buSzPts val="1350"/>
              <a:buNone/>
              <a:defRPr sz="1350" b="1"/>
            </a:lvl3pPr>
            <a:lvl4pPr marL="1828800" lvl="3" indent="-228600" algn="l" rtl="0">
              <a:lnSpc>
                <a:spcPct val="150000"/>
              </a:lnSpc>
              <a:spcBef>
                <a:spcPts val="375"/>
              </a:spcBef>
              <a:spcAft>
                <a:spcPts val="0"/>
              </a:spcAft>
              <a:buClr>
                <a:srgbClr val="333F48"/>
              </a:buClr>
              <a:buSzPts val="1200"/>
              <a:buNone/>
              <a:defRPr sz="1200" b="1"/>
            </a:lvl4pPr>
            <a:lvl5pPr marL="2286000" lvl="4" indent="-228600" algn="l" rtl="0">
              <a:lnSpc>
                <a:spcPct val="150000"/>
              </a:lnSpc>
              <a:spcBef>
                <a:spcPts val="375"/>
              </a:spcBef>
              <a:spcAft>
                <a:spcPts val="0"/>
              </a:spcAft>
              <a:buClr>
                <a:srgbClr val="333F48"/>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39" name="Google Shape;39;p9"/>
          <p:cNvSpPr txBox="1">
            <a:spLocks noGrp="1"/>
          </p:cNvSpPr>
          <p:nvPr>
            <p:ph type="body" idx="2"/>
          </p:nvPr>
        </p:nvSpPr>
        <p:spPr>
          <a:xfrm>
            <a:off x="629842" y="2110460"/>
            <a:ext cx="3868200" cy="2683500"/>
          </a:xfrm>
          <a:prstGeom prst="rect">
            <a:avLst/>
          </a:prstGeom>
          <a:noFill/>
          <a:ln>
            <a:noFill/>
          </a:ln>
        </p:spPr>
        <p:txBody>
          <a:bodyPr spcFirstLastPara="1" wrap="square" lIns="91425" tIns="45700" rIns="91425" bIns="45700" anchor="t" anchorCtr="0">
            <a:normAutofit/>
          </a:bodyPr>
          <a:lstStyle>
            <a:lvl1pPr marL="457200" lvl="0" indent="-342900" algn="l" rtl="0">
              <a:lnSpc>
                <a:spcPct val="150000"/>
              </a:lnSpc>
              <a:spcBef>
                <a:spcPts val="750"/>
              </a:spcBef>
              <a:spcAft>
                <a:spcPts val="0"/>
              </a:spcAft>
              <a:buClr>
                <a:srgbClr val="333F48"/>
              </a:buClr>
              <a:buSzPts val="1800"/>
              <a:buChar char="•"/>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4629150" y="1492525"/>
            <a:ext cx="3887400" cy="6180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1800"/>
              <a:buNone/>
              <a:defRPr sz="1800" b="1"/>
            </a:lvl1pPr>
            <a:lvl2pPr marL="914400" lvl="1" indent="-228600" algn="l" rtl="0">
              <a:lnSpc>
                <a:spcPct val="150000"/>
              </a:lnSpc>
              <a:spcBef>
                <a:spcPts val="375"/>
              </a:spcBef>
              <a:spcAft>
                <a:spcPts val="0"/>
              </a:spcAft>
              <a:buClr>
                <a:srgbClr val="333F48"/>
              </a:buClr>
              <a:buSzPts val="1500"/>
              <a:buNone/>
              <a:defRPr sz="1500" b="1"/>
            </a:lvl2pPr>
            <a:lvl3pPr marL="1371600" lvl="2" indent="-228600" algn="l" rtl="0">
              <a:lnSpc>
                <a:spcPct val="150000"/>
              </a:lnSpc>
              <a:spcBef>
                <a:spcPts val="375"/>
              </a:spcBef>
              <a:spcAft>
                <a:spcPts val="0"/>
              </a:spcAft>
              <a:buClr>
                <a:srgbClr val="333F48"/>
              </a:buClr>
              <a:buSzPts val="1350"/>
              <a:buNone/>
              <a:defRPr sz="1350" b="1"/>
            </a:lvl3pPr>
            <a:lvl4pPr marL="1828800" lvl="3" indent="-228600" algn="l" rtl="0">
              <a:lnSpc>
                <a:spcPct val="150000"/>
              </a:lnSpc>
              <a:spcBef>
                <a:spcPts val="375"/>
              </a:spcBef>
              <a:spcAft>
                <a:spcPts val="0"/>
              </a:spcAft>
              <a:buClr>
                <a:srgbClr val="333F48"/>
              </a:buClr>
              <a:buSzPts val="1200"/>
              <a:buNone/>
              <a:defRPr sz="1200" b="1"/>
            </a:lvl4pPr>
            <a:lvl5pPr marL="2286000" lvl="4" indent="-228600" algn="l" rtl="0">
              <a:lnSpc>
                <a:spcPct val="150000"/>
              </a:lnSpc>
              <a:spcBef>
                <a:spcPts val="375"/>
              </a:spcBef>
              <a:spcAft>
                <a:spcPts val="0"/>
              </a:spcAft>
              <a:buClr>
                <a:srgbClr val="333F48"/>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41" name="Google Shape;41;p9"/>
          <p:cNvSpPr txBox="1">
            <a:spLocks noGrp="1"/>
          </p:cNvSpPr>
          <p:nvPr>
            <p:ph type="body" idx="4"/>
          </p:nvPr>
        </p:nvSpPr>
        <p:spPr>
          <a:xfrm>
            <a:off x="4629150" y="2110460"/>
            <a:ext cx="3887400" cy="2683500"/>
          </a:xfrm>
          <a:prstGeom prst="rect">
            <a:avLst/>
          </a:prstGeom>
          <a:noFill/>
          <a:ln>
            <a:noFill/>
          </a:ln>
        </p:spPr>
        <p:txBody>
          <a:bodyPr spcFirstLastPara="1" wrap="square" lIns="91425" tIns="45700" rIns="91425" bIns="45700" anchor="t" anchorCtr="0">
            <a:normAutofit/>
          </a:bodyPr>
          <a:lstStyle>
            <a:lvl1pPr marL="457200" lvl="0" indent="-342900" algn="l" rtl="0">
              <a:lnSpc>
                <a:spcPct val="150000"/>
              </a:lnSpc>
              <a:spcBef>
                <a:spcPts val="750"/>
              </a:spcBef>
              <a:spcAft>
                <a:spcPts val="0"/>
              </a:spcAft>
              <a:buClr>
                <a:srgbClr val="333F48"/>
              </a:buClr>
              <a:buSzPts val="1800"/>
              <a:buChar char="•"/>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2" name="Google Shape;42;p9"/>
          <p:cNvSpPr txBox="1">
            <a:spLocks noGrp="1"/>
          </p:cNvSpPr>
          <p:nvPr>
            <p:ph type="body" idx="5"/>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629841" y="879612"/>
            <a:ext cx="2949300" cy="790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2400"/>
              <a:buFont typeface="Arial Black"/>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3887391" y="734786"/>
            <a:ext cx="4629300" cy="4053000"/>
          </a:xfrm>
          <a:prstGeom prst="rect">
            <a:avLst/>
          </a:prstGeom>
          <a:noFill/>
          <a:ln>
            <a:noFill/>
          </a:ln>
        </p:spPr>
        <p:txBody>
          <a:bodyPr spcFirstLastPara="1" wrap="square" lIns="91425" tIns="45700" rIns="91425" bIns="45700" anchor="t" anchorCtr="0">
            <a:normAutofit/>
          </a:bodyPr>
          <a:lstStyle>
            <a:lvl1pPr marL="457200" lvl="0" indent="-381000" algn="l" rtl="0">
              <a:lnSpc>
                <a:spcPct val="150000"/>
              </a:lnSpc>
              <a:spcBef>
                <a:spcPts val="750"/>
              </a:spcBef>
              <a:spcAft>
                <a:spcPts val="0"/>
              </a:spcAft>
              <a:buClr>
                <a:srgbClr val="333F48"/>
              </a:buClr>
              <a:buSzPts val="2400"/>
              <a:buChar char="•"/>
              <a:defRPr sz="2400"/>
            </a:lvl1pPr>
            <a:lvl2pPr marL="914400" lvl="1" indent="-361950" algn="l" rtl="0">
              <a:lnSpc>
                <a:spcPct val="150000"/>
              </a:lnSpc>
              <a:spcBef>
                <a:spcPts val="375"/>
              </a:spcBef>
              <a:spcAft>
                <a:spcPts val="0"/>
              </a:spcAft>
              <a:buClr>
                <a:srgbClr val="333F48"/>
              </a:buClr>
              <a:buSzPts val="2100"/>
              <a:buChar char="•"/>
              <a:defRPr sz="2100"/>
            </a:lvl2pPr>
            <a:lvl3pPr marL="1371600" lvl="2" indent="-342900" algn="l" rtl="0">
              <a:lnSpc>
                <a:spcPct val="150000"/>
              </a:lnSpc>
              <a:spcBef>
                <a:spcPts val="375"/>
              </a:spcBef>
              <a:spcAft>
                <a:spcPts val="0"/>
              </a:spcAft>
              <a:buClr>
                <a:srgbClr val="333F48"/>
              </a:buClr>
              <a:buSzPts val="1800"/>
              <a:buChar char="•"/>
              <a:defRPr sz="1800"/>
            </a:lvl3pPr>
            <a:lvl4pPr marL="1828800" lvl="3" indent="-323850" algn="l" rtl="0">
              <a:lnSpc>
                <a:spcPct val="150000"/>
              </a:lnSpc>
              <a:spcBef>
                <a:spcPts val="375"/>
              </a:spcBef>
              <a:spcAft>
                <a:spcPts val="0"/>
              </a:spcAft>
              <a:buClr>
                <a:srgbClr val="333F48"/>
              </a:buClr>
              <a:buSzPts val="1500"/>
              <a:buChar char="•"/>
              <a:defRPr sz="1500"/>
            </a:lvl4pPr>
            <a:lvl5pPr marL="2286000" lvl="4" indent="-323850" algn="l" rtl="0">
              <a:lnSpc>
                <a:spcPct val="150000"/>
              </a:lnSpc>
              <a:spcBef>
                <a:spcPts val="375"/>
              </a:spcBef>
              <a:spcAft>
                <a:spcPts val="0"/>
              </a:spcAft>
              <a:buClr>
                <a:srgbClr val="333F48"/>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46" name="Google Shape;46;p10"/>
          <p:cNvSpPr txBox="1">
            <a:spLocks noGrp="1"/>
          </p:cNvSpPr>
          <p:nvPr>
            <p:ph type="body" idx="2"/>
          </p:nvPr>
        </p:nvSpPr>
        <p:spPr>
          <a:xfrm>
            <a:off x="629841" y="1669774"/>
            <a:ext cx="2949300" cy="31239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750"/>
              </a:spcBef>
              <a:spcAft>
                <a:spcPts val="0"/>
              </a:spcAft>
              <a:buClr>
                <a:srgbClr val="333F48"/>
              </a:buClr>
              <a:buSzPts val="1400"/>
              <a:buNone/>
              <a:defRPr sz="1400"/>
            </a:lvl1pPr>
            <a:lvl2pPr marL="914400" lvl="1" indent="-228600" algn="l" rtl="0">
              <a:lnSpc>
                <a:spcPct val="150000"/>
              </a:lnSpc>
              <a:spcBef>
                <a:spcPts val="375"/>
              </a:spcBef>
              <a:spcAft>
                <a:spcPts val="0"/>
              </a:spcAft>
              <a:buClr>
                <a:srgbClr val="333F48"/>
              </a:buClr>
              <a:buSzPts val="1050"/>
              <a:buNone/>
              <a:defRPr sz="1050"/>
            </a:lvl2pPr>
            <a:lvl3pPr marL="1371600" lvl="2" indent="-228600" algn="l" rtl="0">
              <a:lnSpc>
                <a:spcPct val="150000"/>
              </a:lnSpc>
              <a:spcBef>
                <a:spcPts val="375"/>
              </a:spcBef>
              <a:spcAft>
                <a:spcPts val="0"/>
              </a:spcAft>
              <a:buClr>
                <a:srgbClr val="333F48"/>
              </a:buClr>
              <a:buSzPts val="900"/>
              <a:buNone/>
              <a:defRPr sz="900"/>
            </a:lvl3pPr>
            <a:lvl4pPr marL="1828800" lvl="3" indent="-228600" algn="l" rtl="0">
              <a:lnSpc>
                <a:spcPct val="150000"/>
              </a:lnSpc>
              <a:spcBef>
                <a:spcPts val="375"/>
              </a:spcBef>
              <a:spcAft>
                <a:spcPts val="0"/>
              </a:spcAft>
              <a:buClr>
                <a:srgbClr val="333F48"/>
              </a:buClr>
              <a:buSzPts val="750"/>
              <a:buNone/>
              <a:defRPr sz="750"/>
            </a:lvl4pPr>
            <a:lvl5pPr marL="2286000" lvl="4" indent="-228600" algn="l" rtl="0">
              <a:lnSpc>
                <a:spcPct val="150000"/>
              </a:lnSpc>
              <a:spcBef>
                <a:spcPts val="375"/>
              </a:spcBef>
              <a:spcAft>
                <a:spcPts val="0"/>
              </a:spcAft>
              <a:buClr>
                <a:srgbClr val="333F48"/>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47" name="Google Shape;47;p10"/>
          <p:cNvSpPr txBox="1">
            <a:spLocks noGrp="1"/>
          </p:cNvSpPr>
          <p:nvPr>
            <p:ph type="body" idx="3"/>
          </p:nvPr>
        </p:nvSpPr>
        <p:spPr>
          <a:xfrm>
            <a:off x="4608181" y="1"/>
            <a:ext cx="4440300" cy="453900"/>
          </a:xfrm>
          <a:prstGeom prst="rect">
            <a:avLst/>
          </a:prstGeom>
          <a:noFill/>
          <a:ln>
            <a:noFill/>
          </a:ln>
        </p:spPr>
        <p:txBody>
          <a:bodyPr spcFirstLastPara="1" wrap="square" lIns="91425" tIns="45700" rIns="91425" bIns="45700" anchor="ctr" anchorCtr="0">
            <a:normAutofit/>
          </a:bodyPr>
          <a:lstStyle>
            <a:lvl1pPr marL="457200" lvl="0" indent="-228600" algn="r" rtl="0">
              <a:lnSpc>
                <a:spcPct val="150000"/>
              </a:lnSpc>
              <a:spcBef>
                <a:spcPts val="750"/>
              </a:spcBef>
              <a:spcAft>
                <a:spcPts val="0"/>
              </a:spcAft>
              <a:buClr>
                <a:schemeClr val="lt1"/>
              </a:buClr>
              <a:buSzPts val="1400"/>
              <a:buNone/>
              <a:defRPr sz="1400">
                <a:solidFill>
                  <a:schemeClr val="lt1"/>
                </a:solidFill>
              </a:defRPr>
            </a:lvl1pPr>
            <a:lvl2pPr marL="914400" lvl="1" indent="-342900" algn="l" rtl="0">
              <a:lnSpc>
                <a:spcPct val="150000"/>
              </a:lnSpc>
              <a:spcBef>
                <a:spcPts val="375"/>
              </a:spcBef>
              <a:spcAft>
                <a:spcPts val="0"/>
              </a:spcAft>
              <a:buClr>
                <a:srgbClr val="333F48"/>
              </a:buClr>
              <a:buSzPts val="1800"/>
              <a:buChar char="•"/>
              <a:defRPr/>
            </a:lvl2pPr>
            <a:lvl3pPr marL="1371600" lvl="2" indent="-342900" algn="l" rtl="0">
              <a:lnSpc>
                <a:spcPct val="150000"/>
              </a:lnSpc>
              <a:spcBef>
                <a:spcPts val="375"/>
              </a:spcBef>
              <a:spcAft>
                <a:spcPts val="0"/>
              </a:spcAft>
              <a:buClr>
                <a:srgbClr val="333F48"/>
              </a:buClr>
              <a:buSzPts val="1800"/>
              <a:buChar char="•"/>
              <a:defRPr/>
            </a:lvl3pPr>
            <a:lvl4pPr marL="1828800" lvl="3" indent="-342900" algn="l" rtl="0">
              <a:lnSpc>
                <a:spcPct val="150000"/>
              </a:lnSpc>
              <a:spcBef>
                <a:spcPts val="375"/>
              </a:spcBef>
              <a:spcAft>
                <a:spcPts val="0"/>
              </a:spcAft>
              <a:buClr>
                <a:srgbClr val="333F48"/>
              </a:buClr>
              <a:buSzPts val="1800"/>
              <a:buChar char="•"/>
              <a:defRPr/>
            </a:lvl4pPr>
            <a:lvl5pPr marL="2286000" lvl="4" indent="-342900" algn="l" rtl="0">
              <a:lnSpc>
                <a:spcPct val="150000"/>
              </a:lnSpc>
              <a:spcBef>
                <a:spcPts val="375"/>
              </a:spcBef>
              <a:spcAft>
                <a:spcPts val="0"/>
              </a:spcAft>
              <a:buClr>
                <a:srgbClr val="333F48"/>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784622"/>
            <a:ext cx="7886700" cy="6912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300"/>
              <a:buFont typeface="Arial Black"/>
              <a:buNone/>
              <a:defRPr sz="3300" b="0" i="0" u="none" strike="noStrike" cap="none">
                <a:solidFill>
                  <a:schemeClr val="dk1"/>
                </a:solidFill>
                <a:latin typeface="Arial Black"/>
                <a:ea typeface="Arial Black"/>
                <a:cs typeface="Arial Black"/>
                <a:sym typeface="Arial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475962"/>
            <a:ext cx="7886700" cy="3363900"/>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150000"/>
              </a:lnSpc>
              <a:spcBef>
                <a:spcPts val="750"/>
              </a:spcBef>
              <a:spcAft>
                <a:spcPts val="0"/>
              </a:spcAft>
              <a:buClr>
                <a:srgbClr val="333F48"/>
              </a:buClr>
              <a:buSzPts val="2100"/>
              <a:buFont typeface="Arial"/>
              <a:buChar char="•"/>
              <a:defRPr sz="2100" b="0" i="0" u="none" strike="noStrike" cap="none">
                <a:solidFill>
                  <a:srgbClr val="333F48"/>
                </a:solidFill>
                <a:latin typeface="Arial"/>
                <a:ea typeface="Arial"/>
                <a:cs typeface="Arial"/>
                <a:sym typeface="Arial"/>
              </a:defRPr>
            </a:lvl1pPr>
            <a:lvl2pPr marL="914400" marR="0" lvl="1" indent="-342900" algn="l" rtl="0">
              <a:lnSpc>
                <a:spcPct val="150000"/>
              </a:lnSpc>
              <a:spcBef>
                <a:spcPts val="375"/>
              </a:spcBef>
              <a:spcAft>
                <a:spcPts val="0"/>
              </a:spcAft>
              <a:buClr>
                <a:srgbClr val="333F48"/>
              </a:buClr>
              <a:buSzPts val="1800"/>
              <a:buFont typeface="Arial"/>
              <a:buChar char="•"/>
              <a:defRPr sz="1800" b="0" i="0" u="none" strike="noStrike" cap="none">
                <a:solidFill>
                  <a:srgbClr val="333F48"/>
                </a:solidFill>
                <a:latin typeface="Arial"/>
                <a:ea typeface="Arial"/>
                <a:cs typeface="Arial"/>
                <a:sym typeface="Arial"/>
              </a:defRPr>
            </a:lvl2pPr>
            <a:lvl3pPr marL="1371600" marR="0" lvl="2" indent="-323850" algn="l" rtl="0">
              <a:lnSpc>
                <a:spcPct val="150000"/>
              </a:lnSpc>
              <a:spcBef>
                <a:spcPts val="375"/>
              </a:spcBef>
              <a:spcAft>
                <a:spcPts val="0"/>
              </a:spcAft>
              <a:buClr>
                <a:srgbClr val="333F48"/>
              </a:buClr>
              <a:buSzPts val="1500"/>
              <a:buFont typeface="Arial"/>
              <a:buChar char="•"/>
              <a:defRPr sz="1500" b="0" i="0" u="none" strike="noStrike" cap="none">
                <a:solidFill>
                  <a:srgbClr val="333F48"/>
                </a:solidFill>
                <a:latin typeface="Arial"/>
                <a:ea typeface="Arial"/>
                <a:cs typeface="Arial"/>
                <a:sym typeface="Arial"/>
              </a:defRPr>
            </a:lvl3pPr>
            <a:lvl4pPr marL="1828800" marR="0" lvl="3" indent="-314325" algn="l" rtl="0">
              <a:lnSpc>
                <a:spcPct val="150000"/>
              </a:lnSpc>
              <a:spcBef>
                <a:spcPts val="375"/>
              </a:spcBef>
              <a:spcAft>
                <a:spcPts val="0"/>
              </a:spcAft>
              <a:buClr>
                <a:srgbClr val="333F48"/>
              </a:buClr>
              <a:buSzPts val="1350"/>
              <a:buFont typeface="Arial"/>
              <a:buChar char="•"/>
              <a:defRPr sz="1350" b="0" i="0" u="none" strike="noStrike" cap="none">
                <a:solidFill>
                  <a:srgbClr val="333F48"/>
                </a:solidFill>
                <a:latin typeface="Arial"/>
                <a:ea typeface="Arial"/>
                <a:cs typeface="Arial"/>
                <a:sym typeface="Arial"/>
              </a:defRPr>
            </a:lvl4pPr>
            <a:lvl5pPr marL="2286000" marR="0" lvl="4" indent="-314325" algn="l" rtl="0">
              <a:lnSpc>
                <a:spcPct val="150000"/>
              </a:lnSpc>
              <a:spcBef>
                <a:spcPts val="375"/>
              </a:spcBef>
              <a:spcAft>
                <a:spcPts val="0"/>
              </a:spcAft>
              <a:buClr>
                <a:srgbClr val="333F48"/>
              </a:buClr>
              <a:buSzPts val="1350"/>
              <a:buFont typeface="Arial"/>
              <a:buChar char="•"/>
              <a:defRPr sz="1350" b="0" i="0" u="none" strike="noStrike" cap="none">
                <a:solidFill>
                  <a:srgbClr val="333F48"/>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1"/>
          <p:cNvSpPr/>
          <p:nvPr/>
        </p:nvSpPr>
        <p:spPr>
          <a:xfrm>
            <a:off x="0" y="0"/>
            <a:ext cx="9144000" cy="459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pic>
        <p:nvPicPr>
          <p:cNvPr id="9" name="Google Shape;9;p1" descr="The University of Texas at Austin logo with 100 year icon"/>
          <p:cNvPicPr preferRelativeResize="0"/>
          <p:nvPr/>
        </p:nvPicPr>
        <p:blipFill rotWithShape="1">
          <a:blip r:embed="rId19">
            <a:alphaModFix/>
          </a:blip>
          <a:srcRect/>
          <a:stretch/>
        </p:blipFill>
        <p:spPr>
          <a:xfrm>
            <a:off x="171302" y="58198"/>
            <a:ext cx="2172698"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u/0/folders/1XsWas9e14lLG5Ij8mFgpQIINo4AvPUSK"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u/0/folders/1XsWas9e14lLG5Ij8mFgpQIINo4AvPUSK"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3" name="Rectangle 2">
            <a:extLst>
              <a:ext uri="{FF2B5EF4-FFF2-40B4-BE49-F238E27FC236}">
                <a16:creationId xmlns:a16="http://schemas.microsoft.com/office/drawing/2014/main" id="{14BBE9B6-6A23-AB60-197B-AFA62162132A}"/>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7B78E17-BB0A-D6FF-1564-1510DFB623E4}"/>
              </a:ext>
            </a:extLst>
          </p:cNvPr>
          <p:cNvGrpSpPr/>
          <p:nvPr/>
        </p:nvGrpSpPr>
        <p:grpSpPr>
          <a:xfrm>
            <a:off x="342515" y="389054"/>
            <a:ext cx="8896514" cy="4251961"/>
            <a:chOff x="1553471" y="664621"/>
            <a:chExt cx="8896514" cy="4251961"/>
          </a:xfrm>
        </p:grpSpPr>
        <p:cxnSp>
          <p:nvCxnSpPr>
            <p:cNvPr id="7" name="Google Shape;97;p25">
              <a:extLst>
                <a:ext uri="{FF2B5EF4-FFF2-40B4-BE49-F238E27FC236}">
                  <a16:creationId xmlns:a16="http://schemas.microsoft.com/office/drawing/2014/main" id="{92B49D80-AC17-0311-858D-6538D929DB62}"/>
                </a:ext>
              </a:extLst>
            </p:cNvPr>
            <p:cNvCxnSpPr/>
            <p:nvPr/>
          </p:nvCxnSpPr>
          <p:spPr>
            <a:xfrm>
              <a:off x="1662013" y="3084487"/>
              <a:ext cx="5619750" cy="0"/>
            </a:xfrm>
            <a:prstGeom prst="straightConnector1">
              <a:avLst/>
            </a:prstGeom>
            <a:noFill/>
            <a:ln w="19050" cap="flat" cmpd="sng">
              <a:solidFill>
                <a:schemeClr val="lt1"/>
              </a:solidFill>
              <a:prstDash val="solid"/>
              <a:round/>
              <a:headEnd type="none" w="sm" len="sm"/>
              <a:tailEnd type="none" w="sm" len="sm"/>
            </a:ln>
          </p:spPr>
        </p:cxnSp>
        <p:sp>
          <p:nvSpPr>
            <p:cNvPr id="8" name="Google Shape;98;p25">
              <a:extLst>
                <a:ext uri="{FF2B5EF4-FFF2-40B4-BE49-F238E27FC236}">
                  <a16:creationId xmlns:a16="http://schemas.microsoft.com/office/drawing/2014/main" id="{2392AF74-5DA2-CD01-4C1C-3B85D01201E0}"/>
                </a:ext>
              </a:extLst>
            </p:cNvPr>
            <p:cNvSpPr txBox="1"/>
            <p:nvPr/>
          </p:nvSpPr>
          <p:spPr>
            <a:xfrm>
              <a:off x="1599191" y="4459381"/>
              <a:ext cx="7886700" cy="4572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50000"/>
                </a:lnSpc>
                <a:buClr>
                  <a:schemeClr val="lt1"/>
                </a:buClr>
                <a:buSzPts val="1050"/>
              </a:pPr>
              <a:r>
                <a:rPr lang="en-US" sz="1200">
                  <a:solidFill>
                    <a:schemeClr val="lt1"/>
                  </a:solidFill>
                </a:rPr>
                <a:t>A presentation by: </a:t>
              </a:r>
            </a:p>
            <a:p>
              <a:pPr>
                <a:lnSpc>
                  <a:spcPct val="50000"/>
                </a:lnSpc>
                <a:buSzPts val="1050"/>
              </a:pPr>
              <a:endParaRPr lang="en-US" sz="1200">
                <a:solidFill>
                  <a:schemeClr val="lt1"/>
                </a:solidFill>
              </a:endParaRPr>
            </a:p>
            <a:p>
              <a:pPr>
                <a:lnSpc>
                  <a:spcPct val="50000"/>
                </a:lnSpc>
                <a:buSzPts val="1050"/>
              </a:pPr>
              <a:r>
                <a:rPr lang="en-US" sz="1200" err="1">
                  <a:solidFill>
                    <a:schemeClr val="lt1"/>
                  </a:solidFill>
                </a:rPr>
                <a:t>Nittala</a:t>
              </a:r>
              <a:r>
                <a:rPr lang="en-US" sz="1200">
                  <a:solidFill>
                    <a:schemeClr val="lt1"/>
                  </a:solidFill>
                </a:rPr>
                <a:t> Aditya, Soumya Agrawal, </a:t>
              </a:r>
              <a:r>
                <a:rPr lang="en-US" sz="1200" err="1">
                  <a:solidFill>
                    <a:schemeClr val="lt1"/>
                  </a:solidFill>
                </a:rPr>
                <a:t>Manvi</a:t>
              </a:r>
              <a:r>
                <a:rPr lang="en-US" sz="1200">
                  <a:solidFill>
                    <a:schemeClr val="lt1"/>
                  </a:solidFill>
                </a:rPr>
                <a:t> Goyal, </a:t>
              </a:r>
              <a:r>
                <a:rPr lang="en-US" sz="1200" err="1">
                  <a:solidFill>
                    <a:schemeClr val="lt1"/>
                  </a:solidFill>
                </a:rPr>
                <a:t>Vishwak</a:t>
              </a:r>
              <a:r>
                <a:rPr lang="en-US" sz="1200">
                  <a:solidFill>
                    <a:schemeClr val="lt1"/>
                  </a:solidFill>
                </a:rPr>
                <a:t> Venkatesh, Soumith Reddy</a:t>
              </a:r>
            </a:p>
          </p:txBody>
        </p:sp>
        <p:sp>
          <p:nvSpPr>
            <p:cNvPr id="9" name="Google Shape;99;p25">
              <a:extLst>
                <a:ext uri="{FF2B5EF4-FFF2-40B4-BE49-F238E27FC236}">
                  <a16:creationId xmlns:a16="http://schemas.microsoft.com/office/drawing/2014/main" id="{0ED7189F-6640-43A6-FDA6-CF8DA3493781}"/>
                </a:ext>
              </a:extLst>
            </p:cNvPr>
            <p:cNvSpPr txBox="1"/>
            <p:nvPr/>
          </p:nvSpPr>
          <p:spPr>
            <a:xfrm>
              <a:off x="1599191" y="801781"/>
              <a:ext cx="7828444" cy="38929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lt1"/>
                </a:buClr>
                <a:buSzPts val="1200"/>
              </a:pPr>
              <a:r>
                <a:rPr lang="en-US" sz="1200">
                  <a:solidFill>
                    <a:schemeClr val="lt1"/>
                  </a:solidFill>
                  <a:latin typeface="Arial Black"/>
                  <a:sym typeface="Arial Black"/>
                </a:rPr>
                <a:t>November 2022</a:t>
              </a:r>
              <a:endParaRPr sz="1200" b="0" i="0" u="none" strike="noStrike" cap="none">
                <a:solidFill>
                  <a:schemeClr val="lt1"/>
                </a:solidFill>
                <a:latin typeface="Arial"/>
                <a:ea typeface="Arial"/>
                <a:cs typeface="Arial"/>
                <a:sym typeface="Arial"/>
              </a:endParaRPr>
            </a:p>
          </p:txBody>
        </p:sp>
        <p:sp>
          <p:nvSpPr>
            <p:cNvPr id="10" name="Google Shape;100;p25">
              <a:extLst>
                <a:ext uri="{FF2B5EF4-FFF2-40B4-BE49-F238E27FC236}">
                  <a16:creationId xmlns:a16="http://schemas.microsoft.com/office/drawing/2014/main" id="{00781BF8-8D49-02AA-A946-26F15C378D1B}"/>
                </a:ext>
              </a:extLst>
            </p:cNvPr>
            <p:cNvSpPr txBox="1"/>
            <p:nvPr/>
          </p:nvSpPr>
          <p:spPr>
            <a:xfrm>
              <a:off x="1553471" y="1190480"/>
              <a:ext cx="8486775" cy="17526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3333"/>
                </a:lnSpc>
                <a:buClr>
                  <a:schemeClr val="lt1"/>
                </a:buClr>
                <a:buSzPts val="4800"/>
              </a:pPr>
              <a:r>
                <a:rPr lang="en-US" sz="4800" b="1">
                  <a:solidFill>
                    <a:schemeClr val="lt1"/>
                  </a:solidFill>
                </a:rPr>
                <a:t>Book Recommender System</a:t>
              </a:r>
            </a:p>
          </p:txBody>
        </p:sp>
        <p:sp>
          <p:nvSpPr>
            <p:cNvPr id="11" name="Google Shape;101;p25">
              <a:extLst>
                <a:ext uri="{FF2B5EF4-FFF2-40B4-BE49-F238E27FC236}">
                  <a16:creationId xmlns:a16="http://schemas.microsoft.com/office/drawing/2014/main" id="{825CDBE2-994D-6D5B-2721-3809C89D258C}"/>
                </a:ext>
              </a:extLst>
            </p:cNvPr>
            <p:cNvSpPr txBox="1"/>
            <p:nvPr/>
          </p:nvSpPr>
          <p:spPr>
            <a:xfrm>
              <a:off x="1599191" y="3678330"/>
              <a:ext cx="8850794" cy="4572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lt1"/>
                </a:buClr>
                <a:buSzPts val="1400"/>
              </a:pPr>
              <a:endParaRPr>
                <a:solidFill>
                  <a:schemeClr val="lt1"/>
                </a:solidFill>
              </a:endParaRPr>
            </a:p>
          </p:txBody>
        </p:sp>
        <p:pic>
          <p:nvPicPr>
            <p:cNvPr id="12" name="Google Shape;102;p25">
              <a:extLst>
                <a:ext uri="{FF2B5EF4-FFF2-40B4-BE49-F238E27FC236}">
                  <a16:creationId xmlns:a16="http://schemas.microsoft.com/office/drawing/2014/main" id="{07FA33F2-03B6-C538-2326-7BD18C2C5BE8}"/>
                </a:ext>
              </a:extLst>
            </p:cNvPr>
            <p:cNvPicPr preferRelativeResize="0"/>
            <p:nvPr/>
          </p:nvPicPr>
          <p:blipFill rotWithShape="1">
            <a:blip r:embed="rId3">
              <a:alphaModFix/>
            </a:blip>
            <a:srcRect/>
            <a:stretch/>
          </p:blipFill>
          <p:spPr>
            <a:xfrm>
              <a:off x="8029250" y="664621"/>
              <a:ext cx="1877397" cy="914400"/>
            </a:xfrm>
            <a:prstGeom prst="rect">
              <a:avLst/>
            </a:prstGeom>
            <a:noFill/>
            <a:ln>
              <a:noFill/>
            </a:ln>
          </p:spPr>
        </p:pic>
      </p:grpSp>
      <p:sp>
        <p:nvSpPr>
          <p:cNvPr id="4" name="Google Shape;100;p25">
            <a:extLst>
              <a:ext uri="{FF2B5EF4-FFF2-40B4-BE49-F238E27FC236}">
                <a16:creationId xmlns:a16="http://schemas.microsoft.com/office/drawing/2014/main" id="{6BE9BF11-7EB4-C90C-02CC-8AEDD1C264CB}"/>
              </a:ext>
            </a:extLst>
          </p:cNvPr>
          <p:cNvSpPr txBox="1"/>
          <p:nvPr/>
        </p:nvSpPr>
        <p:spPr>
          <a:xfrm>
            <a:off x="342515" y="2877241"/>
            <a:ext cx="8486775" cy="45720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83333"/>
              </a:lnSpc>
              <a:buClr>
                <a:schemeClr val="lt1"/>
              </a:buClr>
              <a:buSzPts val="4800"/>
            </a:pPr>
            <a:r>
              <a:rPr lang="en-US" sz="2400" b="1">
                <a:solidFill>
                  <a:schemeClr val="lt1"/>
                </a:solidFill>
              </a:rPr>
              <a:t>A Customer Journey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r>
              <a:rPr lang="en"/>
              <a:t>EDA – Frequency of </a:t>
            </a:r>
            <a:r>
              <a:rPr lang="en-US" spc="-10"/>
              <a:t>Ratings Score</a:t>
            </a:r>
            <a:endParaRPr lang="en-US"/>
          </a:p>
        </p:txBody>
      </p:sp>
      <p:pic>
        <p:nvPicPr>
          <p:cNvPr id="2" name="Picture 3" descr="Chart, bar chart&#10;&#10;Description automatically generated">
            <a:extLst>
              <a:ext uri="{FF2B5EF4-FFF2-40B4-BE49-F238E27FC236}">
                <a16:creationId xmlns:a16="http://schemas.microsoft.com/office/drawing/2014/main" id="{9781424A-F4E4-832F-7D75-F3BC0AAD9DAA}"/>
              </a:ext>
            </a:extLst>
          </p:cNvPr>
          <p:cNvPicPr>
            <a:picLocks noChangeAspect="1"/>
          </p:cNvPicPr>
          <p:nvPr/>
        </p:nvPicPr>
        <p:blipFill>
          <a:blip r:embed="rId3"/>
          <a:stretch>
            <a:fillRect/>
          </a:stretch>
        </p:blipFill>
        <p:spPr>
          <a:xfrm>
            <a:off x="1669774" y="1452720"/>
            <a:ext cx="4273826" cy="3393921"/>
          </a:xfrm>
          <a:prstGeom prst="rect">
            <a:avLst/>
          </a:prstGeom>
        </p:spPr>
      </p:pic>
    </p:spTree>
    <p:extLst>
      <p:ext uri="{BB962C8B-B14F-4D97-AF65-F5344CB8AC3E}">
        <p14:creationId xmlns:p14="http://schemas.microsoft.com/office/powerpoint/2010/main" val="355446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EDA – </a:t>
            </a:r>
            <a:r>
              <a:rPr lang="en-US" spc="-10"/>
              <a:t># Books by Average Ratings</a:t>
            </a:r>
            <a:endParaRPr/>
          </a:p>
        </p:txBody>
      </p:sp>
      <p:pic>
        <p:nvPicPr>
          <p:cNvPr id="2" name="Picture 3" descr="Chart, histogram&#10;&#10;Description automatically generated">
            <a:extLst>
              <a:ext uri="{FF2B5EF4-FFF2-40B4-BE49-F238E27FC236}">
                <a16:creationId xmlns:a16="http://schemas.microsoft.com/office/drawing/2014/main" id="{D14C6B2C-4A07-AF97-4EB5-7BF209A1AFDC}"/>
              </a:ext>
            </a:extLst>
          </p:cNvPr>
          <p:cNvPicPr>
            <a:picLocks noChangeAspect="1"/>
          </p:cNvPicPr>
          <p:nvPr/>
        </p:nvPicPr>
        <p:blipFill>
          <a:blip r:embed="rId3"/>
          <a:stretch>
            <a:fillRect/>
          </a:stretch>
        </p:blipFill>
        <p:spPr>
          <a:xfrm>
            <a:off x="1321904" y="1266325"/>
            <a:ext cx="5585792" cy="3728551"/>
          </a:xfrm>
          <a:prstGeom prst="rect">
            <a:avLst/>
          </a:prstGeom>
        </p:spPr>
      </p:pic>
    </p:spTree>
    <p:extLst>
      <p:ext uri="{BB962C8B-B14F-4D97-AF65-F5344CB8AC3E}">
        <p14:creationId xmlns:p14="http://schemas.microsoft.com/office/powerpoint/2010/main" val="77437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EDA – </a:t>
            </a:r>
            <a:r>
              <a:rPr lang="en-US" spc="-10"/>
              <a:t># books by no of pages</a:t>
            </a:r>
            <a:endParaRPr/>
          </a:p>
        </p:txBody>
      </p:sp>
      <p:pic>
        <p:nvPicPr>
          <p:cNvPr id="2" name="Picture 3">
            <a:extLst>
              <a:ext uri="{FF2B5EF4-FFF2-40B4-BE49-F238E27FC236}">
                <a16:creationId xmlns:a16="http://schemas.microsoft.com/office/drawing/2014/main" id="{5068CD30-01D4-5985-B59B-2EB54CDECAD3}"/>
              </a:ext>
            </a:extLst>
          </p:cNvPr>
          <p:cNvPicPr>
            <a:picLocks noChangeAspect="1"/>
          </p:cNvPicPr>
          <p:nvPr/>
        </p:nvPicPr>
        <p:blipFill>
          <a:blip r:embed="rId3"/>
          <a:stretch>
            <a:fillRect/>
          </a:stretch>
        </p:blipFill>
        <p:spPr>
          <a:xfrm>
            <a:off x="1593847" y="1186811"/>
            <a:ext cx="5552387" cy="3763127"/>
          </a:xfrm>
          <a:prstGeom prst="rect">
            <a:avLst/>
          </a:prstGeom>
        </p:spPr>
      </p:pic>
    </p:spTree>
    <p:extLst>
      <p:ext uri="{BB962C8B-B14F-4D97-AF65-F5344CB8AC3E}">
        <p14:creationId xmlns:p14="http://schemas.microsoft.com/office/powerpoint/2010/main" val="398746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EDA – </a:t>
            </a:r>
            <a:r>
              <a:rPr lang="en-US" spc="-10"/>
              <a:t>Average Rating by Pages Bins</a:t>
            </a:r>
            <a:endParaRPr/>
          </a:p>
        </p:txBody>
      </p:sp>
      <p:pic>
        <p:nvPicPr>
          <p:cNvPr id="3" name="Picture 3">
            <a:extLst>
              <a:ext uri="{FF2B5EF4-FFF2-40B4-BE49-F238E27FC236}">
                <a16:creationId xmlns:a16="http://schemas.microsoft.com/office/drawing/2014/main" id="{2FBA9638-19BA-E7D4-6C49-19A02A950E15}"/>
              </a:ext>
            </a:extLst>
          </p:cNvPr>
          <p:cNvPicPr>
            <a:picLocks noChangeAspect="1"/>
          </p:cNvPicPr>
          <p:nvPr/>
        </p:nvPicPr>
        <p:blipFill>
          <a:blip r:embed="rId3"/>
          <a:stretch>
            <a:fillRect/>
          </a:stretch>
        </p:blipFill>
        <p:spPr>
          <a:xfrm>
            <a:off x="798716" y="1346127"/>
            <a:ext cx="7102891" cy="3619020"/>
          </a:xfrm>
          <a:prstGeom prst="rect">
            <a:avLst/>
          </a:prstGeom>
        </p:spPr>
      </p:pic>
    </p:spTree>
    <p:extLst>
      <p:ext uri="{BB962C8B-B14F-4D97-AF65-F5344CB8AC3E}">
        <p14:creationId xmlns:p14="http://schemas.microsoft.com/office/powerpoint/2010/main" val="95807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r>
              <a:rPr lang="en"/>
              <a:t>EDA – </a:t>
            </a:r>
            <a:r>
              <a:rPr lang="en-US" spc="-10"/>
              <a:t># of Ratings by Users</a:t>
            </a:r>
            <a:endParaRPr lang="en-US"/>
          </a:p>
        </p:txBody>
      </p:sp>
      <p:pic>
        <p:nvPicPr>
          <p:cNvPr id="2" name="Picture 3" descr="Chart, histogram&#10;&#10;Description automatically generated">
            <a:extLst>
              <a:ext uri="{FF2B5EF4-FFF2-40B4-BE49-F238E27FC236}">
                <a16:creationId xmlns:a16="http://schemas.microsoft.com/office/drawing/2014/main" id="{3405DE91-984F-5B61-8B03-9D1D0844DF43}"/>
              </a:ext>
            </a:extLst>
          </p:cNvPr>
          <p:cNvPicPr>
            <a:picLocks noChangeAspect="1"/>
          </p:cNvPicPr>
          <p:nvPr/>
        </p:nvPicPr>
        <p:blipFill>
          <a:blip r:embed="rId3"/>
          <a:stretch>
            <a:fillRect/>
          </a:stretch>
        </p:blipFill>
        <p:spPr>
          <a:xfrm>
            <a:off x="313742" y="1152167"/>
            <a:ext cx="6615404" cy="3690585"/>
          </a:xfrm>
          <a:prstGeom prst="rect">
            <a:avLst/>
          </a:prstGeom>
        </p:spPr>
      </p:pic>
      <p:graphicFrame>
        <p:nvGraphicFramePr>
          <p:cNvPr id="5" name="Table 5">
            <a:extLst>
              <a:ext uri="{FF2B5EF4-FFF2-40B4-BE49-F238E27FC236}">
                <a16:creationId xmlns:a16="http://schemas.microsoft.com/office/drawing/2014/main" id="{16E95F06-B981-F23B-FD33-5C935EA0BD64}"/>
              </a:ext>
            </a:extLst>
          </p:cNvPr>
          <p:cNvGraphicFramePr>
            <a:graphicFrameLocks noGrp="1"/>
          </p:cNvGraphicFramePr>
          <p:nvPr>
            <p:extLst>
              <p:ext uri="{D42A27DB-BD31-4B8C-83A1-F6EECF244321}">
                <p14:modId xmlns:p14="http://schemas.microsoft.com/office/powerpoint/2010/main" val="2010986676"/>
              </p:ext>
            </p:extLst>
          </p:nvPr>
        </p:nvGraphicFramePr>
        <p:xfrm>
          <a:off x="7147532" y="1202864"/>
          <a:ext cx="1871040" cy="1782066"/>
        </p:xfrm>
        <a:graphic>
          <a:graphicData uri="http://schemas.openxmlformats.org/drawingml/2006/table">
            <a:tbl>
              <a:tblPr firstRow="1" bandRow="1">
                <a:tableStyleId>{5C22544A-7EE6-4342-B048-85BDC9FD1C3A}</a:tableStyleId>
              </a:tblPr>
              <a:tblGrid>
                <a:gridCol w="851602">
                  <a:extLst>
                    <a:ext uri="{9D8B030D-6E8A-4147-A177-3AD203B41FA5}">
                      <a16:colId xmlns:a16="http://schemas.microsoft.com/office/drawing/2014/main" val="1803754657"/>
                    </a:ext>
                  </a:extLst>
                </a:gridCol>
                <a:gridCol w="1019438">
                  <a:extLst>
                    <a:ext uri="{9D8B030D-6E8A-4147-A177-3AD203B41FA5}">
                      <a16:colId xmlns:a16="http://schemas.microsoft.com/office/drawing/2014/main" val="3235080265"/>
                    </a:ext>
                  </a:extLst>
                </a:gridCol>
              </a:tblGrid>
              <a:tr h="380662">
                <a:tc gridSpan="2">
                  <a:txBody>
                    <a:bodyPr/>
                    <a:lstStyle/>
                    <a:p>
                      <a:pPr lvl="0" algn="ctr">
                        <a:buNone/>
                      </a:pPr>
                      <a:r>
                        <a:rPr lang="en-US" sz="1800"/>
                        <a:t>Summary Statistics</a:t>
                      </a:r>
                      <a:endParaRPr lang="en-US"/>
                    </a:p>
                  </a:txBody>
                  <a:tcPr/>
                </a:tc>
                <a:tc hMerge="1">
                  <a:txBody>
                    <a:bodyPr/>
                    <a:lstStyle/>
                    <a:p>
                      <a:endParaRPr lang="en-US"/>
                    </a:p>
                  </a:txBody>
                  <a:tcPr/>
                </a:tc>
                <a:extLst>
                  <a:ext uri="{0D108BD9-81ED-4DB2-BD59-A6C34878D82A}">
                    <a16:rowId xmlns:a16="http://schemas.microsoft.com/office/drawing/2014/main" val="3736889720"/>
                  </a:ext>
                </a:extLst>
              </a:tr>
              <a:tr h="380662">
                <a:tc>
                  <a:txBody>
                    <a:bodyPr/>
                    <a:lstStyle/>
                    <a:p>
                      <a:r>
                        <a:rPr lang="en-US"/>
                        <a:t>Min</a:t>
                      </a:r>
                    </a:p>
                  </a:txBody>
                  <a:tcPr/>
                </a:tc>
                <a:tc>
                  <a:txBody>
                    <a:bodyPr/>
                    <a:lstStyle/>
                    <a:p>
                      <a:r>
                        <a:rPr lang="en-US"/>
                        <a:t>19</a:t>
                      </a:r>
                    </a:p>
                  </a:txBody>
                  <a:tcPr/>
                </a:tc>
                <a:extLst>
                  <a:ext uri="{0D108BD9-81ED-4DB2-BD59-A6C34878D82A}">
                    <a16:rowId xmlns:a16="http://schemas.microsoft.com/office/drawing/2014/main" val="3935650437"/>
                  </a:ext>
                </a:extLst>
              </a:tr>
              <a:tr h="380662">
                <a:tc>
                  <a:txBody>
                    <a:bodyPr/>
                    <a:lstStyle/>
                    <a:p>
                      <a:r>
                        <a:rPr lang="en-US"/>
                        <a:t>Median</a:t>
                      </a:r>
                    </a:p>
                  </a:txBody>
                  <a:tcPr/>
                </a:tc>
                <a:tc>
                  <a:txBody>
                    <a:bodyPr/>
                    <a:lstStyle/>
                    <a:p>
                      <a:r>
                        <a:rPr lang="en-US"/>
                        <a:t>111</a:t>
                      </a:r>
                    </a:p>
                  </a:txBody>
                  <a:tcPr/>
                </a:tc>
                <a:extLst>
                  <a:ext uri="{0D108BD9-81ED-4DB2-BD59-A6C34878D82A}">
                    <a16:rowId xmlns:a16="http://schemas.microsoft.com/office/drawing/2014/main" val="360697100"/>
                  </a:ext>
                </a:extLst>
              </a:tr>
              <a:tr h="380662">
                <a:tc>
                  <a:txBody>
                    <a:bodyPr/>
                    <a:lstStyle/>
                    <a:p>
                      <a:r>
                        <a:rPr lang="en-US"/>
                        <a:t>Max</a:t>
                      </a:r>
                    </a:p>
                  </a:txBody>
                  <a:tcPr/>
                </a:tc>
                <a:tc>
                  <a:txBody>
                    <a:bodyPr/>
                    <a:lstStyle/>
                    <a:p>
                      <a:r>
                        <a:rPr lang="en-US"/>
                        <a:t>200</a:t>
                      </a:r>
                    </a:p>
                  </a:txBody>
                  <a:tcPr/>
                </a:tc>
                <a:extLst>
                  <a:ext uri="{0D108BD9-81ED-4DB2-BD59-A6C34878D82A}">
                    <a16:rowId xmlns:a16="http://schemas.microsoft.com/office/drawing/2014/main" val="2282354181"/>
                  </a:ext>
                </a:extLst>
              </a:tr>
            </a:tbl>
          </a:graphicData>
        </a:graphic>
      </p:graphicFrame>
    </p:spTree>
    <p:extLst>
      <p:ext uri="{BB962C8B-B14F-4D97-AF65-F5344CB8AC3E}">
        <p14:creationId xmlns:p14="http://schemas.microsoft.com/office/powerpoint/2010/main" val="320607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EDA – </a:t>
            </a:r>
            <a:r>
              <a:rPr lang="en-US" spc="-10"/>
              <a:t>Book Rating Frequency</a:t>
            </a:r>
            <a:endParaRPr/>
          </a:p>
        </p:txBody>
      </p:sp>
      <p:pic>
        <p:nvPicPr>
          <p:cNvPr id="2" name="Picture 3" descr="Chart, bar chart&#10;&#10;Description automatically generated">
            <a:extLst>
              <a:ext uri="{FF2B5EF4-FFF2-40B4-BE49-F238E27FC236}">
                <a16:creationId xmlns:a16="http://schemas.microsoft.com/office/drawing/2014/main" id="{AE1C4F29-C1FB-E044-1BB1-A461CD81CC46}"/>
              </a:ext>
            </a:extLst>
          </p:cNvPr>
          <p:cNvPicPr>
            <a:picLocks noChangeAspect="1"/>
          </p:cNvPicPr>
          <p:nvPr/>
        </p:nvPicPr>
        <p:blipFill>
          <a:blip r:embed="rId3"/>
          <a:stretch>
            <a:fillRect/>
          </a:stretch>
        </p:blipFill>
        <p:spPr>
          <a:xfrm>
            <a:off x="927926" y="1137116"/>
            <a:ext cx="6933926" cy="3811844"/>
          </a:xfrm>
          <a:prstGeom prst="rect">
            <a:avLst/>
          </a:prstGeom>
        </p:spPr>
      </p:pic>
    </p:spTree>
    <p:extLst>
      <p:ext uri="{BB962C8B-B14F-4D97-AF65-F5344CB8AC3E}">
        <p14:creationId xmlns:p14="http://schemas.microsoft.com/office/powerpoint/2010/main" val="3013229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EDA – </a:t>
            </a:r>
            <a:r>
              <a:rPr lang="en-US" spc="-10"/>
              <a:t>Top 20 Author Book Count</a:t>
            </a:r>
            <a:endParaRPr/>
          </a:p>
        </p:txBody>
      </p:sp>
      <p:pic>
        <p:nvPicPr>
          <p:cNvPr id="3" name="Picture 4">
            <a:extLst>
              <a:ext uri="{FF2B5EF4-FFF2-40B4-BE49-F238E27FC236}">
                <a16:creationId xmlns:a16="http://schemas.microsoft.com/office/drawing/2014/main" id="{4222972D-A2A4-46B5-93BE-40610DB2ECBA}"/>
              </a:ext>
            </a:extLst>
          </p:cNvPr>
          <p:cNvPicPr>
            <a:picLocks noChangeAspect="1"/>
          </p:cNvPicPr>
          <p:nvPr/>
        </p:nvPicPr>
        <p:blipFill>
          <a:blip r:embed="rId3"/>
          <a:stretch>
            <a:fillRect/>
          </a:stretch>
        </p:blipFill>
        <p:spPr>
          <a:xfrm>
            <a:off x="311700" y="1266325"/>
            <a:ext cx="8096804" cy="3687337"/>
          </a:xfrm>
          <a:prstGeom prst="rect">
            <a:avLst/>
          </a:prstGeom>
        </p:spPr>
      </p:pic>
    </p:spTree>
    <p:extLst>
      <p:ext uri="{BB962C8B-B14F-4D97-AF65-F5344CB8AC3E}">
        <p14:creationId xmlns:p14="http://schemas.microsoft.com/office/powerpoint/2010/main" val="195551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Picture 2">
            <a:extLst>
              <a:ext uri="{FF2B5EF4-FFF2-40B4-BE49-F238E27FC236}">
                <a16:creationId xmlns:a16="http://schemas.microsoft.com/office/drawing/2014/main" id="{B0EB7B80-D004-C276-7BBD-9B086FD784F9}"/>
              </a:ext>
            </a:extLst>
          </p:cNvPr>
          <p:cNvPicPr>
            <a:picLocks noChangeAspect="1"/>
          </p:cNvPicPr>
          <p:nvPr/>
        </p:nvPicPr>
        <p:blipFill>
          <a:blip r:embed="rId3"/>
          <a:stretch>
            <a:fillRect/>
          </a:stretch>
        </p:blipFill>
        <p:spPr>
          <a:xfrm>
            <a:off x="370843" y="1825047"/>
            <a:ext cx="1568697" cy="2910595"/>
          </a:xfrm>
          <a:prstGeom prst="rect">
            <a:avLst/>
          </a:prstGeom>
        </p:spPr>
      </p:pic>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
              <a:t>Na</a:t>
            </a:r>
            <a:r>
              <a:rPr lang="en-US" err="1"/>
              <a:t>ï</a:t>
            </a:r>
            <a:r>
              <a:rPr lang="en"/>
              <a:t>ve Recommendations – KNN based on Cosine Similarity</a:t>
            </a:r>
            <a:endParaRPr/>
          </a:p>
        </p:txBody>
      </p:sp>
      <p:sp>
        <p:nvSpPr>
          <p:cNvPr id="2" name="Rectangle 1">
            <a:extLst>
              <a:ext uri="{FF2B5EF4-FFF2-40B4-BE49-F238E27FC236}">
                <a16:creationId xmlns:a16="http://schemas.microsoft.com/office/drawing/2014/main" id="{75EF5FE3-D52B-8279-58FA-D1214B9E6BD4}"/>
              </a:ext>
            </a:extLst>
          </p:cNvPr>
          <p:cNvSpPr/>
          <p:nvPr/>
        </p:nvSpPr>
        <p:spPr>
          <a:xfrm>
            <a:off x="7504043" y="-9939"/>
            <a:ext cx="1649896"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Time User</a:t>
            </a:r>
          </a:p>
        </p:txBody>
      </p:sp>
      <p:sp>
        <p:nvSpPr>
          <p:cNvPr id="6" name="Left Arrow 5">
            <a:extLst>
              <a:ext uri="{FF2B5EF4-FFF2-40B4-BE49-F238E27FC236}">
                <a16:creationId xmlns:a16="http://schemas.microsoft.com/office/drawing/2014/main" id="{3150FBB6-9DDB-E3A9-72C0-217056BDD4E1}"/>
              </a:ext>
            </a:extLst>
          </p:cNvPr>
          <p:cNvSpPr/>
          <p:nvPr/>
        </p:nvSpPr>
        <p:spPr>
          <a:xfrm rot="10800000">
            <a:off x="2272217" y="2854864"/>
            <a:ext cx="1117025" cy="3886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92A291A-0782-12C9-B274-1B43B0CE3A30}"/>
              </a:ext>
            </a:extLst>
          </p:cNvPr>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488632" y="1657349"/>
            <a:ext cx="1747095" cy="1236708"/>
          </a:xfrm>
          <a:prstGeom prst="rect">
            <a:avLst/>
          </a:prstGeom>
          <a:solidFill>
            <a:schemeClr val="tx1"/>
          </a:solidFill>
        </p:spPr>
      </p:pic>
      <p:sp>
        <p:nvSpPr>
          <p:cNvPr id="7" name="Left Arrow 6">
            <a:extLst>
              <a:ext uri="{FF2B5EF4-FFF2-40B4-BE49-F238E27FC236}">
                <a16:creationId xmlns:a16="http://schemas.microsoft.com/office/drawing/2014/main" id="{98851DD8-0C03-006E-CD38-561EB103427C}"/>
              </a:ext>
            </a:extLst>
          </p:cNvPr>
          <p:cNvSpPr/>
          <p:nvPr/>
        </p:nvSpPr>
        <p:spPr>
          <a:xfrm rot="10800000">
            <a:off x="5315238" y="2854865"/>
            <a:ext cx="1117025" cy="3886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28883B-8A82-B1D9-5D81-665F662F2310}"/>
              </a:ext>
            </a:extLst>
          </p:cNvPr>
          <p:cNvSpPr/>
          <p:nvPr/>
        </p:nvSpPr>
        <p:spPr>
          <a:xfrm>
            <a:off x="6778488" y="1649308"/>
            <a:ext cx="1490868" cy="3371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Recommendation</a:t>
            </a:r>
          </a:p>
        </p:txBody>
      </p:sp>
      <p:sp>
        <p:nvSpPr>
          <p:cNvPr id="5" name="Rounded Rectangular Callout 4">
            <a:extLst>
              <a:ext uri="{FF2B5EF4-FFF2-40B4-BE49-F238E27FC236}">
                <a16:creationId xmlns:a16="http://schemas.microsoft.com/office/drawing/2014/main" id="{78DFAA46-C9E0-6760-28AE-4EDB099B2670}"/>
              </a:ext>
            </a:extLst>
          </p:cNvPr>
          <p:cNvSpPr/>
          <p:nvPr/>
        </p:nvSpPr>
        <p:spPr>
          <a:xfrm>
            <a:off x="1714966" y="1975403"/>
            <a:ext cx="1431236" cy="488437"/>
          </a:xfrm>
          <a:prstGeom prst="wedgeRoundRectCallout">
            <a:avLst>
              <a:gd name="adj1" fmla="val -60239"/>
              <a:gd name="adj2" fmla="val 103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Let me checkout this new site! </a:t>
            </a:r>
          </a:p>
        </p:txBody>
      </p:sp>
      <p:pic>
        <p:nvPicPr>
          <p:cNvPr id="17" name="Picture 7" descr="A picture containing text, indoor, fruit, orange&#10;&#10;Description automatically generated">
            <a:extLst>
              <a:ext uri="{FF2B5EF4-FFF2-40B4-BE49-F238E27FC236}">
                <a16:creationId xmlns:a16="http://schemas.microsoft.com/office/drawing/2014/main" id="{53295A92-EE0A-D456-9464-21ECAF12D4DB}"/>
              </a:ext>
            </a:extLst>
          </p:cNvPr>
          <p:cNvPicPr>
            <a:picLocks noChangeAspect="1"/>
          </p:cNvPicPr>
          <p:nvPr/>
        </p:nvPicPr>
        <p:blipFill>
          <a:blip r:embed="rId5"/>
          <a:stretch>
            <a:fillRect/>
          </a:stretch>
        </p:blipFill>
        <p:spPr>
          <a:xfrm>
            <a:off x="3821308" y="3156192"/>
            <a:ext cx="1052397" cy="1579450"/>
          </a:xfrm>
          <a:prstGeom prst="rect">
            <a:avLst/>
          </a:prstGeom>
        </p:spPr>
      </p:pic>
      <p:pic>
        <p:nvPicPr>
          <p:cNvPr id="18" name="Picture 8" descr="Text&#10;&#10;Description automatically generated">
            <a:extLst>
              <a:ext uri="{FF2B5EF4-FFF2-40B4-BE49-F238E27FC236}">
                <a16:creationId xmlns:a16="http://schemas.microsoft.com/office/drawing/2014/main" id="{5D2298F5-F2C2-76A7-47A3-E7C64CC1F717}"/>
              </a:ext>
            </a:extLst>
          </p:cNvPr>
          <p:cNvPicPr>
            <a:picLocks noChangeAspect="1"/>
          </p:cNvPicPr>
          <p:nvPr/>
        </p:nvPicPr>
        <p:blipFill>
          <a:blip r:embed="rId6"/>
          <a:stretch>
            <a:fillRect/>
          </a:stretch>
        </p:blipFill>
        <p:spPr>
          <a:xfrm>
            <a:off x="6845231" y="1986454"/>
            <a:ext cx="1357382" cy="2143710"/>
          </a:xfrm>
          <a:prstGeom prst="rect">
            <a:avLst/>
          </a:prstGeom>
        </p:spPr>
      </p:pic>
      <p:sp>
        <p:nvSpPr>
          <p:cNvPr id="8" name="Rectangle 7">
            <a:extLst>
              <a:ext uri="{FF2B5EF4-FFF2-40B4-BE49-F238E27FC236}">
                <a16:creationId xmlns:a16="http://schemas.microsoft.com/office/drawing/2014/main" id="{ED35F89A-9D2A-CF4D-47C8-2FE5354F94C9}"/>
              </a:ext>
            </a:extLst>
          </p:cNvPr>
          <p:cNvSpPr/>
          <p:nvPr/>
        </p:nvSpPr>
        <p:spPr>
          <a:xfrm>
            <a:off x="0" y="1613913"/>
            <a:ext cx="1431236" cy="256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Meet Fredrick!</a:t>
            </a:r>
          </a:p>
        </p:txBody>
      </p:sp>
      <p:pic>
        <p:nvPicPr>
          <p:cNvPr id="9" name="Picture 4" descr="Smiley Png - Transparent Background Happy Emoji - Free Transparent PNG  Download - PNGkey">
            <a:extLst>
              <a:ext uri="{FF2B5EF4-FFF2-40B4-BE49-F238E27FC236}">
                <a16:creationId xmlns:a16="http://schemas.microsoft.com/office/drawing/2014/main" id="{17BCA268-16E2-7566-0B26-CC670C2D85F9}"/>
              </a:ext>
            </a:extLst>
          </p:cNvPr>
          <p:cNvPicPr>
            <a:picLocks noChangeAspect="1" noChangeArrowheads="1"/>
          </p:cNvPicPr>
          <p:nvPr/>
        </p:nvPicPr>
        <p:blipFill>
          <a:blip r:embed="rId7">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813438" y="1919425"/>
            <a:ext cx="663626" cy="71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5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Picture 2">
            <a:extLst>
              <a:ext uri="{FF2B5EF4-FFF2-40B4-BE49-F238E27FC236}">
                <a16:creationId xmlns:a16="http://schemas.microsoft.com/office/drawing/2014/main" id="{B0EB7B80-D004-C276-7BBD-9B086FD784F9}"/>
              </a:ext>
            </a:extLst>
          </p:cNvPr>
          <p:cNvPicPr>
            <a:picLocks noChangeAspect="1"/>
          </p:cNvPicPr>
          <p:nvPr/>
        </p:nvPicPr>
        <p:blipFill>
          <a:blip r:embed="rId3"/>
          <a:stretch>
            <a:fillRect/>
          </a:stretch>
        </p:blipFill>
        <p:spPr>
          <a:xfrm>
            <a:off x="370843" y="1825047"/>
            <a:ext cx="1568697" cy="2910595"/>
          </a:xfrm>
          <a:prstGeom prst="rect">
            <a:avLst/>
          </a:prstGeom>
        </p:spPr>
      </p:pic>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
              <a:t>Na</a:t>
            </a:r>
            <a:r>
              <a:rPr lang="en-US" err="1"/>
              <a:t>ï</a:t>
            </a:r>
            <a:r>
              <a:rPr lang="en"/>
              <a:t>ve Recommendations – KNN based on Euclidian Distance</a:t>
            </a:r>
            <a:endParaRPr/>
          </a:p>
        </p:txBody>
      </p:sp>
      <p:sp>
        <p:nvSpPr>
          <p:cNvPr id="2" name="Rectangle 1">
            <a:extLst>
              <a:ext uri="{FF2B5EF4-FFF2-40B4-BE49-F238E27FC236}">
                <a16:creationId xmlns:a16="http://schemas.microsoft.com/office/drawing/2014/main" id="{75EF5FE3-D52B-8279-58FA-D1214B9E6BD4}"/>
              </a:ext>
            </a:extLst>
          </p:cNvPr>
          <p:cNvSpPr/>
          <p:nvPr/>
        </p:nvSpPr>
        <p:spPr>
          <a:xfrm>
            <a:off x="7504043" y="-9939"/>
            <a:ext cx="1649896"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Time User</a:t>
            </a:r>
          </a:p>
        </p:txBody>
      </p:sp>
      <p:sp>
        <p:nvSpPr>
          <p:cNvPr id="6" name="Left Arrow 5">
            <a:extLst>
              <a:ext uri="{FF2B5EF4-FFF2-40B4-BE49-F238E27FC236}">
                <a16:creationId xmlns:a16="http://schemas.microsoft.com/office/drawing/2014/main" id="{3150FBB6-9DDB-E3A9-72C0-217056BDD4E1}"/>
              </a:ext>
            </a:extLst>
          </p:cNvPr>
          <p:cNvSpPr/>
          <p:nvPr/>
        </p:nvSpPr>
        <p:spPr>
          <a:xfrm rot="10800000">
            <a:off x="2272217" y="2854864"/>
            <a:ext cx="1117025" cy="3886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92A291A-0782-12C9-B274-1B43B0CE3A30}"/>
              </a:ext>
            </a:extLst>
          </p:cNvPr>
          <p:cNvPicPr>
            <a:picLocks noChangeAspect="1" noChangeArrowheads="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488632" y="1657349"/>
            <a:ext cx="1747095" cy="1236708"/>
          </a:xfrm>
          <a:prstGeom prst="rect">
            <a:avLst/>
          </a:prstGeom>
          <a:solidFill>
            <a:schemeClr val="tx1"/>
          </a:solidFill>
        </p:spPr>
      </p:pic>
      <p:sp>
        <p:nvSpPr>
          <p:cNvPr id="7" name="Left Arrow 6">
            <a:extLst>
              <a:ext uri="{FF2B5EF4-FFF2-40B4-BE49-F238E27FC236}">
                <a16:creationId xmlns:a16="http://schemas.microsoft.com/office/drawing/2014/main" id="{98851DD8-0C03-006E-CD38-561EB103427C}"/>
              </a:ext>
            </a:extLst>
          </p:cNvPr>
          <p:cNvSpPr/>
          <p:nvPr/>
        </p:nvSpPr>
        <p:spPr>
          <a:xfrm rot="10800000">
            <a:off x="5315238" y="2854865"/>
            <a:ext cx="1117025" cy="3886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28883B-8A82-B1D9-5D81-665F662F2310}"/>
              </a:ext>
            </a:extLst>
          </p:cNvPr>
          <p:cNvSpPr/>
          <p:nvPr/>
        </p:nvSpPr>
        <p:spPr>
          <a:xfrm>
            <a:off x="6778488" y="1649308"/>
            <a:ext cx="1490868" cy="3371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Recommendation</a:t>
            </a:r>
          </a:p>
        </p:txBody>
      </p:sp>
      <p:sp>
        <p:nvSpPr>
          <p:cNvPr id="5" name="Rounded Rectangular Callout 4">
            <a:extLst>
              <a:ext uri="{FF2B5EF4-FFF2-40B4-BE49-F238E27FC236}">
                <a16:creationId xmlns:a16="http://schemas.microsoft.com/office/drawing/2014/main" id="{78DFAA46-C9E0-6760-28AE-4EDB099B2670}"/>
              </a:ext>
            </a:extLst>
          </p:cNvPr>
          <p:cNvSpPr/>
          <p:nvPr/>
        </p:nvSpPr>
        <p:spPr>
          <a:xfrm>
            <a:off x="1714966" y="1975403"/>
            <a:ext cx="1431236" cy="488437"/>
          </a:xfrm>
          <a:prstGeom prst="wedgeRoundRectCallout">
            <a:avLst>
              <a:gd name="adj1" fmla="val -60239"/>
              <a:gd name="adj2" fmla="val 103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Let me checkout this new site! </a:t>
            </a:r>
          </a:p>
        </p:txBody>
      </p:sp>
      <p:pic>
        <p:nvPicPr>
          <p:cNvPr id="17" name="Picture 7" descr="A picture containing text, indoor, fruit, orange&#10;&#10;Description automatically generated">
            <a:extLst>
              <a:ext uri="{FF2B5EF4-FFF2-40B4-BE49-F238E27FC236}">
                <a16:creationId xmlns:a16="http://schemas.microsoft.com/office/drawing/2014/main" id="{53295A92-EE0A-D456-9464-21ECAF12D4DB}"/>
              </a:ext>
            </a:extLst>
          </p:cNvPr>
          <p:cNvPicPr>
            <a:picLocks noChangeAspect="1"/>
          </p:cNvPicPr>
          <p:nvPr/>
        </p:nvPicPr>
        <p:blipFill>
          <a:blip r:embed="rId5"/>
          <a:stretch>
            <a:fillRect/>
          </a:stretch>
        </p:blipFill>
        <p:spPr>
          <a:xfrm>
            <a:off x="3821308" y="3156192"/>
            <a:ext cx="1052397" cy="1579450"/>
          </a:xfrm>
          <a:prstGeom prst="rect">
            <a:avLst/>
          </a:prstGeom>
        </p:spPr>
      </p:pic>
      <p:sp>
        <p:nvSpPr>
          <p:cNvPr id="8" name="Rectangle 7">
            <a:extLst>
              <a:ext uri="{FF2B5EF4-FFF2-40B4-BE49-F238E27FC236}">
                <a16:creationId xmlns:a16="http://schemas.microsoft.com/office/drawing/2014/main" id="{ED35F89A-9D2A-CF4D-47C8-2FE5354F94C9}"/>
              </a:ext>
            </a:extLst>
          </p:cNvPr>
          <p:cNvSpPr/>
          <p:nvPr/>
        </p:nvSpPr>
        <p:spPr>
          <a:xfrm>
            <a:off x="0" y="1613913"/>
            <a:ext cx="1431236" cy="256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Meet Fredrick!</a:t>
            </a:r>
          </a:p>
        </p:txBody>
      </p:sp>
      <p:pic>
        <p:nvPicPr>
          <p:cNvPr id="9" name="Picture 4" descr="Smiley Png - Transparent Background Happy Emoji - Free Transparent PNG  Download - PNGkey">
            <a:extLst>
              <a:ext uri="{FF2B5EF4-FFF2-40B4-BE49-F238E27FC236}">
                <a16:creationId xmlns:a16="http://schemas.microsoft.com/office/drawing/2014/main" id="{17BCA268-16E2-7566-0B26-CC670C2D85F9}"/>
              </a:ext>
            </a:extLst>
          </p:cNvPr>
          <p:cNvPicPr>
            <a:picLocks noChangeAspect="1" noChangeArrowheads="1"/>
          </p:cNvPicPr>
          <p:nvPr/>
        </p:nvPicPr>
        <p:blipFill>
          <a:blip r:embed="rId6">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813438" y="1919425"/>
            <a:ext cx="663626" cy="7125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descr="A picture containing text, newspaper, screenshot&#10;&#10;Description automatically generated">
            <a:extLst>
              <a:ext uri="{FF2B5EF4-FFF2-40B4-BE49-F238E27FC236}">
                <a16:creationId xmlns:a16="http://schemas.microsoft.com/office/drawing/2014/main" id="{D5CB29FE-4FF8-4EAB-A7E1-BDE00C5F80CB}"/>
              </a:ext>
            </a:extLst>
          </p:cNvPr>
          <p:cNvPicPr>
            <a:picLocks noChangeAspect="1"/>
          </p:cNvPicPr>
          <p:nvPr/>
        </p:nvPicPr>
        <p:blipFill>
          <a:blip r:embed="rId7"/>
          <a:stretch>
            <a:fillRect/>
          </a:stretch>
        </p:blipFill>
        <p:spPr>
          <a:xfrm>
            <a:off x="6867571" y="1988241"/>
            <a:ext cx="1312701" cy="2121937"/>
          </a:xfrm>
          <a:prstGeom prst="rect">
            <a:avLst/>
          </a:prstGeom>
        </p:spPr>
      </p:pic>
    </p:spTree>
    <p:extLst>
      <p:ext uri="{BB962C8B-B14F-4D97-AF65-F5344CB8AC3E}">
        <p14:creationId xmlns:p14="http://schemas.microsoft.com/office/powerpoint/2010/main" val="338656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Picture 2">
            <a:extLst>
              <a:ext uri="{FF2B5EF4-FFF2-40B4-BE49-F238E27FC236}">
                <a16:creationId xmlns:a16="http://schemas.microsoft.com/office/drawing/2014/main" id="{B0EB7B80-D004-C276-7BBD-9B086FD784F9}"/>
              </a:ext>
            </a:extLst>
          </p:cNvPr>
          <p:cNvPicPr>
            <a:picLocks noChangeAspect="1"/>
          </p:cNvPicPr>
          <p:nvPr/>
        </p:nvPicPr>
        <p:blipFill>
          <a:blip r:embed="rId3"/>
          <a:stretch>
            <a:fillRect/>
          </a:stretch>
        </p:blipFill>
        <p:spPr>
          <a:xfrm>
            <a:off x="1871651" y="1266326"/>
            <a:ext cx="1568697" cy="2910595"/>
          </a:xfrm>
          <a:prstGeom prst="rect">
            <a:avLst/>
          </a:prstGeom>
        </p:spPr>
      </p:pic>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Moving to Repeat Users</a:t>
            </a:r>
            <a:endParaRPr/>
          </a:p>
        </p:txBody>
      </p:sp>
      <p:sp>
        <p:nvSpPr>
          <p:cNvPr id="2" name="Rectangle 1">
            <a:extLst>
              <a:ext uri="{FF2B5EF4-FFF2-40B4-BE49-F238E27FC236}">
                <a16:creationId xmlns:a16="http://schemas.microsoft.com/office/drawing/2014/main" id="{75EF5FE3-D52B-8279-58FA-D1214B9E6BD4}"/>
              </a:ext>
            </a:extLst>
          </p:cNvPr>
          <p:cNvSpPr/>
          <p:nvPr/>
        </p:nvSpPr>
        <p:spPr>
          <a:xfrm>
            <a:off x="7504043" y="-9939"/>
            <a:ext cx="1649896"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Transit</a:t>
            </a:r>
          </a:p>
        </p:txBody>
      </p:sp>
      <p:sp>
        <p:nvSpPr>
          <p:cNvPr id="6" name="Left Arrow 5">
            <a:extLst>
              <a:ext uri="{FF2B5EF4-FFF2-40B4-BE49-F238E27FC236}">
                <a16:creationId xmlns:a16="http://schemas.microsoft.com/office/drawing/2014/main" id="{3150FBB6-9DDB-E3A9-72C0-217056BDD4E1}"/>
              </a:ext>
            </a:extLst>
          </p:cNvPr>
          <p:cNvSpPr/>
          <p:nvPr/>
        </p:nvSpPr>
        <p:spPr>
          <a:xfrm rot="10800000">
            <a:off x="3773025" y="2296143"/>
            <a:ext cx="1117025" cy="3886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C058E1-F734-B80C-D725-4CB6FF068E32}"/>
              </a:ext>
            </a:extLst>
          </p:cNvPr>
          <p:cNvPicPr>
            <a:picLocks noChangeAspect="1"/>
          </p:cNvPicPr>
          <p:nvPr/>
        </p:nvPicPr>
        <p:blipFill>
          <a:blip r:embed="rId3"/>
          <a:stretch>
            <a:fillRect/>
          </a:stretch>
        </p:blipFill>
        <p:spPr>
          <a:xfrm>
            <a:off x="5363599" y="1266325"/>
            <a:ext cx="1568697" cy="2910595"/>
          </a:xfrm>
          <a:prstGeom prst="rect">
            <a:avLst/>
          </a:prstGeom>
        </p:spPr>
      </p:pic>
      <p:sp>
        <p:nvSpPr>
          <p:cNvPr id="11" name="Rectangle 10">
            <a:extLst>
              <a:ext uri="{FF2B5EF4-FFF2-40B4-BE49-F238E27FC236}">
                <a16:creationId xmlns:a16="http://schemas.microsoft.com/office/drawing/2014/main" id="{0D7820E1-108A-FE45-3645-AB919F45EE52}"/>
              </a:ext>
            </a:extLst>
          </p:cNvPr>
          <p:cNvSpPr/>
          <p:nvPr/>
        </p:nvSpPr>
        <p:spPr>
          <a:xfrm>
            <a:off x="0" y="4176920"/>
            <a:ext cx="9144000" cy="48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Fredrick loves our site and turns into an avid reader! Now that we know what Fredrick likes let’s recommend books using a different strategy</a:t>
            </a:r>
          </a:p>
        </p:txBody>
      </p:sp>
      <p:sp>
        <p:nvSpPr>
          <p:cNvPr id="14" name="Rectangle 13">
            <a:extLst>
              <a:ext uri="{FF2B5EF4-FFF2-40B4-BE49-F238E27FC236}">
                <a16:creationId xmlns:a16="http://schemas.microsoft.com/office/drawing/2014/main" id="{20D4EA9A-32B3-3CAC-3EBE-5C310530A546}"/>
              </a:ext>
            </a:extLst>
          </p:cNvPr>
          <p:cNvSpPr/>
          <p:nvPr/>
        </p:nvSpPr>
        <p:spPr>
          <a:xfrm>
            <a:off x="780468" y="1425024"/>
            <a:ext cx="1431236" cy="4845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Newbie Fredrick!</a:t>
            </a:r>
          </a:p>
        </p:txBody>
      </p:sp>
      <p:sp>
        <p:nvSpPr>
          <p:cNvPr id="15" name="Rectangle 14">
            <a:extLst>
              <a:ext uri="{FF2B5EF4-FFF2-40B4-BE49-F238E27FC236}">
                <a16:creationId xmlns:a16="http://schemas.microsoft.com/office/drawing/2014/main" id="{C3DC4F5E-3B47-D648-C87E-DC153306FEBD}"/>
              </a:ext>
            </a:extLst>
          </p:cNvPr>
          <p:cNvSpPr/>
          <p:nvPr/>
        </p:nvSpPr>
        <p:spPr>
          <a:xfrm>
            <a:off x="6690227" y="1425024"/>
            <a:ext cx="1431236" cy="484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Bibliophile Fredrick!</a:t>
            </a:r>
          </a:p>
        </p:txBody>
      </p:sp>
      <p:sp>
        <p:nvSpPr>
          <p:cNvPr id="16" name="Rounded Rectangular Callout 15">
            <a:extLst>
              <a:ext uri="{FF2B5EF4-FFF2-40B4-BE49-F238E27FC236}">
                <a16:creationId xmlns:a16="http://schemas.microsoft.com/office/drawing/2014/main" id="{F159ED3D-08B2-61E8-10B9-7B45DA77BC95}"/>
              </a:ext>
            </a:extLst>
          </p:cNvPr>
          <p:cNvSpPr/>
          <p:nvPr/>
        </p:nvSpPr>
        <p:spPr>
          <a:xfrm>
            <a:off x="3335740" y="1305883"/>
            <a:ext cx="1431236" cy="488437"/>
          </a:xfrm>
          <a:prstGeom prst="wedgeRoundRectCallout">
            <a:avLst>
              <a:gd name="adj1" fmla="val -60239"/>
              <a:gd name="adj2" fmla="val 1038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I’m loving this site!!</a:t>
            </a:r>
          </a:p>
        </p:txBody>
      </p:sp>
    </p:spTree>
    <p:extLst>
      <p:ext uri="{BB962C8B-B14F-4D97-AF65-F5344CB8AC3E}">
        <p14:creationId xmlns:p14="http://schemas.microsoft.com/office/powerpoint/2010/main" val="144767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Meet the Team!</a:t>
            </a:r>
            <a:endParaRPr/>
          </a:p>
        </p:txBody>
      </p:sp>
      <p:pic>
        <p:nvPicPr>
          <p:cNvPr id="2" name="Picture 2" descr="A picture containing person&#10;&#10;Description automatically generated">
            <a:extLst>
              <a:ext uri="{FF2B5EF4-FFF2-40B4-BE49-F238E27FC236}">
                <a16:creationId xmlns:a16="http://schemas.microsoft.com/office/drawing/2014/main" id="{4AA95396-B5E7-5B27-13EC-C7299EC20149}"/>
              </a:ext>
            </a:extLst>
          </p:cNvPr>
          <p:cNvPicPr>
            <a:picLocks noChangeAspect="1"/>
          </p:cNvPicPr>
          <p:nvPr/>
        </p:nvPicPr>
        <p:blipFill rotWithShape="1">
          <a:blip r:embed="rId3"/>
          <a:srcRect r="714" b="15977"/>
          <a:stretch/>
        </p:blipFill>
        <p:spPr>
          <a:xfrm>
            <a:off x="582487" y="1393304"/>
            <a:ext cx="1300698" cy="1224618"/>
          </a:xfrm>
          <a:prstGeom prst="rect">
            <a:avLst/>
          </a:prstGeom>
        </p:spPr>
      </p:pic>
      <p:pic>
        <p:nvPicPr>
          <p:cNvPr id="4" name="Picture 23">
            <a:extLst>
              <a:ext uri="{FF2B5EF4-FFF2-40B4-BE49-F238E27FC236}">
                <a16:creationId xmlns:a16="http://schemas.microsoft.com/office/drawing/2014/main" id="{9C4771FE-1C8A-D0C7-EB0B-6546910989C3}"/>
              </a:ext>
            </a:extLst>
          </p:cNvPr>
          <p:cNvPicPr>
            <a:picLocks noChangeAspect="1"/>
          </p:cNvPicPr>
          <p:nvPr/>
        </p:nvPicPr>
        <p:blipFill>
          <a:blip r:embed="rId4"/>
          <a:stretch>
            <a:fillRect/>
          </a:stretch>
        </p:blipFill>
        <p:spPr>
          <a:xfrm>
            <a:off x="6876204" y="1337091"/>
            <a:ext cx="1265653" cy="1264839"/>
          </a:xfrm>
          <a:prstGeom prst="rect">
            <a:avLst/>
          </a:prstGeom>
        </p:spPr>
      </p:pic>
      <p:pic>
        <p:nvPicPr>
          <p:cNvPr id="6" name="Picture 6" descr="A picture containing person, outdoor, person&#10;&#10;Description automatically generated">
            <a:extLst>
              <a:ext uri="{FF2B5EF4-FFF2-40B4-BE49-F238E27FC236}">
                <a16:creationId xmlns:a16="http://schemas.microsoft.com/office/drawing/2014/main" id="{14862B2D-05AE-B2CB-432C-4846AFB6BD87}"/>
              </a:ext>
            </a:extLst>
          </p:cNvPr>
          <p:cNvPicPr>
            <a:picLocks noChangeAspect="1"/>
          </p:cNvPicPr>
          <p:nvPr/>
        </p:nvPicPr>
        <p:blipFill rotWithShape="1">
          <a:blip r:embed="rId5"/>
          <a:srcRect l="7951" t="9540" r="9786" b="9034"/>
          <a:stretch/>
        </p:blipFill>
        <p:spPr>
          <a:xfrm>
            <a:off x="3744683" y="1383935"/>
            <a:ext cx="1265495" cy="12323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D03034B1-1D60-61BB-3F9B-6826392C41CA}"/>
              </a:ext>
            </a:extLst>
          </p:cNvPr>
          <p:cNvSpPr txBox="1"/>
          <p:nvPr/>
        </p:nvSpPr>
        <p:spPr>
          <a:xfrm>
            <a:off x="3742049" y="2756220"/>
            <a:ext cx="142066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Soumya Agrawal</a:t>
            </a:r>
            <a:endParaRPr lang="en-US" b="1"/>
          </a:p>
        </p:txBody>
      </p:sp>
      <p:sp>
        <p:nvSpPr>
          <p:cNvPr id="8" name="TextBox 7">
            <a:extLst>
              <a:ext uri="{FF2B5EF4-FFF2-40B4-BE49-F238E27FC236}">
                <a16:creationId xmlns:a16="http://schemas.microsoft.com/office/drawing/2014/main" id="{9794AE38-8DD3-6797-EB2C-28C1F4126F22}"/>
              </a:ext>
            </a:extLst>
          </p:cNvPr>
          <p:cNvSpPr txBox="1"/>
          <p:nvPr/>
        </p:nvSpPr>
        <p:spPr>
          <a:xfrm>
            <a:off x="334472" y="2756219"/>
            <a:ext cx="217017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err="1"/>
              <a:t>Nittala</a:t>
            </a:r>
            <a:r>
              <a:rPr lang="en-US" sz="1200" b="1"/>
              <a:t> Venkata Sai Aditya</a:t>
            </a:r>
            <a:endParaRPr lang="en-US" b="1"/>
          </a:p>
        </p:txBody>
      </p:sp>
      <p:sp>
        <p:nvSpPr>
          <p:cNvPr id="9" name="TextBox 8">
            <a:extLst>
              <a:ext uri="{FF2B5EF4-FFF2-40B4-BE49-F238E27FC236}">
                <a16:creationId xmlns:a16="http://schemas.microsoft.com/office/drawing/2014/main" id="{DF3BD435-C74E-ECED-6433-9B5336DC4C83}"/>
              </a:ext>
            </a:extLst>
          </p:cNvPr>
          <p:cNvSpPr txBox="1"/>
          <p:nvPr/>
        </p:nvSpPr>
        <p:spPr>
          <a:xfrm>
            <a:off x="6797024" y="2756219"/>
            <a:ext cx="15518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Soumith Palreddy</a:t>
            </a:r>
            <a:endParaRPr lang="en-US" b="1"/>
          </a:p>
        </p:txBody>
      </p:sp>
      <p:pic>
        <p:nvPicPr>
          <p:cNvPr id="10" name="Picture 2">
            <a:extLst>
              <a:ext uri="{FF2B5EF4-FFF2-40B4-BE49-F238E27FC236}">
                <a16:creationId xmlns:a16="http://schemas.microsoft.com/office/drawing/2014/main" id="{DD3F4F89-E8C3-FDF4-E615-DBA7B206496D}"/>
              </a:ext>
            </a:extLst>
          </p:cNvPr>
          <p:cNvPicPr>
            <a:picLocks noChangeAspect="1"/>
          </p:cNvPicPr>
          <p:nvPr/>
        </p:nvPicPr>
        <p:blipFill rotWithShape="1">
          <a:blip r:embed="rId6"/>
          <a:srcRect t="19790" b="19790"/>
          <a:stretch/>
        </p:blipFill>
        <p:spPr>
          <a:xfrm>
            <a:off x="2340119" y="3172502"/>
            <a:ext cx="1300698" cy="1224618"/>
          </a:xfrm>
          <a:prstGeom prst="ellipse">
            <a:avLst/>
          </a:prstGeom>
        </p:spPr>
      </p:pic>
      <p:sp>
        <p:nvSpPr>
          <p:cNvPr id="12" name="TextBox 11">
            <a:extLst>
              <a:ext uri="{FF2B5EF4-FFF2-40B4-BE49-F238E27FC236}">
                <a16:creationId xmlns:a16="http://schemas.microsoft.com/office/drawing/2014/main" id="{E6554436-07AC-07FA-B912-66B2F4D7DB46}"/>
              </a:ext>
            </a:extLst>
          </p:cNvPr>
          <p:cNvSpPr txBox="1"/>
          <p:nvPr/>
        </p:nvSpPr>
        <p:spPr>
          <a:xfrm>
            <a:off x="2246243" y="4539763"/>
            <a:ext cx="164570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err="1"/>
              <a:t>Vishwak</a:t>
            </a:r>
            <a:r>
              <a:rPr lang="en-US" sz="1200" b="1"/>
              <a:t> Venkatesh</a:t>
            </a:r>
            <a:endParaRPr lang="en-US" b="1"/>
          </a:p>
        </p:txBody>
      </p:sp>
      <p:pic>
        <p:nvPicPr>
          <p:cNvPr id="3" name="Picture 4">
            <a:extLst>
              <a:ext uri="{FF2B5EF4-FFF2-40B4-BE49-F238E27FC236}">
                <a16:creationId xmlns:a16="http://schemas.microsoft.com/office/drawing/2014/main" id="{058F9B17-C475-5136-34C4-6D6C042498DF}"/>
              </a:ext>
            </a:extLst>
          </p:cNvPr>
          <p:cNvPicPr>
            <a:picLocks noChangeAspect="1"/>
          </p:cNvPicPr>
          <p:nvPr/>
        </p:nvPicPr>
        <p:blipFill>
          <a:blip r:embed="rId7"/>
          <a:stretch>
            <a:fillRect/>
          </a:stretch>
        </p:blipFill>
        <p:spPr>
          <a:xfrm>
            <a:off x="5572664" y="3104431"/>
            <a:ext cx="1309059" cy="1371601"/>
          </a:xfrm>
          <a:prstGeom prst="ellipse">
            <a:avLst/>
          </a:prstGeom>
        </p:spPr>
      </p:pic>
      <p:sp>
        <p:nvSpPr>
          <p:cNvPr id="5" name="TextBox 4">
            <a:extLst>
              <a:ext uri="{FF2B5EF4-FFF2-40B4-BE49-F238E27FC236}">
                <a16:creationId xmlns:a16="http://schemas.microsoft.com/office/drawing/2014/main" id="{1332FB85-804B-F71B-10C7-468185692DA0}"/>
              </a:ext>
            </a:extLst>
          </p:cNvPr>
          <p:cNvSpPr txBox="1"/>
          <p:nvPr/>
        </p:nvSpPr>
        <p:spPr>
          <a:xfrm>
            <a:off x="5394884" y="4539763"/>
            <a:ext cx="164570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t>Manvi Goyal</a:t>
            </a:r>
            <a:endParaRPr lang="en-US"/>
          </a:p>
        </p:txBody>
      </p:sp>
    </p:spTree>
    <p:extLst>
      <p:ext uri="{BB962C8B-B14F-4D97-AF65-F5344CB8AC3E}">
        <p14:creationId xmlns:p14="http://schemas.microsoft.com/office/powerpoint/2010/main" val="305511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D88D-056B-4682-5530-6968EF457BC8}"/>
              </a:ext>
            </a:extLst>
          </p:cNvPr>
          <p:cNvSpPr>
            <a:spLocks noGrp="1"/>
          </p:cNvSpPr>
          <p:nvPr>
            <p:ph type="title"/>
          </p:nvPr>
        </p:nvSpPr>
        <p:spPr>
          <a:xfrm>
            <a:off x="311700" y="624443"/>
            <a:ext cx="8520600" cy="707400"/>
          </a:xfrm>
        </p:spPr>
        <p:txBody>
          <a:bodyPr/>
          <a:lstStyle/>
          <a:p>
            <a:r>
              <a:rPr lang="en-US"/>
              <a:t>Collaborative Filtering</a:t>
            </a:r>
          </a:p>
        </p:txBody>
      </p:sp>
      <p:sp>
        <p:nvSpPr>
          <p:cNvPr id="6" name="Rectangle 5">
            <a:extLst>
              <a:ext uri="{FF2B5EF4-FFF2-40B4-BE49-F238E27FC236}">
                <a16:creationId xmlns:a16="http://schemas.microsoft.com/office/drawing/2014/main" id="{52F92F61-AB6C-105C-1312-8656C0B5614B}"/>
              </a:ext>
            </a:extLst>
          </p:cNvPr>
          <p:cNvSpPr/>
          <p:nvPr/>
        </p:nvSpPr>
        <p:spPr>
          <a:xfrm>
            <a:off x="457201" y="1510748"/>
            <a:ext cx="3528390" cy="29817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8450" marR="926465" indent="-285750">
              <a:lnSpc>
                <a:spcPct val="101600"/>
              </a:lnSpc>
              <a:spcBef>
                <a:spcPts val="70"/>
              </a:spcBef>
              <a:buFont typeface="Arial" panose="020B0604020202020204" pitchFamily="34" charset="0"/>
              <a:buChar char="•"/>
            </a:pPr>
            <a:r>
              <a:rPr lang="en-US" sz="1400" spc="-10">
                <a:solidFill>
                  <a:schemeClr val="bg1"/>
                </a:solidFill>
                <a:cs typeface="Roboto Condensed"/>
              </a:rPr>
              <a:t>Collaborative ﬁltering </a:t>
            </a:r>
            <a:r>
              <a:rPr lang="en-US" sz="1400" spc="-5">
                <a:solidFill>
                  <a:schemeClr val="bg1"/>
                </a:solidFill>
                <a:cs typeface="Roboto Condensed"/>
              </a:rPr>
              <a:t>(CF) is </a:t>
            </a:r>
            <a:r>
              <a:rPr lang="en-US" sz="1400">
                <a:solidFill>
                  <a:schemeClr val="bg1"/>
                </a:solidFill>
                <a:cs typeface="Roboto Condensed"/>
              </a:rPr>
              <a:t>a </a:t>
            </a:r>
            <a:r>
              <a:rPr lang="en-US" sz="1400" spc="-5">
                <a:solidFill>
                  <a:schemeClr val="bg1"/>
                </a:solidFill>
                <a:cs typeface="Roboto Condensed"/>
              </a:rPr>
              <a:t>technique commonly used </a:t>
            </a:r>
            <a:r>
              <a:rPr lang="en-US" sz="1400" spc="-15">
                <a:solidFill>
                  <a:schemeClr val="bg1"/>
                </a:solidFill>
                <a:cs typeface="Roboto Condensed"/>
              </a:rPr>
              <a:t>to </a:t>
            </a:r>
            <a:r>
              <a:rPr lang="en-US" sz="1400" spc="-5">
                <a:solidFill>
                  <a:schemeClr val="bg1"/>
                </a:solidFill>
                <a:cs typeface="Roboto Condensed"/>
              </a:rPr>
              <a:t>build </a:t>
            </a:r>
            <a:r>
              <a:rPr lang="en-US" sz="1400" spc="-10">
                <a:solidFill>
                  <a:schemeClr val="bg1"/>
                </a:solidFill>
                <a:cs typeface="Roboto Condensed"/>
              </a:rPr>
              <a:t>personalized recommendations.</a:t>
            </a:r>
            <a:endParaRPr lang="en-US" sz="1400">
              <a:solidFill>
                <a:schemeClr val="bg1"/>
              </a:solidFill>
              <a:cs typeface="Roboto Condensed"/>
            </a:endParaRPr>
          </a:p>
          <a:p>
            <a:pPr marL="298450" marR="5080" indent="-285750">
              <a:lnSpc>
                <a:spcPct val="101600"/>
              </a:lnSpc>
              <a:spcBef>
                <a:spcPts val="969"/>
              </a:spcBef>
              <a:buFont typeface="Arial" panose="020B0604020202020204" pitchFamily="34" charset="0"/>
              <a:buChar char="•"/>
            </a:pPr>
            <a:r>
              <a:rPr lang="en-US" sz="1400" spc="-5">
                <a:solidFill>
                  <a:schemeClr val="bg1"/>
                </a:solidFill>
                <a:cs typeface="Roboto Condensed"/>
              </a:rPr>
              <a:t>Here</a:t>
            </a:r>
            <a:r>
              <a:rPr lang="en-US" sz="1400" spc="-10">
                <a:solidFill>
                  <a:schemeClr val="bg1"/>
                </a:solidFill>
                <a:cs typeface="Roboto Condensed"/>
              </a:rPr>
              <a:t>, </a:t>
            </a:r>
            <a:r>
              <a:rPr lang="en-US" sz="1400" spc="-5">
                <a:solidFill>
                  <a:schemeClr val="bg1"/>
                </a:solidFill>
                <a:cs typeface="Roboto Condensed"/>
              </a:rPr>
              <a:t>algorithms </a:t>
            </a:r>
            <a:r>
              <a:rPr lang="en-US" sz="1400" spc="-10">
                <a:solidFill>
                  <a:schemeClr val="bg1"/>
                </a:solidFill>
                <a:cs typeface="Roboto Condensed"/>
              </a:rPr>
              <a:t>are </a:t>
            </a:r>
            <a:r>
              <a:rPr lang="en-US" sz="1400" spc="-5">
                <a:solidFill>
                  <a:schemeClr val="bg1"/>
                </a:solidFill>
                <a:cs typeface="Roboto Condensed"/>
              </a:rPr>
              <a:t>used </a:t>
            </a:r>
            <a:r>
              <a:rPr lang="en-US" sz="1400" spc="-15">
                <a:solidFill>
                  <a:schemeClr val="bg1"/>
                </a:solidFill>
                <a:cs typeface="Roboto Condensed"/>
              </a:rPr>
              <a:t>to </a:t>
            </a:r>
            <a:r>
              <a:rPr lang="en-US" sz="1400" spc="-10">
                <a:solidFill>
                  <a:schemeClr val="bg1"/>
                </a:solidFill>
                <a:cs typeface="Roboto Condensed"/>
              </a:rPr>
              <a:t>make </a:t>
            </a:r>
            <a:r>
              <a:rPr lang="en-US" sz="1400" spc="-5">
                <a:solidFill>
                  <a:schemeClr val="bg1"/>
                </a:solidFill>
                <a:cs typeface="Roboto Condensed"/>
              </a:rPr>
              <a:t>automatic </a:t>
            </a:r>
            <a:r>
              <a:rPr lang="en-US" spc="-5">
                <a:solidFill>
                  <a:schemeClr val="bg1"/>
                </a:solidFill>
                <a:cs typeface="Roboto Condensed"/>
              </a:rPr>
              <a:t>predictions about a user’s  interests by </a:t>
            </a:r>
            <a:r>
              <a:rPr lang="en-US" i="1" u="sng" spc="-5">
                <a:solidFill>
                  <a:schemeClr val="bg1"/>
                </a:solidFill>
                <a:cs typeface="Roboto Condensed"/>
              </a:rPr>
              <a:t>compiling preferences from several users with similar interests.</a:t>
            </a:r>
          </a:p>
        </p:txBody>
      </p:sp>
      <p:sp>
        <p:nvSpPr>
          <p:cNvPr id="7" name="Rectangle 6">
            <a:extLst>
              <a:ext uri="{FF2B5EF4-FFF2-40B4-BE49-F238E27FC236}">
                <a16:creationId xmlns:a16="http://schemas.microsoft.com/office/drawing/2014/main" id="{448F9CC7-CF9D-0C92-9222-64AC31C5FD78}"/>
              </a:ext>
            </a:extLst>
          </p:cNvPr>
          <p:cNvSpPr/>
          <p:nvPr/>
        </p:nvSpPr>
        <p:spPr>
          <a:xfrm>
            <a:off x="4313583" y="1510748"/>
            <a:ext cx="4631634" cy="140141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2065" marR="189230">
              <a:lnSpc>
                <a:spcPct val="102099"/>
              </a:lnSpc>
              <a:spcBef>
                <a:spcPts val="60"/>
              </a:spcBef>
              <a:tabLst>
                <a:tab pos="379095" algn="l"/>
                <a:tab pos="379730" algn="l"/>
              </a:tabLst>
            </a:pPr>
            <a:endParaRPr lang="en-US">
              <a:solidFill>
                <a:srgbClr val="424242"/>
              </a:solidFill>
              <a:ea typeface="+mn-lt"/>
              <a:cs typeface="+mn-lt"/>
            </a:endParaRPr>
          </a:p>
          <a:p>
            <a:pPr marL="12065" marR="189230">
              <a:lnSpc>
                <a:spcPct val="102099"/>
              </a:lnSpc>
              <a:spcBef>
                <a:spcPts val="60"/>
              </a:spcBef>
              <a:tabLst>
                <a:tab pos="379095" algn="l"/>
                <a:tab pos="379730" algn="l"/>
              </a:tabLst>
            </a:pPr>
            <a:r>
              <a:rPr lang="en-US">
                <a:solidFill>
                  <a:srgbClr val="424242"/>
                </a:solidFill>
                <a:ea typeface="+mn-lt"/>
                <a:cs typeface="+mn-lt"/>
              </a:rPr>
              <a:t>The method identiﬁes users that are similar to the queried user and estimate the desired rating to be the weighted average of the ratings of these similar users.</a:t>
            </a:r>
            <a:endParaRPr lang="en-US">
              <a:cs typeface="Arial"/>
            </a:endParaRPr>
          </a:p>
        </p:txBody>
      </p:sp>
      <p:sp>
        <p:nvSpPr>
          <p:cNvPr id="8" name="Rectangle 7">
            <a:extLst>
              <a:ext uri="{FF2B5EF4-FFF2-40B4-BE49-F238E27FC236}">
                <a16:creationId xmlns:a16="http://schemas.microsoft.com/office/drawing/2014/main" id="{12B6C80B-C82A-1A26-3199-5E78FEA32784}"/>
              </a:ext>
            </a:extLst>
          </p:cNvPr>
          <p:cNvSpPr/>
          <p:nvPr/>
        </p:nvSpPr>
        <p:spPr>
          <a:xfrm>
            <a:off x="4313583" y="3091070"/>
            <a:ext cx="4631634" cy="140141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2065" marR="189230">
              <a:lnSpc>
                <a:spcPct val="102099"/>
              </a:lnSpc>
              <a:spcBef>
                <a:spcPts val="60"/>
              </a:spcBef>
            </a:pPr>
            <a:endParaRPr lang="en-US">
              <a:solidFill>
                <a:srgbClr val="424242"/>
              </a:solidFill>
              <a:ea typeface="+mn-lt"/>
              <a:cs typeface="+mn-lt"/>
            </a:endParaRPr>
          </a:p>
          <a:p>
            <a:pPr marL="12065" marR="189230">
              <a:lnSpc>
                <a:spcPct val="102099"/>
              </a:lnSpc>
              <a:spcBef>
                <a:spcPts val="60"/>
              </a:spcBef>
            </a:pPr>
            <a:r>
              <a:rPr lang="en-US">
                <a:solidFill>
                  <a:srgbClr val="424242"/>
                </a:solidFill>
                <a:ea typeface="+mn-lt"/>
                <a:cs typeface="+mn-lt"/>
              </a:rPr>
              <a:t>This method looks for items that are similar to those that the user has already rates and recommends the most similar ones</a:t>
            </a:r>
          </a:p>
          <a:p>
            <a:endParaRPr lang="en-US">
              <a:cs typeface="Arial"/>
            </a:endParaRPr>
          </a:p>
        </p:txBody>
      </p:sp>
      <p:sp>
        <p:nvSpPr>
          <p:cNvPr id="10" name="Rectangle 9">
            <a:extLst>
              <a:ext uri="{FF2B5EF4-FFF2-40B4-BE49-F238E27FC236}">
                <a16:creationId xmlns:a16="http://schemas.microsoft.com/office/drawing/2014/main" id="{F6FBE436-2EEF-6B8F-8147-0F8974F90464}"/>
              </a:ext>
            </a:extLst>
          </p:cNvPr>
          <p:cNvSpPr/>
          <p:nvPr/>
        </p:nvSpPr>
        <p:spPr>
          <a:xfrm>
            <a:off x="4313583" y="1510748"/>
            <a:ext cx="1600200" cy="2782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Based</a:t>
            </a:r>
          </a:p>
        </p:txBody>
      </p:sp>
      <p:sp>
        <p:nvSpPr>
          <p:cNvPr id="11" name="Rectangle 10">
            <a:extLst>
              <a:ext uri="{FF2B5EF4-FFF2-40B4-BE49-F238E27FC236}">
                <a16:creationId xmlns:a16="http://schemas.microsoft.com/office/drawing/2014/main" id="{B5FB1E0E-942B-6A65-7C02-F3A0ABC30BF9}"/>
              </a:ext>
            </a:extLst>
          </p:cNvPr>
          <p:cNvSpPr/>
          <p:nvPr/>
        </p:nvSpPr>
        <p:spPr>
          <a:xfrm>
            <a:off x="457201" y="1510748"/>
            <a:ext cx="1600200" cy="2782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Definition</a:t>
            </a:r>
          </a:p>
        </p:txBody>
      </p:sp>
      <p:sp>
        <p:nvSpPr>
          <p:cNvPr id="12" name="Rectangle 11">
            <a:extLst>
              <a:ext uri="{FF2B5EF4-FFF2-40B4-BE49-F238E27FC236}">
                <a16:creationId xmlns:a16="http://schemas.microsoft.com/office/drawing/2014/main" id="{99C3D701-261E-2710-AC1B-716A8CAE97FB}"/>
              </a:ext>
            </a:extLst>
          </p:cNvPr>
          <p:cNvSpPr/>
          <p:nvPr/>
        </p:nvSpPr>
        <p:spPr>
          <a:xfrm>
            <a:off x="4313583" y="3091070"/>
            <a:ext cx="1600200" cy="2782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Item Based</a:t>
            </a:r>
          </a:p>
        </p:txBody>
      </p:sp>
    </p:spTree>
    <p:extLst>
      <p:ext uri="{BB962C8B-B14F-4D97-AF65-F5344CB8AC3E}">
        <p14:creationId xmlns:p14="http://schemas.microsoft.com/office/powerpoint/2010/main" val="338779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fontScale="90000"/>
          </a:bodyPr>
          <a:lstStyle/>
          <a:p>
            <a:r>
              <a:rPr lang="en"/>
              <a:t>Collaborative Filtering  – User Based </a:t>
            </a:r>
            <a:br>
              <a:rPr lang="en"/>
            </a:br>
            <a:endParaRPr lang="en-US"/>
          </a:p>
        </p:txBody>
      </p:sp>
      <p:graphicFrame>
        <p:nvGraphicFramePr>
          <p:cNvPr id="9" name="Table 9">
            <a:extLst>
              <a:ext uri="{FF2B5EF4-FFF2-40B4-BE49-F238E27FC236}">
                <a16:creationId xmlns:a16="http://schemas.microsoft.com/office/drawing/2014/main" id="{66317586-5896-36D1-ADFA-BE3753F93994}"/>
              </a:ext>
            </a:extLst>
          </p:cNvPr>
          <p:cNvGraphicFramePr>
            <a:graphicFrameLocks noGrp="1"/>
          </p:cNvGraphicFramePr>
          <p:nvPr>
            <p:extLst>
              <p:ext uri="{D42A27DB-BD31-4B8C-83A1-F6EECF244321}">
                <p14:modId xmlns:p14="http://schemas.microsoft.com/office/powerpoint/2010/main" val="2144765661"/>
              </p:ext>
            </p:extLst>
          </p:nvPr>
        </p:nvGraphicFramePr>
        <p:xfrm>
          <a:off x="437139" y="1317203"/>
          <a:ext cx="3254050" cy="2966720"/>
        </p:xfrm>
        <a:graphic>
          <a:graphicData uri="http://schemas.openxmlformats.org/drawingml/2006/table">
            <a:tbl>
              <a:tblPr firstRow="1" bandRow="1">
                <a:tableStyleId>{5C22544A-7EE6-4342-B048-85BDC9FD1C3A}</a:tableStyleId>
              </a:tblPr>
              <a:tblGrid>
                <a:gridCol w="2087724">
                  <a:extLst>
                    <a:ext uri="{9D8B030D-6E8A-4147-A177-3AD203B41FA5}">
                      <a16:colId xmlns:a16="http://schemas.microsoft.com/office/drawing/2014/main" val="2322078251"/>
                    </a:ext>
                  </a:extLst>
                </a:gridCol>
                <a:gridCol w="1166326">
                  <a:extLst>
                    <a:ext uri="{9D8B030D-6E8A-4147-A177-3AD203B41FA5}">
                      <a16:colId xmlns:a16="http://schemas.microsoft.com/office/drawing/2014/main" val="2139620439"/>
                    </a:ext>
                  </a:extLst>
                </a:gridCol>
              </a:tblGrid>
              <a:tr h="370840">
                <a:tc>
                  <a:txBody>
                    <a:bodyPr/>
                    <a:lstStyle/>
                    <a:p>
                      <a:pPr lvl="0" algn="ctr">
                        <a:buNone/>
                      </a:pPr>
                      <a:r>
                        <a:rPr lang="en-US"/>
                        <a:t>Books Name</a:t>
                      </a:r>
                    </a:p>
                  </a:txBody>
                  <a:tcPr anchor="ctr"/>
                </a:tc>
                <a:tc>
                  <a:txBody>
                    <a:bodyPr/>
                    <a:lstStyle/>
                    <a:p>
                      <a:pPr lvl="0" algn="ctr">
                        <a:buNone/>
                      </a:pPr>
                      <a:r>
                        <a:rPr lang="en-US"/>
                        <a:t>Rating</a:t>
                      </a:r>
                    </a:p>
                  </a:txBody>
                  <a:tcPr anchor="ctr"/>
                </a:tc>
                <a:extLst>
                  <a:ext uri="{0D108BD9-81ED-4DB2-BD59-A6C34878D82A}">
                    <a16:rowId xmlns:a16="http://schemas.microsoft.com/office/drawing/2014/main" val="2386878959"/>
                  </a:ext>
                </a:extLst>
              </a:tr>
              <a:tr h="370840">
                <a:tc>
                  <a:txBody>
                    <a:bodyPr/>
                    <a:lstStyle/>
                    <a:p>
                      <a:pPr algn="ctr"/>
                      <a:r>
                        <a:rPr lang="en-US"/>
                        <a:t>Fifty Shades of Grey</a:t>
                      </a:r>
                    </a:p>
                  </a:txBody>
                  <a:tcPr anchor="ctr"/>
                </a:tc>
                <a:tc>
                  <a:txBody>
                    <a:bodyPr/>
                    <a:lstStyle/>
                    <a:p>
                      <a:pPr lvl="0" algn="ctr">
                        <a:buNone/>
                      </a:pPr>
                      <a:r>
                        <a:rPr lang="en-US"/>
                        <a:t>4</a:t>
                      </a:r>
                    </a:p>
                  </a:txBody>
                  <a:tcPr anchor="ctr"/>
                </a:tc>
                <a:extLst>
                  <a:ext uri="{0D108BD9-81ED-4DB2-BD59-A6C34878D82A}">
                    <a16:rowId xmlns:a16="http://schemas.microsoft.com/office/drawing/2014/main" val="2524658398"/>
                  </a:ext>
                </a:extLst>
              </a:tr>
              <a:tr h="370840">
                <a:tc>
                  <a:txBody>
                    <a:bodyPr/>
                    <a:lstStyle/>
                    <a:p>
                      <a:pPr lvl="0" algn="ctr">
                        <a:buNone/>
                      </a:pPr>
                      <a:r>
                        <a:rPr lang="en-US" sz="1400" b="0" i="0" u="none" strike="noStrike" noProof="0">
                          <a:latin typeface="Arial"/>
                        </a:rPr>
                        <a:t>Fifty Shades Darker</a:t>
                      </a:r>
                      <a:endParaRPr lang="en-US"/>
                    </a:p>
                  </a:txBody>
                  <a:tcPr anchor="ctr"/>
                </a:tc>
                <a:tc>
                  <a:txBody>
                    <a:bodyPr/>
                    <a:lstStyle/>
                    <a:p>
                      <a:pPr lvl="0" algn="ctr">
                        <a:buNone/>
                      </a:pPr>
                      <a:r>
                        <a:rPr lang="en-US" sz="1400" b="0" i="0" u="none" strike="noStrike" noProof="0">
                          <a:latin typeface="Arial"/>
                        </a:rPr>
                        <a:t>3</a:t>
                      </a:r>
                    </a:p>
                  </a:txBody>
                  <a:tcPr anchor="ctr"/>
                </a:tc>
                <a:extLst>
                  <a:ext uri="{0D108BD9-81ED-4DB2-BD59-A6C34878D82A}">
                    <a16:rowId xmlns:a16="http://schemas.microsoft.com/office/drawing/2014/main" val="1461424014"/>
                  </a:ext>
                </a:extLst>
              </a:tr>
              <a:tr h="370840">
                <a:tc>
                  <a:txBody>
                    <a:bodyPr/>
                    <a:lstStyle/>
                    <a:p>
                      <a:pPr lvl="0" algn="ctr">
                        <a:buNone/>
                      </a:pPr>
                      <a:r>
                        <a:rPr lang="en-US" sz="1400" b="0" i="0" u="none" strike="noStrike" noProof="0">
                          <a:latin typeface="Arial"/>
                        </a:rPr>
                        <a:t>Harry Potter Part - 1</a:t>
                      </a:r>
                    </a:p>
                  </a:txBody>
                  <a:tcPr anchor="ctr"/>
                </a:tc>
                <a:tc>
                  <a:txBody>
                    <a:bodyPr/>
                    <a:lstStyle/>
                    <a:p>
                      <a:pPr lvl="0" algn="ctr">
                        <a:buNone/>
                      </a:pPr>
                      <a:r>
                        <a:rPr lang="en-US" sz="1400" b="0" i="0" u="none" strike="noStrike" noProof="0">
                          <a:latin typeface="Arial"/>
                        </a:rPr>
                        <a:t>3</a:t>
                      </a:r>
                    </a:p>
                  </a:txBody>
                  <a:tcPr anchor="ctr"/>
                </a:tc>
                <a:extLst>
                  <a:ext uri="{0D108BD9-81ED-4DB2-BD59-A6C34878D82A}">
                    <a16:rowId xmlns:a16="http://schemas.microsoft.com/office/drawing/2014/main" val="4139330834"/>
                  </a:ext>
                </a:extLst>
              </a:tr>
              <a:tr h="370840">
                <a:tc>
                  <a:txBody>
                    <a:bodyPr/>
                    <a:lstStyle/>
                    <a:p>
                      <a:pPr algn="ctr"/>
                      <a:r>
                        <a:rPr lang="en-US"/>
                        <a:t>Eat, Pray, Love</a:t>
                      </a:r>
                    </a:p>
                  </a:txBody>
                  <a:tcPr anchor="ctr"/>
                </a:tc>
                <a:tc>
                  <a:txBody>
                    <a:bodyPr/>
                    <a:lstStyle/>
                    <a:p>
                      <a:pPr lvl="0" algn="ctr">
                        <a:buNone/>
                      </a:pPr>
                      <a:r>
                        <a:rPr lang="en-US"/>
                        <a:t>5</a:t>
                      </a:r>
                    </a:p>
                  </a:txBody>
                  <a:tcPr anchor="ctr"/>
                </a:tc>
                <a:extLst>
                  <a:ext uri="{0D108BD9-81ED-4DB2-BD59-A6C34878D82A}">
                    <a16:rowId xmlns:a16="http://schemas.microsoft.com/office/drawing/2014/main" val="411039713"/>
                  </a:ext>
                </a:extLst>
              </a:tr>
              <a:tr h="370840">
                <a:tc>
                  <a:txBody>
                    <a:bodyPr/>
                    <a:lstStyle/>
                    <a:p>
                      <a:pPr algn="ctr"/>
                      <a:r>
                        <a:rPr lang="en-US"/>
                        <a:t>Romeo and Juliet</a:t>
                      </a:r>
                    </a:p>
                  </a:txBody>
                  <a:tcPr anchor="ctr"/>
                </a:tc>
                <a:tc>
                  <a:txBody>
                    <a:bodyPr/>
                    <a:lstStyle/>
                    <a:p>
                      <a:pPr lvl="0" algn="ctr">
                        <a:buNone/>
                      </a:pPr>
                      <a:r>
                        <a:rPr lang="en-US"/>
                        <a:t>4</a:t>
                      </a:r>
                    </a:p>
                  </a:txBody>
                  <a:tcPr anchor="ctr"/>
                </a:tc>
                <a:extLst>
                  <a:ext uri="{0D108BD9-81ED-4DB2-BD59-A6C34878D82A}">
                    <a16:rowId xmlns:a16="http://schemas.microsoft.com/office/drawing/2014/main" val="1310458811"/>
                  </a:ext>
                </a:extLst>
              </a:tr>
              <a:tr h="370840">
                <a:tc>
                  <a:txBody>
                    <a:bodyPr/>
                    <a:lstStyle/>
                    <a:p>
                      <a:pPr algn="ctr"/>
                      <a:r>
                        <a:rPr lang="en-US"/>
                        <a:t>Alice in Wonderland</a:t>
                      </a:r>
                    </a:p>
                  </a:txBody>
                  <a:tcPr anchor="ctr"/>
                </a:tc>
                <a:tc>
                  <a:txBody>
                    <a:bodyPr/>
                    <a:lstStyle/>
                    <a:p>
                      <a:pPr lvl="0" algn="ctr">
                        <a:buNone/>
                      </a:pPr>
                      <a:r>
                        <a:rPr lang="en-US"/>
                        <a:t>2</a:t>
                      </a:r>
                    </a:p>
                  </a:txBody>
                  <a:tcPr anchor="ctr"/>
                </a:tc>
                <a:extLst>
                  <a:ext uri="{0D108BD9-81ED-4DB2-BD59-A6C34878D82A}">
                    <a16:rowId xmlns:a16="http://schemas.microsoft.com/office/drawing/2014/main" val="661195589"/>
                  </a:ext>
                </a:extLst>
              </a:tr>
              <a:tr h="370840">
                <a:tc>
                  <a:txBody>
                    <a:bodyPr/>
                    <a:lstStyle/>
                    <a:p>
                      <a:pPr algn="ctr"/>
                      <a:r>
                        <a:rPr lang="en-US"/>
                        <a:t>V for Vendetta</a:t>
                      </a:r>
                    </a:p>
                  </a:txBody>
                  <a:tcPr anchor="ctr"/>
                </a:tc>
                <a:tc>
                  <a:txBody>
                    <a:bodyPr/>
                    <a:lstStyle/>
                    <a:p>
                      <a:pPr lvl="0" algn="ctr">
                        <a:buNone/>
                      </a:pPr>
                      <a:r>
                        <a:rPr lang="en-US"/>
                        <a:t>3</a:t>
                      </a:r>
                    </a:p>
                  </a:txBody>
                  <a:tcPr anchor="ctr"/>
                </a:tc>
                <a:extLst>
                  <a:ext uri="{0D108BD9-81ED-4DB2-BD59-A6C34878D82A}">
                    <a16:rowId xmlns:a16="http://schemas.microsoft.com/office/drawing/2014/main" val="2356065408"/>
                  </a:ext>
                </a:extLst>
              </a:tr>
            </a:tbl>
          </a:graphicData>
        </a:graphic>
      </p:graphicFrame>
      <p:sp>
        <p:nvSpPr>
          <p:cNvPr id="2" name="Rectangle 1">
            <a:extLst>
              <a:ext uri="{FF2B5EF4-FFF2-40B4-BE49-F238E27FC236}">
                <a16:creationId xmlns:a16="http://schemas.microsoft.com/office/drawing/2014/main" id="{C6638CBD-F08A-5BC1-12DE-9B5AE0B6C113}"/>
              </a:ext>
            </a:extLst>
          </p:cNvPr>
          <p:cNvSpPr/>
          <p:nvPr/>
        </p:nvSpPr>
        <p:spPr>
          <a:xfrm>
            <a:off x="7504043" y="-9939"/>
            <a:ext cx="1649896"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Repeat User</a:t>
            </a:r>
          </a:p>
        </p:txBody>
      </p:sp>
      <p:graphicFrame>
        <p:nvGraphicFramePr>
          <p:cNvPr id="4" name="Table 3">
            <a:extLst>
              <a:ext uri="{FF2B5EF4-FFF2-40B4-BE49-F238E27FC236}">
                <a16:creationId xmlns:a16="http://schemas.microsoft.com/office/drawing/2014/main" id="{20ECAE05-9C53-CBC7-4D66-6B2A45B6895E}"/>
              </a:ext>
            </a:extLst>
          </p:cNvPr>
          <p:cNvGraphicFramePr>
            <a:graphicFrameLocks noGrp="1"/>
          </p:cNvGraphicFramePr>
          <p:nvPr>
            <p:extLst>
              <p:ext uri="{D42A27DB-BD31-4B8C-83A1-F6EECF244321}">
                <p14:modId xmlns:p14="http://schemas.microsoft.com/office/powerpoint/2010/main" val="3599069359"/>
              </p:ext>
            </p:extLst>
          </p:nvPr>
        </p:nvGraphicFramePr>
        <p:xfrm>
          <a:off x="6154161" y="2076663"/>
          <a:ext cx="2552700" cy="144780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954361755"/>
                    </a:ext>
                  </a:extLst>
                </a:gridCol>
              </a:tblGrid>
              <a:tr h="361950">
                <a:tc>
                  <a:txBody>
                    <a:bodyPr/>
                    <a:lstStyle/>
                    <a:p>
                      <a:pPr algn="ctr" fontAlgn="base"/>
                      <a:r>
                        <a:rPr lang="en-US" sz="1600">
                          <a:effectLst/>
                        </a:rPr>
                        <a:t>Recommendations​</a:t>
                      </a:r>
                      <a:endParaRPr lang="en-US" b="1">
                        <a:solidFill>
                          <a:srgbClr val="FFFFFF"/>
                        </a:solidFill>
                        <a:effectLst/>
                      </a:endParaRPr>
                    </a:p>
                  </a:txBody>
                  <a:tcPr/>
                </a:tc>
                <a:extLst>
                  <a:ext uri="{0D108BD9-81ED-4DB2-BD59-A6C34878D82A}">
                    <a16:rowId xmlns:a16="http://schemas.microsoft.com/office/drawing/2014/main" val="2210173988"/>
                  </a:ext>
                </a:extLst>
              </a:tr>
              <a:tr h="361950">
                <a:tc>
                  <a:txBody>
                    <a:bodyPr/>
                    <a:lstStyle/>
                    <a:p>
                      <a:pPr fontAlgn="base"/>
                      <a:r>
                        <a:rPr lang="en-US" sz="1400">
                          <a:effectLst/>
                        </a:rPr>
                        <a:t>Twilight Part -1</a:t>
                      </a:r>
                      <a:endParaRPr lang="en-US">
                        <a:solidFill>
                          <a:srgbClr val="C05900"/>
                        </a:solidFill>
                        <a:effectLst/>
                      </a:endParaRPr>
                    </a:p>
                  </a:txBody>
                  <a:tcPr/>
                </a:tc>
                <a:extLst>
                  <a:ext uri="{0D108BD9-81ED-4DB2-BD59-A6C34878D82A}">
                    <a16:rowId xmlns:a16="http://schemas.microsoft.com/office/drawing/2014/main" val="3144942145"/>
                  </a:ext>
                </a:extLst>
              </a:tr>
              <a:tr h="361950">
                <a:tc>
                  <a:txBody>
                    <a:bodyPr/>
                    <a:lstStyle/>
                    <a:p>
                      <a:pPr fontAlgn="base"/>
                      <a:r>
                        <a:rPr lang="en-US" sz="1400">
                          <a:effectLst/>
                        </a:rPr>
                        <a:t>The Hunger Games Part-1</a:t>
                      </a:r>
                      <a:endParaRPr lang="en-US">
                        <a:solidFill>
                          <a:srgbClr val="C05900"/>
                        </a:solidFill>
                        <a:effectLst/>
                      </a:endParaRPr>
                    </a:p>
                  </a:txBody>
                  <a:tcPr/>
                </a:tc>
                <a:extLst>
                  <a:ext uri="{0D108BD9-81ED-4DB2-BD59-A6C34878D82A}">
                    <a16:rowId xmlns:a16="http://schemas.microsoft.com/office/drawing/2014/main" val="2122916633"/>
                  </a:ext>
                </a:extLst>
              </a:tr>
              <a:tr h="361950">
                <a:tc>
                  <a:txBody>
                    <a:bodyPr/>
                    <a:lstStyle/>
                    <a:p>
                      <a:pPr fontAlgn="base"/>
                      <a:r>
                        <a:rPr lang="en-US" sz="1400">
                          <a:effectLst/>
                        </a:rPr>
                        <a:t>The Diary of a Young Girl​</a:t>
                      </a:r>
                      <a:endParaRPr lang="en-US">
                        <a:solidFill>
                          <a:srgbClr val="C05900"/>
                        </a:solidFill>
                        <a:effectLst/>
                      </a:endParaRPr>
                    </a:p>
                  </a:txBody>
                  <a:tcPr/>
                </a:tc>
                <a:extLst>
                  <a:ext uri="{0D108BD9-81ED-4DB2-BD59-A6C34878D82A}">
                    <a16:rowId xmlns:a16="http://schemas.microsoft.com/office/drawing/2014/main" val="1629444316"/>
                  </a:ext>
                </a:extLst>
              </a:tr>
            </a:tbl>
          </a:graphicData>
        </a:graphic>
      </p:graphicFrame>
      <p:sp>
        <p:nvSpPr>
          <p:cNvPr id="3" name="Left Arrow 2">
            <a:extLst>
              <a:ext uri="{FF2B5EF4-FFF2-40B4-BE49-F238E27FC236}">
                <a16:creationId xmlns:a16="http://schemas.microsoft.com/office/drawing/2014/main" id="{59242E2D-2CDE-4574-2FD5-ABDA02711CAA}"/>
              </a:ext>
            </a:extLst>
          </p:cNvPr>
          <p:cNvSpPr/>
          <p:nvPr/>
        </p:nvSpPr>
        <p:spPr>
          <a:xfrm rot="10800000">
            <a:off x="4364162" y="2606217"/>
            <a:ext cx="1117025" cy="3886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42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0549" y="522809"/>
            <a:ext cx="3108325" cy="487313"/>
          </a:xfrm>
          <a:prstGeom prst="rect">
            <a:avLst/>
          </a:prstGeom>
        </p:spPr>
        <p:txBody>
          <a:bodyPr vert="horz" wrap="square" lIns="0" tIns="12700" rIns="0" bIns="0" rtlCol="0">
            <a:spAutoFit/>
          </a:bodyPr>
          <a:lstStyle/>
          <a:p>
            <a:pPr marL="12700">
              <a:lnSpc>
                <a:spcPct val="100000"/>
              </a:lnSpc>
              <a:spcBef>
                <a:spcPts val="100"/>
              </a:spcBef>
            </a:pPr>
            <a:r>
              <a:rPr spc="-5"/>
              <a:t>User </a:t>
            </a:r>
            <a:r>
              <a:rPr lang="en-US" spc="-5">
                <a:ea typeface="Roboto Condensed"/>
              </a:rPr>
              <a:t>Based</a:t>
            </a:r>
            <a:r>
              <a:rPr spc="-60"/>
              <a:t> </a:t>
            </a:r>
            <a:r>
              <a:rPr spc="-10"/>
              <a:t>Filtering</a:t>
            </a:r>
            <a:endParaRPr lang="en-US"/>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22</a:t>
            </a:fld>
            <a:endParaRPr/>
          </a:p>
        </p:txBody>
      </p:sp>
      <p:sp>
        <p:nvSpPr>
          <p:cNvPr id="6" name="object 2">
            <a:extLst>
              <a:ext uri="{FF2B5EF4-FFF2-40B4-BE49-F238E27FC236}">
                <a16:creationId xmlns:a16="http://schemas.microsoft.com/office/drawing/2014/main" id="{FF50E3B9-17D8-47F7-2EDF-1043A9641CE1}"/>
              </a:ext>
            </a:extLst>
          </p:cNvPr>
          <p:cNvSpPr txBox="1">
            <a:spLocks/>
          </p:cNvSpPr>
          <p:nvPr/>
        </p:nvSpPr>
        <p:spPr>
          <a:xfrm>
            <a:off x="680549" y="516067"/>
            <a:ext cx="7611804" cy="487313"/>
          </a:xfrm>
          <a:prstGeom prst="rect">
            <a:avLst/>
          </a:prstGeom>
          <a:noFill/>
          <a:ln>
            <a:noFill/>
          </a:ln>
        </p:spPr>
        <p:txBody>
          <a:bodyPr spcFirstLastPara="1" vert="horz" wrap="square" lIns="0" tIns="12700" rIns="0" bIns="0" rtlCol="0" anchor="t"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Arial Black"/>
              <a:buNone/>
              <a:defRPr sz="3000" b="1" i="0" u="none" strike="noStrike" cap="none">
                <a:solidFill>
                  <a:schemeClr val="bg1"/>
                </a:solidFill>
                <a:latin typeface="Roboto Condensed"/>
                <a:ea typeface="Arial Black"/>
                <a:cs typeface="Roboto Condensed"/>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100"/>
              </a:spcBef>
            </a:pPr>
            <a:r>
              <a:rPr lang="en-US">
                <a:solidFill>
                  <a:srgbClr val="C05900"/>
                </a:solidFill>
                <a:latin typeface="Arial Black"/>
              </a:rPr>
              <a:t>Pros &amp; Cons of User Based Filtering</a:t>
            </a:r>
            <a:r>
              <a:rPr lang="en-US">
                <a:latin typeface="Arial Black"/>
                <a:cs typeface="Arial Black"/>
              </a:rPr>
              <a:t>​</a:t>
            </a:r>
            <a:endParaRPr lang="en-US" spc="-10"/>
          </a:p>
        </p:txBody>
      </p:sp>
      <p:sp>
        <p:nvSpPr>
          <p:cNvPr id="3" name="Rectangle 2">
            <a:extLst>
              <a:ext uri="{FF2B5EF4-FFF2-40B4-BE49-F238E27FC236}">
                <a16:creationId xmlns:a16="http://schemas.microsoft.com/office/drawing/2014/main" id="{DE1F7807-0518-DCCD-BF03-E5B328CC4872}"/>
              </a:ext>
            </a:extLst>
          </p:cNvPr>
          <p:cNvSpPr/>
          <p:nvPr/>
        </p:nvSpPr>
        <p:spPr>
          <a:xfrm>
            <a:off x="526774" y="1709826"/>
            <a:ext cx="3886200" cy="259411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76250" indent="-285750">
              <a:spcBef>
                <a:spcPts val="1455"/>
              </a:spcBef>
              <a:buChar char="•"/>
            </a:pPr>
            <a:r>
              <a:rPr lang="en-US" b="1" spc="-10">
                <a:solidFill>
                  <a:schemeClr val="tx2">
                    <a:lumMod val="10000"/>
                  </a:schemeClr>
                </a:solidFill>
                <a:ea typeface="+mn-lt"/>
                <a:cs typeface="+mn-lt"/>
              </a:rPr>
              <a:t>Higher personalization </a:t>
            </a:r>
            <a:r>
              <a:rPr lang="en-US" sz="1400" b="1" spc="-10">
                <a:solidFill>
                  <a:schemeClr val="tx2">
                    <a:lumMod val="10000"/>
                  </a:schemeClr>
                </a:solidFill>
                <a:ea typeface="+mn-lt"/>
                <a:cs typeface="+mn-lt"/>
              </a:rPr>
              <a:t>is </a:t>
            </a:r>
            <a:r>
              <a:rPr lang="en-US" b="1" spc="-10">
                <a:solidFill>
                  <a:schemeClr val="tx2">
                    <a:lumMod val="10000"/>
                  </a:schemeClr>
                </a:solidFill>
                <a:ea typeface="+mn-lt"/>
                <a:cs typeface="+mn-lt"/>
              </a:rPr>
              <a:t>possible with user based ﬁltering</a:t>
            </a:r>
          </a:p>
          <a:p>
            <a:pPr marL="476250" indent="-285750">
              <a:spcBef>
                <a:spcPts val="1455"/>
              </a:spcBef>
              <a:buChar char="•"/>
            </a:pPr>
            <a:r>
              <a:rPr lang="en-US" b="1" spc="-10">
                <a:solidFill>
                  <a:schemeClr val="tx2">
                    <a:lumMod val="10000"/>
                  </a:schemeClr>
                </a:solidFill>
                <a:ea typeface="+mn-lt"/>
                <a:cs typeface="+mn-lt"/>
              </a:rPr>
              <a:t>Model evolves as different types of users engage with the product</a:t>
            </a:r>
          </a:p>
        </p:txBody>
      </p:sp>
      <p:sp>
        <p:nvSpPr>
          <p:cNvPr id="5" name="Rectangle 4">
            <a:extLst>
              <a:ext uri="{FF2B5EF4-FFF2-40B4-BE49-F238E27FC236}">
                <a16:creationId xmlns:a16="http://schemas.microsoft.com/office/drawing/2014/main" id="{70E570D3-71C9-27B0-6AF8-9AC20A675D7E}"/>
              </a:ext>
            </a:extLst>
          </p:cNvPr>
          <p:cNvSpPr/>
          <p:nvPr/>
        </p:nvSpPr>
        <p:spPr>
          <a:xfrm>
            <a:off x="4810542" y="1709826"/>
            <a:ext cx="3886200" cy="2594114"/>
          </a:xfrm>
          <a:prstGeom prst="rect">
            <a:avLst/>
          </a:prstGeom>
          <a:solidFill>
            <a:srgbClr val="DE00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76250" indent="-285750">
              <a:spcBef>
                <a:spcPts val="1455"/>
              </a:spcBef>
              <a:buChar char="•"/>
            </a:pPr>
            <a:r>
              <a:rPr lang="en-US" b="1" spc="-10">
                <a:solidFill>
                  <a:schemeClr val="tx2">
                    <a:lumMod val="10000"/>
                  </a:schemeClr>
                </a:solidFill>
                <a:ea typeface="+mn-lt"/>
                <a:cs typeface="+mn-lt"/>
              </a:rPr>
              <a:t>It is diﬃcult to find recommendations for a new user since there are no priors available</a:t>
            </a:r>
            <a:endParaRPr lang="en-US">
              <a:solidFill>
                <a:schemeClr val="tx2">
                  <a:lumMod val="10000"/>
                </a:schemeClr>
              </a:solidFill>
            </a:endParaRPr>
          </a:p>
          <a:p>
            <a:pPr marL="476250" indent="-285750">
              <a:spcBef>
                <a:spcPts val="1455"/>
              </a:spcBef>
              <a:buChar char="•"/>
            </a:pPr>
            <a:r>
              <a:rPr lang="en-US" b="1" spc="-10">
                <a:solidFill>
                  <a:schemeClr val="tx2">
                    <a:lumMod val="10000"/>
                  </a:schemeClr>
                </a:solidFill>
                <a:ea typeface="+mn-lt"/>
                <a:cs typeface="+mn-lt"/>
              </a:rPr>
              <a:t>This method like item-based filtering faces sparsity problems</a:t>
            </a:r>
          </a:p>
        </p:txBody>
      </p:sp>
      <p:sp>
        <p:nvSpPr>
          <p:cNvPr id="7" name="Rectangle 6">
            <a:extLst>
              <a:ext uri="{FF2B5EF4-FFF2-40B4-BE49-F238E27FC236}">
                <a16:creationId xmlns:a16="http://schemas.microsoft.com/office/drawing/2014/main" id="{6BE991C4-D7CF-7565-06D7-E7A79648C9B6}"/>
              </a:ext>
            </a:extLst>
          </p:cNvPr>
          <p:cNvSpPr/>
          <p:nvPr/>
        </p:nvSpPr>
        <p:spPr>
          <a:xfrm>
            <a:off x="526772" y="1716568"/>
            <a:ext cx="1053550" cy="3843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Pros</a:t>
            </a:r>
          </a:p>
        </p:txBody>
      </p:sp>
      <p:sp>
        <p:nvSpPr>
          <p:cNvPr id="11" name="Rectangle 10">
            <a:extLst>
              <a:ext uri="{FF2B5EF4-FFF2-40B4-BE49-F238E27FC236}">
                <a16:creationId xmlns:a16="http://schemas.microsoft.com/office/drawing/2014/main" id="{27E72402-8D5B-92F7-8ED1-0490FCADCC04}"/>
              </a:ext>
            </a:extLst>
          </p:cNvPr>
          <p:cNvSpPr/>
          <p:nvPr/>
        </p:nvSpPr>
        <p:spPr>
          <a:xfrm>
            <a:off x="4810542" y="1709825"/>
            <a:ext cx="1053550" cy="3843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a:t>
            </a:r>
          </a:p>
        </p:txBody>
      </p:sp>
    </p:spTree>
    <p:extLst>
      <p:ext uri="{BB962C8B-B14F-4D97-AF65-F5344CB8AC3E}">
        <p14:creationId xmlns:p14="http://schemas.microsoft.com/office/powerpoint/2010/main" val="253688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264856" y="446499"/>
            <a:ext cx="8520600" cy="707400"/>
          </a:xfrm>
          <a:prstGeom prst="rect">
            <a:avLst/>
          </a:prstGeom>
        </p:spPr>
        <p:txBody>
          <a:bodyPr spcFirstLastPara="1" wrap="square" lIns="91425" tIns="45700" rIns="91425" bIns="45700" anchor="t" anchorCtr="0">
            <a:normAutofit fontScale="90000"/>
          </a:bodyPr>
          <a:lstStyle/>
          <a:p>
            <a:r>
              <a:rPr lang="en"/>
              <a:t>Collaborative Filtering – Item Based </a:t>
            </a:r>
            <a:br>
              <a:rPr lang="en"/>
            </a:br>
            <a:endParaRPr lang="en-US"/>
          </a:p>
        </p:txBody>
      </p:sp>
      <p:graphicFrame>
        <p:nvGraphicFramePr>
          <p:cNvPr id="9" name="Table 9">
            <a:extLst>
              <a:ext uri="{FF2B5EF4-FFF2-40B4-BE49-F238E27FC236}">
                <a16:creationId xmlns:a16="http://schemas.microsoft.com/office/drawing/2014/main" id="{66317586-5896-36D1-ADFA-BE3753F93994}"/>
              </a:ext>
            </a:extLst>
          </p:cNvPr>
          <p:cNvGraphicFramePr>
            <a:graphicFrameLocks noGrp="1"/>
          </p:cNvGraphicFramePr>
          <p:nvPr>
            <p:extLst>
              <p:ext uri="{D42A27DB-BD31-4B8C-83A1-F6EECF244321}">
                <p14:modId xmlns:p14="http://schemas.microsoft.com/office/powerpoint/2010/main" val="2724787287"/>
              </p:ext>
            </p:extLst>
          </p:nvPr>
        </p:nvGraphicFramePr>
        <p:xfrm>
          <a:off x="437139" y="1317203"/>
          <a:ext cx="3254050" cy="2966720"/>
        </p:xfrm>
        <a:graphic>
          <a:graphicData uri="http://schemas.openxmlformats.org/drawingml/2006/table">
            <a:tbl>
              <a:tblPr firstRow="1" bandRow="1">
                <a:tableStyleId>{5C22544A-7EE6-4342-B048-85BDC9FD1C3A}</a:tableStyleId>
              </a:tblPr>
              <a:tblGrid>
                <a:gridCol w="2087724">
                  <a:extLst>
                    <a:ext uri="{9D8B030D-6E8A-4147-A177-3AD203B41FA5}">
                      <a16:colId xmlns:a16="http://schemas.microsoft.com/office/drawing/2014/main" val="2322078251"/>
                    </a:ext>
                  </a:extLst>
                </a:gridCol>
                <a:gridCol w="1166326">
                  <a:extLst>
                    <a:ext uri="{9D8B030D-6E8A-4147-A177-3AD203B41FA5}">
                      <a16:colId xmlns:a16="http://schemas.microsoft.com/office/drawing/2014/main" val="2139620439"/>
                    </a:ext>
                  </a:extLst>
                </a:gridCol>
              </a:tblGrid>
              <a:tr h="370840">
                <a:tc>
                  <a:txBody>
                    <a:bodyPr/>
                    <a:lstStyle/>
                    <a:p>
                      <a:pPr lvl="0" algn="ctr">
                        <a:buNone/>
                      </a:pPr>
                      <a:r>
                        <a:rPr lang="en-US"/>
                        <a:t>Books Name</a:t>
                      </a:r>
                    </a:p>
                  </a:txBody>
                  <a:tcPr anchor="ctr"/>
                </a:tc>
                <a:tc>
                  <a:txBody>
                    <a:bodyPr/>
                    <a:lstStyle/>
                    <a:p>
                      <a:pPr lvl="0" algn="ctr">
                        <a:buNone/>
                      </a:pPr>
                      <a:r>
                        <a:rPr lang="en-US"/>
                        <a:t>Rating</a:t>
                      </a:r>
                    </a:p>
                  </a:txBody>
                  <a:tcPr anchor="ctr"/>
                </a:tc>
                <a:extLst>
                  <a:ext uri="{0D108BD9-81ED-4DB2-BD59-A6C34878D82A}">
                    <a16:rowId xmlns:a16="http://schemas.microsoft.com/office/drawing/2014/main" val="2386878959"/>
                  </a:ext>
                </a:extLst>
              </a:tr>
              <a:tr h="370840">
                <a:tc>
                  <a:txBody>
                    <a:bodyPr/>
                    <a:lstStyle/>
                    <a:p>
                      <a:pPr algn="ctr"/>
                      <a:r>
                        <a:rPr lang="en-US"/>
                        <a:t>Fifty Shades of Grey</a:t>
                      </a:r>
                    </a:p>
                  </a:txBody>
                  <a:tcPr anchor="ctr"/>
                </a:tc>
                <a:tc>
                  <a:txBody>
                    <a:bodyPr/>
                    <a:lstStyle/>
                    <a:p>
                      <a:pPr lvl="0" algn="ctr">
                        <a:buNone/>
                      </a:pPr>
                      <a:r>
                        <a:rPr lang="en-US"/>
                        <a:t>4</a:t>
                      </a:r>
                    </a:p>
                  </a:txBody>
                  <a:tcPr anchor="ctr"/>
                </a:tc>
                <a:extLst>
                  <a:ext uri="{0D108BD9-81ED-4DB2-BD59-A6C34878D82A}">
                    <a16:rowId xmlns:a16="http://schemas.microsoft.com/office/drawing/2014/main" val="2524658398"/>
                  </a:ext>
                </a:extLst>
              </a:tr>
              <a:tr h="370840">
                <a:tc>
                  <a:txBody>
                    <a:bodyPr/>
                    <a:lstStyle/>
                    <a:p>
                      <a:pPr lvl="0" algn="ctr">
                        <a:buNone/>
                      </a:pPr>
                      <a:r>
                        <a:rPr lang="en-US" sz="1400" b="0" i="0" u="none" strike="noStrike" noProof="0">
                          <a:latin typeface="Arial"/>
                        </a:rPr>
                        <a:t>Fifty Shades Darker</a:t>
                      </a:r>
                      <a:endParaRPr lang="en-US"/>
                    </a:p>
                  </a:txBody>
                  <a:tcPr anchor="ctr"/>
                </a:tc>
                <a:tc>
                  <a:txBody>
                    <a:bodyPr/>
                    <a:lstStyle/>
                    <a:p>
                      <a:pPr lvl="0" algn="ctr">
                        <a:buNone/>
                      </a:pPr>
                      <a:r>
                        <a:rPr lang="en-US" sz="1400" b="0" i="0" u="none" strike="noStrike" noProof="0">
                          <a:latin typeface="Arial"/>
                        </a:rPr>
                        <a:t>3</a:t>
                      </a:r>
                    </a:p>
                  </a:txBody>
                  <a:tcPr anchor="ctr"/>
                </a:tc>
                <a:extLst>
                  <a:ext uri="{0D108BD9-81ED-4DB2-BD59-A6C34878D82A}">
                    <a16:rowId xmlns:a16="http://schemas.microsoft.com/office/drawing/2014/main" val="1461424014"/>
                  </a:ext>
                </a:extLst>
              </a:tr>
              <a:tr h="370840">
                <a:tc>
                  <a:txBody>
                    <a:bodyPr/>
                    <a:lstStyle/>
                    <a:p>
                      <a:pPr lvl="0" algn="ctr">
                        <a:buNone/>
                      </a:pPr>
                      <a:r>
                        <a:rPr lang="en-US" sz="1400" b="0" i="0" u="none" strike="noStrike" noProof="0">
                          <a:latin typeface="Arial"/>
                        </a:rPr>
                        <a:t>Harry Potter Part - 1</a:t>
                      </a:r>
                    </a:p>
                  </a:txBody>
                  <a:tcPr anchor="ctr"/>
                </a:tc>
                <a:tc>
                  <a:txBody>
                    <a:bodyPr/>
                    <a:lstStyle/>
                    <a:p>
                      <a:pPr lvl="0" algn="ctr">
                        <a:buNone/>
                      </a:pPr>
                      <a:r>
                        <a:rPr lang="en-US" sz="1400" b="0" i="0" u="none" strike="noStrike" noProof="0">
                          <a:latin typeface="Arial"/>
                        </a:rPr>
                        <a:t>3</a:t>
                      </a:r>
                    </a:p>
                  </a:txBody>
                  <a:tcPr anchor="ctr"/>
                </a:tc>
                <a:extLst>
                  <a:ext uri="{0D108BD9-81ED-4DB2-BD59-A6C34878D82A}">
                    <a16:rowId xmlns:a16="http://schemas.microsoft.com/office/drawing/2014/main" val="4139330834"/>
                  </a:ext>
                </a:extLst>
              </a:tr>
              <a:tr h="370840">
                <a:tc>
                  <a:txBody>
                    <a:bodyPr/>
                    <a:lstStyle/>
                    <a:p>
                      <a:pPr algn="ctr"/>
                      <a:r>
                        <a:rPr lang="en-US"/>
                        <a:t>Eat, Pray, Love</a:t>
                      </a:r>
                    </a:p>
                  </a:txBody>
                  <a:tcPr anchor="ctr"/>
                </a:tc>
                <a:tc>
                  <a:txBody>
                    <a:bodyPr/>
                    <a:lstStyle/>
                    <a:p>
                      <a:pPr lvl="0" algn="ctr">
                        <a:buNone/>
                      </a:pPr>
                      <a:r>
                        <a:rPr lang="en-US"/>
                        <a:t>5</a:t>
                      </a:r>
                    </a:p>
                  </a:txBody>
                  <a:tcPr anchor="ctr"/>
                </a:tc>
                <a:extLst>
                  <a:ext uri="{0D108BD9-81ED-4DB2-BD59-A6C34878D82A}">
                    <a16:rowId xmlns:a16="http://schemas.microsoft.com/office/drawing/2014/main" val="411039713"/>
                  </a:ext>
                </a:extLst>
              </a:tr>
              <a:tr h="370840">
                <a:tc>
                  <a:txBody>
                    <a:bodyPr/>
                    <a:lstStyle/>
                    <a:p>
                      <a:pPr algn="ctr"/>
                      <a:r>
                        <a:rPr lang="en-US"/>
                        <a:t>Romeo and Juliet</a:t>
                      </a:r>
                    </a:p>
                  </a:txBody>
                  <a:tcPr anchor="ctr"/>
                </a:tc>
                <a:tc>
                  <a:txBody>
                    <a:bodyPr/>
                    <a:lstStyle/>
                    <a:p>
                      <a:pPr lvl="0" algn="ctr">
                        <a:buNone/>
                      </a:pPr>
                      <a:r>
                        <a:rPr lang="en-US"/>
                        <a:t>4</a:t>
                      </a:r>
                    </a:p>
                  </a:txBody>
                  <a:tcPr anchor="ctr"/>
                </a:tc>
                <a:extLst>
                  <a:ext uri="{0D108BD9-81ED-4DB2-BD59-A6C34878D82A}">
                    <a16:rowId xmlns:a16="http://schemas.microsoft.com/office/drawing/2014/main" val="1310458811"/>
                  </a:ext>
                </a:extLst>
              </a:tr>
              <a:tr h="370840">
                <a:tc>
                  <a:txBody>
                    <a:bodyPr/>
                    <a:lstStyle/>
                    <a:p>
                      <a:pPr algn="ctr"/>
                      <a:r>
                        <a:rPr lang="en-US"/>
                        <a:t>Alice in Wonderland</a:t>
                      </a:r>
                    </a:p>
                  </a:txBody>
                  <a:tcPr anchor="ctr"/>
                </a:tc>
                <a:tc>
                  <a:txBody>
                    <a:bodyPr/>
                    <a:lstStyle/>
                    <a:p>
                      <a:pPr lvl="0" algn="ctr">
                        <a:buNone/>
                      </a:pPr>
                      <a:r>
                        <a:rPr lang="en-US"/>
                        <a:t>2</a:t>
                      </a:r>
                    </a:p>
                  </a:txBody>
                  <a:tcPr anchor="ctr"/>
                </a:tc>
                <a:extLst>
                  <a:ext uri="{0D108BD9-81ED-4DB2-BD59-A6C34878D82A}">
                    <a16:rowId xmlns:a16="http://schemas.microsoft.com/office/drawing/2014/main" val="661195589"/>
                  </a:ext>
                </a:extLst>
              </a:tr>
              <a:tr h="370840">
                <a:tc>
                  <a:txBody>
                    <a:bodyPr/>
                    <a:lstStyle/>
                    <a:p>
                      <a:pPr algn="ctr"/>
                      <a:r>
                        <a:rPr lang="en-US"/>
                        <a:t>V for Vendetta</a:t>
                      </a:r>
                    </a:p>
                  </a:txBody>
                  <a:tcPr anchor="ctr"/>
                </a:tc>
                <a:tc>
                  <a:txBody>
                    <a:bodyPr/>
                    <a:lstStyle/>
                    <a:p>
                      <a:pPr lvl="0" algn="ctr">
                        <a:buNone/>
                      </a:pPr>
                      <a:r>
                        <a:rPr lang="en-US"/>
                        <a:t>3</a:t>
                      </a:r>
                    </a:p>
                  </a:txBody>
                  <a:tcPr anchor="ctr"/>
                </a:tc>
                <a:extLst>
                  <a:ext uri="{0D108BD9-81ED-4DB2-BD59-A6C34878D82A}">
                    <a16:rowId xmlns:a16="http://schemas.microsoft.com/office/drawing/2014/main" val="2356065408"/>
                  </a:ext>
                </a:extLst>
              </a:tr>
            </a:tbl>
          </a:graphicData>
        </a:graphic>
      </p:graphicFrame>
      <p:sp>
        <p:nvSpPr>
          <p:cNvPr id="2" name="Rectangle 1">
            <a:extLst>
              <a:ext uri="{FF2B5EF4-FFF2-40B4-BE49-F238E27FC236}">
                <a16:creationId xmlns:a16="http://schemas.microsoft.com/office/drawing/2014/main" id="{C6638CBD-F08A-5BC1-12DE-9B5AE0B6C113}"/>
              </a:ext>
            </a:extLst>
          </p:cNvPr>
          <p:cNvSpPr/>
          <p:nvPr/>
        </p:nvSpPr>
        <p:spPr>
          <a:xfrm>
            <a:off x="7504043" y="-9939"/>
            <a:ext cx="1649896"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Repeat User</a:t>
            </a:r>
          </a:p>
        </p:txBody>
      </p:sp>
      <p:graphicFrame>
        <p:nvGraphicFramePr>
          <p:cNvPr id="4" name="Table 3">
            <a:extLst>
              <a:ext uri="{FF2B5EF4-FFF2-40B4-BE49-F238E27FC236}">
                <a16:creationId xmlns:a16="http://schemas.microsoft.com/office/drawing/2014/main" id="{20ECAE05-9C53-CBC7-4D66-6B2A45B6895E}"/>
              </a:ext>
            </a:extLst>
          </p:cNvPr>
          <p:cNvGraphicFramePr>
            <a:graphicFrameLocks noGrp="1"/>
          </p:cNvGraphicFramePr>
          <p:nvPr>
            <p:extLst>
              <p:ext uri="{D42A27DB-BD31-4B8C-83A1-F6EECF244321}">
                <p14:modId xmlns:p14="http://schemas.microsoft.com/office/powerpoint/2010/main" val="1770264778"/>
              </p:ext>
            </p:extLst>
          </p:nvPr>
        </p:nvGraphicFramePr>
        <p:xfrm>
          <a:off x="5315221" y="993765"/>
          <a:ext cx="2393852" cy="1284622"/>
        </p:xfrm>
        <a:graphic>
          <a:graphicData uri="http://schemas.openxmlformats.org/drawingml/2006/table">
            <a:tbl>
              <a:tblPr firstRow="1" bandRow="1">
                <a:tableStyleId>{5C22544A-7EE6-4342-B048-85BDC9FD1C3A}</a:tableStyleId>
              </a:tblPr>
              <a:tblGrid>
                <a:gridCol w="2393852">
                  <a:extLst>
                    <a:ext uri="{9D8B030D-6E8A-4147-A177-3AD203B41FA5}">
                      <a16:colId xmlns:a16="http://schemas.microsoft.com/office/drawing/2014/main" val="954361755"/>
                    </a:ext>
                  </a:extLst>
                </a:gridCol>
              </a:tblGrid>
              <a:tr h="398471">
                <a:tc>
                  <a:txBody>
                    <a:bodyPr/>
                    <a:lstStyle/>
                    <a:p>
                      <a:pPr algn="ctr" fontAlgn="base"/>
                      <a:r>
                        <a:rPr lang="en-US" sz="1000">
                          <a:effectLst/>
                        </a:rPr>
                        <a:t>Recommendations - Cosine​</a:t>
                      </a:r>
                      <a:endParaRPr lang="en-US" sz="1000" b="1">
                        <a:solidFill>
                          <a:srgbClr val="FFFFFF"/>
                        </a:solidFill>
                        <a:effectLst/>
                      </a:endParaRPr>
                    </a:p>
                  </a:txBody>
                  <a:tcPr/>
                </a:tc>
                <a:extLst>
                  <a:ext uri="{0D108BD9-81ED-4DB2-BD59-A6C34878D82A}">
                    <a16:rowId xmlns:a16="http://schemas.microsoft.com/office/drawing/2014/main" val="2210173988"/>
                  </a:ext>
                </a:extLst>
              </a:tr>
              <a:tr h="239082">
                <a:tc>
                  <a:txBody>
                    <a:bodyPr/>
                    <a:lstStyle/>
                    <a:p>
                      <a:pPr lvl="0">
                        <a:buNone/>
                      </a:pPr>
                      <a:r>
                        <a:rPr lang="en-US" sz="1000">
                          <a:effectLst/>
                        </a:rPr>
                        <a:t>​Twilight Part-1</a:t>
                      </a:r>
                      <a:endParaRPr lang="en-US" sz="1000">
                        <a:solidFill>
                          <a:srgbClr val="C05900"/>
                        </a:solidFill>
                        <a:effectLst/>
                      </a:endParaRPr>
                    </a:p>
                  </a:txBody>
                  <a:tcPr/>
                </a:tc>
                <a:extLst>
                  <a:ext uri="{0D108BD9-81ED-4DB2-BD59-A6C34878D82A}">
                    <a16:rowId xmlns:a16="http://schemas.microsoft.com/office/drawing/2014/main" val="3144942145"/>
                  </a:ext>
                </a:extLst>
              </a:tr>
              <a:tr h="239082">
                <a:tc>
                  <a:txBody>
                    <a:bodyPr/>
                    <a:lstStyle/>
                    <a:p>
                      <a:pPr lvl="0">
                        <a:buNone/>
                      </a:pPr>
                      <a:r>
                        <a:rPr lang="en-US" sz="1000">
                          <a:effectLst/>
                        </a:rPr>
                        <a:t>Hunger Games Part-1</a:t>
                      </a:r>
                    </a:p>
                  </a:txBody>
                  <a:tcPr/>
                </a:tc>
                <a:extLst>
                  <a:ext uri="{0D108BD9-81ED-4DB2-BD59-A6C34878D82A}">
                    <a16:rowId xmlns:a16="http://schemas.microsoft.com/office/drawing/2014/main" val="2122916633"/>
                  </a:ext>
                </a:extLst>
              </a:tr>
              <a:tr h="398471">
                <a:tc>
                  <a:txBody>
                    <a:bodyPr/>
                    <a:lstStyle/>
                    <a:p>
                      <a:pPr lvl="0">
                        <a:buNone/>
                      </a:pPr>
                      <a:r>
                        <a:rPr lang="en-US" sz="1000">
                          <a:effectLst/>
                        </a:rPr>
                        <a:t>Fifty Shades Freed (Part-3)</a:t>
                      </a:r>
                    </a:p>
                  </a:txBody>
                  <a:tcPr/>
                </a:tc>
                <a:extLst>
                  <a:ext uri="{0D108BD9-81ED-4DB2-BD59-A6C34878D82A}">
                    <a16:rowId xmlns:a16="http://schemas.microsoft.com/office/drawing/2014/main" val="1629444316"/>
                  </a:ext>
                </a:extLst>
              </a:tr>
            </a:tbl>
          </a:graphicData>
        </a:graphic>
      </p:graphicFrame>
      <p:sp>
        <p:nvSpPr>
          <p:cNvPr id="3" name="Left Arrow 2">
            <a:extLst>
              <a:ext uri="{FF2B5EF4-FFF2-40B4-BE49-F238E27FC236}">
                <a16:creationId xmlns:a16="http://schemas.microsoft.com/office/drawing/2014/main" id="{EE762DEB-BE94-F6BC-D023-866EF6F6D99E}"/>
              </a:ext>
            </a:extLst>
          </p:cNvPr>
          <p:cNvSpPr/>
          <p:nvPr/>
        </p:nvSpPr>
        <p:spPr>
          <a:xfrm rot="10800000">
            <a:off x="4012297" y="2271943"/>
            <a:ext cx="1117025" cy="3886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7D73E93E-33ED-2267-E2FB-D45D2C2071E2}"/>
              </a:ext>
            </a:extLst>
          </p:cNvPr>
          <p:cNvGraphicFramePr>
            <a:graphicFrameLocks noGrp="1"/>
          </p:cNvGraphicFramePr>
          <p:nvPr>
            <p:extLst>
              <p:ext uri="{D42A27DB-BD31-4B8C-83A1-F6EECF244321}">
                <p14:modId xmlns:p14="http://schemas.microsoft.com/office/powerpoint/2010/main" val="2155624033"/>
              </p:ext>
            </p:extLst>
          </p:nvPr>
        </p:nvGraphicFramePr>
        <p:xfrm>
          <a:off x="5304061" y="2340970"/>
          <a:ext cx="2393852" cy="1301842"/>
        </p:xfrm>
        <a:graphic>
          <a:graphicData uri="http://schemas.openxmlformats.org/drawingml/2006/table">
            <a:tbl>
              <a:tblPr firstRow="1" bandRow="1">
                <a:tableStyleId>{5C22544A-7EE6-4342-B048-85BDC9FD1C3A}</a:tableStyleId>
              </a:tblPr>
              <a:tblGrid>
                <a:gridCol w="2393852">
                  <a:extLst>
                    <a:ext uri="{9D8B030D-6E8A-4147-A177-3AD203B41FA5}">
                      <a16:colId xmlns:a16="http://schemas.microsoft.com/office/drawing/2014/main" val="954361755"/>
                    </a:ext>
                  </a:extLst>
                </a:gridCol>
              </a:tblGrid>
              <a:tr h="468442">
                <a:tc>
                  <a:txBody>
                    <a:bodyPr/>
                    <a:lstStyle/>
                    <a:p>
                      <a:pPr algn="ctr" fontAlgn="base"/>
                      <a:r>
                        <a:rPr lang="en-US" sz="1000">
                          <a:effectLst/>
                        </a:rPr>
                        <a:t>Recommendations - Matrix Factorization</a:t>
                      </a:r>
                      <a:endParaRPr lang="en-US" sz="1000" b="1">
                        <a:solidFill>
                          <a:srgbClr val="FFFFFF"/>
                        </a:solidFill>
                        <a:effectLst/>
                      </a:endParaRPr>
                    </a:p>
                  </a:txBody>
                  <a:tcPr/>
                </a:tc>
                <a:extLst>
                  <a:ext uri="{0D108BD9-81ED-4DB2-BD59-A6C34878D82A}">
                    <a16:rowId xmlns:a16="http://schemas.microsoft.com/office/drawing/2014/main" val="2210173988"/>
                  </a:ext>
                </a:extLst>
              </a:tr>
              <a:tr h="277800">
                <a:tc>
                  <a:txBody>
                    <a:bodyPr/>
                    <a:lstStyle/>
                    <a:p>
                      <a:pPr lvl="0">
                        <a:buNone/>
                      </a:pPr>
                      <a:r>
                        <a:rPr lang="en-US" sz="1000">
                          <a:effectLst/>
                        </a:rPr>
                        <a:t>​Pride and Prejudice</a:t>
                      </a:r>
                      <a:endParaRPr lang="en-US" sz="1000">
                        <a:solidFill>
                          <a:srgbClr val="C05900"/>
                        </a:solidFill>
                        <a:effectLst/>
                      </a:endParaRPr>
                    </a:p>
                  </a:txBody>
                  <a:tcPr/>
                </a:tc>
                <a:extLst>
                  <a:ext uri="{0D108BD9-81ED-4DB2-BD59-A6C34878D82A}">
                    <a16:rowId xmlns:a16="http://schemas.microsoft.com/office/drawing/2014/main" val="3144942145"/>
                  </a:ext>
                </a:extLst>
              </a:tr>
              <a:tr h="277800">
                <a:tc>
                  <a:txBody>
                    <a:bodyPr/>
                    <a:lstStyle/>
                    <a:p>
                      <a:pPr lvl="0">
                        <a:buNone/>
                      </a:pPr>
                      <a:r>
                        <a:rPr lang="en-US" sz="1000">
                          <a:effectLst/>
                        </a:rPr>
                        <a:t>To Kill a Mockingbird</a:t>
                      </a:r>
                    </a:p>
                  </a:txBody>
                  <a:tcPr/>
                </a:tc>
                <a:extLst>
                  <a:ext uri="{0D108BD9-81ED-4DB2-BD59-A6C34878D82A}">
                    <a16:rowId xmlns:a16="http://schemas.microsoft.com/office/drawing/2014/main" val="2122916633"/>
                  </a:ext>
                </a:extLst>
              </a:tr>
              <a:tr h="277800">
                <a:tc>
                  <a:txBody>
                    <a:bodyPr/>
                    <a:lstStyle/>
                    <a:p>
                      <a:pPr lvl="0">
                        <a:buNone/>
                      </a:pPr>
                      <a:r>
                        <a:rPr lang="en-US" sz="1000">
                          <a:effectLst/>
                        </a:rPr>
                        <a:t>The Help</a:t>
                      </a:r>
                    </a:p>
                  </a:txBody>
                  <a:tcPr/>
                </a:tc>
                <a:extLst>
                  <a:ext uri="{0D108BD9-81ED-4DB2-BD59-A6C34878D82A}">
                    <a16:rowId xmlns:a16="http://schemas.microsoft.com/office/drawing/2014/main" val="1629444316"/>
                  </a:ext>
                </a:extLst>
              </a:tr>
            </a:tbl>
          </a:graphicData>
        </a:graphic>
      </p:graphicFrame>
      <p:graphicFrame>
        <p:nvGraphicFramePr>
          <p:cNvPr id="10" name="Table 9">
            <a:extLst>
              <a:ext uri="{FF2B5EF4-FFF2-40B4-BE49-F238E27FC236}">
                <a16:creationId xmlns:a16="http://schemas.microsoft.com/office/drawing/2014/main" id="{AFF4AF1C-DCD7-567D-C68C-3186296C027D}"/>
              </a:ext>
            </a:extLst>
          </p:cNvPr>
          <p:cNvGraphicFramePr>
            <a:graphicFrameLocks noGrp="1"/>
          </p:cNvGraphicFramePr>
          <p:nvPr>
            <p:extLst>
              <p:ext uri="{D42A27DB-BD31-4B8C-83A1-F6EECF244321}">
                <p14:modId xmlns:p14="http://schemas.microsoft.com/office/powerpoint/2010/main" val="267429488"/>
              </p:ext>
            </p:extLst>
          </p:nvPr>
        </p:nvGraphicFramePr>
        <p:xfrm>
          <a:off x="5323945" y="3689350"/>
          <a:ext cx="2390775" cy="1257300"/>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3739821338"/>
                    </a:ext>
                  </a:extLst>
                </a:gridCol>
              </a:tblGrid>
              <a:tr h="428625">
                <a:tc>
                  <a:txBody>
                    <a:bodyPr/>
                    <a:lstStyle/>
                    <a:p>
                      <a:pPr algn="ctr" fontAlgn="base"/>
                      <a:r>
                        <a:rPr lang="en-US" sz="1000">
                          <a:effectLst/>
                        </a:rPr>
                        <a:t>Recommendations - Correlation​</a:t>
                      </a:r>
                      <a:endParaRPr lang="en-US" b="1">
                        <a:solidFill>
                          <a:srgbClr val="FFFFFF"/>
                        </a:solidFill>
                        <a:effectLst/>
                      </a:endParaRPr>
                    </a:p>
                  </a:txBody>
                  <a:tcPr/>
                </a:tc>
                <a:extLst>
                  <a:ext uri="{0D108BD9-81ED-4DB2-BD59-A6C34878D82A}">
                    <a16:rowId xmlns:a16="http://schemas.microsoft.com/office/drawing/2014/main" val="2677627476"/>
                  </a:ext>
                </a:extLst>
              </a:tr>
              <a:tr h="276225">
                <a:tc>
                  <a:txBody>
                    <a:bodyPr/>
                    <a:lstStyle/>
                    <a:p>
                      <a:pPr fontAlgn="base"/>
                      <a:r>
                        <a:rPr lang="en-US" sz="1000">
                          <a:effectLst/>
                        </a:rPr>
                        <a:t>​The Complete Calvin and Hobbies​</a:t>
                      </a:r>
                      <a:endParaRPr lang="en-US">
                        <a:solidFill>
                          <a:srgbClr val="C05900"/>
                        </a:solidFill>
                        <a:effectLst/>
                      </a:endParaRPr>
                    </a:p>
                  </a:txBody>
                  <a:tcPr/>
                </a:tc>
                <a:extLst>
                  <a:ext uri="{0D108BD9-81ED-4DB2-BD59-A6C34878D82A}">
                    <a16:rowId xmlns:a16="http://schemas.microsoft.com/office/drawing/2014/main" val="3791768319"/>
                  </a:ext>
                </a:extLst>
              </a:tr>
              <a:tr h="276225">
                <a:tc>
                  <a:txBody>
                    <a:bodyPr/>
                    <a:lstStyle/>
                    <a:p>
                      <a:pPr fontAlgn="base"/>
                      <a:r>
                        <a:rPr lang="en-US" sz="1000">
                          <a:effectLst/>
                        </a:rPr>
                        <a:t>ESV Study Bible​</a:t>
                      </a:r>
                      <a:endParaRPr lang="en-US">
                        <a:solidFill>
                          <a:srgbClr val="C05900"/>
                        </a:solidFill>
                        <a:effectLst/>
                      </a:endParaRPr>
                    </a:p>
                  </a:txBody>
                  <a:tcPr/>
                </a:tc>
                <a:extLst>
                  <a:ext uri="{0D108BD9-81ED-4DB2-BD59-A6C34878D82A}">
                    <a16:rowId xmlns:a16="http://schemas.microsoft.com/office/drawing/2014/main" val="4206072229"/>
                  </a:ext>
                </a:extLst>
              </a:tr>
              <a:tr h="276225">
                <a:tc>
                  <a:txBody>
                    <a:bodyPr/>
                    <a:lstStyle/>
                    <a:p>
                      <a:pPr fontAlgn="base"/>
                      <a:r>
                        <a:rPr lang="en-US" sz="1000">
                          <a:effectLst/>
                        </a:rPr>
                        <a:t>Attack of the Deranged Mutant Killer​</a:t>
                      </a:r>
                      <a:endParaRPr lang="en-US">
                        <a:solidFill>
                          <a:srgbClr val="C05900"/>
                        </a:solidFill>
                        <a:effectLst/>
                      </a:endParaRPr>
                    </a:p>
                  </a:txBody>
                  <a:tcPr/>
                </a:tc>
                <a:extLst>
                  <a:ext uri="{0D108BD9-81ED-4DB2-BD59-A6C34878D82A}">
                    <a16:rowId xmlns:a16="http://schemas.microsoft.com/office/drawing/2014/main" val="2009328897"/>
                  </a:ext>
                </a:extLst>
              </a:tr>
            </a:tbl>
          </a:graphicData>
        </a:graphic>
      </p:graphicFrame>
    </p:spTree>
    <p:extLst>
      <p:ext uri="{BB962C8B-B14F-4D97-AF65-F5344CB8AC3E}">
        <p14:creationId xmlns:p14="http://schemas.microsoft.com/office/powerpoint/2010/main" val="1569174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51CFFE-6B5B-ACCD-BDD2-93EA90039BD7}"/>
              </a:ext>
            </a:extLst>
          </p:cNvPr>
          <p:cNvSpPr/>
          <p:nvPr/>
        </p:nvSpPr>
        <p:spPr>
          <a:xfrm>
            <a:off x="5108714" y="1667839"/>
            <a:ext cx="3627782" cy="2854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It’s interesting to see though Pearson and Matrix Factorization have similar RMSE the recommendations widely vary from each of the methods this is due to each of the methods develop different intuitions on the ratings</a:t>
            </a:r>
          </a:p>
        </p:txBody>
      </p:sp>
      <p:graphicFrame>
        <p:nvGraphicFramePr>
          <p:cNvPr id="3" name="Chart 2">
            <a:extLst>
              <a:ext uri="{FF2B5EF4-FFF2-40B4-BE49-F238E27FC236}">
                <a16:creationId xmlns:a16="http://schemas.microsoft.com/office/drawing/2014/main" id="{2ECBCE6A-65E4-A5C0-B9A9-44E4961BB8AA}"/>
              </a:ext>
            </a:extLst>
          </p:cNvPr>
          <p:cNvGraphicFramePr/>
          <p:nvPr>
            <p:extLst>
              <p:ext uri="{D42A27DB-BD31-4B8C-83A1-F6EECF244321}">
                <p14:modId xmlns:p14="http://schemas.microsoft.com/office/powerpoint/2010/main" val="3722001294"/>
              </p:ext>
            </p:extLst>
          </p:nvPr>
        </p:nvGraphicFramePr>
        <p:xfrm>
          <a:off x="407504" y="1667839"/>
          <a:ext cx="4293705" cy="2854463"/>
        </p:xfrm>
        <a:graphic>
          <a:graphicData uri="http://schemas.openxmlformats.org/drawingml/2006/chart">
            <c:chart xmlns:c="http://schemas.openxmlformats.org/drawingml/2006/chart" xmlns:r="http://schemas.openxmlformats.org/officeDocument/2006/relationships" r:id="rId2"/>
          </a:graphicData>
        </a:graphic>
      </p:graphicFrame>
      <p:sp>
        <p:nvSpPr>
          <p:cNvPr id="6" name="object 2">
            <a:extLst>
              <a:ext uri="{FF2B5EF4-FFF2-40B4-BE49-F238E27FC236}">
                <a16:creationId xmlns:a16="http://schemas.microsoft.com/office/drawing/2014/main" id="{2AF97962-D091-7A09-9091-1E623CAC3E51}"/>
              </a:ext>
            </a:extLst>
          </p:cNvPr>
          <p:cNvSpPr txBox="1">
            <a:spLocks/>
          </p:cNvSpPr>
          <p:nvPr/>
        </p:nvSpPr>
        <p:spPr>
          <a:xfrm>
            <a:off x="506897" y="648785"/>
            <a:ext cx="8438320" cy="948978"/>
          </a:xfrm>
          <a:prstGeom prst="rect">
            <a:avLst/>
          </a:prstGeom>
          <a:noFill/>
          <a:ln>
            <a:noFill/>
          </a:ln>
        </p:spPr>
        <p:txBody>
          <a:bodyPr spcFirstLastPara="1" vert="horz" wrap="square" lIns="0" tIns="12700" rIns="0" bIns="0" rtlCol="0" anchor="t"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Arial Black"/>
              <a:buNone/>
              <a:defRPr sz="3000" b="1" i="0" u="none" strike="noStrike" cap="none">
                <a:solidFill>
                  <a:schemeClr val="bg1"/>
                </a:solidFill>
                <a:latin typeface="Roboto Condensed"/>
                <a:ea typeface="Arial Black"/>
                <a:cs typeface="Roboto Condensed"/>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100"/>
              </a:spcBef>
            </a:pPr>
            <a:r>
              <a:rPr lang="en-US">
                <a:solidFill>
                  <a:srgbClr val="C05900"/>
                </a:solidFill>
                <a:latin typeface="Arial Black"/>
              </a:rPr>
              <a:t>Item Based</a:t>
            </a:r>
            <a:r>
              <a:rPr kumimoji="0" lang="en" sz="3000" b="0" i="0" u="none" strike="noStrike" kern="0" cap="none" spc="0" normalizeH="0" baseline="0" noProof="0">
                <a:ln>
                  <a:noFill/>
                </a:ln>
                <a:solidFill>
                  <a:srgbClr val="C05900"/>
                </a:solidFill>
                <a:effectLst/>
                <a:uLnTx/>
                <a:uFillTx/>
                <a:latin typeface="Arial Black"/>
                <a:cs typeface="Arial Black"/>
                <a:sym typeface="Arial Black"/>
              </a:rPr>
              <a:t> – </a:t>
            </a:r>
            <a:r>
              <a:rPr lang="en-US">
                <a:solidFill>
                  <a:srgbClr val="C05900"/>
                </a:solidFill>
                <a:latin typeface="Arial Black"/>
              </a:rPr>
              <a:t>Comparison of various approaches</a:t>
            </a:r>
            <a:endParaRPr lang="en-US" spc="-10"/>
          </a:p>
        </p:txBody>
      </p:sp>
    </p:spTree>
    <p:extLst>
      <p:ext uri="{BB962C8B-B14F-4D97-AF65-F5344CB8AC3E}">
        <p14:creationId xmlns:p14="http://schemas.microsoft.com/office/powerpoint/2010/main" val="211906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0549" y="522809"/>
            <a:ext cx="3108325" cy="487313"/>
          </a:xfrm>
          <a:prstGeom prst="rect">
            <a:avLst/>
          </a:prstGeom>
        </p:spPr>
        <p:txBody>
          <a:bodyPr vert="horz" wrap="square" lIns="0" tIns="12700" rIns="0" bIns="0" rtlCol="0">
            <a:spAutoFit/>
          </a:bodyPr>
          <a:lstStyle/>
          <a:p>
            <a:pPr marL="12700">
              <a:lnSpc>
                <a:spcPct val="100000"/>
              </a:lnSpc>
              <a:spcBef>
                <a:spcPts val="100"/>
              </a:spcBef>
            </a:pPr>
            <a:r>
              <a:rPr spc="-5"/>
              <a:t>User </a:t>
            </a:r>
            <a:r>
              <a:rPr lang="en-US" spc="-5">
                <a:ea typeface="Roboto Condensed"/>
              </a:rPr>
              <a:t>Based</a:t>
            </a:r>
            <a:r>
              <a:rPr spc="-60"/>
              <a:t> </a:t>
            </a:r>
            <a:r>
              <a:rPr spc="-10"/>
              <a:t>Filtering</a:t>
            </a:r>
            <a:endParaRPr lang="en-US"/>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dirty="0"/>
              <a:t>25</a:t>
            </a:fld>
            <a:endParaRPr/>
          </a:p>
        </p:txBody>
      </p:sp>
      <p:sp>
        <p:nvSpPr>
          <p:cNvPr id="6" name="object 2">
            <a:extLst>
              <a:ext uri="{FF2B5EF4-FFF2-40B4-BE49-F238E27FC236}">
                <a16:creationId xmlns:a16="http://schemas.microsoft.com/office/drawing/2014/main" id="{FF50E3B9-17D8-47F7-2EDF-1043A9641CE1}"/>
              </a:ext>
            </a:extLst>
          </p:cNvPr>
          <p:cNvSpPr txBox="1">
            <a:spLocks/>
          </p:cNvSpPr>
          <p:nvPr/>
        </p:nvSpPr>
        <p:spPr>
          <a:xfrm>
            <a:off x="680549" y="516067"/>
            <a:ext cx="7611804" cy="487313"/>
          </a:xfrm>
          <a:prstGeom prst="rect">
            <a:avLst/>
          </a:prstGeom>
          <a:noFill/>
          <a:ln>
            <a:noFill/>
          </a:ln>
        </p:spPr>
        <p:txBody>
          <a:bodyPr spcFirstLastPara="1" vert="horz" wrap="square" lIns="0" tIns="12700" rIns="0" bIns="0" rtlCol="0" anchor="t"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Arial Black"/>
              <a:buNone/>
              <a:defRPr sz="3000" b="1" i="0" u="none" strike="noStrike" cap="none">
                <a:solidFill>
                  <a:schemeClr val="bg1"/>
                </a:solidFill>
                <a:latin typeface="Roboto Condensed"/>
                <a:ea typeface="Arial Black"/>
                <a:cs typeface="Roboto Condensed"/>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100"/>
              </a:spcBef>
            </a:pPr>
            <a:r>
              <a:rPr lang="en-US">
                <a:solidFill>
                  <a:srgbClr val="C05900"/>
                </a:solidFill>
                <a:latin typeface="Arial Black"/>
              </a:rPr>
              <a:t>Pros &amp; Cons of Item Based Filtering</a:t>
            </a:r>
            <a:r>
              <a:rPr lang="en-US">
                <a:latin typeface="Arial Black"/>
                <a:cs typeface="Arial Black"/>
              </a:rPr>
              <a:t>​</a:t>
            </a:r>
            <a:endParaRPr lang="en-US" spc="-10"/>
          </a:p>
        </p:txBody>
      </p:sp>
      <p:sp>
        <p:nvSpPr>
          <p:cNvPr id="3" name="Rectangle 2">
            <a:extLst>
              <a:ext uri="{FF2B5EF4-FFF2-40B4-BE49-F238E27FC236}">
                <a16:creationId xmlns:a16="http://schemas.microsoft.com/office/drawing/2014/main" id="{DE1F7807-0518-DCCD-BF03-E5B328CC4872}"/>
              </a:ext>
            </a:extLst>
          </p:cNvPr>
          <p:cNvSpPr/>
          <p:nvPr/>
        </p:nvSpPr>
        <p:spPr>
          <a:xfrm>
            <a:off x="576469" y="1274692"/>
            <a:ext cx="3886200" cy="386880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75615" marR="704850" indent="-285750">
              <a:lnSpc>
                <a:spcPct val="113300"/>
              </a:lnSpc>
              <a:spcBef>
                <a:spcPts val="1200"/>
              </a:spcBef>
              <a:buClr>
                <a:srgbClr val="3F5277"/>
              </a:buClr>
              <a:buFont typeface="Arial" panose="020B0604020202020204" pitchFamily="34" charset="0"/>
              <a:buChar char="•"/>
              <a:tabLst>
                <a:tab pos="469265" algn="l"/>
                <a:tab pos="469900" algn="l"/>
              </a:tabLst>
            </a:pPr>
            <a:r>
              <a:rPr lang="en-US" b="1" spc="-10">
                <a:solidFill>
                  <a:schemeClr val="tx2">
                    <a:lumMod val="10000"/>
                  </a:schemeClr>
                </a:solidFill>
                <a:ea typeface="+mn-lt"/>
                <a:cs typeface="+mn-lt"/>
              </a:rPr>
              <a:t>Similarity </a:t>
            </a:r>
            <a:r>
              <a:rPr lang="en-US" b="1" i="1" spc="-10">
                <a:solidFill>
                  <a:schemeClr val="tx2">
                    <a:lumMod val="10000"/>
                  </a:schemeClr>
                </a:solidFill>
                <a:ea typeface="+mn-lt"/>
                <a:cs typeface="+mn-lt"/>
              </a:rPr>
              <a:t>estimates </a:t>
            </a:r>
            <a:r>
              <a:rPr lang="en-US" b="1" spc="-10">
                <a:solidFill>
                  <a:schemeClr val="tx2">
                    <a:lumMod val="10000"/>
                  </a:schemeClr>
                </a:solidFill>
                <a:ea typeface="+mn-lt"/>
                <a:cs typeface="+mn-lt"/>
              </a:rPr>
              <a:t>between items are more likely to converge over time than similarity  estimates between users.</a:t>
            </a:r>
          </a:p>
          <a:p>
            <a:pPr marL="189865" marR="704850">
              <a:lnSpc>
                <a:spcPct val="113300"/>
              </a:lnSpc>
              <a:spcBef>
                <a:spcPts val="1200"/>
              </a:spcBef>
              <a:buClr>
                <a:srgbClr val="3F5277"/>
              </a:buClr>
              <a:tabLst>
                <a:tab pos="469265" algn="l"/>
                <a:tab pos="469900" algn="l"/>
              </a:tabLst>
            </a:pPr>
            <a:endParaRPr lang="en-US" b="1" spc="-10">
              <a:solidFill>
                <a:schemeClr val="tx2">
                  <a:lumMod val="10000"/>
                </a:schemeClr>
              </a:solidFill>
              <a:ea typeface="+mn-lt"/>
              <a:cs typeface="+mn-lt"/>
            </a:endParaRPr>
          </a:p>
          <a:p>
            <a:pPr marL="475615" marR="5080" indent="-285750">
              <a:lnSpc>
                <a:spcPct val="113300"/>
              </a:lnSpc>
              <a:buClr>
                <a:srgbClr val="3F5277"/>
              </a:buClr>
              <a:buFont typeface="Arial" panose="020B0604020202020204" pitchFamily="34" charset="0"/>
              <a:buChar char="•"/>
              <a:tabLst>
                <a:tab pos="469265" algn="l"/>
                <a:tab pos="469900" algn="l"/>
              </a:tabLst>
            </a:pPr>
            <a:r>
              <a:rPr lang="en-US" b="1" spc="-10">
                <a:solidFill>
                  <a:schemeClr val="tx2">
                    <a:lumMod val="10000"/>
                  </a:schemeClr>
                </a:solidFill>
                <a:ea typeface="+mn-lt"/>
                <a:cs typeface="+mn-lt"/>
              </a:rPr>
              <a:t>Item based recommendation engines begin with a list of a user's preferred items. Therefore, this technique does not need a nearest item neighborhood like user-based recommendation engine</a:t>
            </a:r>
          </a:p>
        </p:txBody>
      </p:sp>
      <p:sp>
        <p:nvSpPr>
          <p:cNvPr id="5" name="Rectangle 4">
            <a:extLst>
              <a:ext uri="{FF2B5EF4-FFF2-40B4-BE49-F238E27FC236}">
                <a16:creationId xmlns:a16="http://schemas.microsoft.com/office/drawing/2014/main" id="{70E570D3-71C9-27B0-6AF8-9AC20A675D7E}"/>
              </a:ext>
            </a:extLst>
          </p:cNvPr>
          <p:cNvSpPr/>
          <p:nvPr/>
        </p:nvSpPr>
        <p:spPr>
          <a:xfrm>
            <a:off x="4860237" y="1274692"/>
            <a:ext cx="3886200" cy="3868807"/>
          </a:xfrm>
          <a:prstGeom prst="rect">
            <a:avLst/>
          </a:prstGeom>
          <a:solidFill>
            <a:srgbClr val="DE000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476250" indent="-285750">
              <a:lnSpc>
                <a:spcPct val="100000"/>
              </a:lnSpc>
              <a:spcBef>
                <a:spcPts val="1005"/>
              </a:spcBef>
              <a:buClr>
                <a:srgbClr val="3F5277"/>
              </a:buClr>
              <a:buFont typeface="Arial" panose="020B0604020202020204" pitchFamily="34" charset="0"/>
              <a:buChar char="•"/>
              <a:tabLst>
                <a:tab pos="469265" algn="l"/>
                <a:tab pos="469900" algn="l"/>
              </a:tabLst>
            </a:pPr>
            <a:r>
              <a:rPr lang="en-US" b="1" spc="-10">
                <a:solidFill>
                  <a:schemeClr val="tx2">
                    <a:lumMod val="10000"/>
                  </a:schemeClr>
                </a:solidFill>
                <a:ea typeface="+mn-lt"/>
                <a:cs typeface="+mn-lt"/>
              </a:rPr>
              <a:t>Diﬃcult to discover bold recommendations since this technique is highly grounded in the data</a:t>
            </a:r>
            <a:endParaRPr lang="en-US">
              <a:solidFill>
                <a:schemeClr val="tx2">
                  <a:lumMod val="10000"/>
                </a:schemeClr>
              </a:solidFill>
              <a:cs typeface="Arial"/>
            </a:endParaRPr>
          </a:p>
          <a:p>
            <a:pPr marL="476250" indent="-285750">
              <a:lnSpc>
                <a:spcPct val="100000"/>
              </a:lnSpc>
              <a:spcBef>
                <a:spcPts val="1005"/>
              </a:spcBef>
              <a:buClr>
                <a:srgbClr val="3F5277"/>
              </a:buClr>
              <a:buFont typeface="Arial" panose="020B0604020202020204" pitchFamily="34" charset="0"/>
              <a:buChar char="•"/>
              <a:tabLst>
                <a:tab pos="469265" algn="l"/>
                <a:tab pos="469900" algn="l"/>
              </a:tabLst>
            </a:pPr>
            <a:endParaRPr lang="en-US" b="1" spc="-10">
              <a:solidFill>
                <a:schemeClr val="tx2">
                  <a:lumMod val="10000"/>
                </a:schemeClr>
              </a:solidFill>
              <a:ea typeface="+mn-lt"/>
              <a:cs typeface="+mn-lt"/>
            </a:endParaRPr>
          </a:p>
          <a:p>
            <a:pPr marL="476250" indent="-285750">
              <a:lnSpc>
                <a:spcPct val="100000"/>
              </a:lnSpc>
              <a:spcBef>
                <a:spcPts val="30"/>
              </a:spcBef>
              <a:buClr>
                <a:srgbClr val="3F5277"/>
              </a:buClr>
              <a:buFont typeface="Arial" panose="020B0604020202020204" pitchFamily="34" charset="0"/>
              <a:buChar char="•"/>
              <a:tabLst>
                <a:tab pos="469265" algn="l"/>
                <a:tab pos="469900" algn="l"/>
              </a:tabLst>
            </a:pPr>
            <a:r>
              <a:rPr lang="en-US" b="1" spc="-10">
                <a:solidFill>
                  <a:schemeClr val="tx2">
                    <a:lumMod val="10000"/>
                  </a:schemeClr>
                </a:solidFill>
                <a:ea typeface="+mn-lt"/>
                <a:cs typeface="+mn-lt"/>
              </a:rPr>
              <a:t>Not much evidence on whether the user will like the recommended item or not</a:t>
            </a:r>
          </a:p>
        </p:txBody>
      </p:sp>
      <p:sp>
        <p:nvSpPr>
          <p:cNvPr id="7" name="Rectangle 6">
            <a:extLst>
              <a:ext uri="{FF2B5EF4-FFF2-40B4-BE49-F238E27FC236}">
                <a16:creationId xmlns:a16="http://schemas.microsoft.com/office/drawing/2014/main" id="{6BE991C4-D7CF-7565-06D7-E7A79648C9B6}"/>
              </a:ext>
            </a:extLst>
          </p:cNvPr>
          <p:cNvSpPr/>
          <p:nvPr/>
        </p:nvSpPr>
        <p:spPr>
          <a:xfrm>
            <a:off x="576467" y="1281435"/>
            <a:ext cx="1053550" cy="3843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Pros</a:t>
            </a:r>
          </a:p>
        </p:txBody>
      </p:sp>
      <p:sp>
        <p:nvSpPr>
          <p:cNvPr id="11" name="Rectangle 10">
            <a:extLst>
              <a:ext uri="{FF2B5EF4-FFF2-40B4-BE49-F238E27FC236}">
                <a16:creationId xmlns:a16="http://schemas.microsoft.com/office/drawing/2014/main" id="{27E72402-8D5B-92F7-8ED1-0490FCADCC04}"/>
              </a:ext>
            </a:extLst>
          </p:cNvPr>
          <p:cNvSpPr/>
          <p:nvPr/>
        </p:nvSpPr>
        <p:spPr>
          <a:xfrm>
            <a:off x="4860237" y="1274692"/>
            <a:ext cx="1053550" cy="3843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a:t>
            </a:r>
          </a:p>
        </p:txBody>
      </p:sp>
    </p:spTree>
    <p:extLst>
      <p:ext uri="{BB962C8B-B14F-4D97-AF65-F5344CB8AC3E}">
        <p14:creationId xmlns:p14="http://schemas.microsoft.com/office/powerpoint/2010/main" val="490799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2AF97962-D091-7A09-9091-1E623CAC3E51}"/>
              </a:ext>
            </a:extLst>
          </p:cNvPr>
          <p:cNvSpPr txBox="1">
            <a:spLocks/>
          </p:cNvSpPr>
          <p:nvPr/>
        </p:nvSpPr>
        <p:spPr>
          <a:xfrm>
            <a:off x="506897" y="648785"/>
            <a:ext cx="7611804" cy="487313"/>
          </a:xfrm>
          <a:prstGeom prst="rect">
            <a:avLst/>
          </a:prstGeom>
          <a:noFill/>
          <a:ln>
            <a:noFill/>
          </a:ln>
        </p:spPr>
        <p:txBody>
          <a:bodyPr spcFirstLastPara="1" vert="horz" wrap="square" lIns="0" tIns="12700" rIns="0" bIns="0" rtlCol="0" anchor="t"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Arial Black"/>
              <a:buNone/>
              <a:defRPr sz="3000" b="1" i="0" u="none" strike="noStrike" cap="none">
                <a:solidFill>
                  <a:schemeClr val="bg1"/>
                </a:solidFill>
                <a:latin typeface="Roboto Condensed"/>
                <a:ea typeface="Arial Black"/>
                <a:cs typeface="Roboto Condensed"/>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100"/>
              </a:spcBef>
            </a:pPr>
            <a:r>
              <a:rPr lang="en-US">
                <a:solidFill>
                  <a:srgbClr val="C05900"/>
                </a:solidFill>
                <a:latin typeface="Arial Black"/>
              </a:rPr>
              <a:t>Summary</a:t>
            </a:r>
            <a:endParaRPr lang="en-US" spc="-10"/>
          </a:p>
        </p:txBody>
      </p:sp>
      <p:sp>
        <p:nvSpPr>
          <p:cNvPr id="2" name="Rectangle 1">
            <a:extLst>
              <a:ext uri="{FF2B5EF4-FFF2-40B4-BE49-F238E27FC236}">
                <a16:creationId xmlns:a16="http://schemas.microsoft.com/office/drawing/2014/main" id="{E088FFE3-EBC7-BE2E-ED76-C345D09F0E9E}"/>
              </a:ext>
            </a:extLst>
          </p:cNvPr>
          <p:cNvSpPr/>
          <p:nvPr/>
        </p:nvSpPr>
        <p:spPr>
          <a:xfrm>
            <a:off x="1505054" y="1341783"/>
            <a:ext cx="2540169" cy="3876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New Users</a:t>
            </a:r>
          </a:p>
        </p:txBody>
      </p:sp>
      <p:sp>
        <p:nvSpPr>
          <p:cNvPr id="3" name="Rectangle 2">
            <a:extLst>
              <a:ext uri="{FF2B5EF4-FFF2-40B4-BE49-F238E27FC236}">
                <a16:creationId xmlns:a16="http://schemas.microsoft.com/office/drawing/2014/main" id="{402C8DDD-1A48-6262-6E34-34647173C1D9}"/>
              </a:ext>
            </a:extLst>
          </p:cNvPr>
          <p:cNvSpPr/>
          <p:nvPr/>
        </p:nvSpPr>
        <p:spPr>
          <a:xfrm>
            <a:off x="5913783" y="1341783"/>
            <a:ext cx="2478158" cy="3876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Repeat Users </a:t>
            </a:r>
          </a:p>
        </p:txBody>
      </p:sp>
      <p:sp>
        <p:nvSpPr>
          <p:cNvPr id="5" name="Rectangle 4">
            <a:extLst>
              <a:ext uri="{FF2B5EF4-FFF2-40B4-BE49-F238E27FC236}">
                <a16:creationId xmlns:a16="http://schemas.microsoft.com/office/drawing/2014/main" id="{21ACDEEA-ECDF-E0BA-B118-316B7C021D16}"/>
              </a:ext>
            </a:extLst>
          </p:cNvPr>
          <p:cNvSpPr/>
          <p:nvPr/>
        </p:nvSpPr>
        <p:spPr>
          <a:xfrm>
            <a:off x="715616" y="1935094"/>
            <a:ext cx="3329607" cy="27959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2">
                    <a:lumMod val="10000"/>
                  </a:schemeClr>
                </a:solidFill>
                <a:cs typeface="Arial"/>
              </a:rPr>
              <a:t>Recommend books based on a Naïve k-Nearest Neighbors model using ratings data from existing user base as we would not have that particular user's data to give personalized recommendations </a:t>
            </a:r>
          </a:p>
        </p:txBody>
      </p:sp>
      <p:sp>
        <p:nvSpPr>
          <p:cNvPr id="8" name="Rectangle 7">
            <a:extLst>
              <a:ext uri="{FF2B5EF4-FFF2-40B4-BE49-F238E27FC236}">
                <a16:creationId xmlns:a16="http://schemas.microsoft.com/office/drawing/2014/main" id="{7E2F0249-4903-7394-A38F-99D15E1EBB9F}"/>
              </a:ext>
            </a:extLst>
          </p:cNvPr>
          <p:cNvSpPr/>
          <p:nvPr/>
        </p:nvSpPr>
        <p:spPr>
          <a:xfrm>
            <a:off x="5062334" y="1935094"/>
            <a:ext cx="3329607" cy="27959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lumMod val="10000"/>
                  </a:schemeClr>
                </a:solidFill>
                <a:cs typeface="Arial"/>
              </a:rPr>
              <a:t>Recommend books based on collaborative filtering that leverages the ratings given by the entire userbase to provide relevant recommendations to the particular user based on their interests</a:t>
            </a:r>
            <a:endParaRPr lang="en-US">
              <a:solidFill>
                <a:schemeClr val="tx2">
                  <a:lumMod val="10000"/>
                </a:schemeClr>
              </a:solidFill>
            </a:endParaRPr>
          </a:p>
        </p:txBody>
      </p:sp>
      <p:pic>
        <p:nvPicPr>
          <p:cNvPr id="7170" name="Picture 2" descr="New Customers - New Customer Icon Png, Transparent Png - kindpng">
            <a:extLst>
              <a:ext uri="{FF2B5EF4-FFF2-40B4-BE49-F238E27FC236}">
                <a16:creationId xmlns:a16="http://schemas.microsoft.com/office/drawing/2014/main" id="{4A5036CD-9D61-7CFC-29B8-B76B103B6878}"/>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715616" y="1208571"/>
            <a:ext cx="680807" cy="6540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peat customers Vector Icons free download in SVG, PNG Format">
            <a:extLst>
              <a:ext uri="{FF2B5EF4-FFF2-40B4-BE49-F238E27FC236}">
                <a16:creationId xmlns:a16="http://schemas.microsoft.com/office/drawing/2014/main" id="{9FBBBBA5-843E-DFAD-EC12-6C715BE30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058" y="1143000"/>
            <a:ext cx="792094" cy="79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92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E6DF0E-A504-C44E-791F-DE8818F51ACF}"/>
              </a:ext>
            </a:extLst>
          </p:cNvPr>
          <p:cNvSpPr/>
          <p:nvPr/>
        </p:nvSpPr>
        <p:spPr>
          <a:xfrm>
            <a:off x="0" y="437322"/>
            <a:ext cx="9144000" cy="4706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B14513A-3FE3-2FD0-79BD-8C842920E969}"/>
              </a:ext>
            </a:extLst>
          </p:cNvPr>
          <p:cNvSpPr>
            <a:spLocks noGrp="1"/>
          </p:cNvSpPr>
          <p:nvPr>
            <p:ph type="body" idx="1"/>
          </p:nvPr>
        </p:nvSpPr>
        <p:spPr>
          <a:xfrm>
            <a:off x="457200" y="1701784"/>
            <a:ext cx="8229600" cy="2914650"/>
          </a:xfrm>
        </p:spPr>
        <p:txBody>
          <a:bodyPr>
            <a:normAutofit/>
          </a:bodyPr>
          <a:lstStyle/>
          <a:p>
            <a:pPr marL="114300" indent="0">
              <a:buNone/>
            </a:pPr>
            <a:r>
              <a:rPr lang="en-US" sz="6000" b="1">
                <a:solidFill>
                  <a:srgbClr val="FEF9F4"/>
                </a:solidFill>
                <a:latin typeface="Arial" panose="020B0604020202020204" pitchFamily="34" charset="0"/>
                <a:cs typeface="Arial" panose="020B0604020202020204" pitchFamily="34" charset="0"/>
              </a:rPr>
              <a:t>    </a:t>
            </a:r>
            <a:r>
              <a:rPr lang="en-US" sz="6000" b="1">
                <a:latin typeface="Arial" panose="020B0604020202020204" pitchFamily="34" charset="0"/>
                <a:cs typeface="Arial" panose="020B0604020202020204" pitchFamily="34" charset="0"/>
              </a:rPr>
              <a:t>    Questions?</a:t>
            </a:r>
          </a:p>
          <a:p>
            <a:pPr marL="114300" indent="0">
              <a:buNone/>
            </a:pPr>
            <a:endParaRPr lang="en-US" sz="6000" b="1">
              <a:solidFill>
                <a:srgbClr val="FEF9F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06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E6DF0E-A504-C44E-791F-DE8818F51ACF}"/>
              </a:ext>
            </a:extLst>
          </p:cNvPr>
          <p:cNvSpPr/>
          <p:nvPr/>
        </p:nvSpPr>
        <p:spPr>
          <a:xfrm>
            <a:off x="0" y="437322"/>
            <a:ext cx="9144000" cy="4706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B14513A-3FE3-2FD0-79BD-8C842920E969}"/>
              </a:ext>
            </a:extLst>
          </p:cNvPr>
          <p:cNvSpPr>
            <a:spLocks noGrp="1"/>
          </p:cNvSpPr>
          <p:nvPr>
            <p:ph type="body" idx="1"/>
          </p:nvPr>
        </p:nvSpPr>
        <p:spPr>
          <a:xfrm>
            <a:off x="457200" y="1701784"/>
            <a:ext cx="8229600" cy="2914650"/>
          </a:xfrm>
        </p:spPr>
        <p:txBody>
          <a:bodyPr>
            <a:normAutofit/>
          </a:bodyPr>
          <a:lstStyle/>
          <a:p>
            <a:pPr marL="114300" indent="0">
              <a:buNone/>
            </a:pPr>
            <a:r>
              <a:rPr lang="en-US" sz="6000" b="1">
                <a:solidFill>
                  <a:srgbClr val="FEF9F4"/>
                </a:solidFill>
                <a:latin typeface="Arial" panose="020B0604020202020204" pitchFamily="34" charset="0"/>
                <a:cs typeface="Arial" panose="020B0604020202020204" pitchFamily="34" charset="0"/>
              </a:rPr>
              <a:t>    </a:t>
            </a:r>
            <a:r>
              <a:rPr lang="en-US" sz="6000" b="1">
                <a:latin typeface="Arial" panose="020B0604020202020204" pitchFamily="34" charset="0"/>
                <a:cs typeface="Arial" panose="020B0604020202020204" pitchFamily="34" charset="0"/>
              </a:rPr>
              <a:t>    Thank You!</a:t>
            </a:r>
          </a:p>
          <a:p>
            <a:pPr marL="114300" indent="0">
              <a:buNone/>
            </a:pPr>
            <a:endParaRPr lang="en-US" sz="6000" b="1">
              <a:solidFill>
                <a:srgbClr val="FEF9F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75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Why recommend books?</a:t>
            </a:r>
            <a:endParaRPr/>
          </a:p>
        </p:txBody>
      </p:sp>
      <p:sp>
        <p:nvSpPr>
          <p:cNvPr id="4" name="object 7">
            <a:extLst>
              <a:ext uri="{FF2B5EF4-FFF2-40B4-BE49-F238E27FC236}">
                <a16:creationId xmlns:a16="http://schemas.microsoft.com/office/drawing/2014/main" id="{94908BFF-E585-C9D2-50C5-CCA39B627B97}"/>
              </a:ext>
            </a:extLst>
          </p:cNvPr>
          <p:cNvSpPr txBox="1"/>
          <p:nvPr/>
        </p:nvSpPr>
        <p:spPr>
          <a:xfrm>
            <a:off x="6929029" y="1769834"/>
            <a:ext cx="1133594" cy="495200"/>
          </a:xfrm>
          <a:prstGeom prst="rect">
            <a:avLst/>
          </a:prstGeom>
        </p:spPr>
        <p:txBody>
          <a:bodyPr vert="horz" wrap="square" lIns="0" tIns="8890" rIns="0" bIns="0" rtlCol="0">
            <a:spAutoFit/>
          </a:bodyPr>
          <a:lstStyle/>
          <a:p>
            <a:pPr marL="12700" marR="5080">
              <a:lnSpc>
                <a:spcPct val="101600"/>
              </a:lnSpc>
              <a:spcBef>
                <a:spcPts val="70"/>
              </a:spcBef>
            </a:pPr>
            <a:r>
              <a:rPr sz="1600" spc="-10">
                <a:solidFill>
                  <a:srgbClr val="424242"/>
                </a:solidFill>
                <a:latin typeface="+mj-lt"/>
                <a:cs typeface="Roboto Condensed"/>
              </a:rPr>
              <a:t>Cus</a:t>
            </a:r>
            <a:r>
              <a:rPr sz="1600" spc="-25">
                <a:solidFill>
                  <a:srgbClr val="424242"/>
                </a:solidFill>
                <a:latin typeface="+mj-lt"/>
                <a:cs typeface="Roboto Condensed"/>
              </a:rPr>
              <a:t>t</a:t>
            </a:r>
            <a:r>
              <a:rPr sz="1600" spc="-10">
                <a:solidFill>
                  <a:srgbClr val="424242"/>
                </a:solidFill>
                <a:latin typeface="+mj-lt"/>
                <a:cs typeface="Roboto Condensed"/>
              </a:rPr>
              <a:t>omer  Retention</a:t>
            </a:r>
            <a:endParaRPr sz="1600">
              <a:latin typeface="+mj-lt"/>
              <a:cs typeface="Roboto Condensed"/>
            </a:endParaRPr>
          </a:p>
        </p:txBody>
      </p:sp>
      <p:pic>
        <p:nvPicPr>
          <p:cNvPr id="1026" name="Picture 2" descr="Customer Experience PNG - Customer Experience Icon, Customer Experience  Icons, Customer Experience Maps. - CleanPNG / KissPNG">
            <a:extLst>
              <a:ext uri="{FF2B5EF4-FFF2-40B4-BE49-F238E27FC236}">
                <a16:creationId xmlns:a16="http://schemas.microsoft.com/office/drawing/2014/main" id="{EA3F240F-20BF-68FF-2E2C-C9F6CB681585}"/>
              </a:ext>
            </a:extLst>
          </p:cNvPr>
          <p:cNvPicPr>
            <a:picLocks noChangeAspect="1" noChangeArrowheads="1"/>
          </p:cNvPicPr>
          <p:nvPr/>
        </p:nvPicPr>
        <p:blipFill>
          <a:blip r:embed="rId3">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1046038" y="3205534"/>
            <a:ext cx="1339353" cy="10306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6BF34C3-9F48-7BC0-8343-99F9B907E300}"/>
              </a:ext>
            </a:extLst>
          </p:cNvPr>
          <p:cNvPicPr>
            <a:picLocks noChangeAspect="1"/>
          </p:cNvPicPr>
          <p:nvPr/>
        </p:nvPicPr>
        <p:blipFill>
          <a:blip r:embed="rId4"/>
          <a:stretch>
            <a:fillRect/>
          </a:stretch>
        </p:blipFill>
        <p:spPr>
          <a:xfrm>
            <a:off x="5434853" y="3148295"/>
            <a:ext cx="1205484" cy="1150497"/>
          </a:xfrm>
          <a:prstGeom prst="rect">
            <a:avLst/>
          </a:prstGeom>
        </p:spPr>
      </p:pic>
      <p:pic>
        <p:nvPicPr>
          <p:cNvPr id="1030" name="Picture 6" descr="Client Retention Icon, Simple Style Stock Vector - Illustration of element,  client: 128274070">
            <a:extLst>
              <a:ext uri="{FF2B5EF4-FFF2-40B4-BE49-F238E27FC236}">
                <a16:creationId xmlns:a16="http://schemas.microsoft.com/office/drawing/2014/main" id="{B57FE6FF-9F6E-FF18-7DA9-073031C1C74F}"/>
              </a:ext>
            </a:extLst>
          </p:cNvPr>
          <p:cNvPicPr>
            <a:picLocks noChangeAspect="1" noChangeArrowheads="1"/>
          </p:cNvPicPr>
          <p:nvPr/>
        </p:nvPicPr>
        <p:blipFill>
          <a:blip r:embed="rId5">
            <a:clrChange>
              <a:clrFrom>
                <a:srgbClr val="0D0D0D"/>
              </a:clrFrom>
              <a:clrTo>
                <a:srgbClr val="0D0D0D">
                  <a:alpha val="0"/>
                </a:srgbClr>
              </a:clrTo>
            </a:clrChange>
            <a:extLst>
              <a:ext uri="{28A0092B-C50C-407E-A947-70E740481C1C}">
                <a14:useLocalDpi xmlns:a14="http://schemas.microsoft.com/office/drawing/2010/main" val="0"/>
              </a:ext>
            </a:extLst>
          </a:blip>
          <a:srcRect/>
          <a:stretch>
            <a:fillRect/>
          </a:stretch>
        </p:blipFill>
        <p:spPr bwMode="auto">
          <a:xfrm>
            <a:off x="5347764" y="1479302"/>
            <a:ext cx="1205483" cy="1205483"/>
          </a:xfrm>
          <a:prstGeom prst="rect">
            <a:avLst/>
          </a:prstGeom>
          <a:solidFill>
            <a:schemeClr val="tx1"/>
          </a:solidFill>
          <a:ln>
            <a:noFill/>
          </a:ln>
        </p:spPr>
      </p:pic>
      <p:pic>
        <p:nvPicPr>
          <p:cNvPr id="13" name="Picture 12">
            <a:extLst>
              <a:ext uri="{FF2B5EF4-FFF2-40B4-BE49-F238E27FC236}">
                <a16:creationId xmlns:a16="http://schemas.microsoft.com/office/drawing/2014/main" id="{CFC6042D-FD0B-38EA-872E-998F6B16EE12}"/>
              </a:ext>
            </a:extLst>
          </p:cNvPr>
          <p:cNvPicPr>
            <a:picLocks noChangeAspect="1"/>
          </p:cNvPicPr>
          <p:nvPr/>
        </p:nvPicPr>
        <p:blipFill>
          <a:blip r:embed="rId6">
            <a:clrChange>
              <a:clrFrom>
                <a:srgbClr val="010101"/>
              </a:clrFrom>
              <a:clrTo>
                <a:srgbClr val="010101">
                  <a:alpha val="0"/>
                </a:srgbClr>
              </a:clrTo>
            </a:clrChange>
          </a:blip>
          <a:stretch>
            <a:fillRect/>
          </a:stretch>
        </p:blipFill>
        <p:spPr>
          <a:xfrm>
            <a:off x="929210" y="1371960"/>
            <a:ext cx="1456181" cy="1205483"/>
          </a:xfrm>
          <a:prstGeom prst="rect">
            <a:avLst/>
          </a:prstGeom>
          <a:solidFill>
            <a:schemeClr val="tx1"/>
          </a:solidFill>
        </p:spPr>
      </p:pic>
      <p:sp>
        <p:nvSpPr>
          <p:cNvPr id="14" name="object 7">
            <a:extLst>
              <a:ext uri="{FF2B5EF4-FFF2-40B4-BE49-F238E27FC236}">
                <a16:creationId xmlns:a16="http://schemas.microsoft.com/office/drawing/2014/main" id="{13FC044B-E06A-CF5A-0650-63E949BC45CB}"/>
              </a:ext>
            </a:extLst>
          </p:cNvPr>
          <p:cNvSpPr txBox="1"/>
          <p:nvPr/>
        </p:nvSpPr>
        <p:spPr>
          <a:xfrm>
            <a:off x="2611473" y="1727101"/>
            <a:ext cx="1133594" cy="495200"/>
          </a:xfrm>
          <a:prstGeom prst="rect">
            <a:avLst/>
          </a:prstGeom>
        </p:spPr>
        <p:txBody>
          <a:bodyPr vert="horz" wrap="square" lIns="0" tIns="8890" rIns="0" bIns="0" rtlCol="0">
            <a:spAutoFit/>
          </a:bodyPr>
          <a:lstStyle/>
          <a:p>
            <a:pPr marL="12700" marR="5080">
              <a:lnSpc>
                <a:spcPct val="101600"/>
              </a:lnSpc>
              <a:spcBef>
                <a:spcPts val="70"/>
              </a:spcBef>
            </a:pPr>
            <a:r>
              <a:rPr lang="en-US" sz="1600" spc="-10">
                <a:solidFill>
                  <a:srgbClr val="424242"/>
                </a:solidFill>
                <a:latin typeface="+mj-lt"/>
                <a:cs typeface="Roboto Condensed"/>
              </a:rPr>
              <a:t>Increase Web traffic</a:t>
            </a:r>
            <a:endParaRPr sz="1600">
              <a:latin typeface="+mj-lt"/>
              <a:cs typeface="Roboto Condensed"/>
            </a:endParaRPr>
          </a:p>
        </p:txBody>
      </p:sp>
      <p:sp>
        <p:nvSpPr>
          <p:cNvPr id="15" name="object 7">
            <a:extLst>
              <a:ext uri="{FF2B5EF4-FFF2-40B4-BE49-F238E27FC236}">
                <a16:creationId xmlns:a16="http://schemas.microsoft.com/office/drawing/2014/main" id="{D29EEE6D-18B6-7D50-7278-508B5BD4D447}"/>
              </a:ext>
            </a:extLst>
          </p:cNvPr>
          <p:cNvSpPr txBox="1"/>
          <p:nvPr/>
        </p:nvSpPr>
        <p:spPr>
          <a:xfrm>
            <a:off x="2606138" y="3538966"/>
            <a:ext cx="1777647" cy="495200"/>
          </a:xfrm>
          <a:prstGeom prst="rect">
            <a:avLst/>
          </a:prstGeom>
        </p:spPr>
        <p:txBody>
          <a:bodyPr vert="horz" wrap="square" lIns="0" tIns="8890" rIns="0" bIns="0" rtlCol="0">
            <a:spAutoFit/>
          </a:bodyPr>
          <a:lstStyle/>
          <a:p>
            <a:pPr marL="12700" marR="5080">
              <a:lnSpc>
                <a:spcPct val="101600"/>
              </a:lnSpc>
              <a:spcBef>
                <a:spcPts val="70"/>
              </a:spcBef>
            </a:pPr>
            <a:r>
              <a:rPr lang="en-US" sz="1600" spc="-10">
                <a:solidFill>
                  <a:srgbClr val="424242"/>
                </a:solidFill>
                <a:latin typeface="+mj-lt"/>
                <a:cs typeface="Roboto Condensed"/>
              </a:rPr>
              <a:t>Enhance Shopping Experience</a:t>
            </a:r>
            <a:endParaRPr lang="en-US" sz="1600">
              <a:latin typeface="+mj-lt"/>
              <a:cs typeface="Roboto Condensed"/>
            </a:endParaRPr>
          </a:p>
        </p:txBody>
      </p:sp>
      <p:sp>
        <p:nvSpPr>
          <p:cNvPr id="16" name="object 7">
            <a:extLst>
              <a:ext uri="{FF2B5EF4-FFF2-40B4-BE49-F238E27FC236}">
                <a16:creationId xmlns:a16="http://schemas.microsoft.com/office/drawing/2014/main" id="{A7E254AF-2510-C5E8-B90B-61012A22D5AC}"/>
              </a:ext>
            </a:extLst>
          </p:cNvPr>
          <p:cNvSpPr txBox="1"/>
          <p:nvPr/>
        </p:nvSpPr>
        <p:spPr>
          <a:xfrm>
            <a:off x="6929029" y="3473271"/>
            <a:ext cx="1777647" cy="495200"/>
          </a:xfrm>
          <a:prstGeom prst="rect">
            <a:avLst/>
          </a:prstGeom>
        </p:spPr>
        <p:txBody>
          <a:bodyPr vert="horz" wrap="square" lIns="0" tIns="8890" rIns="0" bIns="0" rtlCol="0">
            <a:spAutoFit/>
          </a:bodyPr>
          <a:lstStyle/>
          <a:p>
            <a:pPr marL="12700" marR="5080">
              <a:lnSpc>
                <a:spcPct val="101600"/>
              </a:lnSpc>
              <a:spcBef>
                <a:spcPts val="70"/>
              </a:spcBef>
            </a:pPr>
            <a:r>
              <a:rPr lang="en-US" sz="1600" spc="-10">
                <a:solidFill>
                  <a:srgbClr val="424242"/>
                </a:solidFill>
                <a:latin typeface="+mj-lt"/>
                <a:cs typeface="Roboto Condensed"/>
              </a:rPr>
              <a:t>Shorter Conversion Time</a:t>
            </a:r>
            <a:endParaRPr lang="en-US" sz="1600">
              <a:latin typeface="+mj-lt"/>
              <a:cs typeface="Roboto Condensed"/>
            </a:endParaRPr>
          </a:p>
        </p:txBody>
      </p:sp>
    </p:spTree>
    <p:extLst>
      <p:ext uri="{BB962C8B-B14F-4D97-AF65-F5344CB8AC3E}">
        <p14:creationId xmlns:p14="http://schemas.microsoft.com/office/powerpoint/2010/main" val="148720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Dataset Description</a:t>
            </a:r>
            <a:endParaRPr/>
          </a:p>
        </p:txBody>
      </p:sp>
      <p:sp>
        <p:nvSpPr>
          <p:cNvPr id="82" name="Google Shape;82;p16"/>
          <p:cNvSpPr txBox="1">
            <a:spLocks noGrp="1"/>
          </p:cNvSpPr>
          <p:nvPr>
            <p:ph type="body" idx="1"/>
          </p:nvPr>
        </p:nvSpPr>
        <p:spPr>
          <a:xfrm>
            <a:off x="311700" y="1266325"/>
            <a:ext cx="8520600" cy="3302700"/>
          </a:xfrm>
          <a:prstGeom prst="rect">
            <a:avLst/>
          </a:prstGeom>
        </p:spPr>
        <p:txBody>
          <a:bodyPr spcFirstLastPara="1" wrap="square" lIns="91425" tIns="45700" rIns="91425" bIns="45700" anchor="t" anchorCtr="0">
            <a:normAutofit fontScale="92500" lnSpcReduction="20000"/>
          </a:bodyPr>
          <a:lstStyle/>
          <a:p>
            <a:pPr marL="457200" lvl="0" indent="-311785" algn="l" rtl="0">
              <a:spcBef>
                <a:spcPts val="0"/>
              </a:spcBef>
              <a:spcAft>
                <a:spcPts val="0"/>
              </a:spcAft>
              <a:buSzPct val="100000"/>
              <a:buChar char="•"/>
            </a:pPr>
            <a:r>
              <a:rPr lang="en"/>
              <a:t>Dataset Overview:</a:t>
            </a:r>
            <a:endParaRPr lang="en-US"/>
          </a:p>
          <a:p>
            <a:pPr lvl="1" indent="-311785">
              <a:spcBef>
                <a:spcPts val="0"/>
              </a:spcBef>
              <a:buSzPct val="100000"/>
            </a:pPr>
            <a:r>
              <a:rPr lang="en-US"/>
              <a:t>W</a:t>
            </a:r>
            <a:r>
              <a:rPr lang="en" err="1"/>
              <a:t>ebscraped</a:t>
            </a:r>
            <a:r>
              <a:rPr lang="en"/>
              <a:t> data from goodreads.com which contains 10,000 books across multiple genres having user ratings and other attributes.</a:t>
            </a:r>
          </a:p>
          <a:p>
            <a:pPr marL="457200" lvl="0" indent="-311785" algn="l" rtl="0">
              <a:spcBef>
                <a:spcPts val="0"/>
              </a:spcBef>
              <a:spcAft>
                <a:spcPts val="0"/>
              </a:spcAft>
              <a:buSzPct val="100000"/>
              <a:buChar char="•"/>
            </a:pPr>
            <a:r>
              <a:rPr lang="en"/>
              <a:t>Files:</a:t>
            </a:r>
          </a:p>
          <a:p>
            <a:pPr lvl="1" indent="-311785">
              <a:spcBef>
                <a:spcPts val="0"/>
              </a:spcBef>
              <a:buSzPct val="100000"/>
            </a:pPr>
            <a:r>
              <a:rPr lang="en" b="1" i="1"/>
              <a:t>BooksEnriched.csv</a:t>
            </a:r>
            <a:r>
              <a:rPr lang="en"/>
              <a:t>: Contains book level information such as </a:t>
            </a:r>
            <a:r>
              <a:rPr lang="en" err="1"/>
              <a:t>book_id</a:t>
            </a:r>
            <a:r>
              <a:rPr lang="en"/>
              <a:t>, name, author, ratings, published year, pages, title, etc.</a:t>
            </a:r>
          </a:p>
          <a:p>
            <a:pPr lvl="1" indent="-311785">
              <a:spcBef>
                <a:spcPts val="0"/>
              </a:spcBef>
              <a:buSzPct val="100000"/>
            </a:pPr>
            <a:r>
              <a:rPr lang="en" b="1" i="1"/>
              <a:t>Ratings.csv</a:t>
            </a:r>
            <a:r>
              <a:rPr lang="en"/>
              <a:t>: Contains user ratings for the books</a:t>
            </a:r>
          </a:p>
          <a:p>
            <a:pPr lvl="1" indent="-311785">
              <a:spcBef>
                <a:spcPts val="0"/>
              </a:spcBef>
              <a:buSzPct val="100000"/>
            </a:pPr>
            <a:r>
              <a:rPr lang="en" b="1" i="1"/>
              <a:t>Tags.csv</a:t>
            </a:r>
            <a:r>
              <a:rPr lang="en"/>
              <a:t>: Contains ”tags” used on </a:t>
            </a:r>
            <a:r>
              <a:rPr lang="en" err="1"/>
              <a:t>goodreads</a:t>
            </a:r>
            <a:r>
              <a:rPr lang="en"/>
              <a:t> which enables the users to search by a given tag</a:t>
            </a:r>
          </a:p>
          <a:p>
            <a:pPr marL="0" lvl="0" indent="0" algn="l" rtl="0">
              <a:spcBef>
                <a:spcPts val="750"/>
              </a:spcBef>
              <a:spcAft>
                <a:spcPts val="0"/>
              </a:spcAft>
              <a:buNone/>
            </a:pPr>
            <a:endParaRPr/>
          </a:p>
        </p:txBody>
      </p:sp>
      <p:sp>
        <p:nvSpPr>
          <p:cNvPr id="2" name="Rectangle 1">
            <a:extLst>
              <a:ext uri="{FF2B5EF4-FFF2-40B4-BE49-F238E27FC236}">
                <a16:creationId xmlns:a16="http://schemas.microsoft.com/office/drawing/2014/main" id="{FA0A8CF8-9407-4ECC-4B84-3BC7D80E0817}"/>
              </a:ext>
            </a:extLst>
          </p:cNvPr>
          <p:cNvSpPr/>
          <p:nvPr/>
        </p:nvSpPr>
        <p:spPr>
          <a:xfrm>
            <a:off x="0" y="4876800"/>
            <a:ext cx="5602941" cy="188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750"/>
              </a:spcBef>
            </a:pPr>
            <a:r>
              <a:rPr lang="en-US" sz="800" b="1">
                <a:solidFill>
                  <a:schemeClr val="tx2">
                    <a:lumMod val="10000"/>
                  </a:schemeClr>
                </a:solidFill>
              </a:rPr>
              <a:t>Datasets reference : </a:t>
            </a:r>
            <a:r>
              <a:rPr lang="en-US" sz="800" u="sng">
                <a:solidFill>
                  <a:schemeClr val="hlink"/>
                </a:solidFill>
                <a:hlinkClick r:id="rId3"/>
              </a:rPr>
              <a:t>https://drive.google.com/drive/u/0/folders/1XsWas9e14lLG5Ij8mFgpQIINo4AvPUSK</a:t>
            </a:r>
            <a:endParaRPr lang="en-US" sz="800"/>
          </a:p>
        </p:txBody>
      </p:sp>
    </p:spTree>
    <p:extLst>
      <p:ext uri="{BB962C8B-B14F-4D97-AF65-F5344CB8AC3E}">
        <p14:creationId xmlns:p14="http://schemas.microsoft.com/office/powerpoint/2010/main" val="226093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OBJECTIVES</a:t>
            </a:r>
            <a:endParaRPr/>
          </a:p>
        </p:txBody>
      </p:sp>
      <p:sp>
        <p:nvSpPr>
          <p:cNvPr id="82" name="Google Shape;82;p16"/>
          <p:cNvSpPr txBox="1">
            <a:spLocks noGrp="1"/>
          </p:cNvSpPr>
          <p:nvPr>
            <p:ph type="body" idx="1"/>
          </p:nvPr>
        </p:nvSpPr>
        <p:spPr>
          <a:xfrm>
            <a:off x="311700" y="1266325"/>
            <a:ext cx="8520600" cy="3302700"/>
          </a:xfrm>
          <a:prstGeom prst="rect">
            <a:avLst/>
          </a:prstGeom>
        </p:spPr>
        <p:txBody>
          <a:bodyPr spcFirstLastPara="1" wrap="square" lIns="91425" tIns="45700" rIns="91425" bIns="45700" anchor="t" anchorCtr="0">
            <a:normAutofit fontScale="85000" lnSpcReduction="20000"/>
          </a:bodyPr>
          <a:lstStyle/>
          <a:p>
            <a:pPr indent="-311785">
              <a:spcBef>
                <a:spcPts val="0"/>
              </a:spcBef>
              <a:buSzPct val="100000"/>
            </a:pPr>
            <a:r>
              <a:rPr lang="en"/>
              <a:t>KNN Based Recommendations with Euclidean distance and cosine metrics</a:t>
            </a:r>
          </a:p>
          <a:p>
            <a:pPr indent="-311785">
              <a:spcBef>
                <a:spcPts val="0"/>
              </a:spcBef>
              <a:buSzPct val="100000"/>
            </a:pPr>
            <a:r>
              <a:rPr lang="en"/>
              <a:t>User based Collaborative Filtering to recommend books based on past user history</a:t>
            </a:r>
            <a:endParaRPr lang="en-US"/>
          </a:p>
          <a:p>
            <a:pPr indent="-311785">
              <a:spcBef>
                <a:spcPts val="0"/>
              </a:spcBef>
              <a:buSzPct val="100000"/>
            </a:pPr>
            <a:r>
              <a:rPr lang="en"/>
              <a:t>Item based Collaborative Filtering using Cosine Similarity, Correlation and Matrix Decomposition</a:t>
            </a:r>
          </a:p>
          <a:p>
            <a:pPr lvl="0" indent="-311785">
              <a:spcBef>
                <a:spcPts val="0"/>
              </a:spcBef>
              <a:buSzPct val="100000"/>
            </a:pPr>
            <a:r>
              <a:rPr lang="en-US"/>
              <a:t>EDA/Other Questions to answer:</a:t>
            </a:r>
          </a:p>
          <a:p>
            <a:pPr lvl="1" indent="-311785">
              <a:spcBef>
                <a:spcPts val="0"/>
              </a:spcBef>
              <a:buSzPct val="100000"/>
            </a:pPr>
            <a:r>
              <a:rPr lang="en-US"/>
              <a:t>Average ratings by publication year?</a:t>
            </a:r>
          </a:p>
          <a:p>
            <a:pPr lvl="1" indent="-311785">
              <a:spcBef>
                <a:spcPts val="0"/>
              </a:spcBef>
              <a:buSzPct val="100000"/>
            </a:pPr>
            <a:r>
              <a:rPr lang="en-US"/>
              <a:t>Top rated books?</a:t>
            </a:r>
          </a:p>
          <a:p>
            <a:pPr lvl="1" indent="-311785">
              <a:spcBef>
                <a:spcPts val="0"/>
              </a:spcBef>
              <a:buSzPct val="100000"/>
            </a:pPr>
            <a:r>
              <a:rPr lang="en-US"/>
              <a:t>What are the genres that users prefer?</a:t>
            </a:r>
          </a:p>
          <a:p>
            <a:pPr marL="0" lvl="0" indent="0" algn="l" rtl="0">
              <a:spcBef>
                <a:spcPts val="750"/>
              </a:spcBef>
              <a:spcAft>
                <a:spcPts val="0"/>
              </a:spcAft>
              <a:buNone/>
            </a:pPr>
            <a:endParaRPr/>
          </a:p>
        </p:txBody>
      </p:sp>
      <p:sp>
        <p:nvSpPr>
          <p:cNvPr id="2" name="Rectangle 1">
            <a:extLst>
              <a:ext uri="{FF2B5EF4-FFF2-40B4-BE49-F238E27FC236}">
                <a16:creationId xmlns:a16="http://schemas.microsoft.com/office/drawing/2014/main" id="{9CB63AD8-E6DC-744B-F925-C44C58AEC2CE}"/>
              </a:ext>
            </a:extLst>
          </p:cNvPr>
          <p:cNvSpPr/>
          <p:nvPr/>
        </p:nvSpPr>
        <p:spPr>
          <a:xfrm>
            <a:off x="0" y="4876800"/>
            <a:ext cx="5602941" cy="188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750"/>
              </a:spcBef>
            </a:pPr>
            <a:r>
              <a:rPr lang="en-US" sz="800" b="1">
                <a:solidFill>
                  <a:schemeClr val="tx2">
                    <a:lumMod val="10000"/>
                  </a:schemeClr>
                </a:solidFill>
              </a:rPr>
              <a:t>Datasets reference : </a:t>
            </a:r>
            <a:r>
              <a:rPr lang="en-US" sz="800" u="sng">
                <a:solidFill>
                  <a:schemeClr val="hlink"/>
                </a:solidFill>
                <a:hlinkClick r:id="rId3"/>
              </a:rPr>
              <a:t>https://drive.google.com/drive/u/0/folders/1XsWas9e14lLG5Ij8mFgpQIINo4AvPUSK</a:t>
            </a:r>
            <a:endParaRPr lang="en-US" sz="800"/>
          </a:p>
        </p:txBody>
      </p:sp>
    </p:spTree>
    <p:extLst>
      <p:ext uri="{BB962C8B-B14F-4D97-AF65-F5344CB8AC3E}">
        <p14:creationId xmlns:p14="http://schemas.microsoft.com/office/powerpoint/2010/main" val="20921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 name="Picture 4">
            <a:extLst>
              <a:ext uri="{FF2B5EF4-FFF2-40B4-BE49-F238E27FC236}">
                <a16:creationId xmlns:a16="http://schemas.microsoft.com/office/drawing/2014/main" id="{7413571F-A173-565A-C301-68B356395984}"/>
              </a:ext>
            </a:extLst>
          </p:cNvPr>
          <p:cNvPicPr>
            <a:picLocks noChangeAspect="1"/>
          </p:cNvPicPr>
          <p:nvPr/>
        </p:nvPicPr>
        <p:blipFill>
          <a:blip r:embed="rId3"/>
          <a:stretch>
            <a:fillRect/>
          </a:stretch>
        </p:blipFill>
        <p:spPr>
          <a:xfrm>
            <a:off x="311700" y="1266325"/>
            <a:ext cx="8520600" cy="3592598"/>
          </a:xfrm>
          <a:prstGeom prst="rect">
            <a:avLst/>
          </a:prstGeom>
        </p:spPr>
      </p:pic>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EDA – Top 20 Book Ratings</a:t>
            </a:r>
            <a:endParaRPr/>
          </a:p>
        </p:txBody>
      </p:sp>
      <p:sp>
        <p:nvSpPr>
          <p:cNvPr id="4" name="Rounded Rectangular Callout 3">
            <a:extLst>
              <a:ext uri="{FF2B5EF4-FFF2-40B4-BE49-F238E27FC236}">
                <a16:creationId xmlns:a16="http://schemas.microsoft.com/office/drawing/2014/main" id="{CCA63AAC-B54E-1CFE-530B-674C211F37BF}"/>
              </a:ext>
            </a:extLst>
          </p:cNvPr>
          <p:cNvSpPr/>
          <p:nvPr/>
        </p:nvSpPr>
        <p:spPr>
          <a:xfrm>
            <a:off x="6788426" y="2922104"/>
            <a:ext cx="1510748" cy="745435"/>
          </a:xfrm>
          <a:prstGeom prst="wedgeRoundRectCallout">
            <a:avLst>
              <a:gd name="adj1" fmla="val -53070"/>
              <a:gd name="adj2" fmla="val 118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good number of twilight haters!</a:t>
            </a:r>
          </a:p>
        </p:txBody>
      </p:sp>
    </p:spTree>
    <p:extLst>
      <p:ext uri="{BB962C8B-B14F-4D97-AF65-F5344CB8AC3E}">
        <p14:creationId xmlns:p14="http://schemas.microsoft.com/office/powerpoint/2010/main" val="315495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
              <a:t>EDA – </a:t>
            </a:r>
            <a:r>
              <a:rPr lang="en-US" spc="-10"/>
              <a:t>Ratings for Top 10 genres</a:t>
            </a:r>
            <a:endParaRPr/>
          </a:p>
        </p:txBody>
      </p:sp>
      <p:sp>
        <p:nvSpPr>
          <p:cNvPr id="82" name="Google Shape;82;p16"/>
          <p:cNvSpPr txBox="1">
            <a:spLocks noGrp="1"/>
          </p:cNvSpPr>
          <p:nvPr>
            <p:ph type="body" idx="1"/>
          </p:nvPr>
        </p:nvSpPr>
        <p:spPr>
          <a:xfrm>
            <a:off x="311700" y="1266325"/>
            <a:ext cx="8520600" cy="33027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endParaRPr/>
          </a:p>
        </p:txBody>
      </p:sp>
      <p:pic>
        <p:nvPicPr>
          <p:cNvPr id="2" name="Picture 2" descr="Chart, bar chart&#10;&#10;Description automatically generated">
            <a:extLst>
              <a:ext uri="{FF2B5EF4-FFF2-40B4-BE49-F238E27FC236}">
                <a16:creationId xmlns:a16="http://schemas.microsoft.com/office/drawing/2014/main" id="{73B83BB7-9D89-EE80-BDF9-5C68D0AFC849}"/>
              </a:ext>
            </a:extLst>
          </p:cNvPr>
          <p:cNvPicPr>
            <a:picLocks noChangeAspect="1"/>
          </p:cNvPicPr>
          <p:nvPr/>
        </p:nvPicPr>
        <p:blipFill>
          <a:blip r:embed="rId3"/>
          <a:stretch>
            <a:fillRect/>
          </a:stretch>
        </p:blipFill>
        <p:spPr>
          <a:xfrm>
            <a:off x="308950" y="1341679"/>
            <a:ext cx="8661902" cy="3229685"/>
          </a:xfrm>
          <a:prstGeom prst="rect">
            <a:avLst/>
          </a:prstGeom>
        </p:spPr>
      </p:pic>
    </p:spTree>
    <p:extLst>
      <p:ext uri="{BB962C8B-B14F-4D97-AF65-F5344CB8AC3E}">
        <p14:creationId xmlns:p14="http://schemas.microsoft.com/office/powerpoint/2010/main" val="273587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558925"/>
            <a:ext cx="8520600" cy="707400"/>
          </a:xfrm>
          <a:prstGeom prst="rect">
            <a:avLst/>
          </a:prstGeom>
        </p:spPr>
        <p:txBody>
          <a:bodyPr spcFirstLastPara="1" wrap="square" lIns="91425" tIns="45700" rIns="91425" bIns="45700" anchor="t" anchorCtr="0">
            <a:normAutofit fontScale="90000"/>
          </a:bodyPr>
          <a:lstStyle/>
          <a:p>
            <a:r>
              <a:rPr lang="en"/>
              <a:t>EDA – Distribution of Publication Year</a:t>
            </a:r>
            <a:endParaRPr lang="en-US" spc="-10"/>
          </a:p>
        </p:txBody>
      </p:sp>
      <p:pic>
        <p:nvPicPr>
          <p:cNvPr id="2" name="Picture 2" descr="Chart, histogram&#10;&#10;Description automatically generated">
            <a:extLst>
              <a:ext uri="{FF2B5EF4-FFF2-40B4-BE49-F238E27FC236}">
                <a16:creationId xmlns:a16="http://schemas.microsoft.com/office/drawing/2014/main" id="{F98893DC-7D58-5317-449A-8DA024DCF88D}"/>
              </a:ext>
            </a:extLst>
          </p:cNvPr>
          <p:cNvPicPr>
            <a:picLocks noChangeAspect="1"/>
          </p:cNvPicPr>
          <p:nvPr/>
        </p:nvPicPr>
        <p:blipFill>
          <a:blip r:embed="rId3"/>
          <a:stretch>
            <a:fillRect/>
          </a:stretch>
        </p:blipFill>
        <p:spPr>
          <a:xfrm>
            <a:off x="937727" y="1090055"/>
            <a:ext cx="6831174" cy="3896452"/>
          </a:xfrm>
          <a:prstGeom prst="rect">
            <a:avLst/>
          </a:prstGeom>
        </p:spPr>
      </p:pic>
    </p:spTree>
    <p:extLst>
      <p:ext uri="{BB962C8B-B14F-4D97-AF65-F5344CB8AC3E}">
        <p14:creationId xmlns:p14="http://schemas.microsoft.com/office/powerpoint/2010/main" val="48129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 name="Picture 3" descr="Chart, line chart&#10;&#10;Description automatically generated">
            <a:extLst>
              <a:ext uri="{FF2B5EF4-FFF2-40B4-BE49-F238E27FC236}">
                <a16:creationId xmlns:a16="http://schemas.microsoft.com/office/drawing/2014/main" id="{0CAB3CDB-1FDE-6C5D-404C-890207E070FB}"/>
              </a:ext>
            </a:extLst>
          </p:cNvPr>
          <p:cNvPicPr>
            <a:picLocks noChangeAspect="1"/>
          </p:cNvPicPr>
          <p:nvPr/>
        </p:nvPicPr>
        <p:blipFill>
          <a:blip r:embed="rId3"/>
          <a:stretch>
            <a:fillRect/>
          </a:stretch>
        </p:blipFill>
        <p:spPr>
          <a:xfrm>
            <a:off x="1365248" y="1266325"/>
            <a:ext cx="5404489" cy="3653545"/>
          </a:xfrm>
          <a:prstGeom prst="rect">
            <a:avLst/>
          </a:prstGeom>
        </p:spPr>
      </p:pic>
      <p:sp>
        <p:nvSpPr>
          <p:cNvPr id="81" name="Google Shape;81;p16"/>
          <p:cNvSpPr txBox="1">
            <a:spLocks noGrp="1"/>
          </p:cNvSpPr>
          <p:nvPr>
            <p:ph type="title"/>
          </p:nvPr>
        </p:nvSpPr>
        <p:spPr>
          <a:xfrm>
            <a:off x="171167" y="521450"/>
            <a:ext cx="8932828" cy="7074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
              <a:t>EDA – </a:t>
            </a:r>
            <a:r>
              <a:rPr lang="en-US" spc="-10"/>
              <a:t>Average ratings by Publication year</a:t>
            </a:r>
            <a:endParaRPr/>
          </a:p>
        </p:txBody>
      </p:sp>
    </p:spTree>
    <p:extLst>
      <p:ext uri="{BB962C8B-B14F-4D97-AF65-F5344CB8AC3E}">
        <p14:creationId xmlns:p14="http://schemas.microsoft.com/office/powerpoint/2010/main" val="2481735712"/>
      </p:ext>
    </p:extLst>
  </p:cSld>
  <p:clrMapOvr>
    <a:masterClrMapping/>
  </p:clrMapOvr>
</p:sld>
</file>

<file path=ppt/theme/theme1.xml><?xml version="1.0" encoding="utf-8"?>
<a:theme xmlns:a="http://schemas.openxmlformats.org/drawingml/2006/main" name="Top Orange Bar">
  <a:themeElements>
    <a:clrScheme name="McCombs">
      <a:dk1>
        <a:srgbClr val="C05900"/>
      </a:dk1>
      <a:lt1>
        <a:srgbClr val="FFFFFF"/>
      </a:lt1>
      <a:dk2>
        <a:srgbClr val="9CACB6"/>
      </a:dk2>
      <a:lt2>
        <a:srgbClr val="D6D2C4"/>
      </a:lt2>
      <a:accent1>
        <a:srgbClr val="C05900"/>
      </a:accent1>
      <a:accent2>
        <a:srgbClr val="9CACB6"/>
      </a:accent2>
      <a:accent3>
        <a:srgbClr val="F7961F"/>
      </a:accent3>
      <a:accent4>
        <a:srgbClr val="FFD600"/>
      </a:accent4>
      <a:accent5>
        <a:srgbClr val="579C41"/>
      </a:accent5>
      <a:accent6>
        <a:srgbClr val="005E86"/>
      </a:accent6>
      <a:hlink>
        <a:srgbClr val="005E86"/>
      </a:hlink>
      <a:folHlink>
        <a:srgbClr val="00A8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21</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Top Orange Bar</vt:lpstr>
      <vt:lpstr>PowerPoint Presentation</vt:lpstr>
      <vt:lpstr>Meet the Team!</vt:lpstr>
      <vt:lpstr>Why recommend books?</vt:lpstr>
      <vt:lpstr>Dataset Description</vt:lpstr>
      <vt:lpstr>OBJECTIVES</vt:lpstr>
      <vt:lpstr>EDA – Top 20 Book Ratings</vt:lpstr>
      <vt:lpstr>EDA – Ratings for Top 10 genres</vt:lpstr>
      <vt:lpstr>EDA – Distribution of Publication Year</vt:lpstr>
      <vt:lpstr>EDA – Average ratings by Publication year</vt:lpstr>
      <vt:lpstr>EDA – Frequency of Ratings Score</vt:lpstr>
      <vt:lpstr>EDA – # Books by Average Ratings</vt:lpstr>
      <vt:lpstr>EDA – # books by no of pages</vt:lpstr>
      <vt:lpstr>EDA – Average Rating by Pages Bins</vt:lpstr>
      <vt:lpstr>EDA – # of Ratings by Users</vt:lpstr>
      <vt:lpstr>EDA – Book Rating Frequency</vt:lpstr>
      <vt:lpstr>EDA – Top 20 Author Book Count</vt:lpstr>
      <vt:lpstr>Naïve Recommendations – KNN based on Cosine Similarity</vt:lpstr>
      <vt:lpstr>Naïve Recommendations – KNN based on Euclidian Distance</vt:lpstr>
      <vt:lpstr>Moving to Repeat Users</vt:lpstr>
      <vt:lpstr>Collaborative Filtering</vt:lpstr>
      <vt:lpstr>Collaborative Filtering  – User Based  </vt:lpstr>
      <vt:lpstr>User Based Filtering</vt:lpstr>
      <vt:lpstr>Collaborative Filtering – Item Based  </vt:lpstr>
      <vt:lpstr>PowerPoint Presentation</vt:lpstr>
      <vt:lpstr>User Based Filtering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cp:revision>6</cp:revision>
  <dcterms:modified xsi:type="dcterms:W3CDTF">2022-11-08T17:59:05Z</dcterms:modified>
</cp:coreProperties>
</file>