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5143500" cx="9144000"/>
  <p:notesSz cx="6858000" cy="9144000"/>
  <p:embeddedFontLst>
    <p:embeddedFont>
      <p:font typeface="Roboto"/>
      <p:regular r:id="rId49"/>
      <p:bold r:id="rId50"/>
      <p:italic r:id="rId51"/>
      <p:boldItalic r:id="rId52"/>
    </p:embeddedFont>
    <p:embeddedFont>
      <p:font typeface="PT Sans Narrow"/>
      <p:regular r:id="rId53"/>
      <p:bold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onym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20D1EA-D017-43F2-A5B2-F019180593F6}">
  <a:tblStyle styleId="{A420D1EA-D017-43F2-A5B2-F019180593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font" Target="fonts/Robo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PTSansNarrow-regular.fntdata"/><Relationship Id="rId52" Type="http://schemas.openxmlformats.org/officeDocument/2006/relationships/font" Target="fonts/Roboto-boldItalic.fntdata"/><Relationship Id="rId11" Type="http://schemas.openxmlformats.org/officeDocument/2006/relationships/slide" Target="slides/slide4.xml"/><Relationship Id="rId55" Type="http://schemas.openxmlformats.org/officeDocument/2006/relationships/font" Target="fonts/OpenSans-regular.fntdata"/><Relationship Id="rId10" Type="http://schemas.openxmlformats.org/officeDocument/2006/relationships/slide" Target="slides/slide3.xml"/><Relationship Id="rId54" Type="http://schemas.openxmlformats.org/officeDocument/2006/relationships/font" Target="fonts/PTSansNarrow-bold.fntdata"/><Relationship Id="rId13" Type="http://schemas.openxmlformats.org/officeDocument/2006/relationships/slide" Target="slides/slide6.xml"/><Relationship Id="rId57" Type="http://schemas.openxmlformats.org/officeDocument/2006/relationships/font" Target="fonts/OpenSans-italic.fntdata"/><Relationship Id="rId12" Type="http://schemas.openxmlformats.org/officeDocument/2006/relationships/slide" Target="slides/slide5.xml"/><Relationship Id="rId56" Type="http://schemas.openxmlformats.org/officeDocument/2006/relationships/font" Target="fonts/OpenSans-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23T22:45:35.396">
    <p:pos x="196" y="797"/>
    <p:text>We can choose 1 or 2 of the quotes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e20ea301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e20ea301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6ca855e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6ca855e7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-mention why we grouped genres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ee21eb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ee21eb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b1c0e8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b1c0e8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e3002415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e3002415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Metal songs are typically more energetic &amp; less positive.</a:t>
            </a:r>
            <a:endParaRPr/>
          </a:p>
          <a:p>
            <a:pPr indent="0" lvl="0" marL="0" rtl="0" algn="l">
              <a:spcBef>
                <a:spcPts val="0"/>
              </a:spcBef>
              <a:spcAft>
                <a:spcPts val="0"/>
              </a:spcAft>
              <a:buNone/>
            </a:pPr>
            <a:r>
              <a:rPr lang="en-GB"/>
              <a:t>Rock songs typically have more energy compared to standards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maintain our initial observations..</a:t>
            </a:r>
            <a:endParaRPr/>
          </a:p>
          <a:p>
            <a:pPr indent="0" lvl="0" marL="0" rtl="0" algn="l">
              <a:spcBef>
                <a:spcPts val="0"/>
              </a:spcBef>
              <a:spcAft>
                <a:spcPts val="0"/>
              </a:spcAft>
              <a:buNone/>
            </a:pPr>
            <a:r>
              <a:rPr lang="en-GB"/>
              <a:t>	-different genres of </a:t>
            </a:r>
            <a:r>
              <a:rPr lang="en-GB"/>
              <a:t>music have different scores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6ca855e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6ca855e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e3002415e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e3002415e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e20ea301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e20ea301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e3002415e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e3002415e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tried multiple regression to see if the variables considered significant in simple linear regression still were while controlling for the remaining variables. Here, we ran a multiple regression on the dataset with the </a:t>
            </a:r>
            <a:r>
              <a:rPr lang="en-GB">
                <a:solidFill>
                  <a:schemeClr val="dk1"/>
                </a:solidFill>
              </a:rPr>
              <a:t>feature engineering i.e., </a:t>
            </a:r>
            <a:r>
              <a:rPr lang="en-GB"/>
              <a:t>Genre group as a feature. We see that several of the columns identified as individually significant in simple regression are still considered significant here as well. Further, our genre group feature seems to be significant as well. With this, our test RMSE has improved over the simple regression.</a:t>
            </a:r>
            <a:endParaRPr/>
          </a:p>
          <a:p>
            <a:pPr indent="0" lvl="0" marL="0" rtl="0" algn="l">
              <a:spcBef>
                <a:spcPts val="0"/>
              </a:spcBef>
              <a:spcAft>
                <a:spcPts val="0"/>
              </a:spcAft>
              <a:buNone/>
            </a:pPr>
            <a:r>
              <a:rPr lang="en-GB"/>
              <a:t>To improve the model, we </a:t>
            </a:r>
            <a:r>
              <a:rPr lang="en-GB"/>
              <a:t>tried</a:t>
            </a:r>
            <a:r>
              <a:rPr lang="en-GB"/>
              <a:t> subset selection &amp; shrinkage methods on the multiple regression models. In subset selection, we did Forward, Backward &amp; Stepwise regression.</a:t>
            </a:r>
            <a:endParaRPr/>
          </a:p>
          <a:p>
            <a:pPr indent="0" lvl="0" marL="0" rtl="0" algn="l">
              <a:spcBef>
                <a:spcPts val="0"/>
              </a:spcBef>
              <a:spcAft>
                <a:spcPts val="0"/>
              </a:spcAft>
              <a:buNone/>
            </a:pPr>
            <a:r>
              <a:rPr lang="en-GB"/>
              <a:t>To improve this, we decided to run this dataset with stepwise regression models along with creating dummy variables for the genres &amp; interactions.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e20ea301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e20ea301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dee21eb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dee21eb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First of all, we will start on the brief background of what motivated us to choose this topic.</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And then we will go over the EDA process, tuning our features, the models we built to predict best outcomes, and finally the results of our models and future steps we might able to do to expand the project.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e3002415e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e3002415e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e20ea301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e20ea301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Loudness appears as a significant predictor by itself as well as in combination with other predictors.</a:t>
            </a:r>
            <a:endParaRPr/>
          </a:p>
          <a:p>
            <a:pPr indent="0" lvl="0" marL="0" rtl="0" algn="l">
              <a:spcBef>
                <a:spcPts val="0"/>
              </a:spcBef>
              <a:spcAft>
                <a:spcPts val="0"/>
              </a:spcAft>
              <a:buNone/>
            </a:pPr>
            <a:r>
              <a:rPr lang="en-GB"/>
              <a:t>The interactions of year with other predictors seem to help the model predict better.</a:t>
            </a:r>
            <a:endParaRPr/>
          </a:p>
          <a:p>
            <a:pPr indent="0" lvl="0" marL="0" rtl="0" algn="l">
              <a:spcBef>
                <a:spcPts val="0"/>
              </a:spcBef>
              <a:spcAft>
                <a:spcPts val="0"/>
              </a:spcAft>
              <a:buNone/>
            </a:pPr>
            <a:r>
              <a:rPr lang="en-GB"/>
              <a:t>Similarly, the </a:t>
            </a:r>
            <a:r>
              <a:rPr lang="en-GB">
                <a:solidFill>
                  <a:schemeClr val="dk1"/>
                </a:solidFill>
              </a:rPr>
              <a:t>grouped </a:t>
            </a:r>
            <a:r>
              <a:rPr lang="en-GB"/>
              <a:t>genre field also appears as a significant predictor </a:t>
            </a:r>
            <a:r>
              <a:rPr lang="en-GB">
                <a:solidFill>
                  <a:schemeClr val="dk1"/>
                </a:solidFill>
              </a:rPr>
              <a:t>by itself as well as in combination with other predictors.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From the resid vs fitted values plot, we see that the errors are roughly randomly distributed. This implies that our assumption that the relationship between Popularity &amp; the other predictors is linear is reasonable. The spread of errors is also independent of the fitted values -&gt; constant variance of the errors.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e3002415e_1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e3002415e_1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This part we will talk about the Shrinkage method. We wanted to have</a:t>
            </a:r>
            <a:r>
              <a:rPr lang="en-GB"/>
              <a:t> the constraint in place so that the estimation procedure will be able to focus on the important variables.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First we did the variable Scaling, then interaction with numerics and grouped genre, also the cross validation to come up with the best lambda</a:t>
            </a:r>
            <a:r>
              <a:rPr lang="en-GB"/>
              <a:t> </a:t>
            </a:r>
            <a:r>
              <a:rPr lang="en-GB"/>
              <a:t>which makes the model not too simple but not too complex!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t>
            </a:r>
            <a:r>
              <a:rPr lang="en-GB"/>
              <a:t>ambda : under log e for (1) ridge you get 0.43 (2) lasso </a:t>
            </a:r>
            <a:r>
              <a:rPr lang="en-GB">
                <a:solidFill>
                  <a:schemeClr val="dk1"/>
                </a:solidFill>
              </a:rPr>
              <a:t>you get -2.35 which have 51 sets that has non-zero coefficients.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By doing the three Scenarios: (1)  all numerics+grouped genre+interaction  (2) all numerics+grouped genre+genre does not interact (3) only numerics</a:t>
            </a:r>
            <a:endParaRPr>
              <a:solidFill>
                <a:schemeClr val="dk1"/>
              </a:solidFill>
            </a:endParaRPr>
          </a:p>
          <a:p>
            <a:pPr indent="0" lvl="0" marL="0" rtl="0" algn="l">
              <a:spcBef>
                <a:spcPts val="0"/>
              </a:spcBef>
              <a:spcAft>
                <a:spcPts val="0"/>
              </a:spcAft>
              <a:buNone/>
            </a:pPr>
            <a:r>
              <a:rPr lang="en-GB">
                <a:solidFill>
                  <a:schemeClr val="dk1"/>
                </a:solidFill>
              </a:rPr>
              <a:t>We came up with the RMSE of 12.873 which is still not lower than what we have in backward regression.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e3002415e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e3002415e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202124"/>
              </a:buClr>
              <a:buSzPts val="1100"/>
              <a:buFont typeface="Roboto"/>
              <a:buChar char="●"/>
            </a:pPr>
            <a:r>
              <a:rPr lang="en-GB">
                <a:solidFill>
                  <a:srgbClr val="202124"/>
                </a:solidFill>
                <a:latin typeface="Roboto"/>
                <a:ea typeface="Roboto"/>
                <a:cs typeface="Roboto"/>
                <a:sym typeface="Roboto"/>
              </a:rPr>
              <a:t>In </a:t>
            </a:r>
            <a:r>
              <a:rPr lang="en-GB">
                <a:solidFill>
                  <a:srgbClr val="202124"/>
                </a:solidFill>
                <a:latin typeface="Roboto"/>
                <a:ea typeface="Roboto"/>
                <a:cs typeface="Roboto"/>
                <a:sym typeface="Roboto"/>
              </a:rPr>
              <a:t>Bagging (or Bootstrap Aggregating) technique tries to implement similar learners on small populations and then takes a mean of all the predictions</a:t>
            </a:r>
            <a:endParaRPr>
              <a:solidFill>
                <a:srgbClr val="202124"/>
              </a:solidFill>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GB">
                <a:solidFill>
                  <a:srgbClr val="202124"/>
                </a:solidFill>
                <a:latin typeface="Roboto"/>
                <a:ea typeface="Roboto"/>
                <a:cs typeface="Roboto"/>
                <a:sym typeface="Roboto"/>
              </a:rPr>
              <a:t>We tried with different number of trees to tune the model and find the min RMSE. For B as 900, we received the min RMSE i.e., 13.24</a:t>
            </a:r>
            <a:endParaRPr>
              <a:solidFill>
                <a:srgbClr val="202124"/>
              </a:solidFill>
              <a:latin typeface="Roboto"/>
              <a:ea typeface="Roboto"/>
              <a:cs typeface="Roboto"/>
              <a:sym typeface="Roboto"/>
            </a:endParaRPr>
          </a:p>
          <a:p>
            <a:pPr indent="-317500" lvl="0" marL="457200" rtl="0" algn="l">
              <a:spcBef>
                <a:spcPts val="0"/>
              </a:spcBef>
              <a:spcAft>
                <a:spcPts val="0"/>
              </a:spcAft>
              <a:buClr>
                <a:srgbClr val="202124"/>
              </a:buClr>
              <a:buSzPts val="1400"/>
              <a:buFont typeface="Roboto"/>
              <a:buChar char="●"/>
            </a:pPr>
            <a:r>
              <a:rPr lang="en-GB">
                <a:solidFill>
                  <a:srgbClr val="202124"/>
                </a:solidFill>
                <a:latin typeface="Roboto"/>
                <a:ea typeface="Roboto"/>
                <a:cs typeface="Roboto"/>
                <a:sym typeface="Roboto"/>
              </a:rPr>
              <a:t>By the chart of %IncMSE we can see that genre, Year, loudness significantly contribute to reduce the MSE  </a:t>
            </a:r>
            <a:endParaRPr>
              <a:solidFill>
                <a:srgbClr val="202124"/>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e3002415e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e3002415e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Next we tried Random Forest,</a:t>
            </a:r>
            <a:endParaRPr/>
          </a:p>
          <a:p>
            <a:pPr indent="0" lvl="0" marL="0" rtl="0" algn="l">
              <a:spcBef>
                <a:spcPts val="0"/>
              </a:spcBef>
              <a:spcAft>
                <a:spcPts val="0"/>
              </a:spcAft>
              <a:buNone/>
            </a:pPr>
            <a:r>
              <a:rPr lang="en-GB"/>
              <a:t>Random forest is similar to boosting but here feature randomness is included, so in a given tree only a subset of variables are used to predict.</a:t>
            </a:r>
            <a:endParaRPr/>
          </a:p>
          <a:p>
            <a:pPr indent="0" lvl="0" marL="0" rtl="0" algn="l">
              <a:spcBef>
                <a:spcPts val="0"/>
              </a:spcBef>
              <a:spcAft>
                <a:spcPts val="0"/>
              </a:spcAft>
              <a:buNone/>
            </a:pPr>
            <a:r>
              <a:rPr lang="en-GB"/>
              <a:t>When tried different variables count and plotted RMSE against it, variable count as 5 gave the min RMSE.</a:t>
            </a:r>
            <a:endParaRPr/>
          </a:p>
          <a:p>
            <a:pPr indent="-317500" lvl="0" marL="457200" rtl="0" algn="l">
              <a:spcBef>
                <a:spcPts val="0"/>
              </a:spcBef>
              <a:spcAft>
                <a:spcPts val="0"/>
              </a:spcAft>
              <a:buClr>
                <a:srgbClr val="202124"/>
              </a:buClr>
              <a:buSzPts val="1400"/>
              <a:buFont typeface="Roboto"/>
              <a:buChar char="●"/>
            </a:pPr>
            <a:r>
              <a:rPr lang="en-GB">
                <a:solidFill>
                  <a:srgbClr val="202124"/>
                </a:solidFill>
                <a:latin typeface="Roboto"/>
                <a:ea typeface="Roboto"/>
                <a:cs typeface="Roboto"/>
                <a:sym typeface="Roboto"/>
              </a:rPr>
              <a:t>By the chart of %IncMSE we can see that genre, Year, loudness significantly contribute to reduce the MSE  </a:t>
            </a:r>
            <a:endParaRPr>
              <a:solidFill>
                <a:srgbClr val="202124"/>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e20ea30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e20ea30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Boosting is an ensemble method that produces a overall fit from many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tried different model parameter combinations, that are Tree depth, number of trees and the crushing factor to find the optimum combination.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started with Tree depth as 4, </a:t>
            </a:r>
            <a:r>
              <a:rPr lang="en-GB"/>
              <a:t>number</a:t>
            </a:r>
            <a:r>
              <a:rPr lang="en-GB"/>
              <a:t> of tree as 5 and crushing factor as 0.2. When increased the number the trees the RMSE increased but decreased a bit with lesser number of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that model, the predicting variables chart for relative Influence shows that Genre, Year, Loudness are very important.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dee21eb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dee21eb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Change to a heading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ebda2331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ebda2331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6d41dc5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6d41dc5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12.66 RMSE</a:t>
            </a:r>
            <a:endParaRPr/>
          </a:p>
          <a:p>
            <a:pPr indent="0" lvl="0" marL="0" rtl="0" algn="l">
              <a:spcBef>
                <a:spcPts val="0"/>
              </a:spcBef>
              <a:spcAft>
                <a:spcPts val="0"/>
              </a:spcAft>
              <a:buNone/>
            </a:pPr>
            <a:r>
              <a:rPr lang="en-GB"/>
              <a:t>21 predictors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6d41dc55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6d41dc55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might expect, most of popularity wasn’t predictable from out dataset, as one would hope for the state of people’s taste in music.</a:t>
            </a:r>
            <a:endParaRPr/>
          </a:p>
          <a:p>
            <a:pPr indent="0" lvl="0" marL="0" rtl="0" algn="l">
              <a:spcBef>
                <a:spcPts val="0"/>
              </a:spcBef>
              <a:spcAft>
                <a:spcPts val="0"/>
              </a:spcAft>
              <a:buNone/>
            </a:pPr>
            <a:r>
              <a:rPr lang="en-GB"/>
              <a:t>Despite this, we were still able to explain much of the variation in popularity with our model. We saw that, on average, songs that were louder were less popular, ceteris parabis. Or that songs grouped in the pop genre tended to do worse, again, keeping constant all other predictors in our model.</a:t>
            </a:r>
            <a:endParaRPr/>
          </a:p>
          <a:p>
            <a:pPr indent="0" lvl="0" marL="0" rtl="0" algn="l">
              <a:spcBef>
                <a:spcPts val="0"/>
              </a:spcBef>
              <a:spcAft>
                <a:spcPts val="0"/>
              </a:spcAft>
              <a:buNone/>
            </a:pPr>
            <a:br>
              <a:rPr lang="en-GB"/>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e20ea30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e20ea30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Well, people from all over the world listens to all kind of songs and it is quite hard to categorize songs and people's taste variable a lot. In the past, we can never say that a song will definitely go viral before it came out.</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It makes us starting to wonder, if there is a pattern about how songs became hit songs, could artist or producer succeed  by following data in the past?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rgbClr val="A1E8D9"/>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e3002415e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e3002415e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One thing we could do is </a:t>
            </a:r>
            <a:r>
              <a:rPr lang="en-GB"/>
              <a:t>receive</a:t>
            </a:r>
            <a:r>
              <a:rPr lang="en-GB"/>
              <a:t> more data. As it stands the top 2000 list is biased only towards very popular songs, and therefore isn’t super generalizable to general songs.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Genre grouping can also be improved. We could use clustering methods to try and group genres together in a more logical way. We could also manually look through genres and use our better judgement to group points together.</a:t>
            </a:r>
            <a:endParaRPr/>
          </a:p>
          <a:p>
            <a:pPr indent="0" lvl="0" marL="0" rtl="0" algn="l">
              <a:spcBef>
                <a:spcPts val="0"/>
              </a:spcBef>
              <a:spcAft>
                <a:spcPts val="0"/>
              </a:spcAft>
              <a:buNone/>
            </a:pPr>
            <a:br>
              <a:rPr lang="en-GB"/>
            </a:br>
            <a:r>
              <a:rPr lang="en-GB"/>
              <a:t>Lastly, we could convert popularity into a discrete variable by binning, and attempt different classification methods.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6d5411ced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6d5411ced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6d41dc55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6d41dc55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e20ea301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e20ea301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Perhaps change this to show summary statistics of data. Name the most important variables but make it less boring</a:t>
            </a:r>
            <a:endParaRPr/>
          </a:p>
          <a:p>
            <a:pPr indent="0" lvl="0" marL="0" rtl="0" algn="l">
              <a:spcBef>
                <a:spcPts val="0"/>
              </a:spcBef>
              <a:spcAft>
                <a:spcPts val="0"/>
              </a:spcAft>
              <a:buNone/>
            </a:pPr>
            <a:r>
              <a:rPr lang="en-GB"/>
              <a:t>-explain our response variable, and number of predictor variables as well as number of observations in dataset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eb51272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eb51272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dfc5bb0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dfc5bb0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e3002415e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e3002415e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 here we have a list of all models tried for linear regression. In the highlighted row, we see that the reduced model obtained by backward regression marginally had the lowest RMSE. We also chose it over the tree and ensemble methods, due to the ease of explaining.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e20ea301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e20ea301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3e20ea301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3e20ea301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e20ea301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e20ea301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dee21eb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dee21eb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data is based on Spotify and I believe that most of us are quite familiar with this streaming platform. In 2022, Spotify </a:t>
            </a:r>
            <a:r>
              <a:rPr lang="en-GB">
                <a:solidFill>
                  <a:schemeClr val="dk1"/>
                </a:solidFill>
              </a:rPr>
              <a:t>is the world's single largest paid online music platform and has over </a:t>
            </a:r>
            <a:r>
              <a:rPr lang="en-GB"/>
              <a:t>422 million users.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Comparing to the second largest platform </a:t>
            </a:r>
            <a:r>
              <a:rPr lang="en-GB" sz="1650">
                <a:solidFill>
                  <a:srgbClr val="4D4D4F"/>
                </a:solidFill>
              </a:rPr>
              <a:t>NetEase Cloud Music, a chinese platform with only 180m users.</a:t>
            </a:r>
            <a:endParaRPr sz="1650">
              <a:solidFill>
                <a:srgbClr val="4D4D4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most of you probably know, Spotify is a popular music streaming platform.</a:t>
            </a:r>
            <a:br>
              <a:rPr lang="en-GB"/>
            </a:br>
            <a:br>
              <a:rPr lang="en-GB"/>
            </a:br>
            <a:r>
              <a:rPr lang="en-GB"/>
              <a:t>In Q1 of 2022, Spotify had 422 million unique users including 165 million paid subscribers.</a:t>
            </a:r>
            <a:endParaRPr/>
          </a:p>
          <a:p>
            <a:pPr indent="0" lvl="0" marL="0" rtl="0" algn="l">
              <a:spcBef>
                <a:spcPts val="0"/>
              </a:spcBef>
              <a:spcAft>
                <a:spcPts val="0"/>
              </a:spcAft>
              <a:buNone/>
            </a:pPr>
            <a:r>
              <a:rPr lang="en-GB"/>
              <a:t>This makes it the world’s single largest paid online music streaming platform.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Of those 165 million paid users, about 80% are from Europe, North America, or Latin America.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Users of spotify are also </a:t>
            </a:r>
            <a:r>
              <a:rPr lang="en-GB"/>
              <a:t>disproportionately</a:t>
            </a:r>
            <a:r>
              <a:rPr lang="en-GB"/>
              <a:t> young, with 55% of users being under the age of 35.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3e20ea301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3e20ea301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dee21ebb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dee21ebb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ee21ebb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ee21ebb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Well, before looking at fixed numbers, we can first begin to think about what features are useful for music producers. We can also look at how music has changed within time. Are older songs not popular at all? Does what makes older songs popular tend to be different then what makes newer songs popular?</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ask how much of song popularity is predictable. Can we say how popular a song is based on artificial measures, or is it purely a immeasurable question of quality or even more simple, because of the artists?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e20ea301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e20ea301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Our dataset records information about the most popular 2000 songs on spotify.</a:t>
            </a:r>
            <a:endParaRPr/>
          </a:p>
          <a:p>
            <a:pPr indent="-298450" lvl="0" marL="457200" rtl="0" algn="l">
              <a:spcBef>
                <a:spcPts val="0"/>
              </a:spcBef>
              <a:spcAft>
                <a:spcPts val="0"/>
              </a:spcAft>
              <a:buSzPts val="1100"/>
              <a:buChar char="-"/>
            </a:pPr>
            <a:r>
              <a:rPr lang="en-GB"/>
              <a:t>It contains in total 14 different features. 3 of these are categorical, namely song title, artist, and genre.</a:t>
            </a:r>
            <a:endParaRPr/>
          </a:p>
          <a:p>
            <a:pPr indent="-298450" lvl="0" marL="457200" rtl="0" algn="l">
              <a:spcBef>
                <a:spcPts val="0"/>
              </a:spcBef>
              <a:spcAft>
                <a:spcPts val="0"/>
              </a:spcAft>
              <a:buSzPts val="1100"/>
              <a:buChar char="-"/>
            </a:pPr>
            <a:r>
              <a:rPr lang="en-GB"/>
              <a:t>It also contains 11 continuous variables. Many of these are the measures you would expect to see, such as year produced, tempo, loudness, and length. </a:t>
            </a:r>
            <a:endParaRPr/>
          </a:p>
          <a:p>
            <a:pPr indent="-298450" lvl="0" marL="457200" rtl="0" algn="l">
              <a:spcBef>
                <a:spcPts val="0"/>
              </a:spcBef>
              <a:spcAft>
                <a:spcPts val="0"/>
              </a:spcAft>
              <a:buSzPts val="1100"/>
              <a:buChar char="-"/>
            </a:pPr>
            <a:r>
              <a:rPr lang="en-GB">
                <a:solidFill>
                  <a:schemeClr val="dk1"/>
                </a:solidFill>
              </a:rPr>
              <a:t>We also have many engineered features obtained about our data set, such as Danceability, a measure of how “dancable” a song is, “Valence”, a measure of how high energy our song is, and many more. These features, as well as the dataset were originally obtained from sortyourmusic.playlistmachinery.com, </a:t>
            </a:r>
            <a:endParaRPr/>
          </a:p>
          <a:p>
            <a:pPr indent="-298450" lvl="0" marL="457200" rtl="0" algn="l">
              <a:spcBef>
                <a:spcPts val="0"/>
              </a:spcBef>
              <a:spcAft>
                <a:spcPts val="0"/>
              </a:spcAft>
              <a:buSzPts val="1100"/>
              <a:buChar char="-"/>
            </a:pPr>
            <a:r>
              <a:rPr lang="en-GB"/>
              <a:t>Most important to us is a metric of popularity kept track of by Spotify</a:t>
            </a:r>
            <a:endParaRPr/>
          </a:p>
          <a:p>
            <a:pPr indent="-298450" lvl="0" marL="457200" rtl="0" algn="l">
              <a:spcBef>
                <a:spcPts val="0"/>
              </a:spcBef>
              <a:spcAft>
                <a:spcPts val="0"/>
              </a:spcAft>
              <a:buSzPts val="1100"/>
              <a:buChar char="-"/>
            </a:pPr>
            <a:r>
              <a:rPr lang="en-GB"/>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dee21eb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dee21eb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3002415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e3002415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e20e719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e20e719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eda- summary stats of predictors/response</a:t>
            </a:r>
            <a:endParaRPr/>
          </a:p>
          <a:p>
            <a:pPr indent="0" lvl="0" marL="0" rtl="0" algn="l">
              <a:spcBef>
                <a:spcPts val="0"/>
              </a:spcBef>
              <a:spcAft>
                <a:spcPts val="0"/>
              </a:spcAft>
              <a:buNone/>
            </a:pPr>
            <a:r>
              <a:rPr lang="en-GB"/>
              <a:t>	-general trends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-interesting trends:</a:t>
            </a:r>
            <a:endParaRPr/>
          </a:p>
          <a:p>
            <a:pPr indent="0" lvl="0" marL="0" rtl="0" algn="l">
              <a:spcBef>
                <a:spcPts val="0"/>
              </a:spcBef>
              <a:spcAft>
                <a:spcPts val="0"/>
              </a:spcAft>
              <a:buNone/>
            </a:pPr>
            <a:r>
              <a:rPr lang="en-GB"/>
              <a:t>	-popularity of rock music decreases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Predicting Popularity of Songs on Spotify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Clr>
                <a:schemeClr val="dk1"/>
              </a:buClr>
              <a:buSzPts val="275"/>
              <a:buFont typeface="Arial"/>
              <a:buNone/>
            </a:pPr>
            <a:r>
              <a:rPr lang="en-GB" sz="5600"/>
              <a:t>Andrew Gillock</a:t>
            </a:r>
            <a:endParaRPr sz="5600"/>
          </a:p>
          <a:p>
            <a:pPr indent="0" lvl="0" marL="0" rtl="0" algn="ctr">
              <a:spcBef>
                <a:spcPts val="0"/>
              </a:spcBef>
              <a:spcAft>
                <a:spcPts val="0"/>
              </a:spcAft>
              <a:buClr>
                <a:schemeClr val="dk1"/>
              </a:buClr>
              <a:buSzPts val="275"/>
              <a:buFont typeface="Arial"/>
              <a:buNone/>
            </a:pPr>
            <a:r>
              <a:rPr lang="en-GB" sz="5600"/>
              <a:t>Snehal Naravane</a:t>
            </a:r>
            <a:endParaRPr sz="5600"/>
          </a:p>
          <a:p>
            <a:pPr indent="0" lvl="0" marL="0" rtl="0" algn="ctr">
              <a:spcBef>
                <a:spcPts val="0"/>
              </a:spcBef>
              <a:spcAft>
                <a:spcPts val="0"/>
              </a:spcAft>
              <a:buClr>
                <a:schemeClr val="dk1"/>
              </a:buClr>
              <a:buSzPts val="275"/>
              <a:buFont typeface="Arial"/>
              <a:buNone/>
            </a:pPr>
            <a:r>
              <a:rPr lang="en-GB" sz="5600"/>
              <a:t>Vishwak Venkatesh</a:t>
            </a:r>
            <a:endParaRPr sz="5600"/>
          </a:p>
          <a:p>
            <a:pPr indent="0" lvl="0" marL="0" rtl="0" algn="ctr">
              <a:spcBef>
                <a:spcPts val="0"/>
              </a:spcBef>
              <a:spcAft>
                <a:spcPts val="0"/>
              </a:spcAft>
              <a:buClr>
                <a:schemeClr val="dk1"/>
              </a:buClr>
              <a:buSzPts val="275"/>
              <a:buFont typeface="Arial"/>
              <a:buNone/>
            </a:pPr>
            <a:r>
              <a:rPr lang="en-GB" sz="5600"/>
              <a:t>Boran Sheu</a:t>
            </a:r>
            <a:endParaRPr sz="5600"/>
          </a:p>
          <a:p>
            <a:pPr indent="0" lvl="0" marL="0" rtl="0" algn="ctr">
              <a:spcBef>
                <a:spcPts val="0"/>
              </a:spcBef>
              <a:spcAft>
                <a:spcPts val="0"/>
              </a:spcAft>
              <a:buClr>
                <a:schemeClr val="dk1"/>
              </a:buClr>
              <a:buSzPts val="275"/>
              <a:buFont typeface="Arial"/>
              <a:buNone/>
            </a:pPr>
            <a:r>
              <a:rPr lang="en-GB" sz="5600"/>
              <a:t>Noah Shimizu</a:t>
            </a:r>
            <a:endParaRPr sz="5600"/>
          </a:p>
          <a:p>
            <a:pPr indent="0" lvl="0" marL="0" rtl="0" algn="ctr">
              <a:spcBef>
                <a:spcPts val="0"/>
              </a:spcBef>
              <a:spcAft>
                <a:spcPts val="0"/>
              </a:spcAft>
              <a:buClr>
                <a:schemeClr val="dk1"/>
              </a:buClr>
              <a:buSzPts val="275"/>
              <a:buFont typeface="Arial"/>
              <a:buNone/>
            </a:pPr>
            <a:r>
              <a:rPr lang="en-GB" sz="5600"/>
              <a:t>Muskan Agarwal</a:t>
            </a:r>
            <a:endParaRPr sz="5600"/>
          </a:p>
          <a:p>
            <a:pPr indent="0" lvl="0" marL="0" rtl="0" algn="ctr">
              <a:spcBef>
                <a:spcPts val="0"/>
              </a:spcBef>
              <a:spcAft>
                <a:spcPts val="0"/>
              </a:spcAft>
              <a:buClr>
                <a:schemeClr val="dk1"/>
              </a:buClr>
              <a:buSzPct val="45833"/>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413700" y="191025"/>
            <a:ext cx="6316600" cy="432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5184524" y="106625"/>
            <a:ext cx="2995569" cy="4698476"/>
          </a:xfrm>
          <a:prstGeom prst="rect">
            <a:avLst/>
          </a:prstGeom>
          <a:noFill/>
          <a:ln>
            <a:noFill/>
          </a:ln>
        </p:spPr>
      </p:pic>
      <p:pic>
        <p:nvPicPr>
          <p:cNvPr id="130" name="Google Shape;130;p23"/>
          <p:cNvPicPr preferRelativeResize="0"/>
          <p:nvPr/>
        </p:nvPicPr>
        <p:blipFill>
          <a:blip r:embed="rId4">
            <a:alphaModFix/>
          </a:blip>
          <a:stretch>
            <a:fillRect/>
          </a:stretch>
        </p:blipFill>
        <p:spPr>
          <a:xfrm>
            <a:off x="834925" y="945538"/>
            <a:ext cx="3555400" cy="302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 Engineering</a:t>
            </a:r>
            <a:endParaRPr/>
          </a:p>
        </p:txBody>
      </p:sp>
      <p:sp>
        <p:nvSpPr>
          <p:cNvPr id="136" name="Google Shape;13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Clustering of Genres</a:t>
            </a:r>
            <a:endParaRPr/>
          </a:p>
          <a:p>
            <a:pPr indent="-342900" lvl="0" marL="457200" rtl="0" algn="l">
              <a:spcBef>
                <a:spcPts val="0"/>
              </a:spcBef>
              <a:spcAft>
                <a:spcPts val="0"/>
              </a:spcAft>
              <a:buSzPts val="1800"/>
              <a:buChar char="●"/>
            </a:pPr>
            <a:r>
              <a:rPr lang="en-GB"/>
              <a:t># of unique genres in original dataset = 149</a:t>
            </a:r>
            <a:endParaRPr/>
          </a:p>
          <a:p>
            <a:pPr indent="-342900" lvl="0" marL="457200" rtl="0" algn="l">
              <a:spcBef>
                <a:spcPts val="0"/>
              </a:spcBef>
              <a:spcAft>
                <a:spcPts val="0"/>
              </a:spcAft>
              <a:buSzPts val="1800"/>
              <a:buChar char="●"/>
            </a:pPr>
            <a:r>
              <a:rPr lang="en-GB"/>
              <a:t>Most are subgenres (Eg. Album Rock, Classic Rock, Garage Rock, etc.)</a:t>
            </a:r>
            <a:endParaRPr/>
          </a:p>
          <a:p>
            <a:pPr indent="-342900" lvl="0" marL="457200" rtl="0" algn="l">
              <a:spcBef>
                <a:spcPts val="0"/>
              </a:spcBef>
              <a:spcAft>
                <a:spcPts val="0"/>
              </a:spcAft>
              <a:buSzPts val="1800"/>
              <a:buChar char="●"/>
            </a:pPr>
            <a:r>
              <a:rPr lang="en-GB"/>
              <a:t>We decided to extract the last word from each genre &amp; group them together.</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963138" y="319776"/>
            <a:ext cx="7217726" cy="450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4571999" y="520000"/>
            <a:ext cx="4282726" cy="2886050"/>
          </a:xfrm>
          <a:prstGeom prst="rect">
            <a:avLst/>
          </a:prstGeom>
          <a:noFill/>
          <a:ln>
            <a:noFill/>
          </a:ln>
        </p:spPr>
      </p:pic>
      <p:pic>
        <p:nvPicPr>
          <p:cNvPr id="147" name="Google Shape;147;p26"/>
          <p:cNvPicPr preferRelativeResize="0"/>
          <p:nvPr/>
        </p:nvPicPr>
        <p:blipFill>
          <a:blip r:embed="rId4">
            <a:alphaModFix/>
          </a:blip>
          <a:stretch>
            <a:fillRect/>
          </a:stretch>
        </p:blipFill>
        <p:spPr>
          <a:xfrm>
            <a:off x="195525" y="1431063"/>
            <a:ext cx="4267201" cy="28755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219800" y="349652"/>
            <a:ext cx="4352201" cy="2978900"/>
          </a:xfrm>
          <a:prstGeom prst="rect">
            <a:avLst/>
          </a:prstGeom>
          <a:noFill/>
          <a:ln>
            <a:noFill/>
          </a:ln>
        </p:spPr>
      </p:pic>
      <p:pic>
        <p:nvPicPr>
          <p:cNvPr id="153" name="Google Shape;153;p27"/>
          <p:cNvPicPr preferRelativeResize="0"/>
          <p:nvPr/>
        </p:nvPicPr>
        <p:blipFill>
          <a:blip r:embed="rId4">
            <a:alphaModFix/>
          </a:blip>
          <a:stretch>
            <a:fillRect/>
          </a:stretch>
        </p:blipFill>
        <p:spPr>
          <a:xfrm>
            <a:off x="4572000" y="1262675"/>
            <a:ext cx="4352201" cy="29788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Modeling</a:t>
            </a:r>
            <a:endParaRPr/>
          </a:p>
        </p:txBody>
      </p:sp>
      <p:sp>
        <p:nvSpPr>
          <p:cNvPr id="159" name="Google Shape;159;p28"/>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None/>
            </a:pPr>
            <a:r>
              <a:rPr lang="en-GB"/>
              <a:t>Simple </a:t>
            </a:r>
            <a:r>
              <a:rPr lang="en-GB"/>
              <a:t>Linear Regression:</a:t>
            </a:r>
            <a:br>
              <a:rPr lang="en-GB"/>
            </a:br>
            <a:r>
              <a:rPr lang="en-GB"/>
              <a:t>Each of the Predictors v. “Popularity”</a:t>
            </a:r>
            <a:endParaRPr/>
          </a:p>
        </p:txBody>
      </p:sp>
      <p:sp>
        <p:nvSpPr>
          <p:cNvPr id="165" name="Google Shape;165;p29"/>
          <p:cNvSpPr txBox="1"/>
          <p:nvPr/>
        </p:nvSpPr>
        <p:spPr>
          <a:xfrm>
            <a:off x="252000" y="3951950"/>
            <a:ext cx="8580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800">
                <a:solidFill>
                  <a:schemeClr val="dk2"/>
                </a:solidFill>
                <a:latin typeface="Open Sans"/>
                <a:ea typeface="Open Sans"/>
                <a:cs typeface="Open Sans"/>
                <a:sym typeface="Open Sans"/>
              </a:rPr>
              <a:t>The best p values were for “Year”, “Danceability”, “Loudness” and “Liveness”</a:t>
            </a:r>
            <a:endParaRPr sz="1800">
              <a:solidFill>
                <a:schemeClr val="dk2"/>
              </a:solidFill>
              <a:latin typeface="Open Sans"/>
              <a:ea typeface="Open Sans"/>
              <a:cs typeface="Open Sans"/>
              <a:sym typeface="Open Sans"/>
            </a:endParaRPr>
          </a:p>
        </p:txBody>
      </p:sp>
      <p:pic>
        <p:nvPicPr>
          <p:cNvPr id="166" name="Google Shape;166;p29"/>
          <p:cNvPicPr preferRelativeResize="0"/>
          <p:nvPr/>
        </p:nvPicPr>
        <p:blipFill>
          <a:blip r:embed="rId3">
            <a:alphaModFix/>
          </a:blip>
          <a:stretch>
            <a:fillRect/>
          </a:stretch>
        </p:blipFill>
        <p:spPr>
          <a:xfrm>
            <a:off x="152400" y="1990625"/>
            <a:ext cx="8839200" cy="14536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Multiple Regression</a:t>
            </a:r>
            <a:endParaRPr/>
          </a:p>
        </p:txBody>
      </p:sp>
      <p:sp>
        <p:nvSpPr>
          <p:cNvPr id="172" name="Google Shape;172;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statistics:</a:t>
            </a:r>
            <a:endParaRPr/>
          </a:p>
          <a:p>
            <a:pPr indent="-342900" lvl="0" marL="457200" rtl="0" algn="l">
              <a:spcBef>
                <a:spcPts val="1200"/>
              </a:spcBef>
              <a:spcAft>
                <a:spcPts val="0"/>
              </a:spcAft>
              <a:buSzPts val="1800"/>
              <a:buChar char="●"/>
            </a:pPr>
            <a:r>
              <a:rPr lang="en-GB"/>
              <a:t>Test RMSE: 12.95</a:t>
            </a:r>
            <a:endParaRPr/>
          </a:p>
          <a:p>
            <a:pPr indent="-342900" lvl="0" marL="457200" rtl="0" algn="l">
              <a:spcBef>
                <a:spcPts val="0"/>
              </a:spcBef>
              <a:spcAft>
                <a:spcPts val="0"/>
              </a:spcAft>
              <a:buSzPts val="1800"/>
              <a:buChar char="●"/>
            </a:pPr>
            <a:r>
              <a:rPr lang="en-GB"/>
              <a:t>R-squared: 0.2537</a:t>
            </a:r>
            <a:endParaRPr/>
          </a:p>
          <a:p>
            <a:pPr indent="-342900" lvl="0" marL="457200" rtl="0" algn="l">
              <a:spcBef>
                <a:spcPts val="0"/>
              </a:spcBef>
              <a:spcAft>
                <a:spcPts val="0"/>
              </a:spcAft>
              <a:buSzPts val="1800"/>
              <a:buChar char="●"/>
            </a:pPr>
            <a:r>
              <a:rPr lang="en-GB"/>
              <a:t>Adjusted </a:t>
            </a:r>
            <a:r>
              <a:rPr lang="en-GB"/>
              <a:t>R-squared: 0.2451</a:t>
            </a:r>
            <a:endParaRPr/>
          </a:p>
          <a:p>
            <a:pPr indent="-342900" lvl="0" marL="457200" rtl="0" algn="l">
              <a:spcBef>
                <a:spcPts val="0"/>
              </a:spcBef>
              <a:spcAft>
                <a:spcPts val="0"/>
              </a:spcAft>
              <a:buSzPts val="1800"/>
              <a:buChar char="●"/>
            </a:pPr>
            <a:r>
              <a:rPr lang="en-GB"/>
              <a:t>F-statistic: 29.54</a:t>
            </a:r>
            <a:endParaRPr/>
          </a:p>
        </p:txBody>
      </p:sp>
      <p:pic>
        <p:nvPicPr>
          <p:cNvPr id="173" name="Google Shape;173;p30"/>
          <p:cNvPicPr preferRelativeResize="0"/>
          <p:nvPr/>
        </p:nvPicPr>
        <p:blipFill>
          <a:blip r:embed="rId3">
            <a:alphaModFix/>
          </a:blip>
          <a:stretch>
            <a:fillRect/>
          </a:stretch>
        </p:blipFill>
        <p:spPr>
          <a:xfrm>
            <a:off x="4926600" y="445025"/>
            <a:ext cx="3409950" cy="436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Backwards Regression</a:t>
            </a:r>
            <a:endParaRPr/>
          </a:p>
        </p:txBody>
      </p:sp>
      <p:sp>
        <p:nvSpPr>
          <p:cNvPr id="179" name="Google Shape;179;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each genre group, we converted it first to dummy variables &amp; then creating interactions with all other fields.</a:t>
            </a:r>
            <a:endParaRPr/>
          </a:p>
          <a:p>
            <a:pPr indent="-342900" lvl="0" marL="457200" rtl="0" algn="l">
              <a:spcBef>
                <a:spcPts val="0"/>
              </a:spcBef>
              <a:spcAft>
                <a:spcPts val="0"/>
              </a:spcAft>
              <a:buSzPts val="1800"/>
              <a:buChar char="●"/>
            </a:pPr>
            <a:r>
              <a:rPr lang="en-GB"/>
              <a:t>Total # of predictor variables: 153</a:t>
            </a:r>
            <a:endParaRPr/>
          </a:p>
          <a:p>
            <a:pPr indent="-342900" lvl="0" marL="457200" rtl="0" algn="l">
              <a:spcBef>
                <a:spcPts val="0"/>
              </a:spcBef>
              <a:spcAft>
                <a:spcPts val="0"/>
              </a:spcAft>
              <a:buSzPts val="1800"/>
              <a:buChar char="●"/>
            </a:pPr>
            <a:r>
              <a:rPr lang="en-GB"/>
              <a:t>In this approach, we start with a full model &amp; at each step gradually eliminate variables to find a reduced model which best explains the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Index</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Introduction </a:t>
            </a:r>
            <a:endParaRPr/>
          </a:p>
          <a:p>
            <a:pPr indent="-342900" lvl="0" marL="457200" rtl="0" algn="l">
              <a:spcBef>
                <a:spcPts val="0"/>
              </a:spcBef>
              <a:spcAft>
                <a:spcPts val="0"/>
              </a:spcAft>
              <a:buSzPts val="1800"/>
              <a:buAutoNum type="arabicPeriod"/>
            </a:pPr>
            <a:r>
              <a:rPr lang="en-GB"/>
              <a:t>EDA process</a:t>
            </a:r>
            <a:endParaRPr/>
          </a:p>
          <a:p>
            <a:pPr indent="-342900" lvl="0" marL="457200" rtl="0" algn="l">
              <a:spcBef>
                <a:spcPts val="0"/>
              </a:spcBef>
              <a:spcAft>
                <a:spcPts val="0"/>
              </a:spcAft>
              <a:buSzPts val="1800"/>
              <a:buAutoNum type="arabicPeriod"/>
            </a:pPr>
            <a:r>
              <a:rPr lang="en-GB"/>
              <a:t>Feature engineering</a:t>
            </a:r>
            <a:endParaRPr/>
          </a:p>
          <a:p>
            <a:pPr indent="-342900" lvl="0" marL="457200" rtl="0" algn="l">
              <a:spcBef>
                <a:spcPts val="0"/>
              </a:spcBef>
              <a:spcAft>
                <a:spcPts val="0"/>
              </a:spcAft>
              <a:buSzPts val="1800"/>
              <a:buAutoNum type="arabicPeriod"/>
            </a:pPr>
            <a:r>
              <a:rPr lang="en-GB"/>
              <a:t>Modelling</a:t>
            </a:r>
            <a:endParaRPr/>
          </a:p>
          <a:p>
            <a:pPr indent="-342900" lvl="0" marL="457200" rtl="0" algn="l">
              <a:spcBef>
                <a:spcPts val="0"/>
              </a:spcBef>
              <a:spcAft>
                <a:spcPts val="0"/>
              </a:spcAft>
              <a:buSzPts val="1800"/>
              <a:buAutoNum type="arabicPeriod"/>
            </a:pPr>
            <a:r>
              <a:rPr lang="en-GB"/>
              <a:t>Conclusion: Summary of Modelling</a:t>
            </a:r>
            <a:endParaRPr/>
          </a:p>
          <a:p>
            <a:pPr indent="-342900" lvl="0" marL="457200" rtl="0" algn="l">
              <a:spcBef>
                <a:spcPts val="0"/>
              </a:spcBef>
              <a:spcAft>
                <a:spcPts val="0"/>
              </a:spcAft>
              <a:buSzPts val="1800"/>
              <a:buAutoNum type="arabicPeriod"/>
            </a:pPr>
            <a:r>
              <a:rPr lang="en-GB"/>
              <a:t>Future steps &amp; improvements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summary statistics</a:t>
            </a:r>
            <a:endParaRPr/>
          </a:p>
        </p:txBody>
      </p:sp>
      <p:sp>
        <p:nvSpPr>
          <p:cNvPr id="185" name="Google Shape;185;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 of variables selected = 21</a:t>
            </a:r>
            <a:endParaRPr/>
          </a:p>
          <a:p>
            <a:pPr indent="-342900" lvl="0" marL="457200" rtl="0" algn="l">
              <a:spcBef>
                <a:spcPts val="0"/>
              </a:spcBef>
              <a:spcAft>
                <a:spcPts val="0"/>
              </a:spcAft>
              <a:buSzPts val="1800"/>
              <a:buChar char="●"/>
            </a:pPr>
            <a:r>
              <a:rPr lang="en-GB"/>
              <a:t>Test RMSE = 12.66</a:t>
            </a:r>
            <a:endParaRPr/>
          </a:p>
          <a:p>
            <a:pPr indent="-342900" lvl="0" marL="457200" rtl="0" algn="l">
              <a:spcBef>
                <a:spcPts val="0"/>
              </a:spcBef>
              <a:spcAft>
                <a:spcPts val="0"/>
              </a:spcAft>
              <a:buSzPts val="1800"/>
              <a:buChar char="●"/>
            </a:pPr>
            <a:r>
              <a:rPr lang="en-GB"/>
              <a:t>R-squared = 0.2965</a:t>
            </a:r>
            <a:endParaRPr/>
          </a:p>
          <a:p>
            <a:pPr indent="-342900" lvl="0" marL="457200" rtl="0" algn="l">
              <a:spcBef>
                <a:spcPts val="0"/>
              </a:spcBef>
              <a:spcAft>
                <a:spcPts val="0"/>
              </a:spcAft>
              <a:buSzPts val="1800"/>
              <a:buChar char="●"/>
            </a:pPr>
            <a:r>
              <a:rPr lang="en-GB"/>
              <a:t>Adjusted R-squared = 0.2865</a:t>
            </a:r>
            <a:endParaRPr/>
          </a:p>
          <a:p>
            <a:pPr indent="-342900" lvl="0" marL="457200" rtl="0" algn="l">
              <a:spcBef>
                <a:spcPts val="0"/>
              </a:spcBef>
              <a:spcAft>
                <a:spcPts val="0"/>
              </a:spcAft>
              <a:buSzPts val="1800"/>
              <a:buChar char="●"/>
            </a:pPr>
            <a:r>
              <a:rPr lang="en-GB"/>
              <a:t>F-statistic = 29.57</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3"/>
          <p:cNvPicPr preferRelativeResize="0"/>
          <p:nvPr/>
        </p:nvPicPr>
        <p:blipFill>
          <a:blip r:embed="rId3">
            <a:alphaModFix/>
          </a:blip>
          <a:stretch>
            <a:fillRect/>
          </a:stretch>
        </p:blipFill>
        <p:spPr>
          <a:xfrm>
            <a:off x="211250" y="1152425"/>
            <a:ext cx="4034295" cy="3991076"/>
          </a:xfrm>
          <a:prstGeom prst="rect">
            <a:avLst/>
          </a:prstGeom>
          <a:noFill/>
          <a:ln>
            <a:noFill/>
          </a:ln>
        </p:spPr>
      </p:pic>
      <p:sp>
        <p:nvSpPr>
          <p:cNvPr id="191" name="Google Shape;191;p33"/>
          <p:cNvSpPr/>
          <p:nvPr/>
        </p:nvSpPr>
        <p:spPr>
          <a:xfrm>
            <a:off x="217700" y="2711800"/>
            <a:ext cx="4042800" cy="10635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results</a:t>
            </a:r>
            <a:endParaRPr/>
          </a:p>
        </p:txBody>
      </p:sp>
      <p:pic>
        <p:nvPicPr>
          <p:cNvPr id="193" name="Google Shape;193;p33"/>
          <p:cNvPicPr preferRelativeResize="0"/>
          <p:nvPr/>
        </p:nvPicPr>
        <p:blipFill>
          <a:blip r:embed="rId4">
            <a:alphaModFix/>
          </a:blip>
          <a:stretch>
            <a:fillRect/>
          </a:stretch>
        </p:blipFill>
        <p:spPr>
          <a:xfrm>
            <a:off x="4321875" y="1492925"/>
            <a:ext cx="4822125" cy="3005850"/>
          </a:xfrm>
          <a:prstGeom prst="rect">
            <a:avLst/>
          </a:prstGeom>
          <a:noFill/>
          <a:ln>
            <a:noFill/>
          </a:ln>
        </p:spPr>
      </p:pic>
      <p:sp>
        <p:nvSpPr>
          <p:cNvPr id="194" name="Google Shape;194;p33"/>
          <p:cNvSpPr/>
          <p:nvPr/>
        </p:nvSpPr>
        <p:spPr>
          <a:xfrm>
            <a:off x="217950" y="1678175"/>
            <a:ext cx="4042800" cy="1854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3"/>
          <p:cNvSpPr/>
          <p:nvPr/>
        </p:nvSpPr>
        <p:spPr>
          <a:xfrm>
            <a:off x="217950" y="3049775"/>
            <a:ext cx="4042800" cy="1854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p:nvPr/>
        </p:nvSpPr>
        <p:spPr>
          <a:xfrm>
            <a:off x="207000" y="3927575"/>
            <a:ext cx="4042800" cy="12159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p:nvPr/>
        </p:nvSpPr>
        <p:spPr>
          <a:xfrm>
            <a:off x="217950" y="4649975"/>
            <a:ext cx="4042800" cy="3411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
          <p:cNvSpPr/>
          <p:nvPr/>
        </p:nvSpPr>
        <p:spPr>
          <a:xfrm>
            <a:off x="207000" y="2174975"/>
            <a:ext cx="4042800" cy="53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207000" y="3593075"/>
            <a:ext cx="4042800" cy="1854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1000"/>
                                        <p:tgtEl>
                                          <p:spTgt spid="1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4"/>
                                        </p:tgtEl>
                                      </p:cBhvr>
                                    </p:animEffect>
                                    <p:set>
                                      <p:cBhvr>
                                        <p:cTn dur="1" fill="hold">
                                          <p:stCondLst>
                                            <p:cond delay="1000"/>
                                          </p:stCondLst>
                                        </p:cTn>
                                        <p:tgtEl>
                                          <p:spTgt spid="1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par>
                                <p:cTn fill="hold" nodeType="withEffect" presetClass="entr" presetID="2" presetSubtype="2">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1000"/>
                                        <p:tgtEl>
                                          <p:spTgt spid="1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ntr" presetID="2" presetSubtype="1">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Shrinkage Method - Ridge &amp; Lasso</a:t>
            </a:r>
            <a:endParaRPr/>
          </a:p>
        </p:txBody>
      </p:sp>
      <p:sp>
        <p:nvSpPr>
          <p:cNvPr id="205" name="Google Shape;205;p34"/>
          <p:cNvSpPr txBox="1"/>
          <p:nvPr/>
        </p:nvSpPr>
        <p:spPr>
          <a:xfrm>
            <a:off x="311700" y="1152425"/>
            <a:ext cx="28536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GB" sz="1200"/>
              <a:t>Shrinkage method:</a:t>
            </a:r>
            <a:r>
              <a:rPr lang="en-GB" sz="1200"/>
              <a:t> Focus on the important variables by fixing constraints.</a:t>
            </a:r>
            <a:endParaRPr sz="1200"/>
          </a:p>
          <a:p>
            <a:pPr indent="-304800" lvl="0" marL="457200" rtl="0" algn="l">
              <a:spcBef>
                <a:spcPts val="0"/>
              </a:spcBef>
              <a:spcAft>
                <a:spcPts val="0"/>
              </a:spcAft>
              <a:buSzPts val="1200"/>
              <a:buChar char="●"/>
            </a:pPr>
            <a:r>
              <a:rPr lang="en-GB" sz="1200"/>
              <a:t>Ridge </a:t>
            </a:r>
            <a:r>
              <a:rPr lang="en-GB" sz="1200"/>
              <a:t>𝝺 : 0.46</a:t>
            </a:r>
            <a:endParaRPr sz="1200"/>
          </a:p>
          <a:p>
            <a:pPr indent="-304800" lvl="0" marL="457200" rtl="0" algn="l">
              <a:spcBef>
                <a:spcPts val="0"/>
              </a:spcBef>
              <a:spcAft>
                <a:spcPts val="0"/>
              </a:spcAft>
              <a:buSzPts val="1200"/>
              <a:buChar char="●"/>
            </a:pPr>
            <a:r>
              <a:rPr lang="en-GB" sz="1200"/>
              <a:t>Lasso 𝝺 :-2.35. (51 sets with non-zero coefficients.)</a:t>
            </a:r>
            <a:endParaRPr>
              <a:latin typeface="Open Sans"/>
              <a:ea typeface="Open Sans"/>
              <a:cs typeface="Open Sans"/>
              <a:sym typeface="Open Sans"/>
            </a:endParaRPr>
          </a:p>
          <a:p>
            <a:pPr indent="0" lvl="0" marL="457200" rtl="0" algn="l">
              <a:spcBef>
                <a:spcPts val="0"/>
              </a:spcBef>
              <a:spcAft>
                <a:spcPts val="0"/>
              </a:spcAft>
              <a:buNone/>
            </a:pPr>
            <a:r>
              <a:t/>
            </a:r>
            <a:endParaRPr sz="1200"/>
          </a:p>
        </p:txBody>
      </p:sp>
      <p:sp>
        <p:nvSpPr>
          <p:cNvPr id="206" name="Google Shape;206;p34"/>
          <p:cNvSpPr txBox="1"/>
          <p:nvPr/>
        </p:nvSpPr>
        <p:spPr>
          <a:xfrm>
            <a:off x="422775" y="3128125"/>
            <a:ext cx="859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latin typeface="Open Sans"/>
                <a:ea typeface="Open Sans"/>
                <a:cs typeface="Open Sans"/>
                <a:sym typeface="Open Sans"/>
              </a:rPr>
              <a:t>Shrinkage Method Results:</a:t>
            </a:r>
            <a:r>
              <a:rPr lang="en-GB" sz="1200">
                <a:latin typeface="Open Sans"/>
                <a:ea typeface="Open Sans"/>
                <a:cs typeface="Open Sans"/>
                <a:sym typeface="Open Sans"/>
              </a:rPr>
              <a:t> </a:t>
            </a:r>
            <a:r>
              <a:rPr lang="en-GB" sz="1200">
                <a:latin typeface="Open Sans"/>
                <a:ea typeface="Open Sans"/>
                <a:cs typeface="Open Sans"/>
                <a:sym typeface="Open Sans"/>
              </a:rPr>
              <a:t>Grouped Genre + interacted with all numeric fields.</a:t>
            </a:r>
            <a:r>
              <a:rPr lang="en-GB" sz="1200">
                <a:latin typeface="Open Sans"/>
                <a:ea typeface="Open Sans"/>
                <a:cs typeface="Open Sans"/>
                <a:sym typeface="Open Sans"/>
              </a:rPr>
              <a:t> </a:t>
            </a:r>
            <a:endParaRPr sz="1200">
              <a:latin typeface="Open Sans"/>
              <a:ea typeface="Open Sans"/>
              <a:cs typeface="Open Sans"/>
              <a:sym typeface="Open Sans"/>
            </a:endParaRPr>
          </a:p>
        </p:txBody>
      </p:sp>
      <p:pic>
        <p:nvPicPr>
          <p:cNvPr id="207" name="Google Shape;207;p34"/>
          <p:cNvPicPr preferRelativeResize="0"/>
          <p:nvPr/>
        </p:nvPicPr>
        <p:blipFill>
          <a:blip r:embed="rId3">
            <a:alphaModFix/>
          </a:blip>
          <a:stretch>
            <a:fillRect/>
          </a:stretch>
        </p:blipFill>
        <p:spPr>
          <a:xfrm>
            <a:off x="422775" y="3497425"/>
            <a:ext cx="7448550" cy="1238250"/>
          </a:xfrm>
          <a:prstGeom prst="rect">
            <a:avLst/>
          </a:prstGeom>
          <a:noFill/>
          <a:ln>
            <a:noFill/>
          </a:ln>
        </p:spPr>
      </p:pic>
      <p:sp>
        <p:nvSpPr>
          <p:cNvPr id="208" name="Google Shape;208;p34"/>
          <p:cNvSpPr/>
          <p:nvPr/>
        </p:nvSpPr>
        <p:spPr>
          <a:xfrm>
            <a:off x="4637425" y="4260775"/>
            <a:ext cx="658500" cy="36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4"/>
          <p:cNvPicPr preferRelativeResize="0"/>
          <p:nvPr/>
        </p:nvPicPr>
        <p:blipFill>
          <a:blip r:embed="rId4">
            <a:alphaModFix/>
          </a:blip>
          <a:stretch>
            <a:fillRect/>
          </a:stretch>
        </p:blipFill>
        <p:spPr>
          <a:xfrm>
            <a:off x="3456925" y="1048625"/>
            <a:ext cx="3496201" cy="21463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Bagging </a:t>
            </a:r>
            <a:endParaRPr/>
          </a:p>
        </p:txBody>
      </p:sp>
      <p:sp>
        <p:nvSpPr>
          <p:cNvPr id="215" name="Google Shape;215;p35"/>
          <p:cNvSpPr txBox="1"/>
          <p:nvPr/>
        </p:nvSpPr>
        <p:spPr>
          <a:xfrm>
            <a:off x="199550" y="1175225"/>
            <a:ext cx="64449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02124"/>
              </a:buClr>
              <a:buSzPts val="1200"/>
              <a:buFont typeface="Roboto"/>
              <a:buChar char="●"/>
            </a:pPr>
            <a:r>
              <a:rPr lang="en-GB" sz="1200">
                <a:solidFill>
                  <a:srgbClr val="202124"/>
                </a:solidFill>
                <a:latin typeface="Roboto"/>
                <a:ea typeface="Roboto"/>
                <a:cs typeface="Roboto"/>
                <a:sym typeface="Roboto"/>
              </a:rPr>
              <a:t>Bagging (or Bootstrap Aggregating) technique tries to implement similar learners on small populations and then takes a mean of all the predictions</a:t>
            </a:r>
            <a:endParaRPr sz="1200">
              <a:solidFill>
                <a:srgbClr val="202124"/>
              </a:solidFill>
              <a:latin typeface="Roboto"/>
              <a:ea typeface="Roboto"/>
              <a:cs typeface="Roboto"/>
              <a:sym typeface="Roboto"/>
            </a:endParaRPr>
          </a:p>
          <a:p>
            <a:pPr indent="0" lvl="0" marL="0" rtl="0" algn="l">
              <a:spcBef>
                <a:spcPts val="0"/>
              </a:spcBef>
              <a:spcAft>
                <a:spcPts val="0"/>
              </a:spcAft>
              <a:buNone/>
            </a:pPr>
            <a:r>
              <a:t/>
            </a:r>
            <a:endParaRPr sz="1200">
              <a:solidFill>
                <a:srgbClr val="202124"/>
              </a:solidFill>
              <a:latin typeface="Roboto"/>
              <a:ea typeface="Roboto"/>
              <a:cs typeface="Roboto"/>
              <a:sym typeface="Roboto"/>
            </a:endParaRPr>
          </a:p>
          <a:p>
            <a:pPr indent="-304800" lvl="0" marL="457200" rtl="0" algn="l">
              <a:spcBef>
                <a:spcPts val="0"/>
              </a:spcBef>
              <a:spcAft>
                <a:spcPts val="0"/>
              </a:spcAft>
              <a:buSzPts val="1200"/>
              <a:buChar char="●"/>
            </a:pPr>
            <a:r>
              <a:rPr lang="en-GB" sz="1200"/>
              <a:t>B : Number of bootstrap samples </a:t>
            </a:r>
            <a:endParaRPr sz="1200"/>
          </a:p>
        </p:txBody>
      </p:sp>
      <p:pic>
        <p:nvPicPr>
          <p:cNvPr id="216" name="Google Shape;216;p35"/>
          <p:cNvPicPr preferRelativeResize="0"/>
          <p:nvPr/>
        </p:nvPicPr>
        <p:blipFill rotWithShape="1">
          <a:blip r:embed="rId3">
            <a:alphaModFix/>
          </a:blip>
          <a:srcRect b="0" l="0" r="0" t="17252"/>
          <a:stretch/>
        </p:blipFill>
        <p:spPr>
          <a:xfrm>
            <a:off x="5634625" y="2134187"/>
            <a:ext cx="3349925" cy="2132612"/>
          </a:xfrm>
          <a:prstGeom prst="rect">
            <a:avLst/>
          </a:prstGeom>
          <a:noFill/>
          <a:ln cap="flat" cmpd="sng" w="9525">
            <a:solidFill>
              <a:schemeClr val="dk2"/>
            </a:solidFill>
            <a:prstDash val="solid"/>
            <a:round/>
            <a:headEnd len="sm" w="sm" type="none"/>
            <a:tailEnd len="sm" w="sm" type="none"/>
          </a:ln>
        </p:spPr>
      </p:pic>
      <p:pic>
        <p:nvPicPr>
          <p:cNvPr id="217" name="Google Shape;217;p35"/>
          <p:cNvPicPr preferRelativeResize="0"/>
          <p:nvPr/>
        </p:nvPicPr>
        <p:blipFill rotWithShape="1">
          <a:blip r:embed="rId4">
            <a:alphaModFix/>
          </a:blip>
          <a:srcRect b="0" l="0" r="45655" t="10418"/>
          <a:stretch/>
        </p:blipFill>
        <p:spPr>
          <a:xfrm>
            <a:off x="3665925" y="2189525"/>
            <a:ext cx="1820475" cy="2308649"/>
          </a:xfrm>
          <a:prstGeom prst="rect">
            <a:avLst/>
          </a:prstGeom>
          <a:noFill/>
          <a:ln cap="flat" cmpd="sng" w="9525">
            <a:solidFill>
              <a:schemeClr val="dk2"/>
            </a:solidFill>
            <a:prstDash val="solid"/>
            <a:round/>
            <a:headEnd len="sm" w="sm" type="none"/>
            <a:tailEnd len="sm" w="sm" type="none"/>
          </a:ln>
        </p:spPr>
      </p:pic>
      <p:sp>
        <p:nvSpPr>
          <p:cNvPr id="218" name="Google Shape;218;p35"/>
          <p:cNvSpPr txBox="1"/>
          <p:nvPr/>
        </p:nvSpPr>
        <p:spPr>
          <a:xfrm>
            <a:off x="3959225" y="4544250"/>
            <a:ext cx="1275600" cy="369300"/>
          </a:xfrm>
          <a:prstGeom prst="rect">
            <a:avLst/>
          </a:prstGeom>
          <a:solidFill>
            <a:srgbClr val="D0E0E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RMSE = 12.88</a:t>
            </a:r>
            <a:endParaRPr b="1"/>
          </a:p>
        </p:txBody>
      </p:sp>
      <p:sp>
        <p:nvSpPr>
          <p:cNvPr id="219" name="Google Shape;219;p35"/>
          <p:cNvSpPr txBox="1"/>
          <p:nvPr/>
        </p:nvSpPr>
        <p:spPr>
          <a:xfrm>
            <a:off x="5610300" y="4391850"/>
            <a:ext cx="34206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100"/>
              <a:t>Variable Importance</a:t>
            </a:r>
            <a:r>
              <a:rPr lang="en-GB" sz="1100"/>
              <a:t> - Genre, Year, Loudness, Danceability, Energy</a:t>
            </a:r>
            <a:endParaRPr b="1" sz="1100"/>
          </a:p>
        </p:txBody>
      </p:sp>
      <p:pic>
        <p:nvPicPr>
          <p:cNvPr id="220" name="Google Shape;220;p35" title="Points scored"/>
          <p:cNvPicPr preferRelativeResize="0"/>
          <p:nvPr/>
        </p:nvPicPr>
        <p:blipFill>
          <a:blip r:embed="rId5">
            <a:alphaModFix/>
          </a:blip>
          <a:stretch>
            <a:fillRect/>
          </a:stretch>
        </p:blipFill>
        <p:spPr>
          <a:xfrm>
            <a:off x="92925" y="2334233"/>
            <a:ext cx="3420600" cy="21150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a:t>
            </a:r>
            <a:endParaRPr/>
          </a:p>
        </p:txBody>
      </p:sp>
      <p:sp>
        <p:nvSpPr>
          <p:cNvPr id="226" name="Google Shape;226;p36"/>
          <p:cNvSpPr txBox="1"/>
          <p:nvPr/>
        </p:nvSpPr>
        <p:spPr>
          <a:xfrm>
            <a:off x="327975" y="1049500"/>
            <a:ext cx="40659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202124"/>
                </a:solidFill>
                <a:latin typeface="Roboto"/>
                <a:ea typeface="Roboto"/>
                <a:cs typeface="Roboto"/>
                <a:sym typeface="Roboto"/>
              </a:rPr>
              <a:t>The random forest is an algorithm consisting of many decisions trees. </a:t>
            </a:r>
            <a:endParaRPr sz="1100">
              <a:solidFill>
                <a:srgbClr val="202124"/>
              </a:solidFill>
              <a:latin typeface="Roboto"/>
              <a:ea typeface="Roboto"/>
              <a:cs typeface="Roboto"/>
              <a:sym typeface="Roboto"/>
            </a:endParaRPr>
          </a:p>
          <a:p>
            <a:pPr indent="-298450" lvl="0" marL="457200" rtl="0" algn="l">
              <a:spcBef>
                <a:spcPts val="0"/>
              </a:spcBef>
              <a:spcAft>
                <a:spcPts val="0"/>
              </a:spcAft>
              <a:buSzPts val="1100"/>
              <a:buChar char="●"/>
            </a:pPr>
            <a:r>
              <a:rPr lang="en-GB" sz="1100"/>
              <a:t>B : Number of bootstrap samples = 1000</a:t>
            </a:r>
            <a:endParaRPr sz="1100"/>
          </a:p>
          <a:p>
            <a:pPr indent="-298450" lvl="0" marL="457200" rtl="0" algn="l">
              <a:spcBef>
                <a:spcPts val="0"/>
              </a:spcBef>
              <a:spcAft>
                <a:spcPts val="0"/>
              </a:spcAft>
              <a:buSzPts val="1100"/>
              <a:buChar char="●"/>
            </a:pPr>
            <a:r>
              <a:rPr b="1" lang="en-GB" sz="1100"/>
              <a:t>m</a:t>
            </a:r>
            <a:r>
              <a:rPr b="1" lang="en-GB" sz="1100"/>
              <a:t> : </a:t>
            </a:r>
            <a:r>
              <a:rPr lang="en-GB" sz="1100"/>
              <a:t>number of variables to sample = variable</a:t>
            </a:r>
            <a:endParaRPr sz="1100"/>
          </a:p>
          <a:p>
            <a:pPr indent="0" lvl="0" marL="457200" rtl="0" algn="l">
              <a:spcBef>
                <a:spcPts val="0"/>
              </a:spcBef>
              <a:spcAft>
                <a:spcPts val="0"/>
              </a:spcAft>
              <a:buNone/>
            </a:pPr>
            <a:r>
              <a:rPr lang="en-GB" sz="1100"/>
              <a:t>(Feature randomness)</a:t>
            </a:r>
            <a:endParaRPr sz="1100"/>
          </a:p>
        </p:txBody>
      </p:sp>
      <p:pic>
        <p:nvPicPr>
          <p:cNvPr id="227" name="Google Shape;227;p36" title="Points scored"/>
          <p:cNvPicPr preferRelativeResize="0"/>
          <p:nvPr/>
        </p:nvPicPr>
        <p:blipFill>
          <a:blip r:embed="rId3">
            <a:alphaModFix/>
          </a:blip>
          <a:stretch>
            <a:fillRect/>
          </a:stretch>
        </p:blipFill>
        <p:spPr>
          <a:xfrm>
            <a:off x="99375" y="2574500"/>
            <a:ext cx="4132026" cy="2584775"/>
          </a:xfrm>
          <a:prstGeom prst="rect">
            <a:avLst/>
          </a:prstGeom>
          <a:noFill/>
          <a:ln>
            <a:noFill/>
          </a:ln>
        </p:spPr>
      </p:pic>
      <p:pic>
        <p:nvPicPr>
          <p:cNvPr id="228" name="Google Shape;228;p36"/>
          <p:cNvPicPr preferRelativeResize="0"/>
          <p:nvPr/>
        </p:nvPicPr>
        <p:blipFill rotWithShape="1">
          <a:blip r:embed="rId4">
            <a:alphaModFix/>
          </a:blip>
          <a:srcRect b="0" l="0" r="0" t="17039"/>
          <a:stretch/>
        </p:blipFill>
        <p:spPr>
          <a:xfrm>
            <a:off x="4513500" y="1207150"/>
            <a:ext cx="4478099" cy="2930250"/>
          </a:xfrm>
          <a:prstGeom prst="rect">
            <a:avLst/>
          </a:prstGeom>
          <a:noFill/>
          <a:ln cap="flat" cmpd="sng" w="9525">
            <a:solidFill>
              <a:schemeClr val="dk2"/>
            </a:solidFill>
            <a:prstDash val="solid"/>
            <a:round/>
            <a:headEnd len="sm" w="sm" type="none"/>
            <a:tailEnd len="sm" w="sm" type="none"/>
          </a:ln>
        </p:spPr>
      </p:pic>
      <p:sp>
        <p:nvSpPr>
          <p:cNvPr id="229" name="Google Shape;229;p36"/>
          <p:cNvSpPr txBox="1"/>
          <p:nvPr/>
        </p:nvSpPr>
        <p:spPr>
          <a:xfrm>
            <a:off x="4695900" y="4087050"/>
            <a:ext cx="4065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200"/>
              <a:t>Variable Importance</a:t>
            </a:r>
            <a:r>
              <a:rPr lang="en-GB" sz="1200"/>
              <a:t> - Genre, Year, Loudness, Danceability, Energy</a:t>
            </a:r>
            <a:endParaRPr b="1"/>
          </a:p>
        </p:txBody>
      </p:sp>
      <p:sp>
        <p:nvSpPr>
          <p:cNvPr id="230" name="Google Shape;230;p36"/>
          <p:cNvSpPr/>
          <p:nvPr/>
        </p:nvSpPr>
        <p:spPr>
          <a:xfrm>
            <a:off x="2182500" y="2952575"/>
            <a:ext cx="441900" cy="180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3761250" y="2247350"/>
            <a:ext cx="178800" cy="324300"/>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Boosting</a:t>
            </a:r>
            <a:endParaRPr/>
          </a:p>
        </p:txBody>
      </p:sp>
      <p:sp>
        <p:nvSpPr>
          <p:cNvPr id="237" name="Google Shape;237;p37"/>
          <p:cNvSpPr txBox="1"/>
          <p:nvPr/>
        </p:nvSpPr>
        <p:spPr>
          <a:xfrm>
            <a:off x="4766450" y="848175"/>
            <a:ext cx="4065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Different combination of B, d and </a:t>
            </a:r>
            <a:r>
              <a:rPr b="1" lang="en-GB" sz="1200"/>
              <a:t>𝝺</a:t>
            </a:r>
            <a:r>
              <a:rPr b="1" lang="en-GB" sz="1200"/>
              <a:t> </a:t>
            </a:r>
            <a:endParaRPr b="1" sz="1200"/>
          </a:p>
        </p:txBody>
      </p:sp>
      <p:graphicFrame>
        <p:nvGraphicFramePr>
          <p:cNvPr id="238" name="Google Shape;238;p37"/>
          <p:cNvGraphicFramePr/>
          <p:nvPr/>
        </p:nvGraphicFramePr>
        <p:xfrm>
          <a:off x="4766525" y="1278090"/>
          <a:ext cx="3000000" cy="3000000"/>
        </p:xfrm>
        <a:graphic>
          <a:graphicData uri="http://schemas.openxmlformats.org/drawingml/2006/table">
            <a:tbl>
              <a:tblPr>
                <a:noFill/>
                <a:tableStyleId>{A420D1EA-D017-43F2-A5B2-F019180593F6}</a:tableStyleId>
              </a:tblPr>
              <a:tblGrid>
                <a:gridCol w="861700"/>
                <a:gridCol w="822500"/>
                <a:gridCol w="932200"/>
                <a:gridCol w="1449375"/>
              </a:tblGrid>
              <a:tr h="395625">
                <a:tc>
                  <a:txBody>
                    <a:bodyPr/>
                    <a:lstStyle/>
                    <a:p>
                      <a:pPr indent="0" lvl="0" marL="0" rtl="0" algn="l">
                        <a:spcBef>
                          <a:spcPts val="0"/>
                        </a:spcBef>
                        <a:spcAft>
                          <a:spcPts val="0"/>
                        </a:spcAft>
                        <a:buNone/>
                      </a:pPr>
                      <a:r>
                        <a:rPr b="1" lang="en-GB" sz="1000"/>
                        <a:t>Tdepth (d)</a:t>
                      </a:r>
                      <a:endParaRPr b="1" sz="1000"/>
                    </a:p>
                  </a:txBody>
                  <a:tcPr marT="91425" marB="91425" marR="91425" marL="91425">
                    <a:lnB cap="flat" cmpd="sng" w="9525">
                      <a:solidFill>
                        <a:srgbClr val="9E9E9E"/>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sz="1000"/>
                        <a:t>Ntree (B)</a:t>
                      </a:r>
                      <a:endParaRPr b="1" sz="1000"/>
                    </a:p>
                  </a:txBody>
                  <a:tcPr marT="91425" marB="91425" marR="91425" marL="91425">
                    <a:lnB cap="flat" cmpd="sng" w="9525">
                      <a:solidFill>
                        <a:srgbClr val="9E9E9E"/>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sz="1000"/>
                        <a:t>Lambda (𝝺)</a:t>
                      </a:r>
                      <a:endParaRPr b="1" sz="1000"/>
                    </a:p>
                  </a:txBody>
                  <a:tcPr marT="91425" marB="91425" marR="91425" marL="91425">
                    <a:lnB cap="flat" cmpd="sng" w="9525">
                      <a:solidFill>
                        <a:srgbClr val="9E9E9E"/>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rPr b="1" lang="en-GB" sz="1000"/>
                        <a:t>Out of sample error</a:t>
                      </a:r>
                      <a:endParaRPr b="1" sz="1000"/>
                    </a:p>
                  </a:txBody>
                  <a:tcPr marT="91425" marB="91425" marR="91425" marL="91425">
                    <a:lnB cap="flat" cmpd="sng" w="9525">
                      <a:solidFill>
                        <a:srgbClr val="9E9E9E"/>
                      </a:solidFill>
                      <a:prstDash val="solid"/>
                      <a:round/>
                      <a:headEnd len="sm" w="sm" type="none"/>
                      <a:tailEnd len="sm" w="sm" type="none"/>
                    </a:lnB>
                    <a:solidFill>
                      <a:srgbClr val="FFF2CC"/>
                    </a:solidFill>
                  </a:tcPr>
                </a:tc>
              </a:tr>
              <a:tr h="315425">
                <a:tc>
                  <a:txBody>
                    <a:bodyPr/>
                    <a:lstStyle/>
                    <a:p>
                      <a:pPr indent="0" lvl="0" marL="0" rtl="0" algn="ctr">
                        <a:spcBef>
                          <a:spcPts val="0"/>
                        </a:spcBef>
                        <a:spcAft>
                          <a:spcPts val="0"/>
                        </a:spcAft>
                        <a:buNone/>
                      </a:pPr>
                      <a:r>
                        <a:rPr lang="en-GB" sz="1000"/>
                        <a:t>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50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0.200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12.77</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5425">
                <a:tc>
                  <a:txBody>
                    <a:bodyPr/>
                    <a:lstStyle/>
                    <a:p>
                      <a:pPr indent="0" lvl="0" marL="0" rtl="0" algn="ctr">
                        <a:spcBef>
                          <a:spcPts val="0"/>
                        </a:spcBef>
                        <a:spcAft>
                          <a:spcPts val="0"/>
                        </a:spcAft>
                        <a:buNone/>
                      </a:pPr>
                      <a:r>
                        <a:rPr lang="en-GB" sz="1000"/>
                        <a:t>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0.200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13.00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5425">
                <a:tc>
                  <a:txBody>
                    <a:bodyPr/>
                    <a:lstStyle/>
                    <a:p>
                      <a:pPr indent="0" lvl="0" marL="0" rtl="0" algn="ctr">
                        <a:spcBef>
                          <a:spcPts val="0"/>
                        </a:spcBef>
                        <a:spcAft>
                          <a:spcPts val="0"/>
                        </a:spcAft>
                        <a:buNone/>
                      </a:pPr>
                      <a:r>
                        <a:rPr lang="en-GB" sz="1000"/>
                        <a:t>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20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0.200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13.02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5425">
                <a:tc>
                  <a:txBody>
                    <a:bodyPr/>
                    <a:lstStyle/>
                    <a:p>
                      <a:pPr indent="0" lvl="0" marL="0" rtl="0" algn="ctr">
                        <a:spcBef>
                          <a:spcPts val="0"/>
                        </a:spcBef>
                        <a:spcAft>
                          <a:spcPts val="0"/>
                        </a:spcAft>
                        <a:buNone/>
                      </a:pPr>
                      <a:r>
                        <a:rPr b="1" lang="en-GB" sz="1000"/>
                        <a:t>4</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000"/>
                        <a:t>4</a:t>
                      </a:r>
                      <a:r>
                        <a:rPr b="1" lang="en-GB" sz="1000"/>
                        <a:t>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000"/>
                        <a:t>0.200</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000"/>
                        <a:t>12.69</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5425">
                <a:tc>
                  <a:txBody>
                    <a:bodyPr/>
                    <a:lstStyle/>
                    <a:p>
                      <a:pPr indent="0" lvl="0" marL="0" rtl="0" algn="ctr">
                        <a:spcBef>
                          <a:spcPts val="0"/>
                        </a:spcBef>
                        <a:spcAft>
                          <a:spcPts val="0"/>
                        </a:spcAft>
                        <a:buNone/>
                      </a:pPr>
                      <a:r>
                        <a:rPr lang="en-GB" sz="1000"/>
                        <a:t>4</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40</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0.001</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000"/>
                        <a:t>14.45</a:t>
                      </a:r>
                      <a:endParaRPr sz="1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5425">
                <a:tc>
                  <a:txBody>
                    <a:bodyPr/>
                    <a:lstStyle/>
                    <a:p>
                      <a:pPr indent="0" lvl="0" marL="0" rtl="0" algn="ctr">
                        <a:spcBef>
                          <a:spcPts val="0"/>
                        </a:spcBef>
                        <a:spcAft>
                          <a:spcPts val="0"/>
                        </a:spcAft>
                        <a:buNone/>
                      </a:pPr>
                      <a:r>
                        <a:rPr lang="en-GB" sz="1000"/>
                        <a:t>4</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000"/>
                        <a:t>50</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000"/>
                        <a:t>0.001</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GB" sz="1000"/>
                        <a:t>14.43</a:t>
                      </a:r>
                      <a:endParaRPr sz="1000"/>
                    </a:p>
                  </a:txBody>
                  <a:tcPr marT="91425" marB="91425" marR="91425" marL="91425">
                    <a:lnT cap="flat" cmpd="sng" w="9525">
                      <a:solidFill>
                        <a:srgbClr val="9E9E9E"/>
                      </a:solidFill>
                      <a:prstDash val="solid"/>
                      <a:round/>
                      <a:headEnd len="sm" w="sm" type="none"/>
                      <a:tailEnd len="sm" w="sm" type="none"/>
                    </a:lnT>
                  </a:tcPr>
                </a:tc>
              </a:tr>
              <a:tr h="315425">
                <a:tc>
                  <a:txBody>
                    <a:bodyPr/>
                    <a:lstStyle/>
                    <a:p>
                      <a:pPr indent="0" lvl="0" marL="0" rtl="0" algn="ctr">
                        <a:spcBef>
                          <a:spcPts val="0"/>
                        </a:spcBef>
                        <a:spcAft>
                          <a:spcPts val="0"/>
                        </a:spcAft>
                        <a:buNone/>
                      </a:pPr>
                      <a:r>
                        <a:rPr lang="en-GB" sz="1000"/>
                        <a:t>4</a:t>
                      </a:r>
                      <a:endParaRPr sz="1000"/>
                    </a:p>
                  </a:txBody>
                  <a:tcPr marT="91425" marB="91425" marR="91425" marL="91425"/>
                </a:tc>
                <a:tc>
                  <a:txBody>
                    <a:bodyPr/>
                    <a:lstStyle/>
                    <a:p>
                      <a:pPr indent="0" lvl="0" marL="0" rtl="0" algn="ctr">
                        <a:spcBef>
                          <a:spcPts val="0"/>
                        </a:spcBef>
                        <a:spcAft>
                          <a:spcPts val="0"/>
                        </a:spcAft>
                        <a:buNone/>
                      </a:pPr>
                      <a:r>
                        <a:rPr lang="en-GB" sz="1000"/>
                        <a:t>100</a:t>
                      </a:r>
                      <a:endParaRPr sz="1000"/>
                    </a:p>
                  </a:txBody>
                  <a:tcPr marT="91425" marB="91425" marR="91425" marL="91425"/>
                </a:tc>
                <a:tc>
                  <a:txBody>
                    <a:bodyPr/>
                    <a:lstStyle/>
                    <a:p>
                      <a:pPr indent="0" lvl="0" marL="0" rtl="0" algn="ctr">
                        <a:spcBef>
                          <a:spcPts val="0"/>
                        </a:spcBef>
                        <a:spcAft>
                          <a:spcPts val="0"/>
                        </a:spcAft>
                        <a:buNone/>
                      </a:pPr>
                      <a:r>
                        <a:rPr lang="en-GB" sz="1000"/>
                        <a:t>0.001</a:t>
                      </a:r>
                      <a:endParaRPr sz="1000"/>
                    </a:p>
                  </a:txBody>
                  <a:tcPr marT="91425" marB="91425" marR="91425" marL="91425"/>
                </a:tc>
                <a:tc>
                  <a:txBody>
                    <a:bodyPr/>
                    <a:lstStyle/>
                    <a:p>
                      <a:pPr indent="0" lvl="0" marL="0" rtl="0" algn="ctr">
                        <a:spcBef>
                          <a:spcPts val="0"/>
                        </a:spcBef>
                        <a:spcAft>
                          <a:spcPts val="0"/>
                        </a:spcAft>
                        <a:buNone/>
                      </a:pPr>
                      <a:r>
                        <a:rPr lang="en-GB" sz="1000"/>
                        <a:t>14.34</a:t>
                      </a:r>
                      <a:endParaRPr sz="1000"/>
                    </a:p>
                  </a:txBody>
                  <a:tcPr marT="91425" marB="91425" marR="91425" marL="91425"/>
                </a:tc>
              </a:tr>
              <a:tr h="315425">
                <a:tc>
                  <a:txBody>
                    <a:bodyPr/>
                    <a:lstStyle/>
                    <a:p>
                      <a:pPr indent="0" lvl="0" marL="0" rtl="0" algn="ctr">
                        <a:spcBef>
                          <a:spcPts val="0"/>
                        </a:spcBef>
                        <a:spcAft>
                          <a:spcPts val="0"/>
                        </a:spcAft>
                        <a:buNone/>
                      </a:pPr>
                      <a:r>
                        <a:rPr lang="en-GB" sz="1000"/>
                        <a:t>10</a:t>
                      </a:r>
                      <a:endParaRPr sz="1000"/>
                    </a:p>
                  </a:txBody>
                  <a:tcPr marT="91425" marB="91425" marR="91425" marL="91425"/>
                </a:tc>
                <a:tc>
                  <a:txBody>
                    <a:bodyPr/>
                    <a:lstStyle/>
                    <a:p>
                      <a:pPr indent="0" lvl="0" marL="0" rtl="0" algn="ctr">
                        <a:spcBef>
                          <a:spcPts val="0"/>
                        </a:spcBef>
                        <a:spcAft>
                          <a:spcPts val="0"/>
                        </a:spcAft>
                        <a:buNone/>
                      </a:pPr>
                      <a:r>
                        <a:rPr lang="en-GB" sz="1000"/>
                        <a:t>40</a:t>
                      </a:r>
                      <a:endParaRPr sz="1000"/>
                    </a:p>
                  </a:txBody>
                  <a:tcPr marT="91425" marB="91425" marR="91425" marL="91425"/>
                </a:tc>
                <a:tc>
                  <a:txBody>
                    <a:bodyPr/>
                    <a:lstStyle/>
                    <a:p>
                      <a:pPr indent="0" lvl="0" marL="0" rtl="0" algn="ctr">
                        <a:spcBef>
                          <a:spcPts val="0"/>
                        </a:spcBef>
                        <a:spcAft>
                          <a:spcPts val="0"/>
                        </a:spcAft>
                        <a:buNone/>
                      </a:pPr>
                      <a:r>
                        <a:rPr lang="en-GB" sz="1000"/>
                        <a:t>0.001</a:t>
                      </a:r>
                      <a:endParaRPr sz="1000"/>
                    </a:p>
                  </a:txBody>
                  <a:tcPr marT="91425" marB="91425" marR="91425" marL="91425"/>
                </a:tc>
                <a:tc>
                  <a:txBody>
                    <a:bodyPr/>
                    <a:lstStyle/>
                    <a:p>
                      <a:pPr indent="0" lvl="0" marL="0" rtl="0" algn="ctr">
                        <a:spcBef>
                          <a:spcPts val="0"/>
                        </a:spcBef>
                        <a:spcAft>
                          <a:spcPts val="0"/>
                        </a:spcAft>
                        <a:buNone/>
                      </a:pPr>
                      <a:r>
                        <a:rPr lang="en-GB" sz="1000"/>
                        <a:t>14.43</a:t>
                      </a:r>
                      <a:endParaRPr sz="1000"/>
                    </a:p>
                  </a:txBody>
                  <a:tcPr marT="91425" marB="91425" marR="91425" marL="91425"/>
                </a:tc>
              </a:tr>
              <a:tr h="315425">
                <a:tc>
                  <a:txBody>
                    <a:bodyPr/>
                    <a:lstStyle/>
                    <a:p>
                      <a:pPr indent="0" lvl="0" marL="0" rtl="0" algn="ctr">
                        <a:spcBef>
                          <a:spcPts val="0"/>
                        </a:spcBef>
                        <a:spcAft>
                          <a:spcPts val="0"/>
                        </a:spcAft>
                        <a:buNone/>
                      </a:pPr>
                      <a:r>
                        <a:rPr lang="en-GB" sz="1000"/>
                        <a:t>10</a:t>
                      </a:r>
                      <a:endParaRPr sz="1000"/>
                    </a:p>
                  </a:txBody>
                  <a:tcPr marT="91425" marB="91425" marR="91425" marL="91425"/>
                </a:tc>
                <a:tc>
                  <a:txBody>
                    <a:bodyPr/>
                    <a:lstStyle/>
                    <a:p>
                      <a:pPr indent="0" lvl="0" marL="0" rtl="0" algn="ctr">
                        <a:spcBef>
                          <a:spcPts val="0"/>
                        </a:spcBef>
                        <a:spcAft>
                          <a:spcPts val="0"/>
                        </a:spcAft>
                        <a:buNone/>
                      </a:pPr>
                      <a:r>
                        <a:rPr lang="en-GB" sz="1000"/>
                        <a:t>50</a:t>
                      </a:r>
                      <a:endParaRPr sz="1000"/>
                    </a:p>
                  </a:txBody>
                  <a:tcPr marT="91425" marB="91425" marR="91425" marL="91425"/>
                </a:tc>
                <a:tc>
                  <a:txBody>
                    <a:bodyPr/>
                    <a:lstStyle/>
                    <a:p>
                      <a:pPr indent="0" lvl="0" marL="0" rtl="0" algn="ctr">
                        <a:spcBef>
                          <a:spcPts val="0"/>
                        </a:spcBef>
                        <a:spcAft>
                          <a:spcPts val="0"/>
                        </a:spcAft>
                        <a:buNone/>
                      </a:pPr>
                      <a:r>
                        <a:rPr lang="en-GB" sz="1000"/>
                        <a:t>0.200</a:t>
                      </a:r>
                      <a:endParaRPr sz="1000"/>
                    </a:p>
                  </a:txBody>
                  <a:tcPr marT="91425" marB="91425" marR="91425" marL="91425"/>
                </a:tc>
                <a:tc>
                  <a:txBody>
                    <a:bodyPr/>
                    <a:lstStyle/>
                    <a:p>
                      <a:pPr indent="0" lvl="0" marL="0" rtl="0" algn="ctr">
                        <a:spcBef>
                          <a:spcPts val="0"/>
                        </a:spcBef>
                        <a:spcAft>
                          <a:spcPts val="0"/>
                        </a:spcAft>
                        <a:buNone/>
                      </a:pPr>
                      <a:r>
                        <a:rPr lang="en-GB" sz="1000"/>
                        <a:t>13.29</a:t>
                      </a:r>
                      <a:endParaRPr sz="1000"/>
                    </a:p>
                  </a:txBody>
                  <a:tcPr marT="91425" marB="91425" marR="91425" marL="91425"/>
                </a:tc>
              </a:tr>
            </a:tbl>
          </a:graphicData>
        </a:graphic>
      </p:graphicFrame>
      <p:sp>
        <p:nvSpPr>
          <p:cNvPr id="239" name="Google Shape;239;p37"/>
          <p:cNvSpPr/>
          <p:nvPr/>
        </p:nvSpPr>
        <p:spPr>
          <a:xfrm>
            <a:off x="4674525" y="2632025"/>
            <a:ext cx="4249800" cy="3828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37" title="Points scored"/>
          <p:cNvPicPr preferRelativeResize="0"/>
          <p:nvPr/>
        </p:nvPicPr>
        <p:blipFill>
          <a:blip r:embed="rId3">
            <a:alphaModFix/>
          </a:blip>
          <a:stretch>
            <a:fillRect/>
          </a:stretch>
        </p:blipFill>
        <p:spPr>
          <a:xfrm>
            <a:off x="623875" y="2411825"/>
            <a:ext cx="3685974" cy="2279149"/>
          </a:xfrm>
          <a:prstGeom prst="rect">
            <a:avLst/>
          </a:prstGeom>
          <a:noFill/>
          <a:ln cap="flat" cmpd="sng" w="9525">
            <a:solidFill>
              <a:schemeClr val="dk2"/>
            </a:solidFill>
            <a:prstDash val="solid"/>
            <a:round/>
            <a:headEnd len="sm" w="sm" type="none"/>
            <a:tailEnd len="sm" w="sm" type="none"/>
          </a:ln>
        </p:spPr>
      </p:pic>
      <p:sp>
        <p:nvSpPr>
          <p:cNvPr id="241" name="Google Shape;241;p37"/>
          <p:cNvSpPr txBox="1"/>
          <p:nvPr/>
        </p:nvSpPr>
        <p:spPr>
          <a:xfrm>
            <a:off x="556575" y="1278100"/>
            <a:ext cx="406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Ensemble</a:t>
            </a:r>
            <a:r>
              <a:rPr lang="en-GB" sz="1200"/>
              <a:t> method that produces a overall fit from many trees</a:t>
            </a:r>
            <a:endParaRPr sz="1200"/>
          </a:p>
          <a:p>
            <a:pPr indent="-304800" lvl="0" marL="457200" rtl="0" algn="l">
              <a:spcBef>
                <a:spcPts val="0"/>
              </a:spcBef>
              <a:spcAft>
                <a:spcPts val="0"/>
              </a:spcAft>
              <a:buSzPts val="1200"/>
              <a:buChar char="●"/>
            </a:pPr>
            <a:r>
              <a:rPr lang="en-GB" sz="1200"/>
              <a:t>Tdepth(d) : Size of each tree</a:t>
            </a:r>
            <a:endParaRPr sz="1200"/>
          </a:p>
          <a:p>
            <a:pPr indent="-304800" lvl="0" marL="457200" rtl="0" algn="l">
              <a:spcBef>
                <a:spcPts val="0"/>
              </a:spcBef>
              <a:spcAft>
                <a:spcPts val="0"/>
              </a:spcAft>
              <a:buSzPts val="1200"/>
              <a:buChar char="●"/>
            </a:pPr>
            <a:r>
              <a:rPr lang="en-GB" sz="1200"/>
              <a:t>Ntree(B) : Number of trees</a:t>
            </a:r>
            <a:endParaRPr sz="1200"/>
          </a:p>
          <a:p>
            <a:pPr indent="-304800" lvl="0" marL="457200" rtl="0" algn="l">
              <a:spcBef>
                <a:spcPts val="0"/>
              </a:spcBef>
              <a:spcAft>
                <a:spcPts val="0"/>
              </a:spcAft>
              <a:buSzPts val="1200"/>
              <a:buChar char="●"/>
            </a:pPr>
            <a:r>
              <a:rPr b="1" lang="en-GB" sz="1200"/>
              <a:t>𝝺 : </a:t>
            </a:r>
            <a:r>
              <a:rPr lang="en-GB" sz="1200"/>
              <a:t>The Crush factor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47" name="Google Shape;247;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Show the table with all models we tried along with their RMSE</a:t>
            </a:r>
            <a:endParaRPr/>
          </a:p>
          <a:p>
            <a:pPr indent="-342900" lvl="0" marL="457200" rtl="0" algn="l">
              <a:spcBef>
                <a:spcPts val="0"/>
              </a:spcBef>
              <a:spcAft>
                <a:spcPts val="0"/>
              </a:spcAft>
              <a:buSzPts val="1800"/>
              <a:buChar char="●"/>
            </a:pPr>
            <a:r>
              <a:rPr lang="en-GB"/>
              <a:t>Discuss which model we’re going with &amp; why (prolly lin. Reg for its interpretability)</a:t>
            </a:r>
            <a:endParaRPr/>
          </a:p>
          <a:p>
            <a:pPr indent="-342900" lvl="0" marL="457200" rtl="0" algn="l">
              <a:spcBef>
                <a:spcPts val="0"/>
              </a:spcBef>
              <a:spcAft>
                <a:spcPts val="0"/>
              </a:spcAft>
              <a:buSzPts val="1800"/>
              <a:buChar char="●"/>
            </a:pPr>
            <a:r>
              <a:rPr lang="en-GB"/>
              <a:t>Summarize the project &amp; closing words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Conclusion</a:t>
            </a:r>
            <a:endParaRPr/>
          </a:p>
        </p:txBody>
      </p:sp>
      <p:sp>
        <p:nvSpPr>
          <p:cNvPr id="253" name="Google Shape;253;p39"/>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Backward Selection</a:t>
            </a:r>
            <a:endParaRPr/>
          </a:p>
        </p:txBody>
      </p:sp>
      <p:sp>
        <p:nvSpPr>
          <p:cNvPr id="259" name="Google Shape;259;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Attempted many models</a:t>
            </a:r>
            <a:endParaRPr/>
          </a:p>
          <a:p>
            <a:pPr indent="-342900" lvl="0" marL="457200" rtl="0" algn="l">
              <a:spcBef>
                <a:spcPts val="0"/>
              </a:spcBef>
              <a:spcAft>
                <a:spcPts val="0"/>
              </a:spcAft>
              <a:buSzPts val="1800"/>
              <a:buChar char="●"/>
            </a:pPr>
            <a:r>
              <a:rPr lang="en-GB"/>
              <a:t>Backward Selection produced minimal OOS RMSE</a:t>
            </a:r>
            <a:endParaRPr/>
          </a:p>
          <a:p>
            <a:pPr indent="-342900" lvl="0" marL="457200" rtl="0" algn="l">
              <a:spcBef>
                <a:spcPts val="0"/>
              </a:spcBef>
              <a:spcAft>
                <a:spcPts val="0"/>
              </a:spcAft>
              <a:buSzPts val="1800"/>
              <a:buChar char="●"/>
            </a:pPr>
            <a:r>
              <a:rPr lang="en-GB"/>
              <a:t>Had good explainability</a:t>
            </a:r>
            <a:endParaRPr/>
          </a:p>
          <a:p>
            <a:pPr indent="-342900" lvl="0" marL="457200" rtl="0" algn="l">
              <a:spcBef>
                <a:spcPts val="0"/>
              </a:spcBef>
              <a:spcAft>
                <a:spcPts val="0"/>
              </a:spcAft>
              <a:buSzPts val="1800"/>
              <a:buChar char="●"/>
            </a:pPr>
            <a:r>
              <a:rPr lang="en-GB"/>
              <a:t>Relatively few predictors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Conclusions</a:t>
            </a:r>
            <a:endParaRPr/>
          </a:p>
        </p:txBody>
      </p:sp>
      <p:sp>
        <p:nvSpPr>
          <p:cNvPr id="265" name="Google Shape;265;p41"/>
          <p:cNvSpPr txBox="1"/>
          <p:nvPr>
            <p:ph idx="1" type="body"/>
          </p:nvPr>
        </p:nvSpPr>
        <p:spPr>
          <a:xfrm>
            <a:off x="311700" y="1266325"/>
            <a:ext cx="47979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Most of popularity unpredictable</a:t>
            </a:r>
            <a:endParaRPr/>
          </a:p>
          <a:p>
            <a:pPr indent="-342900" lvl="0" marL="457200" rtl="0" algn="l">
              <a:spcBef>
                <a:spcPts val="0"/>
              </a:spcBef>
              <a:spcAft>
                <a:spcPts val="0"/>
              </a:spcAft>
              <a:buSzPts val="1800"/>
              <a:buChar char="●"/>
            </a:pPr>
            <a:r>
              <a:rPr lang="en-GB"/>
              <a:t>Despite that some of popularity is predictable</a:t>
            </a:r>
            <a:endParaRPr/>
          </a:p>
          <a:p>
            <a:pPr indent="-342900" lvl="0" marL="457200" rtl="0" algn="l">
              <a:spcBef>
                <a:spcPts val="0"/>
              </a:spcBef>
              <a:spcAft>
                <a:spcPts val="0"/>
              </a:spcAft>
              <a:buSzPts val="1800"/>
              <a:buChar char="●"/>
            </a:pPr>
            <a:r>
              <a:rPr lang="en-GB"/>
              <a:t>Variable interaction present</a:t>
            </a:r>
            <a:endParaRPr/>
          </a:p>
        </p:txBody>
      </p:sp>
      <p:pic>
        <p:nvPicPr>
          <p:cNvPr id="266" name="Google Shape;266;p41"/>
          <p:cNvPicPr preferRelativeResize="0"/>
          <p:nvPr/>
        </p:nvPicPr>
        <p:blipFill>
          <a:blip r:embed="rId3">
            <a:alphaModFix/>
          </a:blip>
          <a:stretch>
            <a:fillRect/>
          </a:stretch>
        </p:blipFill>
        <p:spPr>
          <a:xfrm>
            <a:off x="5109700" y="706250"/>
            <a:ext cx="4034295" cy="3991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Prelude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i="1" lang="en-GB"/>
              <a:t>“If Music is a Place — then Jazz is the City, Folk is the Wilderness, Rock is the Road, Classical is a Temple. – Vera Nazarin”</a:t>
            </a:r>
            <a:endParaRPr/>
          </a:p>
          <a:p>
            <a:pPr indent="0" lvl="0" marL="0" rtl="0" algn="l">
              <a:spcBef>
                <a:spcPts val="1200"/>
              </a:spcBef>
              <a:spcAft>
                <a:spcPts val="0"/>
              </a:spcAft>
              <a:buClr>
                <a:schemeClr val="dk1"/>
              </a:buClr>
              <a:buSzPts val="1100"/>
              <a:buFont typeface="Arial"/>
              <a:buNone/>
            </a:pPr>
            <a:r>
              <a:rPr lang="en-GB"/>
              <a:t>From rock to pop, soul to jazz, hip hop to rap, there has been a wide array of genres that are in vogue in each period of time. With artists being famed for their genre of choice, and artists experimenting across the categories, there has been a rollercoaster of music styles.</a:t>
            </a:r>
            <a:endParaRPr/>
          </a:p>
          <a:p>
            <a:pPr indent="0" lvl="0" marL="0" rtl="0" algn="l">
              <a:spcBef>
                <a:spcPts val="1200"/>
              </a:spcBef>
              <a:spcAft>
                <a:spcPts val="1200"/>
              </a:spcAft>
              <a:buNone/>
            </a:pPr>
            <a:r>
              <a:rPr b="1" lang="en-GB"/>
              <a:t>The interplay of the factors influencing music’s popularity is what drew us to this dataset.</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steps &amp; </a:t>
            </a:r>
            <a:r>
              <a:rPr lang="en-GB"/>
              <a:t>Improvements</a:t>
            </a:r>
            <a:endParaRPr/>
          </a:p>
        </p:txBody>
      </p:sp>
      <p:sp>
        <p:nvSpPr>
          <p:cNvPr id="272" name="Google Shape;272;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Get more data</a:t>
            </a:r>
            <a:endParaRPr/>
          </a:p>
          <a:p>
            <a:pPr indent="-342900" lvl="0" marL="457200" rtl="0" algn="l">
              <a:spcBef>
                <a:spcPts val="0"/>
              </a:spcBef>
              <a:spcAft>
                <a:spcPts val="0"/>
              </a:spcAft>
              <a:buSzPts val="1800"/>
              <a:buChar char="●"/>
            </a:pPr>
            <a:r>
              <a:rPr lang="en-GB"/>
              <a:t>Improve genre grouping</a:t>
            </a:r>
            <a:endParaRPr/>
          </a:p>
          <a:p>
            <a:pPr indent="-342900" lvl="0" marL="457200" rtl="0" algn="l">
              <a:spcBef>
                <a:spcPts val="0"/>
              </a:spcBef>
              <a:spcAft>
                <a:spcPts val="0"/>
              </a:spcAft>
              <a:buSzPts val="1800"/>
              <a:buChar char="●"/>
            </a:pPr>
            <a:r>
              <a:rPr lang="en-GB"/>
              <a:t>Convert popularity to categorical variable</a:t>
            </a:r>
            <a:endParaRPr/>
          </a:p>
          <a:p>
            <a:pPr indent="-342900" lvl="0" marL="457200" rtl="0" algn="l">
              <a:spcBef>
                <a:spcPts val="0"/>
              </a:spcBef>
              <a:spcAft>
                <a:spcPts val="0"/>
              </a:spcAft>
              <a:buSzPts val="1800"/>
              <a:buChar char="●"/>
            </a:pPr>
            <a:r>
              <a:rPr lang="en-GB"/>
              <a:t>Create more models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278" name="Google Shape;278;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Appendix</a:t>
            </a:r>
            <a:endParaRPr/>
          </a:p>
        </p:txBody>
      </p:sp>
      <p:sp>
        <p:nvSpPr>
          <p:cNvPr id="284" name="Google Shape;284;p4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the dataset:</a:t>
            </a:r>
            <a:endParaRPr/>
          </a:p>
        </p:txBody>
      </p:sp>
      <p:sp>
        <p:nvSpPr>
          <p:cNvPr id="290" name="Google Shape;290;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GB"/>
              <a:t>We analyzed a dataset containing audio </a:t>
            </a:r>
            <a:r>
              <a:rPr lang="en-GB"/>
              <a:t>statistics</a:t>
            </a:r>
            <a:r>
              <a:rPr lang="en-GB"/>
              <a:t> for the all-time top 2000 tracks on Spotify from 1956 to 2019. Using a variety of regression methods, we hoped to predict the popularity of a song given it’s quantitative and qualitative characteristics.</a:t>
            </a:r>
            <a:endParaRPr/>
          </a:p>
          <a:p>
            <a:pPr indent="0" lvl="0" marL="0" rtl="0" algn="l">
              <a:spcBef>
                <a:spcPts val="1200"/>
              </a:spcBef>
              <a:spcAft>
                <a:spcPts val="0"/>
              </a:spcAft>
              <a:buClr>
                <a:schemeClr val="dk1"/>
              </a:buClr>
              <a:buSzPct val="61111"/>
              <a:buFont typeface="Arial"/>
              <a:buNone/>
            </a:pPr>
            <a:r>
              <a:rPr b="1" lang="en-GB" u="sng"/>
              <a:t>Contents of the dataset:</a:t>
            </a:r>
            <a:endParaRPr b="1" u="sng"/>
          </a:p>
          <a:p>
            <a:pPr indent="-282892" lvl="0" marL="457200" rtl="0" algn="l">
              <a:spcBef>
                <a:spcPts val="1200"/>
              </a:spcBef>
              <a:spcAft>
                <a:spcPts val="0"/>
              </a:spcAft>
              <a:buSzPct val="100000"/>
              <a:buAutoNum type="arabicPeriod"/>
            </a:pPr>
            <a:r>
              <a:rPr b="1" lang="en-GB"/>
              <a:t>Index:</a:t>
            </a:r>
            <a:r>
              <a:rPr lang="en-GB"/>
              <a:t> ID</a:t>
            </a:r>
            <a:endParaRPr/>
          </a:p>
          <a:p>
            <a:pPr indent="-282892" lvl="0" marL="457200" rtl="0" algn="l">
              <a:spcBef>
                <a:spcPts val="0"/>
              </a:spcBef>
              <a:spcAft>
                <a:spcPts val="0"/>
              </a:spcAft>
              <a:buSzPct val="100000"/>
              <a:buAutoNum type="arabicPeriod"/>
            </a:pPr>
            <a:r>
              <a:rPr b="1" lang="en-GB"/>
              <a:t>Title:</a:t>
            </a:r>
            <a:r>
              <a:rPr lang="en-GB"/>
              <a:t> Name of the Track</a:t>
            </a:r>
            <a:endParaRPr/>
          </a:p>
          <a:p>
            <a:pPr indent="-282892" lvl="0" marL="457200" rtl="0" algn="l">
              <a:spcBef>
                <a:spcPts val="0"/>
              </a:spcBef>
              <a:spcAft>
                <a:spcPts val="0"/>
              </a:spcAft>
              <a:buSzPct val="100000"/>
              <a:buAutoNum type="arabicPeriod"/>
            </a:pPr>
            <a:r>
              <a:rPr b="1" lang="en-GB"/>
              <a:t>Artist:</a:t>
            </a:r>
            <a:r>
              <a:rPr lang="en-GB"/>
              <a:t> Name of the Artist</a:t>
            </a:r>
            <a:endParaRPr/>
          </a:p>
          <a:p>
            <a:pPr indent="-282892" lvl="0" marL="457200" rtl="0" algn="l">
              <a:spcBef>
                <a:spcPts val="0"/>
              </a:spcBef>
              <a:spcAft>
                <a:spcPts val="0"/>
              </a:spcAft>
              <a:buSzPct val="100000"/>
              <a:buAutoNum type="arabicPeriod"/>
            </a:pPr>
            <a:r>
              <a:rPr b="1" lang="en-GB"/>
              <a:t>Top Genre:</a:t>
            </a:r>
            <a:r>
              <a:rPr lang="en-GB"/>
              <a:t> Genre of the track</a:t>
            </a:r>
            <a:endParaRPr/>
          </a:p>
          <a:p>
            <a:pPr indent="-282892" lvl="0" marL="457200" rtl="0" algn="l">
              <a:spcBef>
                <a:spcPts val="0"/>
              </a:spcBef>
              <a:spcAft>
                <a:spcPts val="0"/>
              </a:spcAft>
              <a:buSzPct val="100000"/>
              <a:buAutoNum type="arabicPeriod"/>
            </a:pPr>
            <a:r>
              <a:rPr b="1" lang="en-GB"/>
              <a:t>Year:</a:t>
            </a:r>
            <a:r>
              <a:rPr lang="en-GB"/>
              <a:t> Release Year of the track</a:t>
            </a:r>
            <a:endParaRPr/>
          </a:p>
          <a:p>
            <a:pPr indent="-282892" lvl="0" marL="457200" rtl="0" algn="l">
              <a:spcBef>
                <a:spcPts val="0"/>
              </a:spcBef>
              <a:spcAft>
                <a:spcPts val="0"/>
              </a:spcAft>
              <a:buSzPct val="100000"/>
              <a:buAutoNum type="arabicPeriod"/>
            </a:pPr>
            <a:r>
              <a:rPr b="1" lang="en-GB"/>
              <a:t>Beats per Minute(BPM):</a:t>
            </a:r>
            <a:r>
              <a:rPr lang="en-GB"/>
              <a:t> The tempo of the song</a:t>
            </a:r>
            <a:endParaRPr/>
          </a:p>
          <a:p>
            <a:pPr indent="-282892" lvl="0" marL="457200" rtl="0" algn="l">
              <a:spcBef>
                <a:spcPts val="0"/>
              </a:spcBef>
              <a:spcAft>
                <a:spcPts val="0"/>
              </a:spcAft>
              <a:buSzPct val="100000"/>
              <a:buAutoNum type="arabicPeriod"/>
            </a:pPr>
            <a:r>
              <a:rPr b="1" lang="en-GB"/>
              <a:t>Energy:</a:t>
            </a:r>
            <a:r>
              <a:rPr lang="en-GB"/>
              <a:t> The energy of a song - the higher the value, the more </a:t>
            </a:r>
            <a:r>
              <a:rPr lang="en-GB"/>
              <a:t>energetic</a:t>
            </a:r>
            <a:r>
              <a:rPr lang="en-GB"/>
              <a:t> the </a:t>
            </a:r>
            <a:r>
              <a:rPr lang="en-GB"/>
              <a:t>s</a:t>
            </a:r>
            <a:r>
              <a:rPr lang="en-GB"/>
              <a:t>ong</a:t>
            </a:r>
            <a:endParaRPr/>
          </a:p>
          <a:p>
            <a:pPr indent="-282892" lvl="0" marL="457200" rtl="0" algn="l">
              <a:spcBef>
                <a:spcPts val="0"/>
              </a:spcBef>
              <a:spcAft>
                <a:spcPts val="0"/>
              </a:spcAft>
              <a:buSzPct val="100000"/>
              <a:buAutoNum type="arabicPeriod"/>
            </a:pPr>
            <a:r>
              <a:rPr b="1" lang="en-GB"/>
              <a:t>Danceability:</a:t>
            </a:r>
            <a:r>
              <a:rPr lang="en-GB"/>
              <a:t> The higher the value, the easier it is to dance to this song.</a:t>
            </a:r>
            <a:endParaRPr/>
          </a:p>
          <a:p>
            <a:pPr indent="-282892" lvl="0" marL="457200" rtl="0" algn="l">
              <a:spcBef>
                <a:spcPts val="0"/>
              </a:spcBef>
              <a:spcAft>
                <a:spcPts val="0"/>
              </a:spcAft>
              <a:buSzPct val="100000"/>
              <a:buAutoNum type="arabicPeriod"/>
            </a:pPr>
            <a:r>
              <a:rPr b="1" lang="en-GB"/>
              <a:t>Loudness:</a:t>
            </a:r>
            <a:r>
              <a:rPr lang="en-GB"/>
              <a:t> The higher the value, the louder the song.</a:t>
            </a:r>
            <a:endParaRPr/>
          </a:p>
          <a:p>
            <a:pPr indent="-282892" lvl="0" marL="457200" rtl="0" algn="l">
              <a:spcBef>
                <a:spcPts val="0"/>
              </a:spcBef>
              <a:spcAft>
                <a:spcPts val="0"/>
              </a:spcAft>
              <a:buSzPct val="100000"/>
              <a:buAutoNum type="arabicPeriod"/>
            </a:pPr>
            <a:r>
              <a:rPr b="1" lang="en-GB"/>
              <a:t>Liveness:</a:t>
            </a:r>
            <a:r>
              <a:rPr lang="en-GB"/>
              <a:t> Detects the presence of an audience in the recording. Higher liveness values represent an increased probability that the track was performed live.</a:t>
            </a:r>
            <a:endParaRPr/>
          </a:p>
          <a:p>
            <a:pPr indent="-282892" lvl="0" marL="457200" rtl="0" algn="l">
              <a:spcBef>
                <a:spcPts val="0"/>
              </a:spcBef>
              <a:spcAft>
                <a:spcPts val="0"/>
              </a:spcAft>
              <a:buSzPct val="100000"/>
              <a:buAutoNum type="arabicPeriod"/>
            </a:pPr>
            <a:r>
              <a:rPr b="1" lang="en-GB"/>
              <a:t>Valence:</a:t>
            </a:r>
            <a:r>
              <a:rPr lang="en-GB"/>
              <a:t> The higher the value, the more positive mood for the song.</a:t>
            </a:r>
            <a:endParaRPr/>
          </a:p>
          <a:p>
            <a:pPr indent="-282892" lvl="0" marL="457200" rtl="0" algn="l">
              <a:spcBef>
                <a:spcPts val="0"/>
              </a:spcBef>
              <a:spcAft>
                <a:spcPts val="0"/>
              </a:spcAft>
              <a:buSzPct val="100000"/>
              <a:buAutoNum type="arabicPeriod"/>
            </a:pPr>
            <a:r>
              <a:rPr b="1" lang="en-GB"/>
              <a:t>Length:</a:t>
            </a:r>
            <a:r>
              <a:rPr lang="en-GB"/>
              <a:t> The duration of the song.</a:t>
            </a:r>
            <a:endParaRPr/>
          </a:p>
          <a:p>
            <a:pPr indent="-282892" lvl="0" marL="457200" rtl="0" algn="l">
              <a:spcBef>
                <a:spcPts val="0"/>
              </a:spcBef>
              <a:spcAft>
                <a:spcPts val="0"/>
              </a:spcAft>
              <a:buSzPct val="100000"/>
              <a:buAutoNum type="arabicPeriod"/>
            </a:pPr>
            <a:r>
              <a:rPr b="1" lang="en-GB"/>
              <a:t>Acoustic:</a:t>
            </a:r>
            <a:r>
              <a:rPr lang="en-GB"/>
              <a:t> The higher the value the more acoustic the song is.</a:t>
            </a:r>
            <a:endParaRPr/>
          </a:p>
          <a:p>
            <a:pPr indent="-282892" lvl="0" marL="457200" rtl="0" algn="l">
              <a:spcBef>
                <a:spcPts val="0"/>
              </a:spcBef>
              <a:spcAft>
                <a:spcPts val="0"/>
              </a:spcAft>
              <a:buSzPct val="100000"/>
              <a:buAutoNum type="arabicPeriod"/>
            </a:pPr>
            <a:r>
              <a:rPr b="1" lang="en-GB"/>
              <a:t>Speechiness:</a:t>
            </a:r>
            <a:r>
              <a:rPr lang="en-GB"/>
              <a:t> The higher the value the more spoken words the song contains</a:t>
            </a:r>
            <a:endParaRPr/>
          </a:p>
          <a:p>
            <a:pPr indent="-282892" lvl="0" marL="457200" rtl="0" algn="l">
              <a:spcBef>
                <a:spcPts val="0"/>
              </a:spcBef>
              <a:spcAft>
                <a:spcPts val="0"/>
              </a:spcAft>
              <a:buSzPct val="100000"/>
              <a:buAutoNum type="arabicPeriod"/>
            </a:pPr>
            <a:r>
              <a:rPr b="1" lang="en-GB"/>
              <a:t>Popularity:</a:t>
            </a:r>
            <a:r>
              <a:rPr lang="en-GB"/>
              <a:t> The higher the value the more popular the song is.</a:t>
            </a:r>
            <a:endParaRPr/>
          </a:p>
          <a:p>
            <a:pPr indent="0" lvl="0" marL="0" rtl="0" algn="l">
              <a:spcBef>
                <a:spcPts val="1200"/>
              </a:spcBef>
              <a:spcAft>
                <a:spcPts val="0"/>
              </a:spcAft>
              <a:buNone/>
            </a:pPr>
            <a:r>
              <a:rPr lang="en-GB"/>
              <a:t>#Certain variables from the dataset are not useful in predicting song popularity,  so models were constructed with this in consideration</a:t>
            </a:r>
            <a:endParaRPr/>
          </a:p>
          <a:p>
            <a:pPr indent="0" lvl="0" marL="0" rtl="0" algn="l">
              <a:spcBef>
                <a:spcPts val="1200"/>
              </a:spcBef>
              <a:spcAft>
                <a:spcPts val="1200"/>
              </a:spcAft>
              <a:buNone/>
            </a:pPr>
            <a:r>
              <a:rPr lang="en-GB"/>
              <a:t>	-discuss how we adjusted data for our models. Grouping genres, etc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using Shrinkage Method</a:t>
            </a:r>
            <a:endParaRPr/>
          </a:p>
        </p:txBody>
      </p:sp>
      <p:sp>
        <p:nvSpPr>
          <p:cNvPr id="296" name="Google Shape;296;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Under three-</a:t>
            </a:r>
            <a:r>
              <a:rPr lang="en-GB" sz="1600"/>
              <a:t>Scenarios</a:t>
            </a:r>
            <a:r>
              <a:rPr lang="en-GB" sz="1600"/>
              <a:t> for Ridge and Lasso:</a:t>
            </a:r>
            <a:endParaRPr sz="1600"/>
          </a:p>
          <a:p>
            <a:pPr indent="-330200" lvl="0" marL="457200" rtl="0" algn="l">
              <a:spcBef>
                <a:spcPts val="1200"/>
              </a:spcBef>
              <a:spcAft>
                <a:spcPts val="0"/>
              </a:spcAft>
              <a:buSzPts val="1600"/>
              <a:buAutoNum type="arabicPeriod"/>
            </a:pPr>
            <a:r>
              <a:rPr lang="en-GB" sz="1600"/>
              <a:t>Grouped Genre (2% cutoff) with numeric fields +dummy vars (each genre)+ interacted with all numeric fields</a:t>
            </a:r>
            <a:endParaRPr sz="1600"/>
          </a:p>
          <a:p>
            <a:pPr indent="-330200" lvl="0" marL="457200" rtl="0" algn="l">
              <a:spcBef>
                <a:spcPts val="0"/>
              </a:spcBef>
              <a:spcAft>
                <a:spcPts val="0"/>
              </a:spcAft>
              <a:buSzPts val="1600"/>
              <a:buAutoNum type="arabicPeriod"/>
            </a:pPr>
            <a:r>
              <a:rPr lang="en-GB" sz="1600"/>
              <a:t>Grouped Genre (2% cutoff) with numeric fields +dummy vars (each genre)+ </a:t>
            </a:r>
            <a:r>
              <a:rPr lang="en-GB" sz="1600">
                <a:solidFill>
                  <a:srgbClr val="FF0000"/>
                </a:solidFill>
              </a:rPr>
              <a:t>does not interact </a:t>
            </a:r>
            <a:r>
              <a:rPr lang="en-GB" sz="1600"/>
              <a:t>with all numeric fields</a:t>
            </a:r>
            <a:endParaRPr sz="1600"/>
          </a:p>
          <a:p>
            <a:pPr indent="-330200" lvl="0" marL="457200" rtl="0" algn="l">
              <a:spcBef>
                <a:spcPts val="0"/>
              </a:spcBef>
              <a:spcAft>
                <a:spcPts val="0"/>
              </a:spcAft>
              <a:buSzPts val="1600"/>
              <a:buAutoNum type="arabicPeriod"/>
            </a:pPr>
            <a:r>
              <a:rPr lang="en-GB" sz="1600"/>
              <a:t>Only numeric fields &amp; interaction</a:t>
            </a:r>
            <a:endParaRPr sz="1600"/>
          </a:p>
        </p:txBody>
      </p:sp>
      <p:pic>
        <p:nvPicPr>
          <p:cNvPr id="297" name="Google Shape;297;p46"/>
          <p:cNvPicPr preferRelativeResize="0"/>
          <p:nvPr/>
        </p:nvPicPr>
        <p:blipFill>
          <a:blip r:embed="rId3">
            <a:alphaModFix/>
          </a:blip>
          <a:stretch>
            <a:fillRect/>
          </a:stretch>
        </p:blipFill>
        <p:spPr>
          <a:xfrm>
            <a:off x="477324" y="3130825"/>
            <a:ext cx="6164450" cy="1599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Ridge &amp; Lasso- </a:t>
            </a:r>
            <a:r>
              <a:rPr lang="en-GB"/>
              <a:t>Coefficient Results</a:t>
            </a:r>
            <a:endParaRPr/>
          </a:p>
        </p:txBody>
      </p:sp>
      <p:pic>
        <p:nvPicPr>
          <p:cNvPr id="303" name="Google Shape;303;p47"/>
          <p:cNvPicPr preferRelativeResize="0"/>
          <p:nvPr/>
        </p:nvPicPr>
        <p:blipFill>
          <a:blip r:embed="rId3">
            <a:alphaModFix/>
          </a:blip>
          <a:stretch>
            <a:fillRect/>
          </a:stretch>
        </p:blipFill>
        <p:spPr>
          <a:xfrm>
            <a:off x="572600" y="1706125"/>
            <a:ext cx="4148338" cy="2505575"/>
          </a:xfrm>
          <a:prstGeom prst="rect">
            <a:avLst/>
          </a:prstGeom>
          <a:noFill/>
          <a:ln>
            <a:noFill/>
          </a:ln>
        </p:spPr>
      </p:pic>
      <p:pic>
        <p:nvPicPr>
          <p:cNvPr id="304" name="Google Shape;304;p47"/>
          <p:cNvPicPr preferRelativeResize="0"/>
          <p:nvPr/>
        </p:nvPicPr>
        <p:blipFill>
          <a:blip r:embed="rId4">
            <a:alphaModFix/>
          </a:blip>
          <a:stretch>
            <a:fillRect/>
          </a:stretch>
        </p:blipFill>
        <p:spPr>
          <a:xfrm>
            <a:off x="4759450" y="1706125"/>
            <a:ext cx="4151301" cy="2505575"/>
          </a:xfrm>
          <a:prstGeom prst="rect">
            <a:avLst/>
          </a:prstGeom>
          <a:noFill/>
          <a:ln>
            <a:noFill/>
          </a:ln>
        </p:spPr>
      </p:pic>
      <p:sp>
        <p:nvSpPr>
          <p:cNvPr id="305" name="Google Shape;305;p47"/>
          <p:cNvSpPr txBox="1"/>
          <p:nvPr/>
        </p:nvSpPr>
        <p:spPr>
          <a:xfrm>
            <a:off x="4953775" y="1352123"/>
            <a:ext cx="325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Including interaction with grouped genre:</a:t>
            </a:r>
            <a:endParaRPr sz="1100"/>
          </a:p>
        </p:txBody>
      </p:sp>
      <p:sp>
        <p:nvSpPr>
          <p:cNvPr id="306" name="Google Shape;306;p47"/>
          <p:cNvSpPr txBox="1"/>
          <p:nvPr/>
        </p:nvSpPr>
        <p:spPr>
          <a:xfrm>
            <a:off x="658425" y="1352123"/>
            <a:ext cx="325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Only numeric field:</a:t>
            </a:r>
            <a:r>
              <a:rPr lang="en-GB" sz="1100"/>
              <a:t>:</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2681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of models tried</a:t>
            </a:r>
            <a:endParaRPr/>
          </a:p>
        </p:txBody>
      </p:sp>
      <p:sp>
        <p:nvSpPr>
          <p:cNvPr id="312" name="Google Shape;312;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48"/>
          <p:cNvPicPr preferRelativeResize="0"/>
          <p:nvPr/>
        </p:nvPicPr>
        <p:blipFill>
          <a:blip r:embed="rId3">
            <a:alphaModFix/>
          </a:blip>
          <a:stretch>
            <a:fillRect/>
          </a:stretch>
        </p:blipFill>
        <p:spPr>
          <a:xfrm>
            <a:off x="152400" y="619523"/>
            <a:ext cx="8520599" cy="454152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GB"/>
              <a:t>Correlation and Linear Regression between each of the Predictors and the Response [Contd]</a:t>
            </a:r>
            <a:endParaRPr/>
          </a:p>
        </p:txBody>
      </p:sp>
      <p:sp>
        <p:nvSpPr>
          <p:cNvPr id="319" name="Google Shape;319;p49"/>
          <p:cNvSpPr txBox="1"/>
          <p:nvPr>
            <p:ph idx="1" type="body"/>
          </p:nvPr>
        </p:nvSpPr>
        <p:spPr>
          <a:xfrm>
            <a:off x="311700" y="1707875"/>
            <a:ext cx="8520600" cy="28611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GB"/>
              <a:t>While the above results do not show a very strong relationship between the predictors and the response, the best values were for “Year”, “Danceability”, “Loudness” and “Length”.</a:t>
            </a:r>
            <a:endParaRPr/>
          </a:p>
          <a:p>
            <a:pPr indent="-342900" lvl="0" marL="457200" rtl="0" algn="l">
              <a:spcBef>
                <a:spcPts val="0"/>
              </a:spcBef>
              <a:spcAft>
                <a:spcPts val="0"/>
              </a:spcAft>
              <a:buSzPts val="1800"/>
              <a:buChar char="●"/>
            </a:pPr>
            <a:r>
              <a:rPr lang="en-GB"/>
              <a:t>They are the predictors with the lowest standard errors, as well as the lowest p values (and lowest RMSE) of the available predictors.</a:t>
            </a:r>
            <a:endParaRPr/>
          </a:p>
          <a:p>
            <a:pPr indent="-342900" lvl="0" marL="457200" rtl="0" algn="l">
              <a:spcBef>
                <a:spcPts val="0"/>
              </a:spcBef>
              <a:spcAft>
                <a:spcPts val="0"/>
              </a:spcAft>
              <a:buSzPts val="1800"/>
              <a:buChar char="●"/>
            </a:pPr>
            <a:r>
              <a:rPr lang="en-GB"/>
              <a:t>Hence, we tried the cross-correlation and multiple regression with the selected predictors and the response, as in the next slide.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0555"/>
              <a:buFont typeface="Arial"/>
              <a:buNone/>
            </a:pPr>
            <a:r>
              <a:rPr lang="en-GB"/>
              <a:t>Correlation and Linear Regression between the selected of the Predictors and the Response</a:t>
            </a:r>
            <a:endParaRPr/>
          </a:p>
          <a:p>
            <a:pPr indent="0" lvl="0" marL="0" rtl="0" algn="l">
              <a:spcBef>
                <a:spcPts val="1200"/>
              </a:spcBef>
              <a:spcAft>
                <a:spcPts val="0"/>
              </a:spcAft>
              <a:buNone/>
            </a:pPr>
            <a:r>
              <a:t/>
            </a:r>
            <a:endParaRPr/>
          </a:p>
        </p:txBody>
      </p:sp>
      <p:pic>
        <p:nvPicPr>
          <p:cNvPr id="325" name="Google Shape;325;p50"/>
          <p:cNvPicPr preferRelativeResize="0"/>
          <p:nvPr/>
        </p:nvPicPr>
        <p:blipFill>
          <a:blip r:embed="rId3">
            <a:alphaModFix/>
          </a:blip>
          <a:stretch>
            <a:fillRect/>
          </a:stretch>
        </p:blipFill>
        <p:spPr>
          <a:xfrm>
            <a:off x="152400" y="1551125"/>
            <a:ext cx="8839202" cy="3322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GB"/>
              <a:t>Correlation and Linear Regression between the selected of the Predictors and the Response [Contd]</a:t>
            </a:r>
            <a:endParaRPr/>
          </a:p>
        </p:txBody>
      </p:sp>
      <p:sp>
        <p:nvSpPr>
          <p:cNvPr id="331" name="Google Shape;331;p51"/>
          <p:cNvSpPr txBox="1"/>
          <p:nvPr>
            <p:ph idx="1" type="body"/>
          </p:nvPr>
        </p:nvSpPr>
        <p:spPr>
          <a:xfrm>
            <a:off x="311700" y="1668150"/>
            <a:ext cx="8520600" cy="2900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GB"/>
              <a:t>The p values are very low, and hence there is a good chance that the predictors selected contribute significantly to the response.</a:t>
            </a:r>
            <a:endParaRPr/>
          </a:p>
          <a:p>
            <a:pPr indent="-342900" lvl="0" marL="457200" rtl="0" algn="l">
              <a:spcBef>
                <a:spcPts val="0"/>
              </a:spcBef>
              <a:spcAft>
                <a:spcPts val="0"/>
              </a:spcAft>
              <a:buSzPts val="1800"/>
              <a:buChar char="●"/>
            </a:pPr>
            <a:r>
              <a:rPr lang="en-GB"/>
              <a:t>However, the p values are higher with multiple regression than simple regression.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Spotify</a:t>
            </a:r>
            <a:endParaRPr/>
          </a:p>
        </p:txBody>
      </p:sp>
      <p:sp>
        <p:nvSpPr>
          <p:cNvPr id="85" name="Google Shape;85;p16"/>
          <p:cNvSpPr txBox="1"/>
          <p:nvPr>
            <p:ph idx="1" type="body"/>
          </p:nvPr>
        </p:nvSpPr>
        <p:spPr>
          <a:xfrm>
            <a:off x="311700" y="1152475"/>
            <a:ext cx="4512000" cy="219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Online Music Streaming Platform</a:t>
            </a:r>
            <a:endParaRPr/>
          </a:p>
          <a:p>
            <a:pPr indent="-342900" lvl="0" marL="457200" rtl="0" algn="l">
              <a:spcBef>
                <a:spcPts val="0"/>
              </a:spcBef>
              <a:spcAft>
                <a:spcPts val="0"/>
              </a:spcAft>
              <a:buSzPts val="1800"/>
              <a:buChar char="●"/>
            </a:pPr>
            <a:r>
              <a:rPr lang="en-GB"/>
              <a:t>422 Million Unique Users</a:t>
            </a:r>
            <a:endParaRPr/>
          </a:p>
          <a:p>
            <a:pPr indent="-342900" lvl="0" marL="457200" rtl="0" algn="l">
              <a:spcBef>
                <a:spcPts val="0"/>
              </a:spcBef>
              <a:spcAft>
                <a:spcPts val="0"/>
              </a:spcAft>
              <a:buSzPts val="1800"/>
              <a:buChar char="●"/>
            </a:pPr>
            <a:r>
              <a:rPr lang="en-GB"/>
              <a:t>Most Users in Europe, NA, and Latin America</a:t>
            </a:r>
            <a:endParaRPr/>
          </a:p>
          <a:p>
            <a:pPr indent="-342900" lvl="0" marL="457200" rtl="0" algn="l">
              <a:spcBef>
                <a:spcPts val="0"/>
              </a:spcBef>
              <a:spcAft>
                <a:spcPts val="0"/>
              </a:spcAft>
              <a:buSzPts val="1800"/>
              <a:buChar char="●"/>
            </a:pPr>
            <a:r>
              <a:rPr lang="en-GB"/>
              <a:t>Users Skew Disproportionately Young</a:t>
            </a:r>
            <a:endParaRPr/>
          </a:p>
        </p:txBody>
      </p:sp>
      <p:pic>
        <p:nvPicPr>
          <p:cNvPr id="86" name="Google Shape;86;p16"/>
          <p:cNvPicPr preferRelativeResize="0"/>
          <p:nvPr/>
        </p:nvPicPr>
        <p:blipFill>
          <a:blip r:embed="rId3">
            <a:alphaModFix/>
          </a:blip>
          <a:stretch>
            <a:fillRect/>
          </a:stretch>
        </p:blipFill>
        <p:spPr>
          <a:xfrm>
            <a:off x="5140200" y="552325"/>
            <a:ext cx="3394202" cy="339420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values (selected values)</a:t>
            </a:r>
            <a:endParaRPr/>
          </a:p>
        </p:txBody>
      </p:sp>
      <p:pic>
        <p:nvPicPr>
          <p:cNvPr id="337" name="Google Shape;337;p52"/>
          <p:cNvPicPr preferRelativeResize="0"/>
          <p:nvPr/>
        </p:nvPicPr>
        <p:blipFill>
          <a:blip r:embed="rId3">
            <a:alphaModFix/>
          </a:blip>
          <a:stretch>
            <a:fillRect/>
          </a:stretch>
        </p:blipFill>
        <p:spPr>
          <a:xfrm>
            <a:off x="590700" y="1170125"/>
            <a:ext cx="7962590" cy="38209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output</a:t>
            </a:r>
            <a:endParaRPr/>
          </a:p>
        </p:txBody>
      </p:sp>
      <p:sp>
        <p:nvSpPr>
          <p:cNvPr id="343" name="Google Shape;343;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Linear Regression - The variables used, plots , RMSE</a:t>
            </a:r>
            <a:endParaRPr/>
          </a:p>
          <a:p>
            <a:pPr indent="-342900" lvl="0" marL="457200" rtl="0" algn="l">
              <a:spcBef>
                <a:spcPts val="0"/>
              </a:spcBef>
              <a:spcAft>
                <a:spcPts val="0"/>
              </a:spcAft>
              <a:buSzPts val="1800"/>
              <a:buChar char="●"/>
            </a:pPr>
            <a:r>
              <a:rPr lang="en-GB"/>
              <a:t>Ridge &amp; Lasso </a:t>
            </a:r>
            <a:endParaRPr/>
          </a:p>
          <a:p>
            <a:pPr indent="-342900" lvl="0" marL="457200" rtl="0" algn="l">
              <a:spcBef>
                <a:spcPts val="0"/>
              </a:spcBef>
              <a:spcAft>
                <a:spcPts val="0"/>
              </a:spcAft>
              <a:buSzPts val="1800"/>
              <a:buChar char="●"/>
            </a:pPr>
            <a:r>
              <a:rPr lang="en-GB"/>
              <a:t>Trees - Output of variable selection</a:t>
            </a:r>
            <a:endParaRPr/>
          </a:p>
          <a:p>
            <a:pPr indent="-342900" lvl="0" marL="457200" rtl="0" algn="l">
              <a:spcBef>
                <a:spcPts val="0"/>
              </a:spcBef>
              <a:spcAft>
                <a:spcPts val="0"/>
              </a:spcAft>
              <a:buSzPts val="1800"/>
              <a:buChar char="●"/>
            </a:pPr>
            <a:r>
              <a:rPr lang="en-GB"/>
              <a:t>Bagging</a:t>
            </a:r>
            <a:endParaRPr/>
          </a:p>
          <a:p>
            <a:pPr indent="-342900" lvl="0" marL="457200" rtl="0" algn="l">
              <a:spcBef>
                <a:spcPts val="0"/>
              </a:spcBef>
              <a:spcAft>
                <a:spcPts val="0"/>
              </a:spcAft>
              <a:buSzPts val="1800"/>
              <a:buChar char="●"/>
            </a:pPr>
            <a:r>
              <a:rPr lang="en-GB"/>
              <a:t>Random Forest</a:t>
            </a:r>
            <a:endParaRPr/>
          </a:p>
          <a:p>
            <a:pPr indent="-342900" lvl="0" marL="457200" rtl="0" algn="l">
              <a:spcBef>
                <a:spcPts val="0"/>
              </a:spcBef>
              <a:spcAft>
                <a:spcPts val="0"/>
              </a:spcAft>
              <a:buSzPts val="1800"/>
              <a:buChar char="●"/>
            </a:pPr>
            <a:r>
              <a:rPr lang="en-GB"/>
              <a:t>Boosting</a:t>
            </a:r>
            <a:endParaRPr/>
          </a:p>
          <a:p>
            <a:pPr indent="-342900" lvl="0" marL="457200" rtl="0" algn="l">
              <a:spcBef>
                <a:spcPts val="0"/>
              </a:spcBef>
              <a:spcAft>
                <a:spcPts val="0"/>
              </a:spcAft>
              <a:buSzPts val="1800"/>
              <a:buChar char="●"/>
            </a:pPr>
            <a:r>
              <a:rPr lang="en-GB"/>
              <a:t>BART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makes a song popular on Spotify?</a:t>
            </a:r>
            <a:endParaRPr/>
          </a:p>
        </p:txBody>
      </p:sp>
      <p:sp>
        <p:nvSpPr>
          <p:cNvPr id="92" name="Google Shape;92;p17"/>
          <p:cNvSpPr txBox="1"/>
          <p:nvPr>
            <p:ph idx="1" type="body"/>
          </p:nvPr>
        </p:nvSpPr>
        <p:spPr>
          <a:xfrm>
            <a:off x="311700" y="1266325"/>
            <a:ext cx="3954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variables predict song popularity?</a:t>
            </a:r>
            <a:endParaRPr/>
          </a:p>
          <a:p>
            <a:pPr indent="-342900" lvl="0" marL="457200" rtl="0" algn="l">
              <a:spcBef>
                <a:spcPts val="0"/>
              </a:spcBef>
              <a:spcAft>
                <a:spcPts val="0"/>
              </a:spcAft>
              <a:buSzPts val="1800"/>
              <a:buChar char="●"/>
            </a:pPr>
            <a:r>
              <a:rPr lang="en-GB"/>
              <a:t>How has year affected music trends?</a:t>
            </a:r>
            <a:endParaRPr/>
          </a:p>
          <a:p>
            <a:pPr indent="-342900" lvl="0" marL="457200" rtl="0" algn="l">
              <a:spcBef>
                <a:spcPts val="0"/>
              </a:spcBef>
              <a:spcAft>
                <a:spcPts val="0"/>
              </a:spcAft>
              <a:buSzPts val="1800"/>
              <a:buChar char="●"/>
            </a:pPr>
            <a:r>
              <a:rPr lang="en-GB"/>
              <a:t>How much of song popularity is predictable?</a:t>
            </a:r>
            <a:endParaRPr/>
          </a:p>
        </p:txBody>
      </p:sp>
      <p:pic>
        <p:nvPicPr>
          <p:cNvPr id="93" name="Google Shape;93;p17"/>
          <p:cNvPicPr preferRelativeResize="0"/>
          <p:nvPr/>
        </p:nvPicPr>
        <p:blipFill>
          <a:blip r:embed="rId3">
            <a:alphaModFix amt="65000"/>
          </a:blip>
          <a:stretch>
            <a:fillRect/>
          </a:stretch>
        </p:blipFill>
        <p:spPr>
          <a:xfrm>
            <a:off x="4266000" y="1266325"/>
            <a:ext cx="4573202" cy="28421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en-GB"/>
              <a:t>Dataset</a:t>
            </a:r>
            <a:endParaRPr/>
          </a:p>
        </p:txBody>
      </p:sp>
      <p:sp>
        <p:nvSpPr>
          <p:cNvPr id="99" name="Google Shape;99;p18"/>
          <p:cNvSpPr txBox="1"/>
          <p:nvPr>
            <p:ph idx="1" type="body"/>
          </p:nvPr>
        </p:nvSpPr>
        <p:spPr>
          <a:xfrm>
            <a:off x="311700" y="1082125"/>
            <a:ext cx="8520600" cy="3302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GB"/>
              <a:t>Top 2000 songs on Spotify</a:t>
            </a:r>
            <a:endParaRPr/>
          </a:p>
          <a:p>
            <a:pPr indent="-342900" lvl="0" marL="457200" rtl="0" algn="l">
              <a:spcBef>
                <a:spcPts val="0"/>
              </a:spcBef>
              <a:spcAft>
                <a:spcPts val="0"/>
              </a:spcAft>
              <a:buSzPts val="1800"/>
              <a:buChar char="●"/>
            </a:pPr>
            <a:r>
              <a:rPr lang="en-GB"/>
              <a:t>O</a:t>
            </a:r>
            <a:r>
              <a:rPr lang="en-GB"/>
              <a:t>btained from sortyourmusic.playlistmachinery.com</a:t>
            </a:r>
            <a:endParaRPr/>
          </a:p>
          <a:p>
            <a:pPr indent="-342900" lvl="0" marL="457200" rtl="0" algn="l">
              <a:spcBef>
                <a:spcPts val="0"/>
              </a:spcBef>
              <a:spcAft>
                <a:spcPts val="0"/>
              </a:spcAft>
              <a:buSzPts val="1800"/>
              <a:buChar char="●"/>
            </a:pPr>
            <a:r>
              <a:rPr lang="en-GB"/>
              <a:t>14 Features</a:t>
            </a:r>
            <a:endParaRPr/>
          </a:p>
          <a:p>
            <a:pPr indent="-317500" lvl="1" marL="914400" rtl="0" algn="l">
              <a:spcBef>
                <a:spcPts val="0"/>
              </a:spcBef>
              <a:spcAft>
                <a:spcPts val="0"/>
              </a:spcAft>
              <a:buSzPts val="1400"/>
              <a:buChar char="○"/>
            </a:pPr>
            <a:r>
              <a:rPr lang="en-GB"/>
              <a:t>3 categorical 11 continuous</a:t>
            </a:r>
            <a:endParaRPr/>
          </a:p>
          <a:p>
            <a:pPr indent="-317500" lvl="1" marL="914400" rtl="0" algn="l">
              <a:spcBef>
                <a:spcPts val="0"/>
              </a:spcBef>
              <a:spcAft>
                <a:spcPts val="0"/>
              </a:spcAft>
              <a:buSzPts val="1400"/>
              <a:buChar char="○"/>
            </a:pPr>
            <a:r>
              <a:rPr lang="en-GB"/>
              <a:t>Some engineered features</a:t>
            </a:r>
            <a:endParaRPr/>
          </a:p>
          <a:p>
            <a:pPr indent="-317500" lvl="1" marL="914400" rtl="0" algn="l">
              <a:spcBef>
                <a:spcPts val="0"/>
              </a:spcBef>
              <a:spcAft>
                <a:spcPts val="0"/>
              </a:spcAft>
              <a:buSzPts val="1400"/>
              <a:buChar char="○"/>
            </a:pPr>
            <a:r>
              <a:rPr lang="en-GB"/>
              <a:t>Popularity metric tracked by Spotify</a:t>
            </a:r>
            <a:endParaRPr/>
          </a:p>
        </p:txBody>
      </p:sp>
      <p:pic>
        <p:nvPicPr>
          <p:cNvPr id="100" name="Google Shape;100;p18"/>
          <p:cNvPicPr preferRelativeResize="0"/>
          <p:nvPr/>
        </p:nvPicPr>
        <p:blipFill>
          <a:blip r:embed="rId3">
            <a:alphaModFix/>
          </a:blip>
          <a:stretch>
            <a:fillRect/>
          </a:stretch>
        </p:blipFill>
        <p:spPr>
          <a:xfrm>
            <a:off x="5073749" y="2929332"/>
            <a:ext cx="4070245" cy="2108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pic>
        <p:nvPicPr>
          <p:cNvPr id="106" name="Google Shape;106;p19"/>
          <p:cNvPicPr preferRelativeResize="0"/>
          <p:nvPr/>
        </p:nvPicPr>
        <p:blipFill>
          <a:blip r:embed="rId3">
            <a:alphaModFix/>
          </a:blip>
          <a:stretch>
            <a:fillRect/>
          </a:stretch>
        </p:blipFill>
        <p:spPr>
          <a:xfrm>
            <a:off x="1784700" y="1086325"/>
            <a:ext cx="5051650" cy="387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453975" y="361187"/>
            <a:ext cx="6459301" cy="442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525775" y="426725"/>
            <a:ext cx="50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Some predictors are correlated…</a:t>
            </a:r>
            <a:endParaRPr>
              <a:latin typeface="Open Sans"/>
              <a:ea typeface="Open Sans"/>
              <a:cs typeface="Open Sans"/>
              <a:sym typeface="Open Sans"/>
            </a:endParaRPr>
          </a:p>
        </p:txBody>
      </p:sp>
      <p:pic>
        <p:nvPicPr>
          <p:cNvPr id="117" name="Google Shape;117;p21"/>
          <p:cNvPicPr preferRelativeResize="0"/>
          <p:nvPr/>
        </p:nvPicPr>
        <p:blipFill>
          <a:blip r:embed="rId3">
            <a:alphaModFix/>
          </a:blip>
          <a:stretch>
            <a:fillRect/>
          </a:stretch>
        </p:blipFill>
        <p:spPr>
          <a:xfrm>
            <a:off x="322850" y="1156050"/>
            <a:ext cx="3511951" cy="2501699"/>
          </a:xfrm>
          <a:prstGeom prst="rect">
            <a:avLst/>
          </a:prstGeom>
          <a:noFill/>
          <a:ln>
            <a:noFill/>
          </a:ln>
        </p:spPr>
      </p:pic>
      <p:pic>
        <p:nvPicPr>
          <p:cNvPr id="118" name="Google Shape;118;p21"/>
          <p:cNvPicPr preferRelativeResize="0"/>
          <p:nvPr/>
        </p:nvPicPr>
        <p:blipFill>
          <a:blip r:embed="rId4">
            <a:alphaModFix/>
          </a:blip>
          <a:stretch>
            <a:fillRect/>
          </a:stretch>
        </p:blipFill>
        <p:spPr>
          <a:xfrm>
            <a:off x="5163950" y="2571750"/>
            <a:ext cx="3357856" cy="2298300"/>
          </a:xfrm>
          <a:prstGeom prst="rect">
            <a:avLst/>
          </a:prstGeom>
          <a:noFill/>
          <a:ln>
            <a:noFill/>
          </a:ln>
        </p:spPr>
      </p:pic>
      <p:pic>
        <p:nvPicPr>
          <p:cNvPr id="119" name="Google Shape;119;p21"/>
          <p:cNvPicPr preferRelativeResize="0"/>
          <p:nvPr/>
        </p:nvPicPr>
        <p:blipFill>
          <a:blip r:embed="rId5">
            <a:alphaModFix/>
          </a:blip>
          <a:stretch>
            <a:fillRect/>
          </a:stretch>
        </p:blipFill>
        <p:spPr>
          <a:xfrm>
            <a:off x="4267275" y="126825"/>
            <a:ext cx="3226424" cy="22083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